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3" r:id="rId2"/>
    <p:sldId id="349" r:id="rId3"/>
    <p:sldId id="366" r:id="rId4"/>
    <p:sldId id="294" r:id="rId5"/>
    <p:sldId id="297" r:id="rId6"/>
    <p:sldId id="301" r:id="rId7"/>
    <p:sldId id="302" r:id="rId8"/>
    <p:sldId id="347" r:id="rId9"/>
    <p:sldId id="338" r:id="rId10"/>
    <p:sldId id="348" r:id="rId11"/>
    <p:sldId id="344" r:id="rId12"/>
    <p:sldId id="345" r:id="rId13"/>
    <p:sldId id="346" r:id="rId14"/>
    <p:sldId id="350" r:id="rId15"/>
    <p:sldId id="311" r:id="rId16"/>
    <p:sldId id="325" r:id="rId17"/>
    <p:sldId id="322" r:id="rId18"/>
    <p:sldId id="323" r:id="rId19"/>
    <p:sldId id="324" r:id="rId20"/>
    <p:sldId id="306" r:id="rId21"/>
    <p:sldId id="307" r:id="rId22"/>
    <p:sldId id="310" r:id="rId23"/>
    <p:sldId id="313" r:id="rId24"/>
    <p:sldId id="351" r:id="rId25"/>
    <p:sldId id="328" r:id="rId26"/>
    <p:sldId id="367" r:id="rId27"/>
    <p:sldId id="368" r:id="rId28"/>
    <p:sldId id="318" r:id="rId29"/>
    <p:sldId id="353" r:id="rId30"/>
    <p:sldId id="326" r:id="rId31"/>
    <p:sldId id="314" r:id="rId32"/>
    <p:sldId id="354" r:id="rId33"/>
    <p:sldId id="362" r:id="rId34"/>
    <p:sldId id="361" r:id="rId35"/>
    <p:sldId id="363" r:id="rId36"/>
    <p:sldId id="359" r:id="rId37"/>
    <p:sldId id="364" r:id="rId38"/>
    <p:sldId id="365" r:id="rId39"/>
    <p:sldId id="355" r:id="rId40"/>
    <p:sldId id="33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2942F-8212-422C-A8B0-52284122D68D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60C-B86C-4609-BE0C-4BBCC2C826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FBFBFA-8B8D-4C1E-B669-6A2A2B59837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1416" y="4359640"/>
            <a:ext cx="5061192" cy="4133226"/>
          </a:xfrm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36158-34CD-4EFF-8E20-25AFEF4B8C8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36158-34CD-4EFF-8E20-25AFEF4B8C8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A3C6-901D-4937-BDC0-FFD7AD756C3A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B4C7-C7C3-44BB-8A79-F0F7BFEC28A5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1C93-8503-4C46-9BD0-0503F060E046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BF92-5865-468E-AFDF-6FC9F51D8358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97A4-AA96-44FB-97D3-6089FE5C087F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1C30-A906-46ED-97C5-35F0329ED5AA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EF7B-6E5B-4CB0-8CBE-5E2CAAC1AC79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B5DD-1DA9-4470-BDEE-1DB93BB5B777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EBA6-E3A9-4BD1-A13C-34AE0B2B571E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62520-CFA6-48D3-BAF8-0B60D2458124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1F6F-C50E-49AA-94E8-7692131FB212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70B6-333B-4CC0-B809-4000C3E34442}" type="datetime1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B19B-D1D0-482D-97E1-FCA8848D7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295400"/>
            <a:ext cx="8686800" cy="2895600"/>
          </a:xfrm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i="1" dirty="0" smtClean="0">
                <a:solidFill>
                  <a:schemeClr val="bg1"/>
                </a:solidFill>
              </a:rPr>
              <a:t>Redistributive Policies and Fiscal Sustainability</a:t>
            </a:r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Comments by Nora </a:t>
            </a:r>
            <a:r>
              <a:rPr lang="en-US" sz="3200" b="1" dirty="0" err="1" smtClean="0">
                <a:solidFill>
                  <a:schemeClr val="bg1"/>
                </a:solidFill>
              </a:rPr>
              <a:t>Lustig</a:t>
            </a:r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Tulane University 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to: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i="1" dirty="0" smtClean="0">
                <a:solidFill>
                  <a:schemeClr val="bg1"/>
                </a:solidFill>
              </a:rPr>
              <a:t>Strengthening long-term growth in Argentina </a:t>
            </a:r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2400" b="1" i="1" dirty="0" smtClean="0">
                <a:solidFill>
                  <a:schemeClr val="bg1"/>
                </a:solidFill>
              </a:rPr>
              <a:t>D. </a:t>
            </a:r>
            <a:r>
              <a:rPr lang="en-US" sz="2400" b="1" i="1" dirty="0" err="1" smtClean="0">
                <a:solidFill>
                  <a:schemeClr val="bg1"/>
                </a:solidFill>
              </a:rPr>
              <a:t>Artana</a:t>
            </a:r>
            <a:r>
              <a:rPr lang="en-US" sz="2400" b="1" i="1" dirty="0" smtClean="0">
                <a:solidFill>
                  <a:schemeClr val="bg1"/>
                </a:solidFill>
              </a:rPr>
              <a:t>, E. </a:t>
            </a:r>
            <a:r>
              <a:rPr lang="en-US" sz="2400" b="1" i="1" dirty="0" err="1" smtClean="0">
                <a:solidFill>
                  <a:schemeClr val="bg1"/>
                </a:solidFill>
              </a:rPr>
              <a:t>Bour</a:t>
            </a:r>
            <a:r>
              <a:rPr lang="en-US" sz="2400" b="1" i="1" dirty="0" smtClean="0">
                <a:solidFill>
                  <a:schemeClr val="bg1"/>
                </a:solidFill>
              </a:rPr>
              <a:t>, J.L. </a:t>
            </a:r>
            <a:r>
              <a:rPr lang="en-US" sz="2400" b="1" i="1" dirty="0" err="1" smtClean="0">
                <a:solidFill>
                  <a:schemeClr val="bg1"/>
                </a:solidFill>
              </a:rPr>
              <a:t>Bour</a:t>
            </a:r>
            <a:r>
              <a:rPr lang="en-US" sz="2400" b="1" i="1" dirty="0" smtClean="0">
                <a:solidFill>
                  <a:schemeClr val="bg1"/>
                </a:solidFill>
              </a:rPr>
              <a:t> and N. </a:t>
            </a:r>
            <a:r>
              <a:rPr lang="en-US" sz="2400" b="1" i="1" dirty="0" err="1" smtClean="0">
                <a:solidFill>
                  <a:schemeClr val="bg1"/>
                </a:solidFill>
              </a:rPr>
              <a:t>Susmel</a:t>
            </a:r>
            <a:r>
              <a:rPr lang="en-US" sz="2400" b="1" i="1" dirty="0" smtClean="0">
                <a:solidFill>
                  <a:schemeClr val="bg1"/>
                </a:solidFill>
              </a:rPr>
              <a:t/>
            </a:r>
            <a:br>
              <a:rPr lang="en-US" sz="2400" b="1" i="1" dirty="0" smtClean="0">
                <a:solidFill>
                  <a:schemeClr val="bg1"/>
                </a:solidFill>
              </a:rPr>
            </a:br>
            <a:endParaRPr lang="en-US" sz="2400" b="1" i="1" dirty="0" smtClean="0">
              <a:solidFill>
                <a:schemeClr val="bg1"/>
              </a:solidFill>
            </a:endParaRP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76200" y="1676400"/>
            <a:ext cx="8915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800600"/>
            <a:ext cx="8305800" cy="1752600"/>
          </a:xfrm>
          <a:solidFill>
            <a:schemeClr val="accent2">
              <a:lumMod val="75000"/>
            </a:schemeClr>
          </a:solidFill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OECD Seminar “Beyond the crisis – Returning to sustainable growth in Latin America”</a:t>
            </a:r>
          </a:p>
          <a:p>
            <a:pPr>
              <a:spcBef>
                <a:spcPct val="0"/>
              </a:spcBef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Paris, November 24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2010</a:t>
            </a:r>
            <a:endParaRPr lang="en-US" sz="2000" b="1" i="1" dirty="0" smtClean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Argentina: Skill Premium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and Cruces, 2010)</a:t>
            </a:r>
            <a:endParaRPr lang="en-US" sz="31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905000"/>
            <a:ext cx="7228332" cy="3886200"/>
          </a:xfrm>
          <a:noFill/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5638800" y="2286000"/>
            <a:ext cx="990600" cy="304800"/>
          </a:xfrm>
          <a:prstGeom prst="line">
            <a:avLst/>
          </a:prstGeom>
          <a:noFill/>
          <a:ln w="53975">
            <a:solidFill>
              <a:schemeClr val="tx1">
                <a:lumMod val="95000"/>
                <a:lumOff val="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648200" y="2362200"/>
            <a:ext cx="914400" cy="609600"/>
          </a:xfrm>
          <a:prstGeom prst="line">
            <a:avLst/>
          </a:prstGeom>
          <a:noFill/>
          <a:ln w="53975">
            <a:solidFill>
              <a:schemeClr val="tx1">
                <a:lumMod val="95000"/>
                <a:lumOff val="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438400" y="2667000"/>
            <a:ext cx="2057400" cy="457200"/>
          </a:xfrm>
          <a:prstGeom prst="line">
            <a:avLst/>
          </a:prstGeom>
          <a:noFill/>
          <a:ln w="53975">
            <a:solidFill>
              <a:schemeClr val="tx1">
                <a:lumMod val="95000"/>
                <a:lumOff val="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4485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590800" y="2667000"/>
            <a:ext cx="1371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14400" y="1371600"/>
            <a:ext cx="1371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83058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990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Argentina: sharp increase in real minimum wages</a:t>
            </a:r>
            <a:r>
              <a:rPr lang="en-US" sz="3100" dirty="0" smtClean="0"/>
              <a:t> (McLeod and </a:t>
            </a:r>
            <a:r>
              <a:rPr lang="en-US" sz="3100" dirty="0" err="1" smtClean="0"/>
              <a:t>Lustig</a:t>
            </a:r>
            <a:r>
              <a:rPr lang="en-US" sz="3100" dirty="0" smtClean="0"/>
              <a:t>, 2010)</a:t>
            </a:r>
            <a:endParaRPr lang="en-US" sz="31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95400"/>
            <a:ext cx="7117689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flipV="1">
            <a:off x="2971800" y="4114800"/>
            <a:ext cx="2971800" cy="2057400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Argentina’s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Cash Transfers and the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Are Redistributive Policies Compatible with Fiscal Sustainability?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Regime at a Crossroad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Decline in Non-labor Income Inequality: Cash Transfers since 2002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Jefes</a:t>
            </a:r>
            <a:r>
              <a:rPr lang="en-US" dirty="0" smtClean="0"/>
              <a:t> y </a:t>
            </a:r>
            <a:r>
              <a:rPr lang="en-US" dirty="0" err="1" smtClean="0"/>
              <a:t>jefas</a:t>
            </a:r>
            <a:r>
              <a:rPr lang="en-US" dirty="0" smtClean="0"/>
              <a:t> de </a:t>
            </a:r>
            <a:r>
              <a:rPr lang="en-US" dirty="0" err="1" smtClean="0"/>
              <a:t>hogar</a:t>
            </a:r>
            <a:r>
              <a:rPr lang="en-US" dirty="0" smtClean="0"/>
              <a:t> (emergency employment program) – 2002</a:t>
            </a:r>
          </a:p>
          <a:p>
            <a:endParaRPr lang="en-US" dirty="0" smtClean="0"/>
          </a:p>
          <a:p>
            <a:r>
              <a:rPr lang="en-US" dirty="0" smtClean="0"/>
              <a:t>Pension moratorium – 2007</a:t>
            </a:r>
          </a:p>
          <a:p>
            <a:endParaRPr lang="en-US" dirty="0" smtClean="0"/>
          </a:p>
          <a:p>
            <a:r>
              <a:rPr lang="en-US" dirty="0" err="1" smtClean="0"/>
              <a:t>Asignacion</a:t>
            </a:r>
            <a:r>
              <a:rPr lang="en-US" dirty="0" smtClean="0"/>
              <a:t> universal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hijo</a:t>
            </a:r>
            <a:r>
              <a:rPr lang="en-US" dirty="0" smtClean="0"/>
              <a:t> – 2009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814388"/>
            <a:ext cx="664845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715000"/>
            <a:ext cx="5486400" cy="457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Pessino</a:t>
            </a:r>
            <a:r>
              <a:rPr lang="en-US" sz="2400" dirty="0" smtClean="0"/>
              <a:t> (2010)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76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478" r="10478"/>
          <a:stretch>
            <a:fillRect/>
          </a:stretch>
        </p:blipFill>
        <p:spPr bwMode="auto">
          <a:xfrm>
            <a:off x="990600" y="612774"/>
            <a:ext cx="7162800" cy="487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715000"/>
            <a:ext cx="5486400" cy="457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Pessino</a:t>
            </a:r>
            <a:r>
              <a:rPr lang="en-US" sz="2400" dirty="0" smtClean="0"/>
              <a:t> (2010)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4251" r="14251"/>
          <a:stretch>
            <a:fillRect/>
          </a:stretch>
        </p:blipFill>
        <p:spPr bwMode="auto">
          <a:xfrm>
            <a:off x="914400" y="612774"/>
            <a:ext cx="7086600" cy="510222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28800" y="2743200"/>
            <a:ext cx="6096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2209800"/>
            <a:ext cx="609600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2819400"/>
            <a:ext cx="609600" cy="2057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10400" y="358140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0" y="28194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276600"/>
            <a:ext cx="76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1200" y="1981200"/>
            <a:ext cx="609600" cy="2895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2971800"/>
            <a:ext cx="609600" cy="1905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1828800"/>
            <a:ext cx="685800" cy="304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3200400"/>
            <a:ext cx="2286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715000"/>
            <a:ext cx="5486400" cy="457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Pessino</a:t>
            </a:r>
            <a:r>
              <a:rPr lang="en-US" sz="2400" dirty="0" smtClean="0"/>
              <a:t> (2010)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35814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idx="1"/>
          </p:nvPr>
        </p:nvSpPr>
        <p:spPr/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8153400" cy="49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Oval 17"/>
          <p:cNvSpPr/>
          <p:nvPr/>
        </p:nvSpPr>
        <p:spPr>
          <a:xfrm>
            <a:off x="4495800" y="3733800"/>
            <a:ext cx="609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7338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Argentina’s Decline in Poverty and Income Inequality: Proximate Determinants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Cash Transfers and the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Redistributive Policies Compatible with Fiscal Sustainability?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Regime at a Crossroad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3255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Cash Transfer Programs: Total Beneficiaries</a:t>
            </a:r>
            <a:br>
              <a:rPr lang="en-US" sz="4000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y Cruces, 2010)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133600"/>
            <a:ext cx="7064401" cy="412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Monthly Benefits per Household (with 3 children) –  In 2010 pesos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y Cruces, 2010) </a:t>
            </a:r>
            <a:endParaRPr lang="en-US" sz="31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438400"/>
            <a:ext cx="7705373" cy="38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Impact of Transfers on Poverty and Inequality - 2009 </a:t>
            </a:r>
            <a:endParaRPr lang="en-US" sz="31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64770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400" cy="536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Arrow Connector 11"/>
          <p:cNvCxnSpPr/>
          <p:nvPr/>
        </p:nvCxnSpPr>
        <p:spPr>
          <a:xfrm>
            <a:off x="2971800" y="2895600"/>
            <a:ext cx="6096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343400"/>
            <a:ext cx="609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848600" y="2971800"/>
            <a:ext cx="533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696200" y="4267200"/>
            <a:ext cx="6096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19400" y="5410200"/>
            <a:ext cx="609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67600" y="5410200"/>
            <a:ext cx="609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914400" y="5715000"/>
            <a:ext cx="54864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Pessino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(2010)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Argentina’s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Cash Transfers and the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Redistributive Policies Compatible with Fiscal Sustainability?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Regime at a Crossroad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6096000"/>
            <a:ext cx="5486400" cy="457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Artana</a:t>
            </a:r>
            <a:r>
              <a:rPr lang="en-US" sz="2400" dirty="0" smtClean="0"/>
              <a:t> et al. (2010)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35814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idx="1"/>
          </p:nvPr>
        </p:nvSpPr>
        <p:spPr/>
      </p:sp>
      <p:sp>
        <p:nvSpPr>
          <p:cNvPr id="18" name="Oval 17"/>
          <p:cNvSpPr/>
          <p:nvPr/>
        </p:nvSpPr>
        <p:spPr>
          <a:xfrm>
            <a:off x="4495800" y="3733800"/>
            <a:ext cx="609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7338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7924800" cy="48006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1" name="Oval 10"/>
          <p:cNvSpPr/>
          <p:nvPr/>
        </p:nvSpPr>
        <p:spPr>
          <a:xfrm>
            <a:off x="5181600" y="381000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00" y="3810000"/>
            <a:ext cx="762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3124200"/>
            <a:ext cx="685800" cy="381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696200" y="3124200"/>
            <a:ext cx="685800" cy="381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such a comparison can be misleading…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…because </a:t>
            </a:r>
            <a:r>
              <a:rPr lang="en-US" dirty="0" err="1" smtClean="0"/>
              <a:t>Gini</a:t>
            </a:r>
            <a:r>
              <a:rPr lang="en-US" dirty="0" smtClean="0"/>
              <a:t> coefficients for primary (pre-transfers and taxes) income tend to be quite lower in all the other countries considered in the sample</a:t>
            </a:r>
          </a:p>
          <a:p>
            <a:endParaRPr lang="en-US" dirty="0" smtClean="0"/>
          </a:p>
          <a:p>
            <a:r>
              <a:rPr lang="en-US" dirty="0" smtClean="0"/>
              <a:t>More useful to compare changes in pre- and post-transfers </a:t>
            </a:r>
            <a:r>
              <a:rPr lang="en-US" dirty="0" err="1" smtClean="0"/>
              <a:t>Gini</a:t>
            </a:r>
            <a:r>
              <a:rPr lang="en-US" dirty="0" smtClean="0"/>
              <a:t> with government effort:</a:t>
            </a:r>
          </a:p>
          <a:p>
            <a:pPr lvl="1"/>
            <a:r>
              <a:rPr lang="en-US" dirty="0" smtClean="0"/>
              <a:t>Argentina reduces the </a:t>
            </a:r>
            <a:r>
              <a:rPr lang="en-US" dirty="0" err="1" smtClean="0"/>
              <a:t>Gini</a:t>
            </a:r>
            <a:r>
              <a:rPr lang="en-US" dirty="0" smtClean="0"/>
              <a:t> by 5 percentage points (upper bound) through transfers; better than LA average which is between 1-2 percentage points</a:t>
            </a:r>
          </a:p>
          <a:p>
            <a:pPr lvl="1"/>
            <a:r>
              <a:rPr lang="en-US" dirty="0" smtClean="0"/>
              <a:t>Question: how does the </a:t>
            </a:r>
            <a:r>
              <a:rPr lang="en-US" dirty="0" err="1" smtClean="0"/>
              <a:t>Gini</a:t>
            </a:r>
            <a:r>
              <a:rPr lang="en-US" dirty="0" smtClean="0"/>
              <a:t> reduction per percentage of government spending-to-GDP compare to others: Latin America, Asia, OECD, Other emerging economies?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Impact of Transfers on Poverty and Inequality - 2009 </a:t>
            </a:r>
            <a:endParaRPr lang="en-US" sz="31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64770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400" cy="536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819400" y="5410200"/>
            <a:ext cx="609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67600" y="5410200"/>
            <a:ext cx="609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7924800" cy="58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76800" y="2286000"/>
            <a:ext cx="6858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848600" y="2286000"/>
            <a:ext cx="6858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Redistribution and Fiscal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Closing the extreme (</a:t>
            </a:r>
            <a:r>
              <a:rPr lang="en-US" dirty="0" err="1" smtClean="0"/>
              <a:t>pov</a:t>
            </a:r>
            <a:r>
              <a:rPr lang="en-US" dirty="0" smtClean="0"/>
              <a:t> line US$2.50) and total poverty (</a:t>
            </a:r>
            <a:r>
              <a:rPr lang="en-US" dirty="0" err="1" smtClean="0"/>
              <a:t>pov</a:t>
            </a:r>
            <a:r>
              <a:rPr lang="en-US" dirty="0" smtClean="0"/>
              <a:t> line US$4) gaps--with perfect targeting--would cost: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 0.7 and 1.7 percent of GDP, respectively </a:t>
            </a:r>
          </a:p>
          <a:p>
            <a:pPr lvl="1"/>
            <a:r>
              <a:rPr lang="en-US" dirty="0" smtClean="0"/>
              <a:t>2.2 and 5.3 percent of tax revenues, respectively</a:t>
            </a:r>
          </a:p>
          <a:p>
            <a:pPr lvl="1"/>
            <a:r>
              <a:rPr lang="en-US" dirty="0" smtClean="0"/>
              <a:t>3.2 and 7.8 percent of redistributive spending, respectively</a:t>
            </a:r>
          </a:p>
          <a:p>
            <a:r>
              <a:rPr lang="en-US" dirty="0" smtClean="0"/>
              <a:t>Seems compatible with fiscal sustainability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Argentina’s Decline in Poverty and Income Inequality: Proximate Determinants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Cash Transfers and the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Are Redistributive Policies Compatible with Fiscal Sustainability?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Regime at a Crossroad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Redistributive </a:t>
            </a:r>
            <a:r>
              <a:rPr lang="en-US" dirty="0" err="1" smtClean="0">
                <a:ea typeface="+mj-ea"/>
                <a:cs typeface="+mj-cs"/>
              </a:rPr>
              <a:t>vs</a:t>
            </a:r>
            <a:r>
              <a:rPr lang="en-US" dirty="0" smtClean="0">
                <a:ea typeface="+mj-ea"/>
                <a:cs typeface="+mj-cs"/>
              </a:rPr>
              <a:t> Social Spending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100" dirty="0" smtClean="0"/>
              <a:t>(</a:t>
            </a:r>
            <a:r>
              <a:rPr lang="en-US" sz="3100" dirty="0" err="1" smtClean="0"/>
              <a:t>Lustig</a:t>
            </a:r>
            <a:r>
              <a:rPr lang="en-US" sz="3100" dirty="0" smtClean="0"/>
              <a:t>, 2010)</a:t>
            </a:r>
            <a:endParaRPr lang="en-US" sz="3100" dirty="0"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D8B4D-31E0-431F-83C0-D204FCC7B3EC}" type="slidenum">
              <a:rPr lang="en-US"/>
              <a:pPr>
                <a:defRPr/>
              </a:pPr>
              <a:t>30</a:t>
            </a:fld>
            <a:endParaRPr lang="en-US"/>
          </a:p>
        </p:txBody>
      </p:sp>
      <p:pic>
        <p:nvPicPr>
          <p:cNvPr id="60419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35075"/>
            <a:ext cx="8382000" cy="53530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229600" cy="56501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48400" y="3581400"/>
            <a:ext cx="914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077200" y="3581400"/>
            <a:ext cx="8382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Argentina’s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Cash Transfers and the Decline in Poverty and Income Inequality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Are Redistributive Policies Compatible with Fiscal Sustainability?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Regime at a Crossroad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Growth in Argentina in Post 2002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Unusually favorable terms of trade and devaluation led to current account surplus</a:t>
            </a:r>
          </a:p>
          <a:p>
            <a:r>
              <a:rPr lang="en-US" sz="4000" dirty="0" smtClean="0"/>
              <a:t>Default on public debt, taxes on exports and financial transactions, and recovery-led tax revenues led to fiscal surplus</a:t>
            </a:r>
          </a:p>
          <a:p>
            <a:r>
              <a:rPr lang="en-US" sz="4000" dirty="0" smtClean="0"/>
              <a:t>However, adverse business climate led to a decline in private investment. The share of private investment was 40% in 1993-2001 and declined to only 18% from 2002-2008</a:t>
            </a:r>
          </a:p>
          <a:p>
            <a:endParaRPr lang="en-US" sz="40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Terms of trade favored Argentina</a:t>
            </a:r>
            <a:br>
              <a:rPr lang="en-US" dirty="0" smtClean="0"/>
            </a:br>
            <a:r>
              <a:rPr lang="en-US" sz="3100" dirty="0" smtClean="0"/>
              <a:t>(McLeod and </a:t>
            </a:r>
            <a:r>
              <a:rPr lang="en-US" sz="3100" dirty="0" err="1" smtClean="0"/>
              <a:t>Lustig</a:t>
            </a:r>
            <a:r>
              <a:rPr lang="en-US" sz="3100" dirty="0" smtClean="0"/>
              <a:t>, 2010)</a:t>
            </a:r>
            <a:endParaRPr lang="en-US" sz="31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65424"/>
            <a:ext cx="7010400" cy="569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3733800" y="4419600"/>
            <a:ext cx="24384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Growth in Argentina in Post 2002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dirty="0" smtClean="0"/>
              <a:t>The regime has been using the larger fiscal space to:</a:t>
            </a:r>
          </a:p>
          <a:p>
            <a:endParaRPr lang="en-US" sz="3800" dirty="0" smtClean="0"/>
          </a:p>
          <a:p>
            <a:r>
              <a:rPr lang="en-US" sz="3800" dirty="0" smtClean="0"/>
              <a:t>Partially compensate the reduction in private investment with an increase of public investment in infrastructure: public investment increased from an average of 2.3% of GDP to 4.3% of GDP in 2007</a:t>
            </a:r>
          </a:p>
          <a:p>
            <a:pPr>
              <a:buNone/>
            </a:pPr>
            <a:endParaRPr lang="en-US" sz="3800" dirty="0" smtClean="0"/>
          </a:p>
          <a:p>
            <a:r>
              <a:rPr lang="en-US" sz="3800" dirty="0" smtClean="0"/>
              <a:t>Increase public sector wages and benefits to formal sector workers</a:t>
            </a:r>
          </a:p>
          <a:p>
            <a:endParaRPr lang="en-US" sz="3800" dirty="0" smtClean="0"/>
          </a:p>
          <a:p>
            <a:r>
              <a:rPr lang="en-US" sz="3800" dirty="0" smtClean="0"/>
              <a:t>Increase producer and (regressive) consumer subsidies in energy and transport (with a budget cost of around 2.5% of GDP) </a:t>
            </a:r>
          </a:p>
          <a:p>
            <a:pPr>
              <a:buNone/>
            </a:pPr>
            <a:endParaRPr lang="en-US" sz="3800" dirty="0" smtClean="0"/>
          </a:p>
          <a:p>
            <a:r>
              <a:rPr lang="en-US" sz="3800" dirty="0" smtClean="0"/>
              <a:t>Significantly expand pro-poor transfers </a:t>
            </a:r>
            <a:r>
              <a:rPr lang="en-US" sz="3800" i="1" dirty="0" smtClean="0"/>
              <a:t>(</a:t>
            </a:r>
            <a:r>
              <a:rPr lang="en-US" sz="3800" i="1" dirty="0" err="1" smtClean="0"/>
              <a:t>Jefes</a:t>
            </a:r>
            <a:r>
              <a:rPr lang="en-US" sz="3800" i="1" dirty="0" smtClean="0"/>
              <a:t> y </a:t>
            </a:r>
            <a:r>
              <a:rPr lang="en-US" sz="3800" i="1" dirty="0" err="1" smtClean="0"/>
              <a:t>Jefas</a:t>
            </a:r>
            <a:r>
              <a:rPr lang="en-US" sz="3800" i="1" dirty="0" smtClean="0"/>
              <a:t> de </a:t>
            </a:r>
            <a:r>
              <a:rPr lang="en-US" sz="3800" i="1" dirty="0" err="1" smtClean="0"/>
              <a:t>Hogar</a:t>
            </a:r>
            <a:r>
              <a:rPr lang="en-US" sz="3800" i="1" dirty="0" smtClean="0"/>
              <a:t>, Moratoria </a:t>
            </a:r>
            <a:r>
              <a:rPr lang="en-US" sz="3800" i="1" dirty="0" err="1" smtClean="0"/>
              <a:t>Previsional</a:t>
            </a:r>
            <a:r>
              <a:rPr lang="en-US" sz="3800" i="1" dirty="0" smtClean="0"/>
              <a:t>, </a:t>
            </a:r>
            <a:r>
              <a:rPr lang="en-US" sz="3800" i="1" dirty="0" err="1" smtClean="0"/>
              <a:t>Asignacion</a:t>
            </a:r>
            <a:r>
              <a:rPr lang="en-US" sz="3800" i="1" dirty="0" smtClean="0"/>
              <a:t> Universal </a:t>
            </a:r>
            <a:r>
              <a:rPr lang="en-US" sz="3800" i="1" dirty="0" err="1" smtClean="0"/>
              <a:t>por</a:t>
            </a:r>
            <a:r>
              <a:rPr lang="en-US" sz="3800" i="1" dirty="0" smtClean="0"/>
              <a:t> </a:t>
            </a:r>
            <a:r>
              <a:rPr lang="en-US" sz="3800" i="1" dirty="0" err="1" smtClean="0"/>
              <a:t>Hijo</a:t>
            </a:r>
            <a:r>
              <a:rPr lang="en-US" sz="3800" i="1" dirty="0" smtClean="0"/>
              <a:t>)</a:t>
            </a:r>
          </a:p>
          <a:p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As a consequence, central government expenditures to GDP have risen sharply</a:t>
            </a:r>
          </a:p>
          <a:p>
            <a:pPr>
              <a:buNone/>
            </a:pPr>
            <a:endParaRPr lang="en-US" sz="3800" i="1" dirty="0" smtClean="0"/>
          </a:p>
          <a:p>
            <a:pPr>
              <a:buNone/>
            </a:pPr>
            <a:endParaRPr lang="en-US" sz="3400" i="1" dirty="0" smtClean="0"/>
          </a:p>
          <a:p>
            <a:endParaRPr lang="en-US" sz="3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763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914400" y="5715000"/>
            <a:ext cx="54864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Pessino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(2010)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Growth in Argentina in Post 2002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And, </a:t>
            </a:r>
          </a:p>
          <a:p>
            <a:r>
              <a:rPr lang="en-US" sz="4000" dirty="0" smtClean="0"/>
              <a:t>Fiscal and external surpluses have been quickly eroding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6096000"/>
            <a:ext cx="5486400" cy="457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Artana</a:t>
            </a:r>
            <a:r>
              <a:rPr lang="en-US" sz="2400" dirty="0" smtClean="0"/>
              <a:t> et al. (2010)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35814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idx="1"/>
          </p:nvPr>
        </p:nvSpPr>
        <p:spPr/>
      </p:sp>
      <p:sp>
        <p:nvSpPr>
          <p:cNvPr id="18" name="Oval 17"/>
          <p:cNvSpPr/>
          <p:nvPr/>
        </p:nvSpPr>
        <p:spPr>
          <a:xfrm>
            <a:off x="4495800" y="3733800"/>
            <a:ext cx="609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7338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271463"/>
            <a:ext cx="8648700" cy="567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Regime at a Crossroad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3340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Unless TOTs continue to improve “indefinitely” eventually the government will have to choose between:</a:t>
            </a:r>
          </a:p>
          <a:p>
            <a:r>
              <a:rPr lang="en-US" dirty="0" smtClean="0"/>
              <a:t>Public investment in infrastructure</a:t>
            </a:r>
          </a:p>
          <a:p>
            <a:r>
              <a:rPr lang="en-US" dirty="0" smtClean="0"/>
              <a:t>Public sector wages and benefits to formal sector workers</a:t>
            </a:r>
          </a:p>
          <a:p>
            <a:r>
              <a:rPr lang="en-US" dirty="0" smtClean="0"/>
              <a:t>Producer subsidies</a:t>
            </a:r>
          </a:p>
          <a:p>
            <a:r>
              <a:rPr lang="en-US" dirty="0" smtClean="0"/>
              <a:t>Regressive consumer subsidies</a:t>
            </a:r>
          </a:p>
          <a:p>
            <a:r>
              <a:rPr lang="en-US" dirty="0" smtClean="0"/>
              <a:t>Pro-poor </a:t>
            </a:r>
            <a:r>
              <a:rPr lang="en-US" dirty="0" smtClean="0"/>
              <a:t>transfers;</a:t>
            </a:r>
          </a:p>
          <a:p>
            <a:pPr>
              <a:buNone/>
            </a:pPr>
            <a:r>
              <a:rPr lang="en-US" dirty="0" smtClean="0"/>
              <a:t>For long-term growth, an emphasis </a:t>
            </a:r>
            <a:r>
              <a:rPr lang="en-US" dirty="0" smtClean="0"/>
              <a:t>on the investment in human capital is essential as well as generating the conditions to attract private investment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Argentina: Headcount Ratio (%): GBA and Urban Areas </a:t>
            </a: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y Cruces, 2010)</a:t>
            </a:r>
            <a:endParaRPr lang="en-US" sz="3100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807719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10800000">
            <a:off x="914400" y="4267200"/>
            <a:ext cx="7391400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572000" y="5029200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257800" y="4114800"/>
            <a:ext cx="3429000" cy="762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867400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ct val="0"/>
              </a:spcBef>
            </a:pPr>
            <a:r>
              <a:rPr lang="en-US" sz="2800" b="1" dirty="0" smtClean="0">
                <a:solidFill>
                  <a:schemeClr val="bg1"/>
                </a:solidFill>
              </a:rPr>
              <a:t>Strengthening long-term growth in Argentina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en-US" sz="2800" b="1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US" sz="4900" dirty="0" err="1" smtClean="0"/>
              <a:t>Artana</a:t>
            </a:r>
            <a:r>
              <a:rPr lang="en-US" sz="4900" dirty="0" smtClean="0"/>
              <a:t>, Daniel, E. </a:t>
            </a:r>
            <a:r>
              <a:rPr lang="en-US" sz="4900" dirty="0" err="1" smtClean="0"/>
              <a:t>Bour</a:t>
            </a:r>
            <a:r>
              <a:rPr lang="en-US" sz="4900" dirty="0" smtClean="0"/>
              <a:t>, J.L. </a:t>
            </a:r>
            <a:r>
              <a:rPr lang="en-US" sz="4900" dirty="0" err="1" smtClean="0"/>
              <a:t>Bour</a:t>
            </a:r>
            <a:r>
              <a:rPr lang="en-US" sz="4900" dirty="0" smtClean="0"/>
              <a:t> and N. </a:t>
            </a:r>
            <a:r>
              <a:rPr lang="en-US" sz="4900" dirty="0" err="1" smtClean="0"/>
              <a:t>Susmel</a:t>
            </a:r>
            <a:r>
              <a:rPr lang="en-US" sz="4900" dirty="0" smtClean="0"/>
              <a:t> “Strengthening Long Term Growth in Argentina,” paper prepared for OECD Seminar “Beyond the crisis – Returning to sustainable growth in Latin America” Paris, November 24</a:t>
            </a:r>
            <a:r>
              <a:rPr lang="en-US" sz="4900" baseline="30000" dirty="0" smtClean="0"/>
              <a:t>th</a:t>
            </a:r>
            <a:r>
              <a:rPr lang="en-US" sz="4900" dirty="0" smtClean="0"/>
              <a:t> 2010</a:t>
            </a:r>
            <a:endParaRPr lang="en-US" sz="4900" i="1" dirty="0" smtClean="0"/>
          </a:p>
          <a:p>
            <a:r>
              <a:rPr lang="en-US" sz="4900" dirty="0" err="1" smtClean="0"/>
              <a:t>Alejo</a:t>
            </a:r>
            <a:r>
              <a:rPr lang="en-US" sz="4900" dirty="0" smtClean="0"/>
              <a:t>, Javier, Marcelo </a:t>
            </a:r>
            <a:r>
              <a:rPr lang="en-US" sz="4900" dirty="0" err="1" smtClean="0"/>
              <a:t>Bergolo</a:t>
            </a:r>
            <a:r>
              <a:rPr lang="en-US" sz="4900" dirty="0" smtClean="0"/>
              <a:t>, Fedora </a:t>
            </a:r>
            <a:r>
              <a:rPr lang="en-US" sz="4900" dirty="0" err="1" smtClean="0"/>
              <a:t>Carbajal</a:t>
            </a:r>
            <a:r>
              <a:rPr lang="en-US" sz="4900" dirty="0" smtClean="0"/>
              <a:t> y Guillermo Cruces (2009) “</a:t>
            </a:r>
            <a:r>
              <a:rPr lang="en-US" sz="4900" dirty="0" err="1" smtClean="0"/>
              <a:t>Cambios</a:t>
            </a:r>
            <a:r>
              <a:rPr lang="en-US" sz="4900" dirty="0" smtClean="0"/>
              <a:t> en la </a:t>
            </a:r>
            <a:r>
              <a:rPr lang="en-US" sz="4900" dirty="0" err="1" smtClean="0"/>
              <a:t>desigualdad</a:t>
            </a:r>
            <a:r>
              <a:rPr lang="en-US" sz="4900" dirty="0" smtClean="0"/>
              <a:t> del </a:t>
            </a:r>
            <a:r>
              <a:rPr lang="en-US" sz="4900" dirty="0" err="1" smtClean="0"/>
              <a:t>ingreso</a:t>
            </a:r>
            <a:r>
              <a:rPr lang="en-US" sz="4900" dirty="0" smtClean="0"/>
              <a:t> en </a:t>
            </a:r>
            <a:r>
              <a:rPr lang="es-AR" sz="4900" dirty="0" smtClean="0"/>
              <a:t>América Latina. Contribución de sus principales determinantes: 1995-2006”. Informe preparado para el proyecto ”</a:t>
            </a:r>
            <a:r>
              <a:rPr lang="es-AR" sz="4900" dirty="0" err="1" smtClean="0"/>
              <a:t>Markets</a:t>
            </a:r>
            <a:r>
              <a:rPr lang="es-AR" sz="4900" dirty="0" smtClean="0"/>
              <a:t>, </a:t>
            </a:r>
            <a:r>
              <a:rPr lang="es-AR" sz="4900" dirty="0" err="1" smtClean="0"/>
              <a:t>the</a:t>
            </a:r>
            <a:r>
              <a:rPr lang="es-AR" sz="4900" dirty="0" smtClean="0"/>
              <a:t> </a:t>
            </a:r>
            <a:r>
              <a:rPr lang="es-AR" sz="4900" dirty="0" err="1" smtClean="0"/>
              <a:t>State</a:t>
            </a:r>
            <a:r>
              <a:rPr lang="es-AR" sz="4900" dirty="0" smtClean="0"/>
              <a:t> and </a:t>
            </a:r>
            <a:r>
              <a:rPr lang="es-AR" sz="4900" dirty="0" err="1" smtClean="0"/>
              <a:t>the</a:t>
            </a:r>
            <a:r>
              <a:rPr lang="es-AR" sz="4900" dirty="0" smtClean="0"/>
              <a:t> </a:t>
            </a:r>
            <a:r>
              <a:rPr lang="es-AR" sz="4900" dirty="0" err="1" smtClean="0"/>
              <a:t>Determinants</a:t>
            </a:r>
            <a:r>
              <a:rPr lang="es-AR" sz="4900" dirty="0" smtClean="0"/>
              <a:t> of </a:t>
            </a:r>
            <a:r>
              <a:rPr lang="es-AR" sz="4900" dirty="0" err="1" smtClean="0"/>
              <a:t>Inequality</a:t>
            </a:r>
            <a:r>
              <a:rPr lang="es-AR" sz="4900" dirty="0" smtClean="0"/>
              <a:t>” UNDP, </a:t>
            </a:r>
            <a:r>
              <a:rPr lang="es-AR" sz="4900" dirty="0" err="1" smtClean="0"/>
              <a:t>mimeo</a:t>
            </a:r>
            <a:r>
              <a:rPr lang="es-AR" sz="4900" dirty="0" smtClean="0"/>
              <a:t>, CEDLAS, Universidad de La Plata, Argentina, junio 3.</a:t>
            </a:r>
            <a:endParaRPr lang="en-US" sz="4900" dirty="0" smtClean="0"/>
          </a:p>
          <a:p>
            <a:r>
              <a:rPr lang="en-US" sz="4900" dirty="0" err="1" smtClean="0"/>
              <a:t>Gasparini</a:t>
            </a:r>
            <a:r>
              <a:rPr lang="en-US" sz="4900" dirty="0" smtClean="0"/>
              <a:t>, Leonardo and Guillermo Cruces (2010) “A Distribution in Motion: the Case of Argentina,” in Lopez-</a:t>
            </a:r>
            <a:r>
              <a:rPr lang="en-US" sz="4900" dirty="0" err="1" smtClean="0"/>
              <a:t>Calva</a:t>
            </a:r>
            <a:r>
              <a:rPr lang="en-US" sz="4900" dirty="0" smtClean="0"/>
              <a:t>, Luis F. and Nora </a:t>
            </a:r>
            <a:r>
              <a:rPr lang="en-US" sz="4900" dirty="0" err="1" smtClean="0"/>
              <a:t>Lustig</a:t>
            </a:r>
            <a:r>
              <a:rPr lang="en-US" sz="4900" dirty="0" smtClean="0"/>
              <a:t> </a:t>
            </a:r>
            <a:r>
              <a:rPr lang="en-US" sz="4900" i="1" dirty="0" smtClean="0"/>
              <a:t>Declining Inequality in Latin America: a Decade of Progress?</a:t>
            </a:r>
            <a:r>
              <a:rPr lang="en-US" sz="4900" dirty="0" smtClean="0"/>
              <a:t> Brookings Institution Press and UNDP.</a:t>
            </a:r>
          </a:p>
          <a:p>
            <a:r>
              <a:rPr lang="en-US" sz="4900" dirty="0" smtClean="0"/>
              <a:t>______ (2010) “Las </a:t>
            </a:r>
            <a:r>
              <a:rPr lang="en-US" sz="4900" dirty="0" err="1" smtClean="0"/>
              <a:t>asignaciones</a:t>
            </a:r>
            <a:r>
              <a:rPr lang="en-US" sz="4900" dirty="0" smtClean="0"/>
              <a:t> </a:t>
            </a:r>
            <a:r>
              <a:rPr lang="en-US" sz="4900" dirty="0" err="1" smtClean="0"/>
              <a:t>universales</a:t>
            </a:r>
            <a:r>
              <a:rPr lang="en-US" sz="4900" dirty="0" smtClean="0"/>
              <a:t> </a:t>
            </a:r>
            <a:r>
              <a:rPr lang="en-US" sz="4900" dirty="0" err="1" smtClean="0"/>
              <a:t>por</a:t>
            </a:r>
            <a:r>
              <a:rPr lang="en-US" sz="4900" dirty="0" smtClean="0"/>
              <a:t> </a:t>
            </a:r>
            <a:r>
              <a:rPr lang="en-US" sz="4900" dirty="0" err="1" smtClean="0"/>
              <a:t>hijo</a:t>
            </a:r>
            <a:r>
              <a:rPr lang="en-US" sz="4900" dirty="0" smtClean="0"/>
              <a:t>: </a:t>
            </a:r>
            <a:r>
              <a:rPr lang="en-US" sz="4900" dirty="0" err="1" smtClean="0"/>
              <a:t>impacto</a:t>
            </a:r>
            <a:r>
              <a:rPr lang="en-US" sz="4900" dirty="0" smtClean="0"/>
              <a:t>, </a:t>
            </a:r>
            <a:r>
              <a:rPr lang="en-US" sz="4900" dirty="0" err="1" smtClean="0"/>
              <a:t>discusi</a:t>
            </a:r>
            <a:r>
              <a:rPr lang="es-AR" sz="4900" dirty="0" err="1" smtClean="0"/>
              <a:t>ón</a:t>
            </a:r>
            <a:r>
              <a:rPr lang="es-AR" sz="4900" dirty="0" smtClean="0"/>
              <a:t> y alternativas”. CEDLAS, Documento de Trabajo No. 102, julio.</a:t>
            </a:r>
          </a:p>
          <a:p>
            <a:r>
              <a:rPr lang="en-US" sz="4900" dirty="0" smtClean="0"/>
              <a:t>Lopez-</a:t>
            </a:r>
            <a:r>
              <a:rPr lang="en-US" sz="4900" dirty="0" err="1" smtClean="0"/>
              <a:t>Calva</a:t>
            </a:r>
            <a:r>
              <a:rPr lang="en-US" sz="4900" dirty="0" smtClean="0"/>
              <a:t>, Luis F. and Nora </a:t>
            </a:r>
            <a:r>
              <a:rPr lang="en-US" sz="4900" dirty="0" err="1" smtClean="0"/>
              <a:t>Lustig</a:t>
            </a:r>
            <a:r>
              <a:rPr lang="en-US" sz="4900" dirty="0" smtClean="0"/>
              <a:t> (2010) “Explaining the Decline in Inequality in Latin America: Technological Change, Educational Upgrading and Democracy,” in </a:t>
            </a:r>
            <a:r>
              <a:rPr lang="en-US" sz="4900" i="1" dirty="0" smtClean="0"/>
              <a:t>Declining Inequality in Latin America: a Decade of Progress?</a:t>
            </a:r>
            <a:r>
              <a:rPr lang="en-US" sz="4900" dirty="0" smtClean="0"/>
              <a:t> Brookings Institution Press and UNDP.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900" dirty="0" err="1" smtClean="0"/>
              <a:t>Lustig</a:t>
            </a:r>
            <a:r>
              <a:rPr lang="en-US" sz="4900" dirty="0" smtClean="0"/>
              <a:t>, Nora (2009)</a:t>
            </a:r>
            <a:r>
              <a:rPr lang="en-US" sz="4300" dirty="0" smtClean="0"/>
              <a:t> </a:t>
            </a:r>
            <a:r>
              <a:rPr lang="en-US" sz="4300" i="1" dirty="0" smtClean="0"/>
              <a:t>Poverty, Inequality and the New Left in Latin America,</a:t>
            </a:r>
            <a:r>
              <a:rPr lang="en-US" sz="4300" dirty="0" smtClean="0"/>
              <a:t> Washington, D.C.: Woodrow Wilson International Center for Scholars, Latin American Program, October.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900" dirty="0" smtClean="0"/>
              <a:t>______“Commitment to Equity (CEQ): A Diagnostic and Ranking Tool of Latin American Governments’ Fiscal Policies,” CIPR &amp; Econ Dept/Tulane and Inter-American Dialogue, mimeo.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900" dirty="0" smtClean="0"/>
              <a:t>______ and </a:t>
            </a:r>
            <a:r>
              <a:rPr lang="en-US" sz="4900" dirty="0" err="1" smtClean="0"/>
              <a:t>Carola</a:t>
            </a:r>
            <a:r>
              <a:rPr lang="en-US" sz="4900" dirty="0" smtClean="0"/>
              <a:t> </a:t>
            </a:r>
            <a:r>
              <a:rPr lang="en-US" sz="4900" dirty="0" err="1" smtClean="0"/>
              <a:t>Pessino</a:t>
            </a:r>
            <a:r>
              <a:rPr lang="en-US" sz="4900" dirty="0" smtClean="0"/>
              <a:t> (2010) “Argentina’s Redistributive Policies: Are They Affordable?” Tulane University and Universidad </a:t>
            </a:r>
            <a:r>
              <a:rPr lang="en-US" sz="4900" dirty="0" err="1" smtClean="0"/>
              <a:t>Torcuato</a:t>
            </a:r>
            <a:r>
              <a:rPr lang="en-US" sz="4900" dirty="0" smtClean="0"/>
              <a:t> </a:t>
            </a:r>
            <a:r>
              <a:rPr lang="en-US" sz="4900" dirty="0" err="1" smtClean="0"/>
              <a:t>di</a:t>
            </a:r>
            <a:r>
              <a:rPr lang="en-US" sz="4900" dirty="0" smtClean="0"/>
              <a:t> </a:t>
            </a:r>
            <a:r>
              <a:rPr lang="en-US" sz="4900" dirty="0" err="1" smtClean="0"/>
              <a:t>Tella</a:t>
            </a:r>
            <a:r>
              <a:rPr lang="en-US" sz="4900" dirty="0" smtClean="0"/>
              <a:t>, draft.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900" dirty="0" smtClean="0"/>
              <a:t>McLeod, Darryl and Nora </a:t>
            </a:r>
            <a:r>
              <a:rPr lang="en-US" sz="4900" dirty="0" err="1" smtClean="0"/>
              <a:t>Lustig</a:t>
            </a:r>
            <a:r>
              <a:rPr lang="en-US" sz="4900" dirty="0" smtClean="0"/>
              <a:t> (2010) “Poverty and Inequality under Latin America’s New Left Regimes,” Prepared for the 15th Annual LACEA Meeting, </a:t>
            </a:r>
            <a:r>
              <a:rPr lang="en-US" sz="4900" dirty="0" err="1" smtClean="0"/>
              <a:t>Medellín</a:t>
            </a:r>
            <a:r>
              <a:rPr lang="en-US" sz="4900" dirty="0" smtClean="0"/>
              <a:t>, Colombia on November 11th-13</a:t>
            </a:r>
            <a:r>
              <a:rPr lang="en-US" sz="4900" baseline="30000" dirty="0" smtClean="0"/>
              <a:t>th</a:t>
            </a:r>
            <a:r>
              <a:rPr lang="en-US" sz="49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900" dirty="0" err="1" smtClean="0"/>
              <a:t>Pessino</a:t>
            </a:r>
            <a:r>
              <a:rPr lang="en-US" sz="4900" dirty="0" smtClean="0"/>
              <a:t>, </a:t>
            </a:r>
            <a:r>
              <a:rPr lang="en-US" sz="4900" dirty="0" err="1" smtClean="0"/>
              <a:t>Carola</a:t>
            </a:r>
            <a:r>
              <a:rPr lang="en-US" sz="4900" dirty="0" smtClean="0"/>
              <a:t> (2010) “Commitment to Equity (CEQ): Argentina,” CIPR &amp; Econ Dept/Tulane and Inter-American Dialogue, mimeo. CIPR &amp; Econ Dept/Tulane and Inter-American Dialogue, mimeo. </a:t>
            </a:r>
          </a:p>
          <a:p>
            <a:endParaRPr lang="en-US" sz="4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Gini</a:t>
            </a:r>
            <a:r>
              <a:rPr lang="en-US" dirty="0" smtClean="0"/>
              <a:t> Coefficient GBA 1974-2009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and Cruces, 2010)</a:t>
            </a:r>
            <a:endParaRPr lang="en-US" sz="3100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8022053" cy="425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934200" y="2209800"/>
            <a:ext cx="1600200" cy="2438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Argentina: </a:t>
            </a:r>
            <a:r>
              <a:rPr lang="en-US" dirty="0" err="1" smtClean="0"/>
              <a:t>Gini</a:t>
            </a:r>
            <a:r>
              <a:rPr lang="en-US" dirty="0" smtClean="0"/>
              <a:t> Coefficient in the 2000s (urban areas)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Gasparini</a:t>
            </a:r>
            <a:r>
              <a:rPr lang="en-US" sz="3100" dirty="0" smtClean="0"/>
              <a:t> y Cruces, 2010)</a:t>
            </a:r>
            <a:endParaRPr lang="en-US" sz="31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7239000" cy="384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5400000">
            <a:off x="3390900" y="3695700"/>
            <a:ext cx="3276600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866900" y="4838700"/>
            <a:ext cx="8382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Argentina: Proximate Determinants of Changes in Inequality (urban areas; 2000-06) – (</a:t>
            </a:r>
            <a:r>
              <a:rPr lang="en-US" sz="3600" dirty="0" err="1" smtClean="0"/>
              <a:t>Alejo</a:t>
            </a:r>
            <a:r>
              <a:rPr lang="en-US" sz="3600" dirty="0" smtClean="0"/>
              <a:t> et al.)</a:t>
            </a:r>
            <a:endParaRPr lang="en-US" sz="36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848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685800" y="5181600"/>
            <a:ext cx="8153400" cy="2286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48400" y="2438400"/>
            <a:ext cx="914400" cy="2209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Decline in labor income inequality accounts for fifty percent of the overall decline in household per capita income inequality</a:t>
            </a:r>
          </a:p>
          <a:p>
            <a:endParaRPr lang="en-US" dirty="0" smtClean="0"/>
          </a:p>
          <a:p>
            <a:r>
              <a:rPr lang="en-US" dirty="0" smtClean="0"/>
              <a:t>Decline in non-labor income inequality accounts for about a quarter of the overall decline in household per capita income inequality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Argentina: Proximate Determinants of Changes in Inequality (urban areas; 2000-06) – (</a:t>
            </a:r>
            <a:r>
              <a:rPr lang="en-US" sz="3600" dirty="0" err="1" smtClean="0"/>
              <a:t>Alejo</a:t>
            </a:r>
            <a:r>
              <a:rPr lang="en-US" sz="3600" dirty="0" smtClean="0"/>
              <a:t> et al.)</a:t>
            </a:r>
            <a:endParaRPr lang="en-US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Decline in Labor Income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Decline in skill premium:</a:t>
            </a:r>
          </a:p>
          <a:p>
            <a:pPr lvl="1"/>
            <a:r>
              <a:rPr lang="en-US" dirty="0" smtClean="0"/>
              <a:t>… institutions: increase in minimum wages &amp; mandatory wage increases?</a:t>
            </a:r>
          </a:p>
          <a:p>
            <a:pPr lvl="1"/>
            <a:r>
              <a:rPr lang="en-US" dirty="0" smtClean="0"/>
              <a:t>…race between technological change and educational upgrading?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There is evidence of both (Lopez-</a:t>
            </a:r>
            <a:r>
              <a:rPr lang="en-US" dirty="0" err="1" smtClean="0"/>
              <a:t>Calva</a:t>
            </a:r>
            <a:r>
              <a:rPr lang="en-US" dirty="0" smtClean="0"/>
              <a:t> &amp; </a:t>
            </a:r>
            <a:r>
              <a:rPr lang="en-US" dirty="0" err="1" smtClean="0"/>
              <a:t>Lustig</a:t>
            </a:r>
            <a:r>
              <a:rPr lang="en-US" dirty="0" smtClean="0"/>
              <a:t>, 2010; next slide)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B19B-D1D0-482D-97E1-FCA8848D76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7083</TotalTime>
  <Words>940</Words>
  <Application>Microsoft Office PowerPoint</Application>
  <PresentationFormat>On-screen Show (4:3)</PresentationFormat>
  <Paragraphs>167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Redistributive Policies and Fiscal Sustainability Comments by Nora Lustig Tulane University  to: Strengthening long-term growth in Argentina  D. Artana, E. Bour, J.L. Bour and N. Susmel </vt:lpstr>
      <vt:lpstr>Outline</vt:lpstr>
      <vt:lpstr>Outline</vt:lpstr>
      <vt:lpstr>Argentina: Headcount Ratio (%): GBA and Urban Areas (Gasparini y Cruces, 2010)</vt:lpstr>
      <vt:lpstr>Gini Coefficient GBA 1974-2009 (Gasparini and Cruces, 2010)</vt:lpstr>
      <vt:lpstr>Argentina: Gini Coefficient in the 2000s (urban areas) (Gasparini y Cruces, 2010)</vt:lpstr>
      <vt:lpstr>Argentina: Proximate Determinants of Changes in Inequality (urban areas; 2000-06) – (Alejo et al.)</vt:lpstr>
      <vt:lpstr>Argentina: Proximate Determinants of Changes in Inequality (urban areas; 2000-06) – (Alejo et al.)</vt:lpstr>
      <vt:lpstr>Decline in Labor Income Inequality</vt:lpstr>
      <vt:lpstr>Argentina: Skill Premium (Gasparini and Cruces, 2010)</vt:lpstr>
      <vt:lpstr>Slide 11</vt:lpstr>
      <vt:lpstr>Slide 12</vt:lpstr>
      <vt:lpstr>Argentina: sharp increase in real minimum wages (McLeod and Lustig, 2010)</vt:lpstr>
      <vt:lpstr>Outline</vt:lpstr>
      <vt:lpstr>Decline in Non-labor Income Inequality: Cash Transfers since 2002</vt:lpstr>
      <vt:lpstr>Slide 16</vt:lpstr>
      <vt:lpstr>Slide 17</vt:lpstr>
      <vt:lpstr>Slide 18</vt:lpstr>
      <vt:lpstr>Slide 19</vt:lpstr>
      <vt:lpstr> Cash Transfer Programs: Total Beneficiaries (Gasparini y Cruces, 2010) </vt:lpstr>
      <vt:lpstr>Monthly Benefits per Household (with 3 children) –  In 2010 pesos (Gasparini y Cruces, 2010) </vt:lpstr>
      <vt:lpstr>Impact of Transfers on Poverty and Inequality - 2009 </vt:lpstr>
      <vt:lpstr>Slide 23</vt:lpstr>
      <vt:lpstr>Outline</vt:lpstr>
      <vt:lpstr>Slide 25</vt:lpstr>
      <vt:lpstr>But such a comparison can be misleading… </vt:lpstr>
      <vt:lpstr>Impact of Transfers on Poverty and Inequality - 2009 </vt:lpstr>
      <vt:lpstr>Slide 28</vt:lpstr>
      <vt:lpstr>Redistribution and Fiscal Sustainability</vt:lpstr>
      <vt:lpstr>Redistributive vs Social Spending (Lustig, 2010)</vt:lpstr>
      <vt:lpstr>Slide 31</vt:lpstr>
      <vt:lpstr>Outline</vt:lpstr>
      <vt:lpstr>Growth in Argentina in Post 2002 Crisis</vt:lpstr>
      <vt:lpstr>Terms of trade favored Argentina (McLeod and Lustig, 2010)</vt:lpstr>
      <vt:lpstr>Growth in Argentina in Post 2002 Crisis</vt:lpstr>
      <vt:lpstr>Slide 36</vt:lpstr>
      <vt:lpstr>Growth in Argentina in Post 2002 Crisis</vt:lpstr>
      <vt:lpstr>Slide 38</vt:lpstr>
      <vt:lpstr>Regime at a Crossroad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noralustig</dc:creator>
  <cp:lastModifiedBy>noralustig</cp:lastModifiedBy>
  <cp:revision>18</cp:revision>
  <dcterms:created xsi:type="dcterms:W3CDTF">2010-11-19T12:05:26Z</dcterms:created>
  <dcterms:modified xsi:type="dcterms:W3CDTF">2010-12-02T18:01:34Z</dcterms:modified>
</cp:coreProperties>
</file>