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Default Extension="emf" ContentType="image/x-emf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6" r:id="rId5"/>
    <p:sldId id="267" r:id="rId6"/>
    <p:sldId id="265" r:id="rId7"/>
    <p:sldId id="262" r:id="rId8"/>
    <p:sldId id="263" r:id="rId9"/>
    <p:sldId id="264" r:id="rId10"/>
    <p:sldId id="268" r:id="rId11"/>
    <p:sldId id="269" r:id="rId12"/>
    <p:sldId id="258" r:id="rId13"/>
    <p:sldId id="270" r:id="rId14"/>
    <p:sldId id="271" r:id="rId15"/>
    <p:sldId id="273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34" autoAdjust="0"/>
    <p:restoredTop sz="94718" autoAdjust="0"/>
  </p:normalViewPr>
  <p:slideViewPr>
    <p:cSldViewPr>
      <p:cViewPr>
        <p:scale>
          <a:sx n="80" d="100"/>
          <a:sy n="80" d="100"/>
        </p:scale>
        <p:origin x="-107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8426BF8-E0C9-487C-8434-F57556308A75}" type="datetimeFigureOut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79DB327-9882-4B9C-BE69-D6F79C81D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5CF1C-44FD-4167-AD56-39132FE18C35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9EC3D-AA88-45F8-8558-302315468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C6647-FD2B-43D7-9CA2-3BCAC3D10773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9A150-71C1-42FD-B087-79B3CEDAA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D7ADA-CB24-4E40-A59D-776076E7E4BE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E313-6780-4BEB-9072-04CBB69E2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5C7FD-33F5-4857-93C7-FDD704406617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5CBBE-F947-4908-B87E-BB421A426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E2303-2A1F-42E6-8203-463DF3A68BAE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C9BE-967D-4B84-BE99-F4B042A31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29168-BEEB-456B-BD86-C0699381442C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1FD4E-7F33-4299-9936-23B476E95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CE68-A4AB-437D-A7DA-85EE43611ED8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EA2BA-F8B5-4116-A52C-80619960F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ECBA5-77B3-4E0C-8B0F-6FAD1FA97679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BA083-B0D8-4162-B183-AFDBF050F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5973-3FD2-4859-8E35-D3921536C845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EA3E2-2A0C-4DA6-858E-46E2ACE8A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9D40-F20A-450B-BB53-4C54E015DFB0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11A6D-38E1-4152-8B40-49883F161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1CB5-CD9A-4CC0-BF10-B6FB4C18EA3D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8082E-34B0-451C-AEA6-B3A2F8757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4545CF4-EA4E-4C15-8F41-C9AF25F854B5}" type="datetime1">
              <a:rPr lang="en-US"/>
              <a:pPr>
                <a:defRPr/>
              </a:pPr>
              <a:t>9/24/10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0D2DDB1-C96C-4821-B1E1-E39271FA1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84" charset="-128"/>
          <a:cs typeface="ＭＳ Ｐゴシック" pitchFamily="84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84" charset="0"/>
        <a:buChar char="•"/>
        <a:defRPr sz="3200" kern="1200">
          <a:solidFill>
            <a:schemeClr val="tx1"/>
          </a:solidFill>
          <a:latin typeface="+mn-lt"/>
          <a:ea typeface="ＭＳ Ｐゴシック" pitchFamily="84" charset="-128"/>
          <a:cs typeface="ＭＳ Ｐゴシック" pitchFamily="84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84" charset="0"/>
        <a:buChar char="–"/>
        <a:defRPr sz="28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84" charset="0"/>
        <a:buChar char="•"/>
        <a:defRPr sz="24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84" charset="0"/>
        <a:buChar char="–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84" charset="0"/>
        <a:buChar char="»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990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Indice</a:t>
            </a:r>
            <a:r>
              <a:rPr lang="en-US" dirty="0" smtClean="0">
                <a:ea typeface="+mj-ea"/>
                <a:cs typeface="+mj-cs"/>
              </a:rPr>
              <a:t> de </a:t>
            </a:r>
            <a:r>
              <a:rPr lang="en-US" dirty="0" err="1" smtClean="0">
                <a:ea typeface="+mj-ea"/>
                <a:cs typeface="+mj-cs"/>
              </a:rPr>
              <a:t>Compromiso</a:t>
            </a:r>
            <a:r>
              <a:rPr lang="en-US" dirty="0" smtClean="0">
                <a:ea typeface="+mj-ea"/>
                <a:cs typeface="+mj-cs"/>
              </a:rPr>
              <a:t> con la </a:t>
            </a:r>
            <a:r>
              <a:rPr lang="en-US" dirty="0" err="1" smtClean="0">
                <a:ea typeface="+mj-ea"/>
                <a:cs typeface="+mj-cs"/>
              </a:rPr>
              <a:t>Equidad</a:t>
            </a:r>
            <a:r>
              <a:rPr lang="en-US" dirty="0" smtClean="0">
                <a:ea typeface="+mj-ea"/>
                <a:cs typeface="+mj-cs"/>
              </a:rPr>
              <a:t> (CEQ)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sz="3200" dirty="0" err="1" smtClean="0">
                <a:ea typeface="+mj-ea"/>
                <a:cs typeface="+mj-cs"/>
              </a:rPr>
              <a:t>Iniciativa</a:t>
            </a:r>
            <a:r>
              <a:rPr lang="en-US" sz="3200" dirty="0" smtClean="0">
                <a:ea typeface="+mj-ea"/>
                <a:cs typeface="+mj-cs"/>
              </a:rPr>
              <a:t> del Di</a:t>
            </a:r>
            <a:r>
              <a:rPr lang="es-AR" sz="3200" dirty="0" err="1" smtClean="0">
                <a:ea typeface="+mj-ea"/>
                <a:cs typeface="+mj-cs"/>
              </a:rPr>
              <a:t>álogo</a:t>
            </a:r>
            <a:r>
              <a:rPr lang="es-AR" sz="3200" dirty="0" smtClean="0">
                <a:ea typeface="+mj-ea"/>
                <a:cs typeface="+mj-cs"/>
              </a:rPr>
              <a:t> Interamericano y Centro Interamericano de Política e Investigación (CIPR/Tulane)</a:t>
            </a: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dirty="0" smtClean="0">
                <a:ea typeface="+mn-ea"/>
                <a:cs typeface="+mn-cs"/>
              </a:rPr>
              <a:t>Nora </a:t>
            </a:r>
            <a:r>
              <a:rPr lang="es-AR" dirty="0" err="1" smtClean="0">
                <a:ea typeface="+mn-ea"/>
                <a:cs typeface="+mn-cs"/>
              </a:rPr>
              <a:t>Lustig</a:t>
            </a:r>
            <a:r>
              <a:rPr lang="es-AR" dirty="0" smtClean="0">
                <a:ea typeface="+mn-ea"/>
                <a:cs typeface="+mn-cs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dirty="0" smtClean="0">
                <a:ea typeface="+mn-ea"/>
                <a:cs typeface="+mn-cs"/>
              </a:rPr>
              <a:t>Directora del CEQ y Samuel Z. Stone </a:t>
            </a:r>
            <a:r>
              <a:rPr lang="es-AR" dirty="0" err="1" smtClean="0">
                <a:ea typeface="+mn-ea"/>
                <a:cs typeface="+mn-cs"/>
              </a:rPr>
              <a:t>Professor</a:t>
            </a:r>
            <a:r>
              <a:rPr lang="es-AR" dirty="0" smtClean="0">
                <a:ea typeface="+mn-ea"/>
                <a:cs typeface="+mn-cs"/>
              </a:rPr>
              <a:t> of </a:t>
            </a:r>
            <a:r>
              <a:rPr lang="es-AR" dirty="0" err="1" smtClean="0">
                <a:ea typeface="+mn-ea"/>
                <a:cs typeface="+mn-cs"/>
              </a:rPr>
              <a:t>Latin</a:t>
            </a:r>
            <a:r>
              <a:rPr lang="es-AR" dirty="0" smtClean="0">
                <a:ea typeface="+mn-ea"/>
                <a:cs typeface="+mn-cs"/>
              </a:rPr>
              <a:t> American </a:t>
            </a:r>
            <a:r>
              <a:rPr lang="es-AR" dirty="0" err="1" smtClean="0">
                <a:ea typeface="+mn-ea"/>
                <a:cs typeface="+mn-cs"/>
              </a:rPr>
              <a:t>Economics</a:t>
            </a:r>
            <a:r>
              <a:rPr lang="es-AR" dirty="0" smtClean="0">
                <a:ea typeface="+mn-ea"/>
                <a:cs typeface="+mn-cs"/>
              </a:rPr>
              <a:t>, Tulane </a:t>
            </a:r>
            <a:r>
              <a:rPr lang="es-AR" dirty="0" err="1" smtClean="0">
                <a:ea typeface="+mn-ea"/>
                <a:cs typeface="+mn-cs"/>
              </a:rPr>
              <a:t>University</a:t>
            </a:r>
            <a:endParaRPr lang="es-AR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dirty="0" smtClean="0">
                <a:ea typeface="+mn-ea"/>
                <a:cs typeface="+mn-cs"/>
              </a:rPr>
              <a:t>John Scott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dirty="0" smtClean="0">
                <a:ea typeface="+mn-ea"/>
                <a:cs typeface="+mn-cs"/>
              </a:rPr>
              <a:t>Director del CEQ/México, Profesor de Economía del CIDE y miembro del CONEVAL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dirty="0" smtClean="0">
                <a:ea typeface="+mn-ea"/>
                <a:cs typeface="+mn-cs"/>
              </a:rPr>
              <a:t>México, DF, 2 de septiembre de 2010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F41CD-1ECA-433C-9B0D-79084CE5CB3F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¿Cómo se construyó el CEQ?</a:t>
            </a:r>
            <a:endParaRPr lang="en-US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s-AR" smtClean="0"/>
              <a:t>CALIDAD:</a:t>
            </a:r>
          </a:p>
          <a:p>
            <a:pPr lvl="1"/>
            <a:r>
              <a:rPr lang="es-AR" smtClean="0"/>
              <a:t>Se valora si los programas y políticas diseñados para otorgar a la población un consumo mínimo a lo largo del ciclo de vida y frente a situaciones adversas (Objetivo de política 1) y reducir la desigualdad (Objetivo de política 2) son consistentes con criterios de eficiencia macroeconómica y microeconómica y si contribuyen al crecimiento y desarrollo humano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7B4CA-F0C4-450C-BC4C-B24396875113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¿Cómo se construyó el CEQ?</a:t>
            </a:r>
            <a:endParaRPr lang="en-US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s-AR" smtClean="0"/>
              <a:t>RENDICION DE CUENTAS:</a:t>
            </a:r>
          </a:p>
          <a:p>
            <a:pPr lvl="1"/>
            <a:r>
              <a:rPr lang="es-AR" smtClean="0"/>
              <a:t>Se valora la disponibilidad y accesibilidad de los sistemas de información, la transparencia en el diseño e implementación de políticas y programas y el grado de evaluaciones rigurosas e idenpendientes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D557A-F042-4771-843E-0EB33F370690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¿Cómo se elabora el CEQ?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Cuestionario común; ver sección 3 de </a:t>
            </a:r>
            <a:r>
              <a:rPr lang="es-AR" dirty="0" err="1" smtClean="0">
                <a:ea typeface="+mn-ea"/>
                <a:cs typeface="+mn-cs"/>
              </a:rPr>
              <a:t>Lustig</a:t>
            </a:r>
            <a:r>
              <a:rPr lang="es-AR" dirty="0" smtClean="0">
                <a:ea typeface="+mn-ea"/>
                <a:cs typeface="+mn-cs"/>
              </a:rPr>
              <a:t>, Nora (2010) “</a:t>
            </a:r>
            <a:r>
              <a:rPr lang="en-US" b="1" cap="small" dirty="0" smtClean="0">
                <a:ea typeface="+mn-ea"/>
                <a:cs typeface="+mn-cs"/>
              </a:rPr>
              <a:t>Assessing Latin America’s Commitment to Equity”</a:t>
            </a:r>
            <a:endParaRPr lang="es-AR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El cuestionario se responde por el director del índice a nivel de país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El director y un comité de expertos otorga puntajes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El puntaje final es el promedio de los puntajes otorgados por cada miembro del comité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13A6B-DB3D-4B11-91A8-C25D5C915DA8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Puntajes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La escala es de 0 (mínimo o peor desempeño) a 10 (máximo o mejor desempeño); el promedio en los casos en que se hizo “benchmarking” es 5 y ese criterio se aplicó a las valoraciones sin “benchmarking” también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Por ahora se utilizan promedios simples tanto al interior de las dimensiones, entre políticas y entre miembros del comité nacional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Tres casos piloto: Argentina, México y Perú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E30CF-FB4B-467A-BF96-ECD1CF5DF20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México	</a:t>
            </a:r>
            <a:endParaRPr lang="en-US" smtClean="0"/>
          </a:p>
        </p:txBody>
      </p:sp>
      <p:sp>
        <p:nvSpPr>
          <p:cNvPr id="27650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1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72612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A1BDC-DAE0-40A4-9CAC-F89FCDC33AE3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A96D0-6156-4CCB-869F-6D1AA633A66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95400"/>
            <a:ext cx="850741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Resumen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b="1" dirty="0" smtClean="0">
                <a:ea typeface="+mn-ea"/>
                <a:cs typeface="+mn-cs"/>
              </a:rPr>
              <a:t>Por qué México tiene una valoración por debajo del promedio?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b="1" dirty="0" smtClean="0">
              <a:ea typeface="+mn-ea"/>
              <a:cs typeface="+mn-cs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AR" b="1" dirty="0" smtClean="0">
                <a:ea typeface="+mn-ea"/>
              </a:rPr>
              <a:t>La población en pobreza extrema representa 15 % del total pero recibe 11 % de los recursos asignados a gasto redistributivo.  Dada esta asignación, los recursos que reciben los pobres en la forma de transferencias monetarias y en especie están por debajo de las brechas de pobreza de ingreso y de capital humano.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AR" b="1" dirty="0" smtClean="0">
                <a:ea typeface="+mn-ea"/>
              </a:rPr>
              <a:t>Esto se explica principalmente por: la inequidad en la cobertura del sistema de seguridad social, los subsidios generalizados a la energía y los alimentos y los altamente regresivos subsidios a la agricultura.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AR" b="1" dirty="0" smtClean="0">
                <a:ea typeface="+mn-ea"/>
              </a:rPr>
              <a:t>Asimismo, debido a la baja calidad de la educación primaria y secundaria así como las deficiencias en la temprana infancia, los jóvenes de hogares pobres tienen poco acceso a la preparatoria y mucho menos a la educación terciaria.</a:t>
            </a:r>
            <a:endParaRPr lang="en-US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4729D-D75F-4006-9755-6E8A20D90BB9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¿Qué es el CEQ?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Es un instrumento de diagnóstico del compromiso del gobierno con la equidad a través de la valoración de su política fiscal (ingresos y egresos)</a:t>
            </a:r>
            <a:endParaRPr lang="es-AR" dirty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Mide esfuerzos y no resultados</a:t>
            </a:r>
            <a:endParaRPr lang="es-AR" dirty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Se basa en información y no en percepciones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Metodológicamente pertenece a los ejercicios conocidos como “</a:t>
            </a:r>
            <a:r>
              <a:rPr lang="es-AR" dirty="0" err="1" smtClean="0">
                <a:ea typeface="+mn-ea"/>
                <a:cs typeface="+mn-cs"/>
              </a:rPr>
              <a:t>criteria-based</a:t>
            </a:r>
            <a:r>
              <a:rPr lang="es-AR" dirty="0" smtClean="0">
                <a:ea typeface="+mn-ea"/>
                <a:cs typeface="+mn-cs"/>
              </a:rPr>
              <a:t> </a:t>
            </a:r>
            <a:r>
              <a:rPr lang="es-AR" dirty="0" err="1" smtClean="0">
                <a:ea typeface="+mn-ea"/>
                <a:cs typeface="+mn-cs"/>
              </a:rPr>
              <a:t>indeces</a:t>
            </a:r>
            <a:r>
              <a:rPr lang="es-AR" dirty="0" smtClean="0">
                <a:ea typeface="+mn-ea"/>
                <a:cs typeface="+mn-cs"/>
              </a:rPr>
              <a:t>” (por ej., el </a:t>
            </a:r>
            <a:r>
              <a:rPr lang="es-AR" dirty="0" err="1" smtClean="0">
                <a:ea typeface="+mn-ea"/>
                <a:cs typeface="+mn-cs"/>
              </a:rPr>
              <a:t>Government</a:t>
            </a:r>
            <a:r>
              <a:rPr lang="es-AR" dirty="0" smtClean="0">
                <a:ea typeface="+mn-ea"/>
                <a:cs typeface="+mn-cs"/>
              </a:rPr>
              <a:t> Performance Project administrado por </a:t>
            </a:r>
            <a:r>
              <a:rPr lang="es-AR" dirty="0" err="1" smtClean="0">
                <a:ea typeface="+mn-ea"/>
                <a:cs typeface="+mn-cs"/>
              </a:rPr>
              <a:t>Pew</a:t>
            </a:r>
            <a:r>
              <a:rPr lang="es-AR" dirty="0" smtClean="0">
                <a:ea typeface="+mn-ea"/>
                <a:cs typeface="+mn-cs"/>
              </a:rPr>
              <a:t>, el </a:t>
            </a:r>
            <a:r>
              <a:rPr lang="es-AR" dirty="0" err="1" smtClean="0">
                <a:ea typeface="+mn-ea"/>
                <a:cs typeface="+mn-cs"/>
              </a:rPr>
              <a:t>Commitment</a:t>
            </a:r>
            <a:r>
              <a:rPr lang="es-AR" dirty="0" smtClean="0">
                <a:ea typeface="+mn-ea"/>
                <a:cs typeface="+mn-cs"/>
              </a:rPr>
              <a:t> </a:t>
            </a:r>
            <a:r>
              <a:rPr lang="es-AR" dirty="0" err="1" smtClean="0">
                <a:ea typeface="+mn-ea"/>
                <a:cs typeface="+mn-cs"/>
              </a:rPr>
              <a:t>to</a:t>
            </a:r>
            <a:r>
              <a:rPr lang="es-AR" dirty="0" smtClean="0">
                <a:ea typeface="+mn-ea"/>
                <a:cs typeface="+mn-cs"/>
              </a:rPr>
              <a:t> </a:t>
            </a:r>
            <a:r>
              <a:rPr lang="es-AR" dirty="0" err="1" smtClean="0">
                <a:ea typeface="+mn-ea"/>
                <a:cs typeface="+mn-cs"/>
              </a:rPr>
              <a:t>Development</a:t>
            </a:r>
            <a:r>
              <a:rPr lang="es-AR" dirty="0" smtClean="0">
                <a:ea typeface="+mn-ea"/>
                <a:cs typeface="+mn-cs"/>
              </a:rPr>
              <a:t> </a:t>
            </a:r>
            <a:r>
              <a:rPr lang="es-AR" dirty="0" err="1" smtClean="0">
                <a:ea typeface="+mn-ea"/>
                <a:cs typeface="+mn-cs"/>
              </a:rPr>
              <a:t>Index</a:t>
            </a:r>
            <a:r>
              <a:rPr lang="es-AR" dirty="0" smtClean="0">
                <a:ea typeface="+mn-ea"/>
                <a:cs typeface="+mn-cs"/>
              </a:rPr>
              <a:t> del Center </a:t>
            </a:r>
            <a:r>
              <a:rPr lang="es-AR" dirty="0" err="1" smtClean="0">
                <a:ea typeface="+mn-ea"/>
                <a:cs typeface="+mn-cs"/>
              </a:rPr>
              <a:t>for</a:t>
            </a:r>
            <a:r>
              <a:rPr lang="es-AR" dirty="0" smtClean="0">
                <a:ea typeface="+mn-ea"/>
                <a:cs typeface="+mn-cs"/>
              </a:rPr>
              <a:t> Global </a:t>
            </a:r>
            <a:r>
              <a:rPr lang="es-AR" dirty="0" err="1" smtClean="0">
                <a:ea typeface="+mn-ea"/>
                <a:cs typeface="+mn-cs"/>
              </a:rPr>
              <a:t>Development</a:t>
            </a:r>
            <a:r>
              <a:rPr lang="es-AR" dirty="0" smtClean="0">
                <a:ea typeface="+mn-ea"/>
                <a:cs typeface="+mn-cs"/>
              </a:rPr>
              <a:t>)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1E765-D769-4FD3-8E8B-3C5B10FFC0F2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¿Cómo se construyó el CEQ?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>
                <a:ea typeface="+mn-ea"/>
                <a:cs typeface="+mn-cs"/>
              </a:rPr>
              <a:t>Se partió de la concepción de Nicholas </a:t>
            </a:r>
            <a:r>
              <a:rPr lang="es-AR" dirty="0" err="1" smtClean="0">
                <a:ea typeface="+mn-ea"/>
                <a:cs typeface="+mn-cs"/>
              </a:rPr>
              <a:t>Barr</a:t>
            </a:r>
            <a:r>
              <a:rPr lang="es-AR" dirty="0" smtClean="0">
                <a:ea typeface="+mn-ea"/>
                <a:cs typeface="+mn-cs"/>
              </a:rPr>
              <a:t> </a:t>
            </a:r>
            <a:r>
              <a:rPr lang="es-AR" i="1" dirty="0" err="1" smtClean="0">
                <a:ea typeface="+mn-ea"/>
                <a:cs typeface="+mn-cs"/>
              </a:rPr>
              <a:t>Economics</a:t>
            </a:r>
            <a:r>
              <a:rPr lang="es-AR" i="1" dirty="0" smtClean="0">
                <a:ea typeface="+mn-ea"/>
                <a:cs typeface="+mn-cs"/>
              </a:rPr>
              <a:t> of </a:t>
            </a:r>
            <a:r>
              <a:rPr lang="es-AR" i="1" dirty="0" err="1" smtClean="0">
                <a:ea typeface="+mn-ea"/>
                <a:cs typeface="+mn-cs"/>
              </a:rPr>
              <a:t>the</a:t>
            </a:r>
            <a:r>
              <a:rPr lang="es-AR" i="1" dirty="0" smtClean="0">
                <a:ea typeface="+mn-ea"/>
                <a:cs typeface="+mn-cs"/>
              </a:rPr>
              <a:t> </a:t>
            </a:r>
            <a:r>
              <a:rPr lang="es-AR" i="1" dirty="0" err="1" smtClean="0">
                <a:ea typeface="+mn-ea"/>
                <a:cs typeface="+mn-cs"/>
              </a:rPr>
              <a:t>Welfare</a:t>
            </a:r>
            <a:r>
              <a:rPr lang="es-AR" i="1" dirty="0" smtClean="0">
                <a:ea typeface="+mn-ea"/>
                <a:cs typeface="+mn-cs"/>
              </a:rPr>
              <a:t> </a:t>
            </a:r>
            <a:r>
              <a:rPr lang="es-AR" i="1" dirty="0" err="1" smtClean="0">
                <a:ea typeface="+mn-ea"/>
                <a:cs typeface="+mn-cs"/>
              </a:rPr>
              <a:t>State</a:t>
            </a:r>
            <a:r>
              <a:rPr lang="es-AR" dirty="0" smtClean="0">
                <a:ea typeface="+mn-ea"/>
                <a:cs typeface="+mn-cs"/>
              </a:rPr>
              <a:t>.  Los objetivos de un estado de bienestar son fundamentalmente dos: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 smtClean="0">
              <a:ea typeface="+mn-ea"/>
              <a:cs typeface="+mn-cs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AR" dirty="0" smtClean="0">
                <a:ea typeface="+mn-ea"/>
              </a:rPr>
              <a:t>Asegurar un consumo mínimo para toda la población a lo largo del ciclo de vida y frente a situaciones adversas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b="1" dirty="0" smtClean="0">
                <a:ea typeface="+mn-ea"/>
              </a:rPr>
              <a:t>=&gt; OBJETIVO DE POLITICA 1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AR" dirty="0" smtClean="0">
                <a:ea typeface="+mn-ea"/>
              </a:rPr>
              <a:t>Reducir la desigualdad, sobre todo aquélla que resulte de fallas de mercado, inequidades en la temprana edad y normas aberrantes o disfuncionales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b="1" dirty="0" smtClean="0">
                <a:ea typeface="+mn-ea"/>
              </a:rPr>
              <a:t>=&gt;  OBJETIVO DE POLITICA 2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sz="2400" dirty="0" smtClean="0">
                <a:ea typeface="+mn-ea"/>
              </a:rPr>
              <a:t>El estado de bienestar también tiene como objetivo el mejoramiento de la eficiencia (por ejemplo, corregir las asimetrías de información en los mercados de seguros para la salud)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27D344-FAA4-498D-9352-E13F81259A0C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¿Cómo se construyó el CEQ?</a:t>
            </a:r>
            <a:endParaRPr 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s-AR" smtClean="0"/>
              <a:t>Definiciones:</a:t>
            </a:r>
          </a:p>
          <a:p>
            <a:endParaRPr lang="es-AR" smtClean="0"/>
          </a:p>
          <a:p>
            <a:pPr lvl="1"/>
            <a:r>
              <a:rPr lang="es-AR" smtClean="0"/>
              <a:t>Gasto redistributivo vs. Gasto social</a:t>
            </a:r>
          </a:p>
          <a:p>
            <a:pPr lvl="1"/>
            <a:endParaRPr lang="es-AR" smtClean="0"/>
          </a:p>
          <a:p>
            <a:pPr lvl="1"/>
            <a:endParaRPr lang="es-AR" smtClean="0"/>
          </a:p>
          <a:p>
            <a:pPr lvl="1"/>
            <a:r>
              <a:rPr lang="es-AR" smtClean="0"/>
              <a:t>Progresividad y regresividad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3F2CE-656F-4C4B-94E3-77120AD50508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Gasto social vs. gasto redistributivo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6934200" cy="41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BB1E83-36A9-4694-B47C-687F7D4365B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AR" dirty="0" smtClean="0">
                <a:ea typeface="+mj-ea"/>
                <a:cs typeface="+mj-cs"/>
              </a:rPr>
              <a:t>Progresividad y Regresividad de Impuestos y Transferencias (</a:t>
            </a:r>
            <a:r>
              <a:rPr lang="es-AR" dirty="0" err="1" smtClean="0">
                <a:ea typeface="+mj-ea"/>
                <a:cs typeface="+mj-cs"/>
              </a:rPr>
              <a:t>verde:deseable</a:t>
            </a:r>
            <a:r>
              <a:rPr lang="es-AR" dirty="0" smtClean="0">
                <a:ea typeface="+mj-ea"/>
                <a:cs typeface="+mj-cs"/>
              </a:rPr>
              <a:t>; amarillo: aberrante)</a:t>
            </a:r>
            <a:endParaRPr lang="en-US" dirty="0">
              <a:ea typeface="+mj-ea"/>
              <a:cs typeface="+mj-cs"/>
            </a:endParaRPr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2209800"/>
            <a:ext cx="8497888" cy="4419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11AB3-496E-4F85-A5CC-6338527F21A3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¿Cómo se construyó el CEQ?</a:t>
            </a: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s-AR" smtClean="0"/>
              <a:t>Después de experimentar con varias taxonomías, se llegó a los siguientes cuatro espacios en que realiza la valoración:</a:t>
            </a:r>
          </a:p>
          <a:p>
            <a:pPr>
              <a:buFont typeface="Arial" pitchFamily="84" charset="0"/>
              <a:buNone/>
            </a:pPr>
            <a:endParaRPr lang="es-AR" smtClean="0"/>
          </a:p>
          <a:p>
            <a:pPr marL="971550" lvl="1" indent="-514350">
              <a:buFont typeface="Calibri" pitchFamily="84" charset="0"/>
              <a:buAutoNum type="arabicPeriod"/>
            </a:pPr>
            <a:r>
              <a:rPr lang="es-AR" smtClean="0"/>
              <a:t>RECURSOS</a:t>
            </a:r>
          </a:p>
          <a:p>
            <a:pPr marL="971550" lvl="1" indent="-514350">
              <a:buFont typeface="Calibri" pitchFamily="84" charset="0"/>
              <a:buAutoNum type="arabicPeriod"/>
            </a:pPr>
            <a:r>
              <a:rPr lang="es-AR" smtClean="0"/>
              <a:t>EQUIDAD</a:t>
            </a:r>
          </a:p>
          <a:p>
            <a:pPr marL="971550" lvl="1" indent="-514350">
              <a:buFont typeface="Calibri" pitchFamily="84" charset="0"/>
              <a:buAutoNum type="arabicPeriod"/>
            </a:pPr>
            <a:r>
              <a:rPr lang="es-AR" smtClean="0"/>
              <a:t>CALIDAD</a:t>
            </a:r>
          </a:p>
          <a:p>
            <a:pPr marL="971550" lvl="1" indent="-514350">
              <a:buFont typeface="Calibri" pitchFamily="84" charset="0"/>
              <a:buAutoNum type="arabicPeriod"/>
            </a:pPr>
            <a:r>
              <a:rPr lang="es-AR" smtClean="0"/>
              <a:t>RENDICION DE CUENTAS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F8717-0971-4C7D-8D89-1BA98E6FAEB8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¿Cómo se construyó el CEQ?</a:t>
            </a:r>
            <a:endParaRPr lang="en-US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s-AR" smtClean="0"/>
              <a:t>RECURSOS:</a:t>
            </a:r>
          </a:p>
          <a:p>
            <a:pPr lvl="1"/>
            <a:r>
              <a:rPr lang="es-AR" smtClean="0"/>
              <a:t>Se valora si el tamaño de la recaudación y del gasto redistributivo es potencialmente consistente con :</a:t>
            </a:r>
          </a:p>
          <a:p>
            <a:pPr lvl="2"/>
            <a:r>
              <a:rPr lang="es-AR" smtClean="0"/>
              <a:t>otorgar a la población un consumo mínimo a lo largo del ciclo de vida y frente a situaciones adversas (Objetivo de política 1)</a:t>
            </a:r>
          </a:p>
          <a:p>
            <a:pPr lvl="2"/>
            <a:r>
              <a:rPr lang="es-AR" smtClean="0"/>
              <a:t>reducir la desigualdad a niveles previamente seleccionados como deseables (“benchmarking”)</a:t>
            </a:r>
          </a:p>
          <a:p>
            <a:pPr lvl="1"/>
            <a:endParaRPr lang="es-AR" sz="2000" smtClean="0"/>
          </a:p>
          <a:p>
            <a:pPr lvl="1"/>
            <a:endParaRPr lang="es-AR" sz="2000" smtClean="0"/>
          </a:p>
          <a:p>
            <a:pPr lvl="1">
              <a:buFont typeface="Arial" pitchFamily="84" charset="0"/>
              <a:buNone/>
            </a:pPr>
            <a:r>
              <a:rPr lang="es-AR" sz="2000" smtClean="0"/>
              <a:t>Nota: El consumo mínimo se refiere tanto a consumo monetario como en especie (por ej, educación y salud)</a:t>
            </a:r>
            <a:endParaRPr lang="en-US" sz="2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46B84-1AC5-480D-B553-8DBE4B64D610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¿Cómo se construyó el CEQ?</a:t>
            </a:r>
            <a:endParaRPr lang="en-US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s-AR" smtClean="0"/>
              <a:t>EQUIDAD:</a:t>
            </a:r>
          </a:p>
          <a:p>
            <a:pPr lvl="1"/>
            <a:r>
              <a:rPr lang="es-AR" smtClean="0"/>
              <a:t>Se valora si la asignación del gasto redistributivo es potencialmente adecuada para lograr los objetivos de:</a:t>
            </a:r>
          </a:p>
          <a:p>
            <a:pPr lvl="2"/>
            <a:r>
              <a:rPr lang="es-AR" smtClean="0"/>
              <a:t>otorgar a la población un consumo mínimo a lo largo del ciclo de vida y frente a situaciones adversas (Objetivo de política 1)</a:t>
            </a:r>
          </a:p>
          <a:p>
            <a:pPr lvl="2"/>
            <a:r>
              <a:rPr lang="es-AR" smtClean="0"/>
              <a:t>reducir la desigualdad a niveles previamente seleccionados como deseables (“benchmarking”)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1194D-B7A4-476E-9082-3642BB7818B7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787</Words>
  <Application>Microsoft Office PowerPoint</Application>
  <PresentationFormat>On-screen Show (4:3)</PresentationFormat>
  <Paragraphs>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ＭＳ Ｐゴシック</vt:lpstr>
      <vt:lpstr>Arial</vt:lpstr>
      <vt:lpstr>Office Theme</vt:lpstr>
      <vt:lpstr>Indice de Compromiso con la Equidad (CEQ) Iniciativa del Diálogo Interamericano y Centro Interamericano de Política e Investigación (CIPR/Tulane) </vt:lpstr>
      <vt:lpstr>¿Qué es el CEQ?</vt:lpstr>
      <vt:lpstr>¿Cómo se construyó el CEQ?</vt:lpstr>
      <vt:lpstr>¿Cómo se construyó el CEQ?</vt:lpstr>
      <vt:lpstr>Gasto social vs. gasto redistributivo</vt:lpstr>
      <vt:lpstr>Progresividad y Regresividad de Impuestos y Transferencias (verde:deseable; amarillo: aberrante)</vt:lpstr>
      <vt:lpstr>¿Cómo se construyó el CEQ?</vt:lpstr>
      <vt:lpstr>¿Cómo se construyó el CEQ?</vt:lpstr>
      <vt:lpstr>¿Cómo se construyó el CEQ?</vt:lpstr>
      <vt:lpstr>¿Cómo se construyó el CEQ?</vt:lpstr>
      <vt:lpstr>¿Cómo se construyó el CEQ?</vt:lpstr>
      <vt:lpstr>¿Cómo se elabora el CEQ?</vt:lpstr>
      <vt:lpstr>Puntajes</vt:lpstr>
      <vt:lpstr>México </vt:lpstr>
      <vt:lpstr>PowerPoint Presentation</vt:lpstr>
      <vt:lpstr>Resumen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Indice de Compromiso con la Equidad (CEQ) Iniciativa del Diálogo Interamericano y Centro Interamericano de Política e Investigación (CIPR/Tulane)</dc:title>
  <dc:creator>noralustig</dc:creator>
  <cp:lastModifiedBy>Samantha Greenspun</cp:lastModifiedBy>
  <cp:revision>15</cp:revision>
  <dcterms:created xsi:type="dcterms:W3CDTF">2010-09-01T15:34:22Z</dcterms:created>
  <dcterms:modified xsi:type="dcterms:W3CDTF">2010-09-24T15:07:53Z</dcterms:modified>
</cp:coreProperties>
</file>