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mf" ContentType="image/x-wmf"/>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256" r:id="rId2"/>
    <p:sldId id="318" r:id="rId3"/>
    <p:sldId id="286" r:id="rId4"/>
    <p:sldId id="319" r:id="rId5"/>
    <p:sldId id="306" r:id="rId6"/>
    <p:sldId id="307" r:id="rId7"/>
    <p:sldId id="308" r:id="rId8"/>
    <p:sldId id="351" r:id="rId9"/>
    <p:sldId id="324" r:id="rId10"/>
    <p:sldId id="340" r:id="rId11"/>
    <p:sldId id="341" r:id="rId12"/>
    <p:sldId id="350" r:id="rId13"/>
    <p:sldId id="347" r:id="rId14"/>
    <p:sldId id="327" r:id="rId15"/>
    <p:sldId id="342" r:id="rId16"/>
    <p:sldId id="343" r:id="rId17"/>
    <p:sldId id="344" r:id="rId18"/>
    <p:sldId id="345" r:id="rId19"/>
    <p:sldId id="346" r:id="rId20"/>
    <p:sldId id="321" r:id="rId21"/>
    <p:sldId id="320" r:id="rId22"/>
    <p:sldId id="322" r:id="rId23"/>
    <p:sldId id="329" r:id="rId24"/>
    <p:sldId id="330" r:id="rId25"/>
    <p:sldId id="331" r:id="rId26"/>
    <p:sldId id="333" r:id="rId27"/>
    <p:sldId id="334" r:id="rId28"/>
    <p:sldId id="335" r:id="rId29"/>
    <p:sldId id="332" r:id="rId30"/>
    <p:sldId id="293" r:id="rId31"/>
    <p:sldId id="358" r:id="rId32"/>
    <p:sldId id="355" r:id="rId33"/>
    <p:sldId id="356" r:id="rId34"/>
    <p:sldId id="357" r:id="rId35"/>
    <p:sldId id="359" r:id="rId36"/>
    <p:sldId id="288" r:id="rId37"/>
    <p:sldId id="278" r:id="rId38"/>
    <p:sldId id="362" r:id="rId39"/>
    <p:sldId id="262" r:id="rId40"/>
    <p:sldId id="360" r:id="rId41"/>
    <p:sldId id="279" r:id="rId42"/>
    <p:sldId id="280" r:id="rId43"/>
    <p:sldId id="348" r:id="rId44"/>
    <p:sldId id="361" r:id="rId45"/>
    <p:sldId id="281" r:id="rId46"/>
    <p:sldId id="363" r:id="rId47"/>
    <p:sldId id="282" r:id="rId48"/>
    <p:sldId id="263" r:id="rId49"/>
    <p:sldId id="264" r:id="rId50"/>
    <p:sldId id="283" r:id="rId51"/>
    <p:sldId id="265" r:id="rId52"/>
    <p:sldId id="304" r:id="rId53"/>
    <p:sldId id="305" r:id="rId54"/>
    <p:sldId id="339" r:id="rId55"/>
    <p:sldId id="336" r:id="rId56"/>
    <p:sldId id="337" r:id="rId57"/>
    <p:sldId id="349" r:id="rId58"/>
    <p:sldId id="287"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728" y="17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64" Type="http://schemas.openxmlformats.org/officeDocument/2006/relationships/viewProps" Target="viewProps.xml"/><Relationship Id="rId60" Type="http://schemas.openxmlformats.org/officeDocument/2006/relationships/notesMaster" Target="notesMasters/notesMaster1.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presProps" Target="pres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printerSettings" Target="printerSettings/printerSettings1.bin"/><Relationship Id="rId66" Type="http://schemas.openxmlformats.org/officeDocument/2006/relationships/tableStyles" Target="tableStyles.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theme" Target="theme/theme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handoutMaster" Target="handoutMasters/handoutMaster1.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oralustig\Documents\WORK%20IN%20PROGRESS\ECONOMIA\EDUARDO%20ORTIZ%20EXCLs\Graphs_Tables_NL_LF_EO_7Apr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Before!$D$5</c:f>
              <c:strCache>
                <c:ptCount val="1"/>
                <c:pt idx="0">
                  <c:v>Change of Gini in percentage points</c:v>
                </c:pt>
              </c:strCache>
            </c:strRef>
          </c:tx>
          <c:spPr>
            <a:solidFill>
              <a:schemeClr val="bg1">
                <a:lumMod val="95000"/>
              </a:schemeClr>
            </a:solidFill>
            <a:ln>
              <a:solidFill>
                <a:schemeClr val="bg1">
                  <a:lumMod val="85000"/>
                </a:schemeClr>
              </a:solidFill>
            </a:ln>
          </c:spPr>
          <c:invertIfNegative val="0"/>
          <c:dPt>
            <c:idx val="1"/>
            <c:invertIfNegative val="0"/>
            <c:bubble3D val="0"/>
            <c:spPr>
              <a:solidFill>
                <a:schemeClr val="bg1">
                  <a:lumMod val="85000"/>
                </a:schemeClr>
              </a:solidFill>
              <a:ln>
                <a:solidFill>
                  <a:schemeClr val="bg1">
                    <a:lumMod val="75000"/>
                  </a:schemeClr>
                </a:solidFill>
              </a:ln>
            </c:spPr>
          </c:dPt>
          <c:dPt>
            <c:idx val="3"/>
            <c:invertIfNegative val="0"/>
            <c:bubble3D val="0"/>
            <c:spPr>
              <a:solidFill>
                <a:schemeClr val="bg1">
                  <a:lumMod val="85000"/>
                </a:schemeClr>
              </a:solidFill>
              <a:ln>
                <a:solidFill>
                  <a:schemeClr val="bg1">
                    <a:lumMod val="75000"/>
                  </a:schemeClr>
                </a:solidFill>
              </a:ln>
            </c:spPr>
          </c:dPt>
          <c:dPt>
            <c:idx val="5"/>
            <c:invertIfNegative val="0"/>
            <c:bubble3D val="0"/>
            <c:spPr>
              <a:solidFill>
                <a:schemeClr val="bg1">
                  <a:lumMod val="85000"/>
                </a:schemeClr>
              </a:solidFill>
              <a:ln>
                <a:solidFill>
                  <a:schemeClr val="bg1">
                    <a:lumMod val="75000"/>
                  </a:schemeClr>
                </a:solidFill>
              </a:ln>
            </c:spPr>
          </c:dPt>
          <c:dPt>
            <c:idx val="7"/>
            <c:invertIfNegative val="0"/>
            <c:bubble3D val="0"/>
            <c:spPr>
              <a:solidFill>
                <a:schemeClr val="bg1">
                  <a:lumMod val="85000"/>
                </a:schemeClr>
              </a:solidFill>
              <a:ln>
                <a:solidFill>
                  <a:schemeClr val="bg1">
                    <a:lumMod val="75000"/>
                  </a:schemeClr>
                </a:solidFill>
              </a:ln>
            </c:spPr>
          </c:dPt>
          <c:dPt>
            <c:idx val="9"/>
            <c:invertIfNegative val="0"/>
            <c:bubble3D val="0"/>
            <c:spPr>
              <a:solidFill>
                <a:schemeClr val="bg1">
                  <a:lumMod val="85000"/>
                </a:schemeClr>
              </a:solidFill>
              <a:ln>
                <a:solidFill>
                  <a:schemeClr val="bg1">
                    <a:lumMod val="75000"/>
                  </a:schemeClr>
                </a:solidFill>
              </a:ln>
            </c:spPr>
          </c:dPt>
          <c:dPt>
            <c:idx val="11"/>
            <c:invertIfNegative val="0"/>
            <c:bubble3D val="0"/>
            <c:spPr>
              <a:solidFill>
                <a:schemeClr val="bg1">
                  <a:lumMod val="85000"/>
                </a:schemeClr>
              </a:solidFill>
              <a:ln>
                <a:solidFill>
                  <a:schemeClr val="bg1">
                    <a:lumMod val="75000"/>
                  </a:schemeClr>
                </a:solidFill>
              </a:ln>
            </c:spPr>
          </c:dPt>
          <c:dPt>
            <c:idx val="13"/>
            <c:invertIfNegative val="0"/>
            <c:bubble3D val="0"/>
            <c:spPr>
              <a:solidFill>
                <a:schemeClr val="bg1">
                  <a:lumMod val="85000"/>
                </a:schemeClr>
              </a:solidFill>
              <a:ln>
                <a:solidFill>
                  <a:schemeClr val="bg1">
                    <a:lumMod val="75000"/>
                  </a:schemeClr>
                </a:solidFill>
              </a:ln>
            </c:spPr>
          </c:dPt>
          <c:dPt>
            <c:idx val="15"/>
            <c:invertIfNegative val="0"/>
            <c:bubble3D val="0"/>
            <c:spPr>
              <a:solidFill>
                <a:schemeClr val="bg1">
                  <a:lumMod val="85000"/>
                </a:schemeClr>
              </a:solidFill>
              <a:ln>
                <a:solidFill>
                  <a:schemeClr val="bg1">
                    <a:lumMod val="75000"/>
                  </a:schemeClr>
                </a:solidFill>
              </a:ln>
            </c:spPr>
          </c:dPt>
          <c:dPt>
            <c:idx val="17"/>
            <c:invertIfNegative val="0"/>
            <c:bubble3D val="0"/>
            <c:spPr>
              <a:solidFill>
                <a:schemeClr val="bg1">
                  <a:lumMod val="85000"/>
                </a:schemeClr>
              </a:solidFill>
              <a:ln>
                <a:solidFill>
                  <a:schemeClr val="bg1">
                    <a:lumMod val="75000"/>
                  </a:schemeClr>
                </a:solidFill>
              </a:ln>
            </c:spPr>
          </c:dPt>
          <c:dPt>
            <c:idx val="19"/>
            <c:invertIfNegative val="0"/>
            <c:bubble3D val="0"/>
            <c:spPr>
              <a:solidFill>
                <a:schemeClr val="bg1">
                  <a:lumMod val="85000"/>
                </a:schemeClr>
              </a:solidFill>
              <a:ln>
                <a:solidFill>
                  <a:schemeClr val="bg1">
                    <a:lumMod val="75000"/>
                  </a:schemeClr>
                </a:solidFill>
              </a:ln>
            </c:spPr>
          </c:dPt>
          <c:dPt>
            <c:idx val="21"/>
            <c:invertIfNegative val="0"/>
            <c:bubble3D val="0"/>
            <c:spPr>
              <a:solidFill>
                <a:schemeClr val="bg1">
                  <a:lumMod val="85000"/>
                </a:schemeClr>
              </a:solidFill>
              <a:ln>
                <a:solidFill>
                  <a:schemeClr val="bg1">
                    <a:lumMod val="75000"/>
                  </a:schemeClr>
                </a:solidFill>
              </a:ln>
            </c:spPr>
          </c:dPt>
          <c:dLbls>
            <c:txPr>
              <a:bodyPr/>
              <a:lstStyle/>
              <a:p>
                <a:pPr>
                  <a:defRPr b="1"/>
                </a:pPr>
                <a:endParaRPr lang="en-US"/>
              </a:p>
            </c:txPr>
            <c:showLegendKey val="0"/>
            <c:showVal val="1"/>
            <c:showCatName val="0"/>
            <c:showSerName val="0"/>
            <c:showPercent val="0"/>
            <c:showBubbleSize val="0"/>
            <c:showLeaderLines val="0"/>
          </c:dLbls>
          <c:cat>
            <c:multiLvlStrRef>
              <c:f>Before!$B$6:$C$27</c:f>
              <c:multiLvlStrCache>
                <c:ptCount val="22"/>
                <c:lvl>
                  <c:pt idx="0">
                    <c:v>1992-2002</c:v>
                  </c:pt>
                  <c:pt idx="1">
                    <c:v>2002-2009</c:v>
                  </c:pt>
                  <c:pt idx="2">
                    <c:v>1997-2003</c:v>
                  </c:pt>
                  <c:pt idx="3">
                    <c:v>2003-2009</c:v>
                  </c:pt>
                  <c:pt idx="4">
                    <c:v>1997-2003</c:v>
                  </c:pt>
                  <c:pt idx="5">
                    <c:v>2003-2009</c:v>
                  </c:pt>
                  <c:pt idx="6">
                    <c:v>1995-2001</c:v>
                  </c:pt>
                  <c:pt idx="7">
                    <c:v>2001-2008</c:v>
                  </c:pt>
                  <c:pt idx="8">
                    <c:v>1985-1998</c:v>
                  </c:pt>
                  <c:pt idx="9">
                    <c:v>1998-2009</c:v>
                  </c:pt>
                  <c:pt idx="10">
                    <c:v>1989-2001</c:v>
                  </c:pt>
                  <c:pt idx="11">
                    <c:v>2001-2009</c:v>
                  </c:pt>
                  <c:pt idx="12">
                    <c:v>1989-1996</c:v>
                  </c:pt>
                  <c:pt idx="13">
                    <c:v>1996-2008</c:v>
                  </c:pt>
                  <c:pt idx="14">
                    <c:v>1989-2002</c:v>
                  </c:pt>
                  <c:pt idx="15">
                    <c:v>2002-2006</c:v>
                  </c:pt>
                  <c:pt idx="16">
                    <c:v>1992-1998</c:v>
                  </c:pt>
                  <c:pt idx="17">
                    <c:v>1998-2009</c:v>
                  </c:pt>
                  <c:pt idx="18">
                    <c:v>2000-2003</c:v>
                  </c:pt>
                  <c:pt idx="19">
                    <c:v>2003-2009</c:v>
                  </c:pt>
                  <c:pt idx="20">
                    <c:v>1997-2002</c:v>
                  </c:pt>
                  <c:pt idx="21">
                    <c:v>2002-2007</c:v>
                  </c:pt>
                </c:lvl>
                <c:lvl>
                  <c:pt idx="0">
                    <c:v>Argentina</c:v>
                  </c:pt>
                  <c:pt idx="2">
                    <c:v>Peru</c:v>
                  </c:pt>
                  <c:pt idx="4">
                    <c:v>Paraguay</c:v>
                  </c:pt>
                  <c:pt idx="6">
                    <c:v>El Salvador</c:v>
                  </c:pt>
                  <c:pt idx="8">
                    <c:v>Brazil</c:v>
                  </c:pt>
                  <c:pt idx="10">
                    <c:v>Panama</c:v>
                  </c:pt>
                  <c:pt idx="12">
                    <c:v>Mexico</c:v>
                  </c:pt>
                  <c:pt idx="14">
                    <c:v>Venezuela</c:v>
                  </c:pt>
                  <c:pt idx="16">
                    <c:v>Chile</c:v>
                  </c:pt>
                  <c:pt idx="18">
                    <c:v>Dominican Rep.</c:v>
                  </c:pt>
                  <c:pt idx="20">
                    <c:v>Bolivia</c:v>
                  </c:pt>
                </c:lvl>
              </c:multiLvlStrCache>
            </c:multiLvlStrRef>
          </c:cat>
          <c:val>
            <c:numRef>
              <c:f>Before!$D$6:$D$27</c:f>
              <c:numCache>
                <c:formatCode>0.0</c:formatCode>
                <c:ptCount val="22"/>
                <c:pt idx="0">
                  <c:v>8.235760999999996</c:v>
                </c:pt>
                <c:pt idx="1">
                  <c:v>-8.403977000000001</c:v>
                </c:pt>
                <c:pt idx="2">
                  <c:v>2.742192</c:v>
                </c:pt>
                <c:pt idx="3">
                  <c:v>-7.375748999999999</c:v>
                </c:pt>
                <c:pt idx="4">
                  <c:v>0.0592170000000039</c:v>
                </c:pt>
                <c:pt idx="5">
                  <c:v>-6.200753999999996</c:v>
                </c:pt>
                <c:pt idx="6">
                  <c:v>2.644191000000002</c:v>
                </c:pt>
                <c:pt idx="7">
                  <c:v>-5.966847999999999</c:v>
                </c:pt>
                <c:pt idx="8">
                  <c:v>4.061442999999997</c:v>
                </c:pt>
                <c:pt idx="9">
                  <c:v>-5.428504999999981</c:v>
                </c:pt>
                <c:pt idx="10">
                  <c:v>1.457354000000009</c:v>
                </c:pt>
                <c:pt idx="11">
                  <c:v>-4.377143000000004</c:v>
                </c:pt>
                <c:pt idx="12">
                  <c:v>2.537999000000007</c:v>
                </c:pt>
                <c:pt idx="13">
                  <c:v>-4.199047</c:v>
                </c:pt>
                <c:pt idx="14">
                  <c:v>5.017928999999985</c:v>
                </c:pt>
                <c:pt idx="15">
                  <c:v>-4.050677999999998</c:v>
                </c:pt>
                <c:pt idx="16">
                  <c:v>0.783673000000008</c:v>
                </c:pt>
                <c:pt idx="17">
                  <c:v>-3.507433999999998</c:v>
                </c:pt>
                <c:pt idx="18">
                  <c:v>0.0711600000000061</c:v>
                </c:pt>
                <c:pt idx="19">
                  <c:v>-3.141750000000009</c:v>
                </c:pt>
                <c:pt idx="20">
                  <c:v>2.065901999999994</c:v>
                </c:pt>
                <c:pt idx="21">
                  <c:v>-2.862835999999997</c:v>
                </c:pt>
              </c:numCache>
            </c:numRef>
          </c:val>
        </c:ser>
        <c:dLbls>
          <c:showLegendKey val="0"/>
          <c:showVal val="0"/>
          <c:showCatName val="0"/>
          <c:showSerName val="0"/>
          <c:showPercent val="0"/>
          <c:showBubbleSize val="0"/>
        </c:dLbls>
        <c:gapWidth val="50"/>
        <c:axId val="563112616"/>
        <c:axId val="483960648"/>
      </c:barChart>
      <c:lineChart>
        <c:grouping val="standard"/>
        <c:varyColors val="0"/>
        <c:ser>
          <c:idx val="1"/>
          <c:order val="1"/>
          <c:tx>
            <c:strRef>
              <c:f>Before!$E$5</c:f>
              <c:strCache>
                <c:ptCount val="1"/>
                <c:pt idx="0">
                  <c:v>Average of increase</c:v>
                </c:pt>
              </c:strCache>
            </c:strRef>
          </c:tx>
          <c:spPr>
            <a:ln w="19050">
              <a:solidFill>
                <a:schemeClr val="tx1">
                  <a:lumMod val="50000"/>
                  <a:lumOff val="50000"/>
                </a:schemeClr>
              </a:solidFill>
              <a:prstDash val="sysDot"/>
            </a:ln>
          </c:spPr>
          <c:marker>
            <c:symbol val="none"/>
          </c:marker>
          <c:dLbls>
            <c:dLbl>
              <c:idx val="21"/>
              <c:showLegendKey val="0"/>
              <c:showVal val="1"/>
              <c:showCatName val="0"/>
              <c:showSerName val="0"/>
              <c:showPercent val="0"/>
              <c:showBubbleSize val="0"/>
            </c:dLbl>
            <c:spPr>
              <a:ln>
                <a:solidFill>
                  <a:schemeClr val="tx1">
                    <a:lumMod val="50000"/>
                    <a:lumOff val="50000"/>
                  </a:schemeClr>
                </a:solidFill>
              </a:ln>
            </c:spPr>
            <c:showLegendKey val="0"/>
            <c:showVal val="0"/>
            <c:showCatName val="0"/>
            <c:showSerName val="0"/>
            <c:showPercent val="0"/>
            <c:showBubbleSize val="0"/>
          </c:dLbls>
          <c:cat>
            <c:multiLvlStrRef>
              <c:f>Before!$B$6:$C$27</c:f>
              <c:multiLvlStrCache>
                <c:ptCount val="22"/>
                <c:lvl>
                  <c:pt idx="0">
                    <c:v>1992-2002</c:v>
                  </c:pt>
                  <c:pt idx="1">
                    <c:v>2002-2009</c:v>
                  </c:pt>
                  <c:pt idx="2">
                    <c:v>1997-2003</c:v>
                  </c:pt>
                  <c:pt idx="3">
                    <c:v>2003-2009</c:v>
                  </c:pt>
                  <c:pt idx="4">
                    <c:v>1997-2003</c:v>
                  </c:pt>
                  <c:pt idx="5">
                    <c:v>2003-2009</c:v>
                  </c:pt>
                  <c:pt idx="6">
                    <c:v>1995-2001</c:v>
                  </c:pt>
                  <c:pt idx="7">
                    <c:v>2001-2008</c:v>
                  </c:pt>
                  <c:pt idx="8">
                    <c:v>1985-1998</c:v>
                  </c:pt>
                  <c:pt idx="9">
                    <c:v>1998-2009</c:v>
                  </c:pt>
                  <c:pt idx="10">
                    <c:v>1989-2001</c:v>
                  </c:pt>
                  <c:pt idx="11">
                    <c:v>2001-2009</c:v>
                  </c:pt>
                  <c:pt idx="12">
                    <c:v>1989-1996</c:v>
                  </c:pt>
                  <c:pt idx="13">
                    <c:v>1996-2008</c:v>
                  </c:pt>
                  <c:pt idx="14">
                    <c:v>1989-2002</c:v>
                  </c:pt>
                  <c:pt idx="15">
                    <c:v>2002-2006</c:v>
                  </c:pt>
                  <c:pt idx="16">
                    <c:v>1992-1998</c:v>
                  </c:pt>
                  <c:pt idx="17">
                    <c:v>1998-2009</c:v>
                  </c:pt>
                  <c:pt idx="18">
                    <c:v>2000-2003</c:v>
                  </c:pt>
                  <c:pt idx="19">
                    <c:v>2003-2009</c:v>
                  </c:pt>
                  <c:pt idx="20">
                    <c:v>1997-2002</c:v>
                  </c:pt>
                  <c:pt idx="21">
                    <c:v>2002-2007</c:v>
                  </c:pt>
                </c:lvl>
                <c:lvl>
                  <c:pt idx="0">
                    <c:v>Argentina</c:v>
                  </c:pt>
                  <c:pt idx="2">
                    <c:v>Peru</c:v>
                  </c:pt>
                  <c:pt idx="4">
                    <c:v>Paraguay</c:v>
                  </c:pt>
                  <c:pt idx="6">
                    <c:v>El Salvador</c:v>
                  </c:pt>
                  <c:pt idx="8">
                    <c:v>Brazil</c:v>
                  </c:pt>
                  <c:pt idx="10">
                    <c:v>Panama</c:v>
                  </c:pt>
                  <c:pt idx="12">
                    <c:v>Mexico</c:v>
                  </c:pt>
                  <c:pt idx="14">
                    <c:v>Venezuela</c:v>
                  </c:pt>
                  <c:pt idx="16">
                    <c:v>Chile</c:v>
                  </c:pt>
                  <c:pt idx="18">
                    <c:v>Dominican Rep.</c:v>
                  </c:pt>
                  <c:pt idx="20">
                    <c:v>Bolivia</c:v>
                  </c:pt>
                </c:lvl>
              </c:multiLvlStrCache>
            </c:multiLvlStrRef>
          </c:cat>
          <c:val>
            <c:numRef>
              <c:f>Before!$E$6:$E$27</c:f>
              <c:numCache>
                <c:formatCode>0.0</c:formatCode>
                <c:ptCount val="22"/>
                <c:pt idx="0">
                  <c:v>2.69789281818182</c:v>
                </c:pt>
                <c:pt idx="1">
                  <c:v>2.69789281818182</c:v>
                </c:pt>
                <c:pt idx="2">
                  <c:v>2.69789281818182</c:v>
                </c:pt>
                <c:pt idx="3">
                  <c:v>2.69789281818182</c:v>
                </c:pt>
                <c:pt idx="4">
                  <c:v>2.69789281818182</c:v>
                </c:pt>
                <c:pt idx="5">
                  <c:v>2.69789281818182</c:v>
                </c:pt>
                <c:pt idx="6">
                  <c:v>2.69789281818182</c:v>
                </c:pt>
                <c:pt idx="7">
                  <c:v>2.69789281818182</c:v>
                </c:pt>
                <c:pt idx="8">
                  <c:v>2.69789281818182</c:v>
                </c:pt>
                <c:pt idx="9">
                  <c:v>2.69789281818182</c:v>
                </c:pt>
                <c:pt idx="10">
                  <c:v>2.69789281818182</c:v>
                </c:pt>
                <c:pt idx="11">
                  <c:v>2.69789281818182</c:v>
                </c:pt>
                <c:pt idx="12">
                  <c:v>2.69789281818182</c:v>
                </c:pt>
                <c:pt idx="13">
                  <c:v>2.69789281818182</c:v>
                </c:pt>
                <c:pt idx="14">
                  <c:v>2.69789281818182</c:v>
                </c:pt>
                <c:pt idx="15">
                  <c:v>2.69789281818182</c:v>
                </c:pt>
                <c:pt idx="16">
                  <c:v>2.69789281818182</c:v>
                </c:pt>
                <c:pt idx="17">
                  <c:v>2.69789281818182</c:v>
                </c:pt>
                <c:pt idx="18">
                  <c:v>2.69789281818182</c:v>
                </c:pt>
                <c:pt idx="19">
                  <c:v>2.69789281818182</c:v>
                </c:pt>
                <c:pt idx="20">
                  <c:v>2.69789281818182</c:v>
                </c:pt>
                <c:pt idx="21">
                  <c:v>2.69789281818182</c:v>
                </c:pt>
              </c:numCache>
            </c:numRef>
          </c:val>
          <c:smooth val="0"/>
        </c:ser>
        <c:ser>
          <c:idx val="2"/>
          <c:order val="2"/>
          <c:tx>
            <c:strRef>
              <c:f>Before!$F$5</c:f>
              <c:strCache>
                <c:ptCount val="1"/>
                <c:pt idx="0">
                  <c:v>Average of decrease</c:v>
                </c:pt>
              </c:strCache>
            </c:strRef>
          </c:tx>
          <c:spPr>
            <a:ln w="12700">
              <a:solidFill>
                <a:schemeClr val="tx1">
                  <a:lumMod val="50000"/>
                  <a:lumOff val="50000"/>
                </a:schemeClr>
              </a:solidFill>
              <a:prstDash val="dash"/>
            </a:ln>
          </c:spPr>
          <c:marker>
            <c:symbol val="none"/>
          </c:marker>
          <c:dLbls>
            <c:dLbl>
              <c:idx val="21"/>
              <c:layout>
                <c:manualLayout>
                  <c:x val="-0.00256657042027591"/>
                  <c:y val="0.0"/>
                </c:manualLayout>
              </c:layout>
              <c:showLegendKey val="0"/>
              <c:showVal val="1"/>
              <c:showCatName val="0"/>
              <c:showSerName val="0"/>
              <c:showPercent val="0"/>
              <c:showBubbleSize val="0"/>
            </c:dLbl>
            <c:spPr>
              <a:ln>
                <a:solidFill>
                  <a:schemeClr val="tx1">
                    <a:lumMod val="50000"/>
                    <a:lumOff val="50000"/>
                  </a:schemeClr>
                </a:solidFill>
              </a:ln>
            </c:spPr>
            <c:showLegendKey val="0"/>
            <c:showVal val="0"/>
            <c:showCatName val="0"/>
            <c:showSerName val="0"/>
            <c:showPercent val="0"/>
            <c:showBubbleSize val="0"/>
          </c:dLbls>
          <c:cat>
            <c:multiLvlStrRef>
              <c:f>Before!$B$6:$C$27</c:f>
              <c:multiLvlStrCache>
                <c:ptCount val="22"/>
                <c:lvl>
                  <c:pt idx="0">
                    <c:v>1992-2002</c:v>
                  </c:pt>
                  <c:pt idx="1">
                    <c:v>2002-2009</c:v>
                  </c:pt>
                  <c:pt idx="2">
                    <c:v>1997-2003</c:v>
                  </c:pt>
                  <c:pt idx="3">
                    <c:v>2003-2009</c:v>
                  </c:pt>
                  <c:pt idx="4">
                    <c:v>1997-2003</c:v>
                  </c:pt>
                  <c:pt idx="5">
                    <c:v>2003-2009</c:v>
                  </c:pt>
                  <c:pt idx="6">
                    <c:v>1995-2001</c:v>
                  </c:pt>
                  <c:pt idx="7">
                    <c:v>2001-2008</c:v>
                  </c:pt>
                  <c:pt idx="8">
                    <c:v>1985-1998</c:v>
                  </c:pt>
                  <c:pt idx="9">
                    <c:v>1998-2009</c:v>
                  </c:pt>
                  <c:pt idx="10">
                    <c:v>1989-2001</c:v>
                  </c:pt>
                  <c:pt idx="11">
                    <c:v>2001-2009</c:v>
                  </c:pt>
                  <c:pt idx="12">
                    <c:v>1989-1996</c:v>
                  </c:pt>
                  <c:pt idx="13">
                    <c:v>1996-2008</c:v>
                  </c:pt>
                  <c:pt idx="14">
                    <c:v>1989-2002</c:v>
                  </c:pt>
                  <c:pt idx="15">
                    <c:v>2002-2006</c:v>
                  </c:pt>
                  <c:pt idx="16">
                    <c:v>1992-1998</c:v>
                  </c:pt>
                  <c:pt idx="17">
                    <c:v>1998-2009</c:v>
                  </c:pt>
                  <c:pt idx="18">
                    <c:v>2000-2003</c:v>
                  </c:pt>
                  <c:pt idx="19">
                    <c:v>2003-2009</c:v>
                  </c:pt>
                  <c:pt idx="20">
                    <c:v>1997-2002</c:v>
                  </c:pt>
                  <c:pt idx="21">
                    <c:v>2002-2007</c:v>
                  </c:pt>
                </c:lvl>
                <c:lvl>
                  <c:pt idx="0">
                    <c:v>Argentina</c:v>
                  </c:pt>
                  <c:pt idx="2">
                    <c:v>Peru</c:v>
                  </c:pt>
                  <c:pt idx="4">
                    <c:v>Paraguay</c:v>
                  </c:pt>
                  <c:pt idx="6">
                    <c:v>El Salvador</c:v>
                  </c:pt>
                  <c:pt idx="8">
                    <c:v>Brazil</c:v>
                  </c:pt>
                  <c:pt idx="10">
                    <c:v>Panama</c:v>
                  </c:pt>
                  <c:pt idx="12">
                    <c:v>Mexico</c:v>
                  </c:pt>
                  <c:pt idx="14">
                    <c:v>Venezuela</c:v>
                  </c:pt>
                  <c:pt idx="16">
                    <c:v>Chile</c:v>
                  </c:pt>
                  <c:pt idx="18">
                    <c:v>Dominican Rep.</c:v>
                  </c:pt>
                  <c:pt idx="20">
                    <c:v>Bolivia</c:v>
                  </c:pt>
                </c:lvl>
              </c:multiLvlStrCache>
            </c:multiLvlStrRef>
          </c:cat>
          <c:val>
            <c:numRef>
              <c:f>Before!$F$6:$F$27</c:f>
              <c:numCache>
                <c:formatCode>0.0</c:formatCode>
                <c:ptCount val="22"/>
                <c:pt idx="0">
                  <c:v>-5.046792818181817</c:v>
                </c:pt>
                <c:pt idx="1">
                  <c:v>-5.046792818181817</c:v>
                </c:pt>
                <c:pt idx="2">
                  <c:v>-5.046792818181817</c:v>
                </c:pt>
                <c:pt idx="3">
                  <c:v>-5.046792818181817</c:v>
                </c:pt>
                <c:pt idx="4">
                  <c:v>-5.046792818181817</c:v>
                </c:pt>
                <c:pt idx="5">
                  <c:v>-5.046792818181817</c:v>
                </c:pt>
                <c:pt idx="6">
                  <c:v>-5.046792818181817</c:v>
                </c:pt>
                <c:pt idx="7">
                  <c:v>-5.046792818181817</c:v>
                </c:pt>
                <c:pt idx="8">
                  <c:v>-5.046792818181817</c:v>
                </c:pt>
                <c:pt idx="9">
                  <c:v>-5.046792818181817</c:v>
                </c:pt>
                <c:pt idx="10">
                  <c:v>-5.046792818181817</c:v>
                </c:pt>
                <c:pt idx="11">
                  <c:v>-5.046792818181817</c:v>
                </c:pt>
                <c:pt idx="12">
                  <c:v>-5.046792818181817</c:v>
                </c:pt>
                <c:pt idx="13">
                  <c:v>-5.046792818181817</c:v>
                </c:pt>
                <c:pt idx="14">
                  <c:v>-5.046792818181817</c:v>
                </c:pt>
                <c:pt idx="15">
                  <c:v>-5.046792818181817</c:v>
                </c:pt>
                <c:pt idx="16">
                  <c:v>-5.046792818181817</c:v>
                </c:pt>
                <c:pt idx="17">
                  <c:v>-5.046792818181817</c:v>
                </c:pt>
                <c:pt idx="18">
                  <c:v>-5.046792818181817</c:v>
                </c:pt>
                <c:pt idx="19">
                  <c:v>-5.046792818181817</c:v>
                </c:pt>
                <c:pt idx="20">
                  <c:v>-5.046792818181817</c:v>
                </c:pt>
                <c:pt idx="21">
                  <c:v>-5.046792818181817</c:v>
                </c:pt>
              </c:numCache>
            </c:numRef>
          </c:val>
          <c:smooth val="0"/>
        </c:ser>
        <c:dLbls>
          <c:showLegendKey val="0"/>
          <c:showVal val="0"/>
          <c:showCatName val="0"/>
          <c:showSerName val="0"/>
          <c:showPercent val="0"/>
          <c:showBubbleSize val="0"/>
        </c:dLbls>
        <c:marker val="1"/>
        <c:smooth val="0"/>
        <c:axId val="563112616"/>
        <c:axId val="483960648"/>
      </c:lineChart>
      <c:catAx>
        <c:axId val="563112616"/>
        <c:scaling>
          <c:orientation val="minMax"/>
        </c:scaling>
        <c:delete val="0"/>
        <c:axPos val="b"/>
        <c:majorTickMark val="out"/>
        <c:minorTickMark val="none"/>
        <c:tickLblPos val="low"/>
        <c:crossAx val="483960648"/>
        <c:crosses val="autoZero"/>
        <c:auto val="1"/>
        <c:lblAlgn val="ctr"/>
        <c:lblOffset val="100"/>
        <c:noMultiLvlLbl val="0"/>
      </c:catAx>
      <c:valAx>
        <c:axId val="483960648"/>
        <c:scaling>
          <c:orientation val="minMax"/>
        </c:scaling>
        <c:delete val="0"/>
        <c:axPos val="l"/>
        <c:majorGridlines>
          <c:spPr>
            <a:ln>
              <a:solidFill>
                <a:schemeClr val="bg1">
                  <a:lumMod val="95000"/>
                </a:schemeClr>
              </a:solidFill>
              <a:prstDash val="dash"/>
            </a:ln>
          </c:spPr>
        </c:majorGridlines>
        <c:numFmt formatCode="0.0" sourceLinked="1"/>
        <c:majorTickMark val="out"/>
        <c:minorTickMark val="none"/>
        <c:tickLblPos val="nextTo"/>
        <c:crossAx val="563112616"/>
        <c:crosses val="autoZero"/>
        <c:crossBetween val="between"/>
      </c:valAx>
    </c:plotArea>
    <c:legend>
      <c:legendPos val="t"/>
      <c:overlay val="0"/>
    </c:legend>
    <c:plotVisOnly val="1"/>
    <c:dispBlanksAs val="gap"/>
    <c:showDLblsOverMax val="0"/>
  </c:chart>
  <c:spPr>
    <a:solidFill>
      <a:schemeClr val="bg1"/>
    </a:solidFill>
    <a:ln>
      <a:solidFill>
        <a:schemeClr val="bg1"/>
      </a:solidFill>
    </a:ln>
  </c:spPr>
  <c:txPr>
    <a:bodyPr/>
    <a:lstStyle/>
    <a:p>
      <a:pPr>
        <a:defRPr sz="1200">
          <a:latin typeface="Times New Roman" pitchFamily="18" charset="0"/>
          <a:cs typeface="Times New Roman"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F533E-9A56-A945-92AE-E798BB83E44D}" type="datetimeFigureOut">
              <a:rPr lang="en-US" smtClean="0"/>
              <a:t>8/7/12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DF34D4-00D0-DF4D-9720-62A919432A4D}" type="slidenum">
              <a:rPr lang="en-US" smtClean="0"/>
              <a:t>‹#›</a:t>
            </a:fld>
            <a:endParaRPr lang="en-US"/>
          </a:p>
        </p:txBody>
      </p:sp>
    </p:spTree>
    <p:extLst>
      <p:ext uri="{BB962C8B-B14F-4D97-AF65-F5344CB8AC3E}">
        <p14:creationId xmlns:p14="http://schemas.microsoft.com/office/powerpoint/2010/main" val="1862505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D8ECF4-0113-7049-9333-1A316E7A395A}" type="datetimeFigureOut">
              <a:rPr lang="en-US" smtClean="0"/>
              <a:t>8/7/12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F01EF2-A7E1-9D4D-AE96-4B737DB97A03}" type="slidenum">
              <a:rPr lang="en-US" smtClean="0"/>
              <a:t>‹#›</a:t>
            </a:fld>
            <a:endParaRPr lang="en-US"/>
          </a:p>
        </p:txBody>
      </p:sp>
    </p:spTree>
    <p:extLst>
      <p:ext uri="{BB962C8B-B14F-4D97-AF65-F5344CB8AC3E}">
        <p14:creationId xmlns:p14="http://schemas.microsoft.com/office/powerpoint/2010/main" val="33250287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F7B67-C533-4915-B976-465D96DFC8D5}"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665105-504F-2849-81FB-BEA533D44C84}" type="datetime1">
              <a:rPr lang="en-US" smtClean="0"/>
              <a:t>8/7/12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C7B76-0C1A-1042-8C34-974DD785521E}" type="slidenum">
              <a:rPr lang="en-US" smtClean="0"/>
              <a:t>‹#›</a:t>
            </a:fld>
            <a:endParaRPr lang="en-US"/>
          </a:p>
        </p:txBody>
      </p:sp>
    </p:spTree>
    <p:extLst>
      <p:ext uri="{BB962C8B-B14F-4D97-AF65-F5344CB8AC3E}">
        <p14:creationId xmlns:p14="http://schemas.microsoft.com/office/powerpoint/2010/main" val="275872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B8D2C-B57E-FA41-9AC0-8573C88C8F96}" type="datetime1">
              <a:rPr lang="en-US" smtClean="0"/>
              <a:t>8/7/12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C7B76-0C1A-1042-8C34-974DD785521E}" type="slidenum">
              <a:rPr lang="en-US" smtClean="0"/>
              <a:t>‹#›</a:t>
            </a:fld>
            <a:endParaRPr lang="en-US"/>
          </a:p>
        </p:txBody>
      </p:sp>
    </p:spTree>
    <p:extLst>
      <p:ext uri="{BB962C8B-B14F-4D97-AF65-F5344CB8AC3E}">
        <p14:creationId xmlns:p14="http://schemas.microsoft.com/office/powerpoint/2010/main" val="44381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D1BB7-738E-C441-A700-E8C3342D51E9}" type="datetime1">
              <a:rPr lang="en-US" smtClean="0"/>
              <a:t>8/7/12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C7B76-0C1A-1042-8C34-974DD785521E}" type="slidenum">
              <a:rPr lang="en-US" smtClean="0"/>
              <a:t>‹#›</a:t>
            </a:fld>
            <a:endParaRPr lang="en-US"/>
          </a:p>
        </p:txBody>
      </p:sp>
    </p:spTree>
    <p:extLst>
      <p:ext uri="{BB962C8B-B14F-4D97-AF65-F5344CB8AC3E}">
        <p14:creationId xmlns:p14="http://schemas.microsoft.com/office/powerpoint/2010/main" val="229429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DB0F0-9EF7-3C4F-A92E-B4DA0C98070F}" type="datetime1">
              <a:rPr lang="en-US" smtClean="0"/>
              <a:t>8/7/12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C7B76-0C1A-1042-8C34-974DD785521E}" type="slidenum">
              <a:rPr lang="en-US" smtClean="0"/>
              <a:t>‹#›</a:t>
            </a:fld>
            <a:endParaRPr lang="en-US"/>
          </a:p>
        </p:txBody>
      </p:sp>
    </p:spTree>
    <p:extLst>
      <p:ext uri="{BB962C8B-B14F-4D97-AF65-F5344CB8AC3E}">
        <p14:creationId xmlns:p14="http://schemas.microsoft.com/office/powerpoint/2010/main" val="379331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11A262-0DE3-EC43-92D2-9BAC8F8EA2B4}" type="datetime1">
              <a:rPr lang="en-US" smtClean="0"/>
              <a:t>8/7/12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C7B76-0C1A-1042-8C34-974DD785521E}" type="slidenum">
              <a:rPr lang="en-US" smtClean="0"/>
              <a:t>‹#›</a:t>
            </a:fld>
            <a:endParaRPr lang="en-US"/>
          </a:p>
        </p:txBody>
      </p:sp>
    </p:spTree>
    <p:extLst>
      <p:ext uri="{BB962C8B-B14F-4D97-AF65-F5344CB8AC3E}">
        <p14:creationId xmlns:p14="http://schemas.microsoft.com/office/powerpoint/2010/main" val="66069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2BE645-E0B7-2E49-B026-E5671920584C}" type="datetime1">
              <a:rPr lang="en-US" smtClean="0"/>
              <a:t>8/7/12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C7B76-0C1A-1042-8C34-974DD785521E}" type="slidenum">
              <a:rPr lang="en-US" smtClean="0"/>
              <a:t>‹#›</a:t>
            </a:fld>
            <a:endParaRPr lang="en-US"/>
          </a:p>
        </p:txBody>
      </p:sp>
    </p:spTree>
    <p:extLst>
      <p:ext uri="{BB962C8B-B14F-4D97-AF65-F5344CB8AC3E}">
        <p14:creationId xmlns:p14="http://schemas.microsoft.com/office/powerpoint/2010/main" val="394445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7AFA1E-9FDD-7A4F-809E-EA832B0164DD}" type="datetime1">
              <a:rPr lang="en-US" smtClean="0"/>
              <a:t>8/7/12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C7B76-0C1A-1042-8C34-974DD785521E}" type="slidenum">
              <a:rPr lang="en-US" smtClean="0"/>
              <a:t>‹#›</a:t>
            </a:fld>
            <a:endParaRPr lang="en-US"/>
          </a:p>
        </p:txBody>
      </p:sp>
    </p:spTree>
    <p:extLst>
      <p:ext uri="{BB962C8B-B14F-4D97-AF65-F5344CB8AC3E}">
        <p14:creationId xmlns:p14="http://schemas.microsoft.com/office/powerpoint/2010/main" val="167974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E4CFD0-CDCB-1645-8A73-9F8359D3257D}" type="datetime1">
              <a:rPr lang="en-US" smtClean="0"/>
              <a:t>8/7/12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C7B76-0C1A-1042-8C34-974DD785521E}" type="slidenum">
              <a:rPr lang="en-US" smtClean="0"/>
              <a:t>‹#›</a:t>
            </a:fld>
            <a:endParaRPr lang="en-US"/>
          </a:p>
        </p:txBody>
      </p:sp>
    </p:spTree>
    <p:extLst>
      <p:ext uri="{BB962C8B-B14F-4D97-AF65-F5344CB8AC3E}">
        <p14:creationId xmlns:p14="http://schemas.microsoft.com/office/powerpoint/2010/main" val="327549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3F21D-4FAC-1F45-9D58-2E8B2A1130C2}" type="datetime1">
              <a:rPr lang="en-US" smtClean="0"/>
              <a:t>8/7/12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C7B76-0C1A-1042-8C34-974DD785521E}" type="slidenum">
              <a:rPr lang="en-US" smtClean="0"/>
              <a:t>‹#›</a:t>
            </a:fld>
            <a:endParaRPr lang="en-US"/>
          </a:p>
        </p:txBody>
      </p:sp>
    </p:spTree>
    <p:extLst>
      <p:ext uri="{BB962C8B-B14F-4D97-AF65-F5344CB8AC3E}">
        <p14:creationId xmlns:p14="http://schemas.microsoft.com/office/powerpoint/2010/main" val="330149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A1E69-4311-C84F-BBBC-BF04217272D6}" type="datetime1">
              <a:rPr lang="en-US" smtClean="0"/>
              <a:t>8/7/12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C7B76-0C1A-1042-8C34-974DD785521E}" type="slidenum">
              <a:rPr lang="en-US" smtClean="0"/>
              <a:t>‹#›</a:t>
            </a:fld>
            <a:endParaRPr lang="en-US"/>
          </a:p>
        </p:txBody>
      </p:sp>
    </p:spTree>
    <p:extLst>
      <p:ext uri="{BB962C8B-B14F-4D97-AF65-F5344CB8AC3E}">
        <p14:creationId xmlns:p14="http://schemas.microsoft.com/office/powerpoint/2010/main" val="275843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E0CA2-7F34-A244-B9B5-979AA1A50875}" type="datetime1">
              <a:rPr lang="en-US" smtClean="0"/>
              <a:t>8/7/12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C7B76-0C1A-1042-8C34-974DD785521E}" type="slidenum">
              <a:rPr lang="en-US" smtClean="0"/>
              <a:t>‹#›</a:t>
            </a:fld>
            <a:endParaRPr lang="en-US"/>
          </a:p>
        </p:txBody>
      </p:sp>
    </p:spTree>
    <p:extLst>
      <p:ext uri="{BB962C8B-B14F-4D97-AF65-F5344CB8AC3E}">
        <p14:creationId xmlns:p14="http://schemas.microsoft.com/office/powerpoint/2010/main" val="288377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BF390-2FFE-9F4E-A8BB-930550E36FB7}" type="datetime1">
              <a:rPr lang="en-US" smtClean="0"/>
              <a:t>8/7/12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C7B76-0C1A-1042-8C34-974DD785521E}" type="slidenum">
              <a:rPr lang="en-US" smtClean="0"/>
              <a:t>‹#›</a:t>
            </a:fld>
            <a:endParaRPr lang="en-US"/>
          </a:p>
        </p:txBody>
      </p:sp>
    </p:spTree>
    <p:extLst>
      <p:ext uri="{BB962C8B-B14F-4D97-AF65-F5344CB8AC3E}">
        <p14:creationId xmlns:p14="http://schemas.microsoft.com/office/powerpoint/2010/main" val="3570943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3" Type="http://schemas.openxmlformats.org/officeDocument/2006/relationships/image" Target="../media/image22.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80559"/>
            <a:ext cx="7772400" cy="2136774"/>
          </a:xfrm>
        </p:spPr>
        <p:txBody>
          <a:bodyPr>
            <a:normAutofit/>
          </a:bodyPr>
          <a:lstStyle/>
          <a:p>
            <a:r>
              <a:rPr lang="en-US" b="1" dirty="0" smtClean="0"/>
              <a:t>Taxes</a:t>
            </a:r>
            <a:r>
              <a:rPr lang="en-US" b="1" dirty="0"/>
              <a:t>, Transfers, Inequality, and Poverty: Argentina, Bolivia, Brazil, Mexico, and </a:t>
            </a:r>
            <a:r>
              <a:rPr lang="en-US" b="1" dirty="0" smtClean="0"/>
              <a:t>Peru</a:t>
            </a:r>
            <a:endParaRPr lang="en-US" b="1" dirty="0"/>
          </a:p>
        </p:txBody>
      </p:sp>
      <p:sp>
        <p:nvSpPr>
          <p:cNvPr id="3" name="Subtitle 2"/>
          <p:cNvSpPr>
            <a:spLocks noGrp="1"/>
          </p:cNvSpPr>
          <p:nvPr>
            <p:ph type="subTitle" idx="1"/>
          </p:nvPr>
        </p:nvSpPr>
        <p:spPr>
          <a:xfrm>
            <a:off x="1371599" y="3886199"/>
            <a:ext cx="6587067" cy="2650067"/>
          </a:xfrm>
        </p:spPr>
        <p:txBody>
          <a:bodyPr>
            <a:normAutofit fontScale="77500" lnSpcReduction="20000"/>
          </a:bodyPr>
          <a:lstStyle/>
          <a:p>
            <a:r>
              <a:rPr lang="en-US" b="1" dirty="0" smtClean="0">
                <a:solidFill>
                  <a:schemeClr val="tx1"/>
                </a:solidFill>
              </a:rPr>
              <a:t>Nora Lustig</a:t>
            </a:r>
          </a:p>
          <a:p>
            <a:r>
              <a:rPr lang="en-US" b="1" dirty="0" smtClean="0">
                <a:solidFill>
                  <a:schemeClr val="tx1"/>
                </a:solidFill>
              </a:rPr>
              <a:t>Tulane University</a:t>
            </a:r>
          </a:p>
          <a:p>
            <a:r>
              <a:rPr lang="en-US" b="1" dirty="0" smtClean="0">
                <a:solidFill>
                  <a:schemeClr val="tx1"/>
                </a:solidFill>
              </a:rPr>
              <a:t>Nonresident Fellow Center for Global Development and Inter-American Dialogue</a:t>
            </a:r>
          </a:p>
          <a:p>
            <a:endParaRPr lang="en-US" b="1" dirty="0">
              <a:solidFill>
                <a:schemeClr val="tx1"/>
              </a:solidFill>
            </a:endParaRPr>
          </a:p>
          <a:p>
            <a:r>
              <a:rPr lang="en-US" b="1" dirty="0" smtClean="0">
                <a:solidFill>
                  <a:schemeClr val="tx1"/>
                </a:solidFill>
              </a:rPr>
              <a:t>IMF, FAD</a:t>
            </a:r>
          </a:p>
          <a:p>
            <a:r>
              <a:rPr lang="en-US" b="1" dirty="0" smtClean="0">
                <a:solidFill>
                  <a:schemeClr val="tx1"/>
                </a:solidFill>
              </a:rPr>
              <a:t>Washington, DC, May 14, 2012</a:t>
            </a:r>
          </a:p>
          <a:p>
            <a:endParaRPr lang="en-US" b="1" dirty="0"/>
          </a:p>
        </p:txBody>
      </p:sp>
      <p:sp>
        <p:nvSpPr>
          <p:cNvPr id="4" name="Slide Number Placeholder 3"/>
          <p:cNvSpPr>
            <a:spLocks noGrp="1"/>
          </p:cNvSpPr>
          <p:nvPr>
            <p:ph type="sldNum" sz="quarter" idx="12"/>
          </p:nvPr>
        </p:nvSpPr>
        <p:spPr/>
        <p:txBody>
          <a:bodyPr/>
          <a:lstStyle/>
          <a:p>
            <a:fld id="{07CC7B76-0C1A-1042-8C34-974DD785521E}" type="slidenum">
              <a:rPr lang="en-US" smtClean="0"/>
              <a:t>1</a:t>
            </a:fld>
            <a:endParaRPr lang="en-US"/>
          </a:p>
        </p:txBody>
      </p:sp>
    </p:spTree>
    <p:extLst>
      <p:ext uri="{BB962C8B-B14F-4D97-AF65-F5344CB8AC3E}">
        <p14:creationId xmlns:p14="http://schemas.microsoft.com/office/powerpoint/2010/main" val="928734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Methods to Allocate Taxes and Transfers</a:t>
            </a:r>
            <a:endParaRPr lang="en-US" b="1" dirty="0"/>
          </a:p>
        </p:txBody>
      </p:sp>
      <p:sp>
        <p:nvSpPr>
          <p:cNvPr id="3" name="Content Placeholder 2"/>
          <p:cNvSpPr>
            <a:spLocks noGrp="1"/>
          </p:cNvSpPr>
          <p:nvPr>
            <p:ph idx="1"/>
          </p:nvPr>
        </p:nvSpPr>
        <p:spPr/>
        <p:txBody>
          <a:bodyPr/>
          <a:lstStyle/>
          <a:p>
            <a:r>
              <a:rPr lang="en-US" dirty="0"/>
              <a:t>Direct Identification Method</a:t>
            </a:r>
          </a:p>
          <a:p>
            <a:r>
              <a:rPr lang="en-US" dirty="0"/>
              <a:t>Inference Method</a:t>
            </a:r>
          </a:p>
          <a:p>
            <a:r>
              <a:rPr lang="en-US" dirty="0"/>
              <a:t>Simulation Method</a:t>
            </a:r>
          </a:p>
          <a:p>
            <a:r>
              <a:rPr lang="en-US" dirty="0"/>
              <a:t>Imputation Method</a:t>
            </a:r>
          </a:p>
          <a:p>
            <a:r>
              <a:rPr lang="en-US" dirty="0"/>
              <a:t>Alternate Survey</a:t>
            </a:r>
          </a:p>
          <a:p>
            <a:r>
              <a:rPr lang="en-US" dirty="0"/>
              <a:t>Secondary Sources Method</a:t>
            </a:r>
          </a:p>
          <a:p>
            <a:pPr marL="0" indent="0">
              <a:buNone/>
            </a:pPr>
            <a:endParaRPr lang="en-US" dirty="0"/>
          </a:p>
        </p:txBody>
      </p:sp>
    </p:spTree>
    <p:extLst>
      <p:ext uri="{BB962C8B-B14F-4D97-AF65-F5344CB8AC3E}">
        <p14:creationId xmlns:p14="http://schemas.microsoft.com/office/powerpoint/2010/main" val="26856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050"/>
          <p:cNvSpPr>
            <a:spLocks noGrp="1" noChangeArrowheads="1"/>
          </p:cNvSpPr>
          <p:nvPr>
            <p:ph type="title"/>
          </p:nvPr>
        </p:nvSpPr>
        <p:spPr>
          <a:xfrm>
            <a:off x="381000" y="152400"/>
            <a:ext cx="8305800" cy="762000"/>
          </a:xfrm>
        </p:spPr>
        <p:txBody>
          <a:bodyPr/>
          <a:lstStyle/>
          <a:p>
            <a:r>
              <a:rPr lang="en-US" sz="4000" b="1" dirty="0">
                <a:effectLst>
                  <a:outerShdw blurRad="38100" dist="38100" dir="2700000" algn="tl">
                    <a:srgbClr val="000000">
                      <a:alpha val="43137"/>
                    </a:srgbClr>
                  </a:outerShdw>
                </a:effectLst>
              </a:rPr>
              <a:t>S</a:t>
            </a:r>
            <a:r>
              <a:rPr lang="en-US" sz="4000" b="1" dirty="0" smtClean="0">
                <a:effectLst>
                  <a:outerShdw blurRad="38100" dist="38100" dir="2700000" algn="tl">
                    <a:srgbClr val="000000">
                      <a:alpha val="43137"/>
                    </a:srgbClr>
                  </a:outerShdw>
                </a:effectLst>
              </a:rPr>
              <a:t>ome additional considerations…</a:t>
            </a:r>
            <a:endParaRPr lang="en-US" sz="4000" b="1" dirty="0">
              <a:effectLst>
                <a:outerShdw blurRad="38100" dist="38100" dir="2700000" algn="tl">
                  <a:srgbClr val="000000">
                    <a:alpha val="43137"/>
                  </a:srgbClr>
                </a:outerShdw>
              </a:effectLst>
            </a:endParaRPr>
          </a:p>
        </p:txBody>
      </p:sp>
      <p:sp>
        <p:nvSpPr>
          <p:cNvPr id="87043" name="Rectangle 2051"/>
          <p:cNvSpPr>
            <a:spLocks noGrp="1" noChangeArrowheads="1"/>
          </p:cNvSpPr>
          <p:nvPr>
            <p:ph idx="1"/>
          </p:nvPr>
        </p:nvSpPr>
        <p:spPr>
          <a:xfrm>
            <a:off x="304800" y="914400"/>
            <a:ext cx="8610600" cy="5715000"/>
          </a:xfrm>
        </p:spPr>
        <p:txBody>
          <a:bodyPr>
            <a:normAutofit/>
          </a:bodyPr>
          <a:lstStyle/>
          <a:p>
            <a:pPr>
              <a:spcBef>
                <a:spcPts val="0"/>
              </a:spcBef>
            </a:pPr>
            <a:r>
              <a:rPr lang="en-US" sz="2800" dirty="0"/>
              <a:t>Analyzing one part of the tax/transfer system in isolation of another can give misleading </a:t>
            </a:r>
            <a:r>
              <a:rPr lang="en-US" sz="2800" dirty="0" smtClean="0"/>
              <a:t>results</a:t>
            </a:r>
          </a:p>
          <a:p>
            <a:pPr>
              <a:spcBef>
                <a:spcPts val="0"/>
              </a:spcBef>
            </a:pPr>
            <a:endParaRPr lang="en-US" sz="2800" dirty="0" smtClean="0"/>
          </a:p>
          <a:p>
            <a:pPr>
              <a:spcBef>
                <a:spcPts val="0"/>
              </a:spcBef>
            </a:pPr>
            <a:r>
              <a:rPr lang="en-US" sz="2800" dirty="0" smtClean="0"/>
              <a:t>Analyzing the effects of taxes/transfers at the “top” and at the “bottom” is especially difficult</a:t>
            </a:r>
          </a:p>
          <a:p>
            <a:pPr>
              <a:spcBef>
                <a:spcPts val="0"/>
              </a:spcBef>
            </a:pPr>
            <a:endParaRPr lang="en-US" sz="2800" dirty="0"/>
          </a:p>
          <a:p>
            <a:pPr>
              <a:spcBef>
                <a:spcPts val="0"/>
              </a:spcBef>
            </a:pPr>
            <a:r>
              <a:rPr lang="en-US" sz="2800" dirty="0" smtClean="0"/>
              <a:t>State and municipal taxes</a:t>
            </a:r>
          </a:p>
          <a:p>
            <a:pPr>
              <a:spcBef>
                <a:spcPts val="0"/>
              </a:spcBef>
            </a:pPr>
            <a:endParaRPr lang="en-US" sz="2800" dirty="0"/>
          </a:p>
          <a:p>
            <a:pPr>
              <a:spcBef>
                <a:spcPts val="0"/>
              </a:spcBef>
            </a:pPr>
            <a:r>
              <a:rPr lang="en-US" sz="2800" dirty="0" smtClean="0"/>
              <a:t>How to scale-up</a:t>
            </a:r>
          </a:p>
          <a:p>
            <a:pPr>
              <a:spcBef>
                <a:spcPts val="0"/>
              </a:spcBef>
            </a:pPr>
            <a:endParaRPr lang="en-US" sz="2800" dirty="0"/>
          </a:p>
          <a:p>
            <a:pPr>
              <a:spcBef>
                <a:spcPts val="0"/>
              </a:spcBef>
            </a:pPr>
            <a:r>
              <a:rPr lang="en-US" sz="2800" dirty="0" smtClean="0"/>
              <a:t>How to rank</a:t>
            </a:r>
          </a:p>
          <a:p>
            <a:pPr>
              <a:spcBef>
                <a:spcPts val="0"/>
              </a:spcBef>
            </a:pPr>
            <a:endParaRPr lang="en-US" sz="2800" dirty="0"/>
          </a:p>
          <a:p>
            <a:pPr>
              <a:spcBef>
                <a:spcPts val="0"/>
              </a:spcBef>
            </a:pPr>
            <a:r>
              <a:rPr lang="en-US" sz="2800" dirty="0" smtClean="0"/>
              <a:t>Implications of re-ranking</a:t>
            </a:r>
          </a:p>
          <a:p>
            <a:pPr>
              <a:spcBef>
                <a:spcPts val="0"/>
              </a:spcBef>
            </a:pPr>
            <a:endParaRPr lang="en-US" sz="2400" dirty="0"/>
          </a:p>
          <a:p>
            <a:pPr>
              <a:spcBef>
                <a:spcPts val="0"/>
              </a:spcBef>
            </a:pPr>
            <a:endParaRPr lang="en-US" sz="2400" dirty="0"/>
          </a:p>
        </p:txBody>
      </p:sp>
    </p:spTree>
    <p:extLst>
      <p:ext uri="{BB962C8B-B14F-4D97-AF65-F5344CB8AC3E}">
        <p14:creationId xmlns:p14="http://schemas.microsoft.com/office/powerpoint/2010/main" val="36185518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Definitions: Effectiveness Indicator</a:t>
            </a:r>
            <a:endParaRPr lang="en-US" b="1" dirty="0"/>
          </a:p>
        </p:txBody>
      </p:sp>
      <p:sp>
        <p:nvSpPr>
          <p:cNvPr id="3" name="Content Placeholder 2"/>
          <p:cNvSpPr>
            <a:spLocks noGrp="1"/>
          </p:cNvSpPr>
          <p:nvPr>
            <p:ph idx="1"/>
          </p:nvPr>
        </p:nvSpPr>
        <p:spPr/>
        <p:txBody>
          <a:bodyPr>
            <a:normAutofit/>
          </a:bodyPr>
          <a:lstStyle/>
          <a:p>
            <a:pPr marL="0" indent="0">
              <a:buNone/>
            </a:pPr>
            <a:r>
              <a:rPr lang="en-US" sz="4000" dirty="0" smtClean="0"/>
              <a:t>Example: </a:t>
            </a:r>
            <a:r>
              <a:rPr lang="en-US" sz="4000" dirty="0" err="1" smtClean="0"/>
              <a:t>Gini</a:t>
            </a:r>
            <a:r>
              <a:rPr lang="en-US" sz="4000" dirty="0" smtClean="0"/>
              <a:t> net </a:t>
            </a:r>
            <a:r>
              <a:rPr lang="en-US" sz="4000" dirty="0" err="1" smtClean="0"/>
              <a:t>mket</a:t>
            </a:r>
            <a:r>
              <a:rPr lang="en-US" sz="4000" dirty="0" smtClean="0"/>
              <a:t> income &amp; </a:t>
            </a:r>
            <a:r>
              <a:rPr lang="en-US" sz="4000" dirty="0" err="1" smtClean="0"/>
              <a:t>Gini</a:t>
            </a:r>
            <a:r>
              <a:rPr lang="en-US" sz="4000" dirty="0" smtClean="0"/>
              <a:t> Disposable income</a:t>
            </a:r>
          </a:p>
          <a:p>
            <a:r>
              <a:rPr lang="en-US" sz="4000" dirty="0" smtClean="0">
                <a:solidFill>
                  <a:srgbClr val="000090"/>
                </a:solidFill>
              </a:rPr>
              <a:t>Numerator: </a:t>
            </a:r>
            <a:r>
              <a:rPr lang="en-US" sz="4000" dirty="0" err="1" smtClean="0">
                <a:solidFill>
                  <a:srgbClr val="000090"/>
                </a:solidFill>
              </a:rPr>
              <a:t>Gini</a:t>
            </a:r>
            <a:r>
              <a:rPr lang="en-US" sz="4000" dirty="0" smtClean="0">
                <a:solidFill>
                  <a:srgbClr val="000090"/>
                </a:solidFill>
              </a:rPr>
              <a:t> (net </a:t>
            </a:r>
            <a:r>
              <a:rPr lang="en-US" sz="4000" dirty="0" err="1" smtClean="0">
                <a:solidFill>
                  <a:srgbClr val="000090"/>
                </a:solidFill>
              </a:rPr>
              <a:t>mkt</a:t>
            </a:r>
            <a:r>
              <a:rPr lang="en-US" sz="4000" dirty="0" smtClean="0">
                <a:solidFill>
                  <a:srgbClr val="000090"/>
                </a:solidFill>
              </a:rPr>
              <a:t> </a:t>
            </a:r>
            <a:r>
              <a:rPr lang="en-US" sz="4000" dirty="0" err="1" smtClean="0">
                <a:solidFill>
                  <a:srgbClr val="000090"/>
                </a:solidFill>
              </a:rPr>
              <a:t>inc</a:t>
            </a:r>
            <a:r>
              <a:rPr lang="en-US" sz="4000" dirty="0" smtClean="0">
                <a:solidFill>
                  <a:srgbClr val="000090"/>
                </a:solidFill>
              </a:rPr>
              <a:t>) -</a:t>
            </a:r>
            <a:r>
              <a:rPr lang="en-US" sz="4000" dirty="0" err="1" smtClean="0">
                <a:solidFill>
                  <a:srgbClr val="000090"/>
                </a:solidFill>
              </a:rPr>
              <a:t>Gini</a:t>
            </a:r>
            <a:r>
              <a:rPr lang="en-US" sz="4000" dirty="0" smtClean="0">
                <a:solidFill>
                  <a:srgbClr val="000090"/>
                </a:solidFill>
              </a:rPr>
              <a:t>(</a:t>
            </a:r>
            <a:r>
              <a:rPr lang="en-US" sz="4000" dirty="0" err="1" smtClean="0">
                <a:solidFill>
                  <a:srgbClr val="000090"/>
                </a:solidFill>
              </a:rPr>
              <a:t>disp</a:t>
            </a:r>
            <a:r>
              <a:rPr lang="en-US" sz="4000" dirty="0" smtClean="0">
                <a:solidFill>
                  <a:srgbClr val="000090"/>
                </a:solidFill>
              </a:rPr>
              <a:t> </a:t>
            </a:r>
            <a:r>
              <a:rPr lang="en-US" sz="4000" dirty="0" err="1" smtClean="0">
                <a:solidFill>
                  <a:srgbClr val="000090"/>
                </a:solidFill>
              </a:rPr>
              <a:t>inc</a:t>
            </a:r>
            <a:r>
              <a:rPr lang="en-US" sz="4000" dirty="0" smtClean="0">
                <a:solidFill>
                  <a:srgbClr val="000090"/>
                </a:solidFill>
              </a:rPr>
              <a:t>)/</a:t>
            </a:r>
            <a:r>
              <a:rPr lang="en-US" sz="4000" dirty="0" err="1" smtClean="0">
                <a:solidFill>
                  <a:srgbClr val="000090"/>
                </a:solidFill>
              </a:rPr>
              <a:t>Gini</a:t>
            </a:r>
            <a:r>
              <a:rPr lang="en-US" sz="4000" dirty="0">
                <a:solidFill>
                  <a:srgbClr val="000090"/>
                </a:solidFill>
              </a:rPr>
              <a:t>(net </a:t>
            </a:r>
            <a:r>
              <a:rPr lang="en-US" sz="4000" dirty="0" err="1">
                <a:solidFill>
                  <a:srgbClr val="000090"/>
                </a:solidFill>
              </a:rPr>
              <a:t>mkt</a:t>
            </a:r>
            <a:r>
              <a:rPr lang="en-US" sz="4000" dirty="0">
                <a:solidFill>
                  <a:srgbClr val="000090"/>
                </a:solidFill>
              </a:rPr>
              <a:t> </a:t>
            </a:r>
            <a:r>
              <a:rPr lang="en-US" sz="4000" dirty="0" err="1">
                <a:solidFill>
                  <a:srgbClr val="000090"/>
                </a:solidFill>
              </a:rPr>
              <a:t>inc</a:t>
            </a:r>
            <a:r>
              <a:rPr lang="en-US" sz="4000" dirty="0">
                <a:solidFill>
                  <a:srgbClr val="000090"/>
                </a:solidFill>
              </a:rPr>
              <a:t>)</a:t>
            </a:r>
            <a:endParaRPr lang="en-US" sz="4000" dirty="0" smtClean="0">
              <a:solidFill>
                <a:srgbClr val="000090"/>
              </a:solidFill>
            </a:endParaRPr>
          </a:p>
          <a:p>
            <a:r>
              <a:rPr lang="en-US" sz="4000" dirty="0" smtClean="0">
                <a:solidFill>
                  <a:srgbClr val="000090"/>
                </a:solidFill>
              </a:rPr>
              <a:t>Denominator: Gov. Spending on Direct Transfers/</a:t>
            </a:r>
            <a:r>
              <a:rPr lang="en-US" sz="4000" dirty="0">
                <a:solidFill>
                  <a:srgbClr val="000090"/>
                </a:solidFill>
              </a:rPr>
              <a:t>GDP </a:t>
            </a:r>
          </a:p>
        </p:txBody>
      </p:sp>
      <p:sp>
        <p:nvSpPr>
          <p:cNvPr id="4" name="Slide Number Placeholder 3"/>
          <p:cNvSpPr>
            <a:spLocks noGrp="1"/>
          </p:cNvSpPr>
          <p:nvPr>
            <p:ph type="sldNum" sz="quarter" idx="12"/>
          </p:nvPr>
        </p:nvSpPr>
        <p:spPr/>
        <p:txBody>
          <a:bodyPr/>
          <a:lstStyle/>
          <a:p>
            <a:fld id="{07CC7B76-0C1A-1042-8C34-974DD785521E}" type="slidenum">
              <a:rPr lang="en-US" smtClean="0"/>
              <a:t>12</a:t>
            </a:fld>
            <a:endParaRPr lang="en-US"/>
          </a:p>
        </p:txBody>
      </p:sp>
    </p:spTree>
    <p:extLst>
      <p:ext uri="{BB962C8B-B14F-4D97-AF65-F5344CB8AC3E}">
        <p14:creationId xmlns:p14="http://schemas.microsoft.com/office/powerpoint/2010/main" val="181549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Defining Progressive and Regressive Taxes and Transfers</a:t>
            </a:r>
            <a:endParaRPr lang="en-US" sz="3200" b="1" dirty="0"/>
          </a:p>
        </p:txBody>
      </p:sp>
      <p:sp>
        <p:nvSpPr>
          <p:cNvPr id="3" name="Content Placeholder 2"/>
          <p:cNvSpPr>
            <a:spLocks noGrp="1"/>
          </p:cNvSpPr>
          <p:nvPr>
            <p:ph idx="1"/>
          </p:nvPr>
        </p:nvSpPr>
        <p:spPr/>
        <p:txBody>
          <a:bodyPr>
            <a:normAutofit/>
          </a:bodyPr>
          <a:lstStyle/>
          <a:p>
            <a:endParaRPr lang="en-US" dirty="0"/>
          </a:p>
        </p:txBody>
      </p:sp>
      <p:pic>
        <p:nvPicPr>
          <p:cNvPr id="4" name="Picture 3"/>
          <p:cNvPicPr>
            <a:picLocks noChangeAspect="1"/>
          </p:cNvPicPr>
          <p:nvPr/>
        </p:nvPicPr>
        <p:blipFill>
          <a:blip r:embed="rId2"/>
          <a:stretch>
            <a:fillRect/>
          </a:stretch>
        </p:blipFill>
        <p:spPr>
          <a:xfrm>
            <a:off x="237068" y="1417638"/>
            <a:ext cx="8771466" cy="5130800"/>
          </a:xfrm>
          <a:prstGeom prst="rect">
            <a:avLst/>
          </a:prstGeom>
        </p:spPr>
      </p:pic>
    </p:spTree>
    <p:extLst>
      <p:ext uri="{BB962C8B-B14F-4D97-AF65-F5344CB8AC3E}">
        <p14:creationId xmlns:p14="http://schemas.microsoft.com/office/powerpoint/2010/main" val="70888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CEQ Project: Defining and Constructing Welfare Indicator</a:t>
            </a:r>
            <a:endParaRPr lang="en-US" b="1"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7CC7B76-0C1A-1042-8C34-974DD785521E}" type="slidenum">
              <a:rPr lang="en-US" smtClean="0"/>
              <a:t>14</a:t>
            </a:fld>
            <a:endParaRPr lang="en-US"/>
          </a:p>
        </p:txBody>
      </p:sp>
    </p:spTree>
    <p:extLst>
      <p:ext uri="{BB962C8B-B14F-4D97-AF65-F5344CB8AC3E}">
        <p14:creationId xmlns:p14="http://schemas.microsoft.com/office/powerpoint/2010/main" val="425145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5305"/>
          </a:xfrm>
        </p:spPr>
        <p:txBody>
          <a:bodyPr>
            <a:normAutofit fontScale="90000"/>
          </a:bodyPr>
          <a:lstStyle/>
          <a:p>
            <a:r>
              <a:rPr lang="en-US" b="1" dirty="0" smtClean="0"/>
              <a:t>Fiscal Incidence: Welfare Indicator	</a:t>
            </a:r>
            <a:endParaRPr lang="en-US" b="1" dirty="0"/>
          </a:p>
        </p:txBody>
      </p:sp>
      <p:sp>
        <p:nvSpPr>
          <p:cNvPr id="3" name="Content Placeholder 2"/>
          <p:cNvSpPr>
            <a:spLocks noGrp="1"/>
          </p:cNvSpPr>
          <p:nvPr>
            <p:ph idx="1"/>
          </p:nvPr>
        </p:nvSpPr>
        <p:spPr>
          <a:xfrm>
            <a:off x="200509" y="1219944"/>
            <a:ext cx="8705388" cy="5638056"/>
          </a:xfrm>
        </p:spPr>
        <p:txBody>
          <a:bodyPr>
            <a:normAutofit/>
          </a:bodyPr>
          <a:lstStyle/>
          <a:p>
            <a:pPr marL="457200" lvl="1" indent="0">
              <a:buNone/>
            </a:pPr>
            <a:endParaRPr lang="en-US" dirty="0" smtClean="0"/>
          </a:p>
          <a:p>
            <a:pPr marL="457200" lvl="1" indent="0">
              <a:buNone/>
            </a:pPr>
            <a:r>
              <a:rPr lang="en-US" dirty="0" smtClean="0"/>
              <a:t>Current Income per capita</a:t>
            </a:r>
          </a:p>
          <a:p>
            <a:pPr lvl="1"/>
            <a:r>
              <a:rPr lang="en-US" dirty="0"/>
              <a:t>N</a:t>
            </a:r>
            <a:r>
              <a:rPr lang="en-US" dirty="0" smtClean="0"/>
              <a:t>o adjustment for age, gender or economies of scale </a:t>
            </a:r>
          </a:p>
          <a:p>
            <a:pPr lvl="1"/>
            <a:r>
              <a:rPr lang="en-US" dirty="0" smtClean="0"/>
              <a:t>No adjustment for under-reporting</a:t>
            </a:r>
          </a:p>
          <a:p>
            <a:pPr lvl="1"/>
            <a:r>
              <a:rPr lang="en-US" dirty="0" smtClean="0"/>
              <a:t>Several household surveys in LA only have income data; so, if one wants to compare across countries, income data must be used in all, even in those in which there is data on consumption.  But, for the latter, ideally one should do both.</a:t>
            </a:r>
          </a:p>
          <a:p>
            <a:pPr lvl="1"/>
            <a:endParaRPr lang="en-US" dirty="0" smtClean="0"/>
          </a:p>
          <a:p>
            <a:endParaRPr lang="en-US" dirty="0"/>
          </a:p>
          <a:p>
            <a:endParaRPr lang="en-US" dirty="0"/>
          </a:p>
        </p:txBody>
      </p:sp>
    </p:spTree>
    <p:extLst>
      <p:ext uri="{BB962C8B-B14F-4D97-AF65-F5344CB8AC3E}">
        <p14:creationId xmlns:p14="http://schemas.microsoft.com/office/powerpoint/2010/main" val="3924977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Taxes and Transfers Included</a:t>
            </a:r>
            <a:endParaRPr lang="en-US" b="1" dirty="0"/>
          </a:p>
        </p:txBody>
      </p:sp>
      <p:sp>
        <p:nvSpPr>
          <p:cNvPr id="3" name="Content Placeholder 2"/>
          <p:cNvSpPr>
            <a:spLocks noGrp="1"/>
          </p:cNvSpPr>
          <p:nvPr>
            <p:ph idx="1"/>
          </p:nvPr>
        </p:nvSpPr>
        <p:spPr>
          <a:xfrm>
            <a:off x="270933" y="1600200"/>
            <a:ext cx="8686799" cy="5121275"/>
          </a:xfrm>
        </p:spPr>
        <p:txBody>
          <a:bodyPr>
            <a:normAutofit fontScale="92500" lnSpcReduction="10000"/>
          </a:bodyPr>
          <a:lstStyle/>
          <a:p>
            <a:pPr marL="0" indent="0">
              <a:buNone/>
            </a:pPr>
            <a:r>
              <a:rPr lang="en-US" b="1" dirty="0" smtClean="0"/>
              <a:t>Taxes</a:t>
            </a:r>
          </a:p>
          <a:p>
            <a:r>
              <a:rPr lang="en-US" dirty="0" smtClean="0"/>
              <a:t>Personal Income Tax</a:t>
            </a:r>
          </a:p>
          <a:p>
            <a:r>
              <a:rPr lang="en-US" dirty="0" smtClean="0"/>
              <a:t>Contributions to Social Security (Payroll Taxes)</a:t>
            </a:r>
          </a:p>
          <a:p>
            <a:r>
              <a:rPr lang="en-US" dirty="0" smtClean="0"/>
              <a:t>Indirect Taxes (mainly VAT)</a:t>
            </a:r>
          </a:p>
          <a:p>
            <a:pPr marL="0" indent="0">
              <a:buNone/>
            </a:pPr>
            <a:r>
              <a:rPr lang="en-US" b="1" dirty="0" smtClean="0"/>
              <a:t>Transfers</a:t>
            </a:r>
          </a:p>
          <a:p>
            <a:r>
              <a:rPr lang="en-US" dirty="0" smtClean="0"/>
              <a:t>Direct Cash Transfers</a:t>
            </a:r>
          </a:p>
          <a:p>
            <a:r>
              <a:rPr lang="en-US" dirty="0" smtClean="0"/>
              <a:t>Food Transfers</a:t>
            </a:r>
          </a:p>
          <a:p>
            <a:r>
              <a:rPr lang="en-US" dirty="0" smtClean="0"/>
              <a:t>Indirect Subsidies</a:t>
            </a:r>
          </a:p>
          <a:p>
            <a:r>
              <a:rPr lang="en-US" dirty="0" smtClean="0"/>
              <a:t>Transfers in-kind through public education and health</a:t>
            </a:r>
            <a:endParaRPr lang="en-US" dirty="0"/>
          </a:p>
        </p:txBody>
      </p:sp>
      <p:sp>
        <p:nvSpPr>
          <p:cNvPr id="4" name="Slide Number Placeholder 3"/>
          <p:cNvSpPr>
            <a:spLocks noGrp="1"/>
          </p:cNvSpPr>
          <p:nvPr>
            <p:ph type="sldNum" sz="quarter" idx="12"/>
          </p:nvPr>
        </p:nvSpPr>
        <p:spPr/>
        <p:txBody>
          <a:bodyPr/>
          <a:lstStyle/>
          <a:p>
            <a:fld id="{07CC7B76-0C1A-1042-8C34-974DD785521E}" type="slidenum">
              <a:rPr lang="en-US" smtClean="0"/>
              <a:t>16</a:t>
            </a:fld>
            <a:endParaRPr lang="en-US"/>
          </a:p>
        </p:txBody>
      </p:sp>
    </p:spTree>
    <p:extLst>
      <p:ext uri="{BB962C8B-B14F-4D97-AF65-F5344CB8AC3E}">
        <p14:creationId xmlns:p14="http://schemas.microsoft.com/office/powerpoint/2010/main" val="774718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Fiscal Incidence Indicators</a:t>
            </a:r>
            <a:endParaRPr lang="en-US" b="1" dirty="0"/>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Changes in inequality and poverty</a:t>
            </a:r>
          </a:p>
          <a:p>
            <a:r>
              <a:rPr lang="en-US" dirty="0" smtClean="0"/>
              <a:t>Incidence by </a:t>
            </a:r>
            <a:r>
              <a:rPr lang="en-US" dirty="0" err="1" smtClean="0"/>
              <a:t>decile</a:t>
            </a:r>
            <a:r>
              <a:rPr lang="en-US" dirty="0" smtClean="0"/>
              <a:t>/quintile</a:t>
            </a:r>
          </a:p>
          <a:p>
            <a:r>
              <a:rPr lang="en-US" dirty="0" smtClean="0"/>
              <a:t>Concentration shares by </a:t>
            </a:r>
            <a:r>
              <a:rPr lang="en-US" dirty="0" err="1" smtClean="0"/>
              <a:t>decile</a:t>
            </a:r>
            <a:r>
              <a:rPr lang="en-US" dirty="0" smtClean="0"/>
              <a:t>/quintile</a:t>
            </a:r>
          </a:p>
          <a:p>
            <a:r>
              <a:rPr lang="en-US" dirty="0" smtClean="0"/>
              <a:t>Leakages and Coverage</a:t>
            </a:r>
          </a:p>
          <a:p>
            <a:r>
              <a:rPr lang="en-US" dirty="0" smtClean="0"/>
              <a:t>Per capita transfers</a:t>
            </a:r>
          </a:p>
          <a:p>
            <a:r>
              <a:rPr lang="en-US" dirty="0" err="1" smtClean="0"/>
              <a:t>Probit</a:t>
            </a:r>
            <a:r>
              <a:rPr lang="en-US" dirty="0" smtClean="0"/>
              <a:t> of “excluded”</a:t>
            </a:r>
          </a:p>
          <a:p>
            <a:r>
              <a:rPr lang="en-US" dirty="0" smtClean="0"/>
              <a:t>Fiscal mobility (transition) matrices</a:t>
            </a:r>
          </a:p>
          <a:p>
            <a:pPr lvl="1"/>
            <a:endParaRPr lang="en-US" dirty="0"/>
          </a:p>
        </p:txBody>
      </p:sp>
    </p:spTree>
    <p:extLst>
      <p:ext uri="{BB962C8B-B14F-4D97-AF65-F5344CB8AC3E}">
        <p14:creationId xmlns:p14="http://schemas.microsoft.com/office/powerpoint/2010/main" val="2296486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5305"/>
          </a:xfrm>
        </p:spPr>
        <p:txBody>
          <a:bodyPr>
            <a:normAutofit/>
          </a:bodyPr>
          <a:lstStyle/>
          <a:p>
            <a:r>
              <a:rPr lang="en-US" dirty="0" smtClean="0"/>
              <a:t>Fiscal Incidence: Caveats	</a:t>
            </a:r>
            <a:endParaRPr lang="en-US" dirty="0"/>
          </a:p>
        </p:txBody>
      </p:sp>
      <p:sp>
        <p:nvSpPr>
          <p:cNvPr id="3" name="Content Placeholder 2"/>
          <p:cNvSpPr>
            <a:spLocks noGrp="1"/>
          </p:cNvSpPr>
          <p:nvPr>
            <p:ph idx="1"/>
          </p:nvPr>
        </p:nvSpPr>
        <p:spPr>
          <a:xfrm>
            <a:off x="200509" y="1219944"/>
            <a:ext cx="8705388" cy="5638056"/>
          </a:xfrm>
        </p:spPr>
        <p:txBody>
          <a:bodyPr>
            <a:normAutofit/>
          </a:bodyPr>
          <a:lstStyle/>
          <a:p>
            <a:r>
              <a:rPr lang="en-US" sz="4000" dirty="0" smtClean="0"/>
              <a:t>No modeling:</a:t>
            </a:r>
          </a:p>
          <a:p>
            <a:pPr lvl="1"/>
            <a:r>
              <a:rPr lang="en-US" sz="4000" dirty="0" smtClean="0"/>
              <a:t>No behavioral responses (or almost none)</a:t>
            </a:r>
          </a:p>
          <a:p>
            <a:pPr lvl="1"/>
            <a:r>
              <a:rPr lang="en-US" sz="4000" dirty="0" smtClean="0"/>
              <a:t>No inter-temporal dimensions</a:t>
            </a:r>
          </a:p>
          <a:p>
            <a:pPr lvl="1"/>
            <a:r>
              <a:rPr lang="en-US" sz="4000" dirty="0" smtClean="0"/>
              <a:t>No general equilibrium effects</a:t>
            </a:r>
          </a:p>
          <a:p>
            <a:pPr lvl="1"/>
            <a:r>
              <a:rPr lang="en-US" sz="4000" dirty="0" smtClean="0"/>
              <a:t>No fiscal sustainability analysis</a:t>
            </a:r>
          </a:p>
          <a:p>
            <a:r>
              <a:rPr lang="en-US" sz="4000" dirty="0" smtClean="0"/>
              <a:t>Average Incidence</a:t>
            </a:r>
          </a:p>
          <a:p>
            <a:endParaRPr lang="en-US" sz="4000" dirty="0"/>
          </a:p>
        </p:txBody>
      </p:sp>
    </p:spTree>
    <p:extLst>
      <p:ext uri="{BB962C8B-B14F-4D97-AF65-F5344CB8AC3E}">
        <p14:creationId xmlns:p14="http://schemas.microsoft.com/office/powerpoint/2010/main" val="2054439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Fiscal Incidence: Caveats</a:t>
            </a:r>
            <a:endParaRPr lang="en-US" b="1" dirty="0"/>
          </a:p>
        </p:txBody>
      </p:sp>
      <p:sp>
        <p:nvSpPr>
          <p:cNvPr id="3" name="Content Placeholder 2"/>
          <p:cNvSpPr>
            <a:spLocks noGrp="1"/>
          </p:cNvSpPr>
          <p:nvPr>
            <p:ph idx="1"/>
          </p:nvPr>
        </p:nvSpPr>
        <p:spPr>
          <a:xfrm>
            <a:off x="228600" y="990600"/>
            <a:ext cx="8458200" cy="5135563"/>
          </a:xfrm>
        </p:spPr>
        <p:txBody>
          <a:bodyPr>
            <a:normAutofit/>
          </a:bodyPr>
          <a:lstStyle/>
          <a:p>
            <a:pPr>
              <a:spcBef>
                <a:spcPts val="0"/>
              </a:spcBef>
            </a:pPr>
            <a:r>
              <a:rPr lang="en-US" sz="4000" dirty="0" smtClean="0"/>
              <a:t>One can </a:t>
            </a:r>
            <a:r>
              <a:rPr lang="en-US" sz="4000" u="sng" dirty="0" smtClean="0"/>
              <a:t>never</a:t>
            </a:r>
            <a:r>
              <a:rPr lang="en-US" sz="4000" dirty="0" smtClean="0"/>
              <a:t> know the distribution of income that would have existed in the absence of the taxes/transfers.</a:t>
            </a:r>
          </a:p>
          <a:p>
            <a:pPr>
              <a:spcBef>
                <a:spcPts val="0"/>
              </a:spcBef>
            </a:pPr>
            <a:endParaRPr lang="en-US" sz="4000" dirty="0"/>
          </a:p>
          <a:p>
            <a:pPr>
              <a:spcBef>
                <a:spcPts val="0"/>
              </a:spcBef>
            </a:pPr>
            <a:r>
              <a:rPr lang="en-US" sz="4000" dirty="0" smtClean="0"/>
              <a:t>Most </a:t>
            </a:r>
            <a:r>
              <a:rPr lang="en-US" sz="4000" dirty="0"/>
              <a:t>up-to-date </a:t>
            </a:r>
            <a:r>
              <a:rPr lang="en-US" sz="4000" dirty="0" smtClean="0"/>
              <a:t>and </a:t>
            </a:r>
            <a:r>
              <a:rPr lang="en-US" sz="4000" dirty="0" err="1" smtClean="0"/>
              <a:t>microdata</a:t>
            </a:r>
            <a:r>
              <a:rPr lang="en-US" sz="4000" dirty="0"/>
              <a:t>-based </a:t>
            </a:r>
            <a:r>
              <a:rPr lang="en-US" sz="4000" dirty="0" smtClean="0"/>
              <a:t>analysis of taxes and transfers combined</a:t>
            </a:r>
            <a:endParaRPr lang="en-US" sz="4000" dirty="0"/>
          </a:p>
          <a:p>
            <a:pPr>
              <a:spcBef>
                <a:spcPts val="0"/>
              </a:spcBef>
            </a:pPr>
            <a:endParaRPr lang="en-US" sz="4000" dirty="0" smtClean="0"/>
          </a:p>
        </p:txBody>
      </p:sp>
    </p:spTree>
    <p:extLst>
      <p:ext uri="{BB962C8B-B14F-4D97-AF65-F5344CB8AC3E}">
        <p14:creationId xmlns:p14="http://schemas.microsoft.com/office/powerpoint/2010/main" val="13361257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9896"/>
          </a:xfrm>
        </p:spPr>
        <p:txBody>
          <a:bodyPr>
            <a:normAutofit/>
          </a:bodyPr>
          <a:lstStyle/>
          <a:p>
            <a:r>
              <a:rPr lang="en-US" b="1" dirty="0" smtClean="0"/>
              <a:t>Outline</a:t>
            </a:r>
            <a:endParaRPr lang="en-US" b="1" dirty="0"/>
          </a:p>
        </p:txBody>
      </p:sp>
      <p:sp>
        <p:nvSpPr>
          <p:cNvPr id="3" name="Content Placeholder 2"/>
          <p:cNvSpPr>
            <a:spLocks noGrp="1"/>
          </p:cNvSpPr>
          <p:nvPr>
            <p:ph idx="1"/>
          </p:nvPr>
        </p:nvSpPr>
        <p:spPr>
          <a:xfrm>
            <a:off x="203201" y="1134534"/>
            <a:ext cx="8805332" cy="5503334"/>
          </a:xfrm>
        </p:spPr>
        <p:txBody>
          <a:bodyPr>
            <a:normAutofit/>
          </a:bodyPr>
          <a:lstStyle/>
          <a:p>
            <a:r>
              <a:rPr lang="en-US" dirty="0" smtClean="0"/>
              <a:t>Commitment to Equity Project: Background</a:t>
            </a:r>
          </a:p>
          <a:p>
            <a:endParaRPr lang="en-US" dirty="0" smtClean="0"/>
          </a:p>
          <a:p>
            <a:r>
              <a:rPr lang="en-US" dirty="0" smtClean="0"/>
              <a:t>Standard Incidence Analysis: Methodological Highlights</a:t>
            </a:r>
          </a:p>
          <a:p>
            <a:endParaRPr lang="en-US" dirty="0" smtClean="0"/>
          </a:p>
          <a:p>
            <a:r>
              <a:rPr lang="en-US" dirty="0" smtClean="0"/>
              <a:t>How </a:t>
            </a:r>
            <a:r>
              <a:rPr lang="en-US" dirty="0"/>
              <a:t>much redistribution LA achieves through fiscal policy? How effective are governments at redistribution?</a:t>
            </a:r>
          </a:p>
          <a:p>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07CC7B76-0C1A-1042-8C34-974DD785521E}" type="slidenum">
              <a:rPr lang="en-US" smtClean="0"/>
              <a:t>2</a:t>
            </a:fld>
            <a:endParaRPr lang="en-US"/>
          </a:p>
        </p:txBody>
      </p:sp>
    </p:spTree>
    <p:extLst>
      <p:ext uri="{BB962C8B-B14F-4D97-AF65-F5344CB8AC3E}">
        <p14:creationId xmlns:p14="http://schemas.microsoft.com/office/powerpoint/2010/main" val="3150426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2600" y="381000"/>
            <a:ext cx="5626100" cy="6083300"/>
          </a:xfrm>
          <a:prstGeom prst="rect">
            <a:avLst/>
          </a:prstGeom>
        </p:spPr>
      </p:pic>
    </p:spTree>
    <p:extLst>
      <p:ext uri="{BB962C8B-B14F-4D97-AF65-F5344CB8AC3E}">
        <p14:creationId xmlns:p14="http://schemas.microsoft.com/office/powerpoint/2010/main" val="3690798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is </a:t>
            </a:r>
            <a:r>
              <a:rPr lang="en-US" b="1" i="1" dirty="0" smtClean="0"/>
              <a:t>Market Income?</a:t>
            </a:r>
            <a:endParaRPr lang="en-US" b="1" dirty="0"/>
          </a:p>
        </p:txBody>
      </p:sp>
      <p:sp>
        <p:nvSpPr>
          <p:cNvPr id="3" name="Content Placeholder 2"/>
          <p:cNvSpPr>
            <a:spLocks noGrp="1"/>
          </p:cNvSpPr>
          <p:nvPr>
            <p:ph idx="1"/>
          </p:nvPr>
        </p:nvSpPr>
        <p:spPr>
          <a:xfrm>
            <a:off x="457200" y="1417638"/>
            <a:ext cx="8229600" cy="5266980"/>
          </a:xfrm>
        </p:spPr>
        <p:txBody>
          <a:bodyPr>
            <a:normAutofit fontScale="92500" lnSpcReduction="10000"/>
          </a:bodyPr>
          <a:lstStyle/>
          <a:p>
            <a:pPr lvl="1"/>
            <a:r>
              <a:rPr lang="en-US" dirty="0" smtClean="0"/>
              <a:t>Labor and </a:t>
            </a:r>
            <a:r>
              <a:rPr lang="en-US" dirty="0" err="1" smtClean="0"/>
              <a:t>nonlabor</a:t>
            </a:r>
            <a:r>
              <a:rPr lang="en-US" dirty="0" smtClean="0"/>
              <a:t> income from all sources</a:t>
            </a:r>
          </a:p>
          <a:p>
            <a:pPr lvl="1"/>
            <a:r>
              <a:rPr lang="en-US" dirty="0" smtClean="0"/>
              <a:t>Private Transfers</a:t>
            </a:r>
          </a:p>
          <a:p>
            <a:pPr lvl="1"/>
            <a:r>
              <a:rPr lang="en-US" dirty="0" smtClean="0"/>
              <a:t>Auto-consumption</a:t>
            </a:r>
          </a:p>
          <a:p>
            <a:pPr lvl="1"/>
            <a:r>
              <a:rPr lang="en-US" dirty="0" smtClean="0"/>
              <a:t>Imputed rent for owner’s occupied housing</a:t>
            </a:r>
          </a:p>
          <a:p>
            <a:pPr lvl="1"/>
            <a:r>
              <a:rPr lang="en-US" dirty="0" smtClean="0"/>
              <a:t>Alimony, Inheritance and Gifts</a:t>
            </a:r>
          </a:p>
          <a:p>
            <a:pPr lvl="1"/>
            <a:r>
              <a:rPr lang="en-US" dirty="0" smtClean="0"/>
              <a:t>Contributory pensions from individualized accounts</a:t>
            </a:r>
          </a:p>
          <a:p>
            <a:pPr lvl="1"/>
            <a:r>
              <a:rPr lang="en-US" dirty="0" smtClean="0">
                <a:solidFill>
                  <a:srgbClr val="FF0000"/>
                </a:solidFill>
              </a:rPr>
              <a:t>NO: Incomes </a:t>
            </a:r>
            <a:r>
              <a:rPr lang="en-US" dirty="0">
                <a:solidFill>
                  <a:srgbClr val="FF0000"/>
                </a:solidFill>
              </a:rPr>
              <a:t>from sales of </a:t>
            </a:r>
            <a:r>
              <a:rPr lang="en-US" dirty="0" smtClean="0">
                <a:solidFill>
                  <a:srgbClr val="FF0000"/>
                </a:solidFill>
              </a:rPr>
              <a:t>durables</a:t>
            </a:r>
            <a:endParaRPr lang="en-US" dirty="0">
              <a:solidFill>
                <a:srgbClr val="FF0000"/>
              </a:solidFill>
            </a:endParaRPr>
          </a:p>
          <a:p>
            <a:pPr lvl="1"/>
            <a:r>
              <a:rPr lang="en-US" dirty="0" smtClean="0">
                <a:solidFill>
                  <a:srgbClr val="FF0000"/>
                </a:solidFill>
              </a:rPr>
              <a:t>NO: Capital Gains</a:t>
            </a:r>
            <a:endParaRPr lang="en-US" dirty="0">
              <a:solidFill>
                <a:srgbClr val="FF0000"/>
              </a:solidFill>
            </a:endParaRPr>
          </a:p>
          <a:p>
            <a:pPr marL="457200" lvl="1" indent="0">
              <a:buNone/>
            </a:pPr>
            <a:endParaRPr lang="en-US" dirty="0" smtClean="0"/>
          </a:p>
          <a:p>
            <a:pPr lvl="1"/>
            <a:r>
              <a:rPr lang="en-US" dirty="0" smtClean="0"/>
              <a:t>Contributory pensions from social security:</a:t>
            </a:r>
          </a:p>
          <a:p>
            <a:pPr lvl="2"/>
            <a:r>
              <a:rPr lang="en-US" dirty="0" smtClean="0"/>
              <a:t>Benchmark: YES</a:t>
            </a:r>
          </a:p>
          <a:p>
            <a:pPr lvl="2"/>
            <a:r>
              <a:rPr lang="en-US" dirty="0" smtClean="0"/>
              <a:t>Sensitivity Analysis: NO </a:t>
            </a:r>
          </a:p>
          <a:p>
            <a:endParaRPr lang="en-US" dirty="0"/>
          </a:p>
        </p:txBody>
      </p:sp>
    </p:spTree>
    <p:extLst>
      <p:ext uri="{BB962C8B-B14F-4D97-AF65-F5344CB8AC3E}">
        <p14:creationId xmlns:p14="http://schemas.microsoft.com/office/powerpoint/2010/main" val="2691566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t>
            </a:r>
            <a:r>
              <a:rPr lang="en-US" b="1" i="1" dirty="0" smtClean="0"/>
              <a:t>Net Market Income</a:t>
            </a:r>
            <a:r>
              <a:rPr lang="en-US" b="1" dirty="0" smtClean="0"/>
              <a:t>?</a:t>
            </a:r>
            <a:endParaRPr lang="en-US" b="1" dirty="0"/>
          </a:p>
        </p:txBody>
      </p:sp>
      <p:sp>
        <p:nvSpPr>
          <p:cNvPr id="3" name="Content Placeholder 2"/>
          <p:cNvSpPr>
            <a:spLocks noGrp="1"/>
          </p:cNvSpPr>
          <p:nvPr>
            <p:ph idx="1"/>
          </p:nvPr>
        </p:nvSpPr>
        <p:spPr/>
        <p:txBody>
          <a:bodyPr>
            <a:normAutofit/>
          </a:bodyPr>
          <a:lstStyle/>
          <a:p>
            <a:r>
              <a:rPr lang="en-US" dirty="0" smtClean="0"/>
              <a:t>Market Income minus Direct Taxes and Contributions to Social Security (Payroll Taxes)</a:t>
            </a:r>
          </a:p>
          <a:p>
            <a:endParaRPr lang="en-US" dirty="0"/>
          </a:p>
          <a:p>
            <a:r>
              <a:rPr lang="en-US" dirty="0" smtClean="0"/>
              <a:t>But, contributions to social security:</a:t>
            </a:r>
            <a:endParaRPr lang="en-US" dirty="0"/>
          </a:p>
          <a:p>
            <a:pPr lvl="1"/>
            <a:r>
              <a:rPr lang="en-US" dirty="0" smtClean="0"/>
              <a:t>Benchmark: contributions going to pension, are NOT subtracted; all the other contributions are</a:t>
            </a:r>
          </a:p>
          <a:p>
            <a:pPr lvl="1"/>
            <a:r>
              <a:rPr lang="en-US" dirty="0" smtClean="0"/>
              <a:t>Sensitivity Analysis: all contributions to social security are subtracted</a:t>
            </a:r>
          </a:p>
          <a:p>
            <a:pPr lvl="1"/>
            <a:endParaRPr lang="en-US" dirty="0"/>
          </a:p>
        </p:txBody>
      </p:sp>
    </p:spTree>
    <p:extLst>
      <p:ext uri="{BB962C8B-B14F-4D97-AF65-F5344CB8AC3E}">
        <p14:creationId xmlns:p14="http://schemas.microsoft.com/office/powerpoint/2010/main" val="1495789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Construction of Income Concepts/Calculating Taxes &amp; Transfers</a:t>
            </a:r>
            <a:endParaRPr lang="en-US" dirty="0"/>
          </a:p>
        </p:txBody>
      </p:sp>
      <p:sp>
        <p:nvSpPr>
          <p:cNvPr id="3" name="Content Placeholder 2"/>
          <p:cNvSpPr>
            <a:spLocks noGrp="1"/>
          </p:cNvSpPr>
          <p:nvPr>
            <p:ph idx="1"/>
          </p:nvPr>
        </p:nvSpPr>
        <p:spPr>
          <a:xfrm>
            <a:off x="167091" y="1600200"/>
            <a:ext cx="8855770" cy="5050995"/>
          </a:xfrm>
        </p:spPr>
        <p:txBody>
          <a:bodyPr>
            <a:normAutofit/>
          </a:bodyPr>
          <a:lstStyle/>
          <a:p>
            <a:r>
              <a:rPr lang="en-US" dirty="0" smtClean="0"/>
              <a:t>Unfortunately, it is not possible to construct income concepts directly from household surveys</a:t>
            </a:r>
          </a:p>
          <a:p>
            <a:endParaRPr lang="en-US" dirty="0" smtClean="0"/>
          </a:p>
          <a:p>
            <a:r>
              <a:rPr lang="en-US" dirty="0" smtClean="0"/>
              <a:t>Household Surveys in LA are quite heterogeneous:</a:t>
            </a:r>
          </a:p>
          <a:p>
            <a:pPr lvl="1"/>
            <a:r>
              <a:rPr lang="en-US" dirty="0" smtClean="0"/>
              <a:t>Some report income and not consumption</a:t>
            </a:r>
          </a:p>
          <a:p>
            <a:pPr lvl="1"/>
            <a:r>
              <a:rPr lang="en-US" dirty="0" smtClean="0"/>
              <a:t>Some do not report </a:t>
            </a:r>
            <a:r>
              <a:rPr lang="en-US" dirty="0" err="1" smtClean="0"/>
              <a:t>autoconsumption</a:t>
            </a:r>
            <a:endParaRPr lang="en-US" dirty="0" smtClean="0"/>
          </a:p>
          <a:p>
            <a:pPr lvl="1"/>
            <a:r>
              <a:rPr lang="en-US" dirty="0" smtClean="0"/>
              <a:t>Some do not report owner’s occupied housing rent; they do not have the information to run hedonic regressions</a:t>
            </a:r>
          </a:p>
        </p:txBody>
      </p:sp>
    </p:spTree>
    <p:extLst>
      <p:ext uri="{BB962C8B-B14F-4D97-AF65-F5344CB8AC3E}">
        <p14:creationId xmlns:p14="http://schemas.microsoft.com/office/powerpoint/2010/main" val="1937993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Construction of Income Concepts/Calculating Taxes &amp; Transfers</a:t>
            </a:r>
            <a:endParaRPr lang="en-US" dirty="0"/>
          </a:p>
        </p:txBody>
      </p:sp>
      <p:sp>
        <p:nvSpPr>
          <p:cNvPr id="3" name="Content Placeholder 2"/>
          <p:cNvSpPr>
            <a:spLocks noGrp="1"/>
          </p:cNvSpPr>
          <p:nvPr>
            <p:ph idx="1"/>
          </p:nvPr>
        </p:nvSpPr>
        <p:spPr>
          <a:xfrm>
            <a:off x="167091" y="1600200"/>
            <a:ext cx="8855770" cy="5050995"/>
          </a:xfrm>
        </p:spPr>
        <p:txBody>
          <a:bodyPr>
            <a:normAutofit/>
          </a:bodyPr>
          <a:lstStyle/>
          <a:p>
            <a:r>
              <a:rPr lang="en-US" dirty="0" smtClean="0"/>
              <a:t>Even more importantly: </a:t>
            </a:r>
          </a:p>
          <a:p>
            <a:pPr lvl="1"/>
            <a:r>
              <a:rPr lang="en-US" dirty="0"/>
              <a:t>N</a:t>
            </a:r>
            <a:r>
              <a:rPr lang="en-US" dirty="0" smtClean="0"/>
              <a:t>ot clear if reported income is before or after taxes. SEDLAC database assumes that employees’ income is net of taxes and contributions to social security and self-employment and capital incomes are before taxes and transfers</a:t>
            </a:r>
          </a:p>
          <a:p>
            <a:pPr lvl="1"/>
            <a:r>
              <a:rPr lang="en-US" dirty="0" smtClean="0"/>
              <a:t>Not always clear if people include government transfers in the income they report (which we usually take as “market” income)</a:t>
            </a:r>
          </a:p>
          <a:p>
            <a:pPr lvl="1"/>
            <a:endParaRPr lang="en-US" dirty="0"/>
          </a:p>
          <a:p>
            <a:pPr lvl="1"/>
            <a:endParaRPr lang="en-US" dirty="0"/>
          </a:p>
        </p:txBody>
      </p:sp>
    </p:spTree>
    <p:extLst>
      <p:ext uri="{BB962C8B-B14F-4D97-AF65-F5344CB8AC3E}">
        <p14:creationId xmlns:p14="http://schemas.microsoft.com/office/powerpoint/2010/main" val="4034744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Construction of Income Concepts/Calculating Taxes &amp; Transfers</a:t>
            </a:r>
            <a:endParaRPr lang="en-US" dirty="0"/>
          </a:p>
        </p:txBody>
      </p:sp>
      <p:sp>
        <p:nvSpPr>
          <p:cNvPr id="3" name="Content Placeholder 2"/>
          <p:cNvSpPr>
            <a:spLocks noGrp="1"/>
          </p:cNvSpPr>
          <p:nvPr>
            <p:ph idx="1"/>
          </p:nvPr>
        </p:nvSpPr>
        <p:spPr>
          <a:xfrm>
            <a:off x="167091" y="1600200"/>
            <a:ext cx="8855770" cy="5050995"/>
          </a:xfrm>
        </p:spPr>
        <p:txBody>
          <a:bodyPr>
            <a:normAutofit/>
          </a:bodyPr>
          <a:lstStyle/>
          <a:p>
            <a:r>
              <a:rPr lang="en-US" dirty="0" smtClean="0"/>
              <a:t>Data on direct taxes, contributions to social security, government transfers, consumption (for indirect taxes and subsidies), use of government health services may be imperfectly captured or not captured at all</a:t>
            </a:r>
            <a:endParaRPr lang="en-US" dirty="0"/>
          </a:p>
          <a:p>
            <a:pPr lvl="1"/>
            <a:endParaRPr lang="en-US" dirty="0"/>
          </a:p>
        </p:txBody>
      </p:sp>
    </p:spTree>
    <p:extLst>
      <p:ext uri="{BB962C8B-B14F-4D97-AF65-F5344CB8AC3E}">
        <p14:creationId xmlns:p14="http://schemas.microsoft.com/office/powerpoint/2010/main" val="208403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7218" y="438375"/>
            <a:ext cx="8488738" cy="5360531"/>
          </a:xfrm>
          <a:prstGeom prst="rect">
            <a:avLst/>
          </a:prstGeom>
        </p:spPr>
      </p:pic>
    </p:spTree>
    <p:extLst>
      <p:ext uri="{BB962C8B-B14F-4D97-AF65-F5344CB8AC3E}">
        <p14:creationId xmlns:p14="http://schemas.microsoft.com/office/powerpoint/2010/main" val="2515007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254" y="286033"/>
            <a:ext cx="8398426" cy="6155887"/>
          </a:xfrm>
          <a:prstGeom prst="rect">
            <a:avLst/>
          </a:prstGeom>
        </p:spPr>
      </p:pic>
    </p:spTree>
    <p:extLst>
      <p:ext uri="{BB962C8B-B14F-4D97-AF65-F5344CB8AC3E}">
        <p14:creationId xmlns:p14="http://schemas.microsoft.com/office/powerpoint/2010/main" val="869301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4307" y="541364"/>
            <a:ext cx="8204119" cy="5877745"/>
          </a:xfrm>
          <a:prstGeom prst="rect">
            <a:avLst/>
          </a:prstGeom>
        </p:spPr>
      </p:pic>
    </p:spTree>
    <p:extLst>
      <p:ext uri="{BB962C8B-B14F-4D97-AF65-F5344CB8AC3E}">
        <p14:creationId xmlns:p14="http://schemas.microsoft.com/office/powerpoint/2010/main" val="1722001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Options to Construct Income Concepts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Direct Identification Method</a:t>
            </a:r>
          </a:p>
          <a:p>
            <a:r>
              <a:rPr lang="en-US" dirty="0"/>
              <a:t>Inference Method</a:t>
            </a:r>
          </a:p>
          <a:p>
            <a:r>
              <a:rPr lang="en-US" dirty="0" smtClean="0"/>
              <a:t>Imputation </a:t>
            </a:r>
            <a:r>
              <a:rPr lang="en-US" dirty="0"/>
              <a:t>Method</a:t>
            </a:r>
          </a:p>
          <a:p>
            <a:r>
              <a:rPr lang="en-US" dirty="0"/>
              <a:t>Alternate </a:t>
            </a:r>
            <a:r>
              <a:rPr lang="en-US" dirty="0" smtClean="0"/>
              <a:t>Survey</a:t>
            </a:r>
          </a:p>
          <a:p>
            <a:endParaRPr lang="en-US" dirty="0"/>
          </a:p>
          <a:p>
            <a:r>
              <a:rPr lang="en-US" dirty="0"/>
              <a:t>Simulation </a:t>
            </a:r>
            <a:r>
              <a:rPr lang="en-US" dirty="0" smtClean="0"/>
              <a:t>Method</a:t>
            </a:r>
            <a:endParaRPr lang="en-US" dirty="0"/>
          </a:p>
          <a:p>
            <a:r>
              <a:rPr lang="en-US" dirty="0"/>
              <a:t>Secondary Sources </a:t>
            </a:r>
            <a:r>
              <a:rPr lang="en-US" dirty="0" smtClean="0"/>
              <a:t>Method</a:t>
            </a:r>
          </a:p>
          <a:p>
            <a:endParaRPr lang="en-US" dirty="0"/>
          </a:p>
          <a:p>
            <a:r>
              <a:rPr lang="en-US" dirty="0" smtClean="0"/>
              <a:t>Appendix shows what was used in each country and for every tax and transfer</a:t>
            </a:r>
            <a:endParaRPr lang="en-US" dirty="0"/>
          </a:p>
          <a:p>
            <a:pPr marL="0" indent="0">
              <a:buNone/>
            </a:pPr>
            <a:endParaRPr lang="en-US" dirty="0"/>
          </a:p>
        </p:txBody>
      </p:sp>
    </p:spTree>
    <p:extLst>
      <p:ext uri="{BB962C8B-B14F-4D97-AF65-F5344CB8AC3E}">
        <p14:creationId xmlns:p14="http://schemas.microsoft.com/office/powerpoint/2010/main" val="260594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Commitment to Equity Project</a:t>
            </a:r>
            <a:endParaRPr lang="en-US" b="1" dirty="0"/>
          </a:p>
        </p:txBody>
      </p:sp>
      <p:sp>
        <p:nvSpPr>
          <p:cNvPr id="3" name="Content Placeholder 2"/>
          <p:cNvSpPr>
            <a:spLocks noGrp="1"/>
          </p:cNvSpPr>
          <p:nvPr>
            <p:ph idx="1"/>
          </p:nvPr>
        </p:nvSpPr>
        <p:spPr>
          <a:xfrm>
            <a:off x="457199" y="1417638"/>
            <a:ext cx="8517467" cy="5287962"/>
          </a:xfrm>
        </p:spPr>
        <p:txBody>
          <a:bodyPr>
            <a:normAutofit fontScale="92500" lnSpcReduction="10000"/>
          </a:bodyPr>
          <a:lstStyle/>
          <a:p>
            <a:r>
              <a:rPr lang="en-US" dirty="0" smtClean="0"/>
              <a:t>Commitment to Equity (CEQ) Project; Inter-American Dialogue and Tulane University’s CIPR and Dept. of Economics.</a:t>
            </a:r>
          </a:p>
          <a:p>
            <a:r>
              <a:rPr lang="en-US" dirty="0" smtClean="0"/>
              <a:t>Currently: 12 countries </a:t>
            </a:r>
          </a:p>
          <a:p>
            <a:r>
              <a:rPr lang="en-US" dirty="0"/>
              <a:t>6</a:t>
            </a:r>
            <a:r>
              <a:rPr lang="en-US" dirty="0" smtClean="0"/>
              <a:t> finished: Argentina (2009), Bolivia (2007), Brazil (2009), Mexico (2008), Peru (2009) and Uruguay (2009) (year of HH survey)</a:t>
            </a:r>
          </a:p>
          <a:p>
            <a:r>
              <a:rPr lang="en-US" dirty="0"/>
              <a:t>6</a:t>
            </a:r>
            <a:r>
              <a:rPr lang="en-US" dirty="0" smtClean="0"/>
              <a:t> in progress: Chile, Colombia, Costa Rica, El Salvador, Guatemala, Paraguay </a:t>
            </a:r>
            <a:endParaRPr lang="en-US" dirty="0"/>
          </a:p>
          <a:p>
            <a:r>
              <a:rPr lang="en-US" dirty="0" smtClean="0"/>
              <a:t>To begin soon: Dominican Republic</a:t>
            </a:r>
          </a:p>
          <a:p>
            <a:r>
              <a:rPr lang="en-US" dirty="0" smtClean="0"/>
              <a:t>Branching out into other regions</a:t>
            </a:r>
            <a:endParaRPr lang="en-US" dirty="0"/>
          </a:p>
        </p:txBody>
      </p:sp>
      <p:sp>
        <p:nvSpPr>
          <p:cNvPr id="4" name="Slide Number Placeholder 3"/>
          <p:cNvSpPr>
            <a:spLocks noGrp="1"/>
          </p:cNvSpPr>
          <p:nvPr>
            <p:ph type="sldNum" sz="quarter" idx="12"/>
          </p:nvPr>
        </p:nvSpPr>
        <p:spPr/>
        <p:txBody>
          <a:bodyPr/>
          <a:lstStyle/>
          <a:p>
            <a:fld id="{07CC7B76-0C1A-1042-8C34-974DD785521E}" type="slidenum">
              <a:rPr lang="en-US" smtClean="0"/>
              <a:t>3</a:t>
            </a:fld>
            <a:endParaRPr lang="en-US"/>
          </a:p>
        </p:txBody>
      </p:sp>
    </p:spTree>
    <p:extLst>
      <p:ext uri="{BB962C8B-B14F-4D97-AF65-F5344CB8AC3E}">
        <p14:creationId xmlns:p14="http://schemas.microsoft.com/office/powerpoint/2010/main" val="611431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Results: A Primer</a:t>
            </a:r>
            <a:endParaRPr lang="en-US" sz="5400" b="1" dirty="0"/>
          </a:p>
        </p:txBody>
      </p:sp>
      <p:sp>
        <p:nvSpPr>
          <p:cNvPr id="3" name="Content Placeholder 2"/>
          <p:cNvSpPr>
            <a:spLocks noGrp="1"/>
          </p:cNvSpPr>
          <p:nvPr>
            <p:ph idx="1"/>
          </p:nvPr>
        </p:nvSpPr>
        <p:spPr>
          <a:xfrm>
            <a:off x="220133" y="1270000"/>
            <a:ext cx="8754533" cy="5451475"/>
          </a:xfrm>
        </p:spPr>
        <p:txBody>
          <a:bodyPr>
            <a:noAutofit/>
          </a:bodyPr>
          <a:lstStyle/>
          <a:p>
            <a:pPr marL="0" indent="0">
              <a:buNone/>
            </a:pPr>
            <a:r>
              <a:rPr lang="en-US" sz="4400" dirty="0" smtClean="0"/>
              <a:t>Declining inequality in Latin America </a:t>
            </a:r>
          </a:p>
          <a:p>
            <a:r>
              <a:rPr lang="en-US" sz="4400" dirty="0" smtClean="0"/>
              <a:t>Reduction in higher education </a:t>
            </a:r>
            <a:r>
              <a:rPr lang="en-US" sz="4400" dirty="0" err="1" smtClean="0"/>
              <a:t>premia</a:t>
            </a:r>
            <a:r>
              <a:rPr lang="en-US" sz="4400" dirty="0" smtClean="0"/>
              <a:t> and pro-poor government transfers</a:t>
            </a:r>
          </a:p>
          <a:p>
            <a:r>
              <a:rPr lang="en-US" sz="4400" dirty="0" smtClean="0"/>
              <a:t>Incidence of Taxes and Transfers</a:t>
            </a:r>
          </a:p>
          <a:p>
            <a:pPr marL="514350" indent="-514350">
              <a:buAutoNum type="arabicPeriod"/>
            </a:pPr>
            <a:endParaRPr lang="en-US" sz="4400" dirty="0"/>
          </a:p>
        </p:txBody>
      </p:sp>
      <p:sp>
        <p:nvSpPr>
          <p:cNvPr id="4" name="Slide Number Placeholder 3"/>
          <p:cNvSpPr>
            <a:spLocks noGrp="1"/>
          </p:cNvSpPr>
          <p:nvPr>
            <p:ph type="sldNum" sz="quarter" idx="12"/>
          </p:nvPr>
        </p:nvSpPr>
        <p:spPr/>
        <p:txBody>
          <a:bodyPr/>
          <a:lstStyle/>
          <a:p>
            <a:fld id="{07CC7B76-0C1A-1042-8C34-974DD785521E}" type="slidenum">
              <a:rPr lang="en-US" smtClean="0"/>
              <a:t>30</a:t>
            </a:fld>
            <a:endParaRPr lang="en-US" dirty="0"/>
          </a:p>
        </p:txBody>
      </p:sp>
    </p:spTree>
    <p:extLst>
      <p:ext uri="{BB962C8B-B14F-4D97-AF65-F5344CB8AC3E}">
        <p14:creationId xmlns:p14="http://schemas.microsoft.com/office/powerpoint/2010/main" val="2090807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a:stretch>
            <a:fillRect/>
          </a:stretch>
        </p:blipFill>
        <p:spPr bwMode="auto">
          <a:xfrm>
            <a:off x="2514600" y="457200"/>
            <a:ext cx="4343400" cy="6196013"/>
          </a:xfrm>
          <a:prstGeom prst="rect">
            <a:avLst/>
          </a:prstGeom>
          <a:noFill/>
          <a:ln w="9525">
            <a:noFill/>
            <a:miter lim="800000"/>
            <a:headEnd/>
            <a:tailEnd/>
          </a:ln>
        </p:spPr>
      </p:pic>
    </p:spTree>
    <p:extLst>
      <p:ext uri="{BB962C8B-B14F-4D97-AF65-F5344CB8AC3E}">
        <p14:creationId xmlns:p14="http://schemas.microsoft.com/office/powerpoint/2010/main" val="33072922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MX"/>
          </a:p>
        </p:txBody>
      </p:sp>
      <p:sp>
        <p:nvSpPr>
          <p:cNvPr id="9220" name="Rectangle 3"/>
          <p:cNvSpPr>
            <a:spLocks noChangeArrowheads="1"/>
          </p:cNvSpPr>
          <p:nvPr/>
        </p:nvSpPr>
        <p:spPr bwMode="auto">
          <a:xfrm>
            <a:off x="0" y="73903"/>
            <a:ext cx="9144000" cy="1384995"/>
          </a:xfrm>
          <a:prstGeom prst="rect">
            <a:avLst/>
          </a:prstGeom>
          <a:noFill/>
          <a:ln w="9525">
            <a:noFill/>
            <a:miter lim="800000"/>
            <a:headEnd/>
            <a:tailEnd/>
          </a:ln>
        </p:spPr>
        <p:txBody>
          <a:bodyPr wrap="square" anchor="ctr">
            <a:spAutoFit/>
          </a:bodyPr>
          <a:lstStyle/>
          <a:p>
            <a:pPr algn="ctr">
              <a:defRPr/>
            </a:pPr>
            <a:r>
              <a:rPr lang="es-MX" sz="3600" b="1" dirty="0" err="1" smtClean="0">
                <a:solidFill>
                  <a:srgbClr val="000000"/>
                </a:solidFill>
                <a:cs typeface="Times New Roman" pitchFamily="18" charset="0"/>
              </a:rPr>
              <a:t>Trends</a:t>
            </a:r>
            <a:r>
              <a:rPr lang="es-MX" sz="3600" b="1" dirty="0" smtClean="0">
                <a:solidFill>
                  <a:srgbClr val="000000"/>
                </a:solidFill>
                <a:cs typeface="Times New Roman" pitchFamily="18" charset="0"/>
              </a:rPr>
              <a:t> in </a:t>
            </a:r>
            <a:r>
              <a:rPr lang="es-MX" sz="3600" b="1" dirty="0" err="1" smtClean="0">
                <a:solidFill>
                  <a:srgbClr val="000000"/>
                </a:solidFill>
                <a:cs typeface="Times New Roman" pitchFamily="18" charset="0"/>
              </a:rPr>
              <a:t>Inequality</a:t>
            </a:r>
            <a:endParaRPr lang="es-MX" sz="3600" b="1" dirty="0" smtClean="0">
              <a:solidFill>
                <a:srgbClr val="000000"/>
              </a:solidFill>
              <a:cs typeface="Times New Roman" pitchFamily="18" charset="0"/>
            </a:endParaRPr>
          </a:p>
          <a:p>
            <a:pPr algn="ctr">
              <a:defRPr/>
            </a:pPr>
            <a:r>
              <a:rPr lang="es-MX" sz="2400" b="1" dirty="0" smtClean="0">
                <a:solidFill>
                  <a:srgbClr val="000000"/>
                </a:solidFill>
                <a:cs typeface="Times New Roman" pitchFamily="18" charset="0"/>
              </a:rPr>
              <a:t>Gini Coefficient Early 1990’s-Late 2000’s (Unweighted ave.)</a:t>
            </a:r>
          </a:p>
          <a:p>
            <a:pPr algn="ctr">
              <a:defRPr/>
            </a:pPr>
            <a:r>
              <a:rPr lang="es-MX" sz="2400" b="1" dirty="0" smtClean="0">
                <a:solidFill>
                  <a:srgbClr val="000000"/>
                </a:solidFill>
                <a:cs typeface="Times New Roman" pitchFamily="18" charset="0"/>
              </a:rPr>
              <a:t>Light Grey: </a:t>
            </a:r>
            <a:r>
              <a:rPr lang="es-MX" sz="2400" b="1" dirty="0" err="1" smtClean="0">
                <a:solidFill>
                  <a:srgbClr val="000000"/>
                </a:solidFill>
                <a:cs typeface="Times New Roman" pitchFamily="18" charset="0"/>
              </a:rPr>
              <a:t>Countries</a:t>
            </a:r>
            <a:r>
              <a:rPr lang="es-MX" sz="2400" b="1" dirty="0" smtClean="0">
                <a:solidFill>
                  <a:srgbClr val="000000"/>
                </a:solidFill>
                <a:cs typeface="Times New Roman" pitchFamily="18" charset="0"/>
              </a:rPr>
              <a:t> </a:t>
            </a:r>
            <a:r>
              <a:rPr lang="es-MX" sz="2400" b="1" dirty="0" err="1" smtClean="0">
                <a:solidFill>
                  <a:srgbClr val="000000"/>
                </a:solidFill>
                <a:cs typeface="Times New Roman" pitchFamily="18" charset="0"/>
              </a:rPr>
              <a:t>with</a:t>
            </a:r>
            <a:r>
              <a:rPr lang="es-MX" sz="2400" b="1" dirty="0" smtClean="0">
                <a:solidFill>
                  <a:srgbClr val="000000"/>
                </a:solidFill>
                <a:cs typeface="Times New Roman" pitchFamily="18" charset="0"/>
              </a:rPr>
              <a:t> </a:t>
            </a:r>
            <a:r>
              <a:rPr lang="es-MX" sz="2400" b="1" dirty="0" err="1" smtClean="0">
                <a:solidFill>
                  <a:srgbClr val="000000"/>
                </a:solidFill>
                <a:cs typeface="Times New Roman" pitchFamily="18" charset="0"/>
              </a:rPr>
              <a:t>Falling</a:t>
            </a:r>
            <a:r>
              <a:rPr lang="es-MX" sz="2400" b="1" dirty="0" smtClean="0">
                <a:solidFill>
                  <a:srgbClr val="000000"/>
                </a:solidFill>
                <a:cs typeface="Times New Roman" pitchFamily="18" charset="0"/>
              </a:rPr>
              <a:t> </a:t>
            </a:r>
            <a:r>
              <a:rPr lang="es-MX" sz="2400" b="1" dirty="0" err="1" smtClean="0">
                <a:solidFill>
                  <a:srgbClr val="000000"/>
                </a:solidFill>
                <a:cs typeface="Times New Roman" pitchFamily="18" charset="0"/>
              </a:rPr>
              <a:t>Ineq</a:t>
            </a:r>
            <a:r>
              <a:rPr lang="es-MX" sz="2400" b="1" dirty="0" smtClean="0">
                <a:solidFill>
                  <a:srgbClr val="000000"/>
                </a:solidFill>
                <a:cs typeface="Times New Roman" pitchFamily="18" charset="0"/>
              </a:rPr>
              <a:t> (</a:t>
            </a:r>
            <a:r>
              <a:rPr lang="es-MX" sz="2400" b="1" dirty="0" err="1" smtClean="0">
                <a:solidFill>
                  <a:srgbClr val="000000"/>
                </a:solidFill>
                <a:cs typeface="Times New Roman" pitchFamily="18" charset="0"/>
              </a:rPr>
              <a:t>Lustig</a:t>
            </a:r>
            <a:r>
              <a:rPr lang="es-MX" sz="2400" b="1" dirty="0" smtClean="0">
                <a:solidFill>
                  <a:srgbClr val="000000"/>
                </a:solidFill>
                <a:cs typeface="Times New Roman" pitchFamily="18" charset="0"/>
              </a:rPr>
              <a:t> et al., 2011)</a:t>
            </a:r>
            <a:endParaRPr lang="es-MX" b="1" dirty="0">
              <a:solidFill>
                <a:srgbClr val="000000"/>
              </a:solidFill>
            </a:endParaRPr>
          </a:p>
        </p:txBody>
      </p:sp>
      <p:sp>
        <p:nvSpPr>
          <p:cNvPr id="5" name="Slide Number Placeholder 4"/>
          <p:cNvSpPr>
            <a:spLocks noGrp="1"/>
          </p:cNvSpPr>
          <p:nvPr>
            <p:ph type="sldNum" sz="quarter" idx="12"/>
          </p:nvPr>
        </p:nvSpPr>
        <p:spPr/>
        <p:txBody>
          <a:bodyPr/>
          <a:lstStyle/>
          <a:p>
            <a:pPr>
              <a:defRPr/>
            </a:pPr>
            <a:fld id="{A5C32072-7220-4178-B304-DC3918C422CE}" type="slidenum">
              <a:rPr lang="en-US"/>
              <a:pPr>
                <a:defRPr/>
              </a:pPr>
              <a:t>32</a:t>
            </a:fld>
            <a:endParaRPr lang="en-US"/>
          </a:p>
        </p:txBody>
      </p:sp>
      <p:pic>
        <p:nvPicPr>
          <p:cNvPr id="2" name="Picture 1"/>
          <p:cNvPicPr>
            <a:picLocks noChangeAspect="1"/>
          </p:cNvPicPr>
          <p:nvPr/>
        </p:nvPicPr>
        <p:blipFill>
          <a:blip r:embed="rId3"/>
          <a:stretch>
            <a:fillRect/>
          </a:stretch>
        </p:blipFill>
        <p:spPr>
          <a:xfrm>
            <a:off x="251521" y="1700808"/>
            <a:ext cx="8686264" cy="4968552"/>
          </a:xfrm>
          <a:prstGeom prst="rect">
            <a:avLst/>
          </a:prstGeom>
        </p:spPr>
      </p:pic>
    </p:spTree>
    <p:extLst>
      <p:ext uri="{BB962C8B-B14F-4D97-AF65-F5344CB8AC3E}">
        <p14:creationId xmlns:p14="http://schemas.microsoft.com/office/powerpoint/2010/main" val="5671887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260648"/>
            <a:ext cx="8712968" cy="1200329"/>
          </a:xfrm>
          <a:prstGeom prst="rect">
            <a:avLst/>
          </a:prstGeom>
          <a:noFill/>
        </p:spPr>
        <p:txBody>
          <a:bodyPr wrap="square" rtlCol="0">
            <a:spAutoFit/>
          </a:bodyPr>
          <a:lstStyle/>
          <a:p>
            <a:r>
              <a:rPr lang="en-US" sz="3600" b="1" dirty="0" smtClean="0"/>
              <a:t>Change in </a:t>
            </a:r>
            <a:r>
              <a:rPr lang="en-US" sz="3600" b="1" dirty="0" err="1" smtClean="0"/>
              <a:t>Gini</a:t>
            </a:r>
            <a:r>
              <a:rPr lang="en-US" sz="3600" b="1" dirty="0" smtClean="0"/>
              <a:t> Coefficient by Country: circa 2000-2009 (yearly change in percent)</a:t>
            </a:r>
            <a:endParaRPr lang="es-MX" sz="3600" b="1" dirty="0"/>
          </a:p>
        </p:txBody>
      </p:sp>
      <p:pic>
        <p:nvPicPr>
          <p:cNvPr id="3074" name="Picture 2"/>
          <p:cNvPicPr>
            <a:picLocks noChangeAspect="1" noChangeArrowheads="1"/>
          </p:cNvPicPr>
          <p:nvPr/>
        </p:nvPicPr>
        <p:blipFill>
          <a:blip r:embed="rId2" cstate="print"/>
          <a:srcRect/>
          <a:stretch>
            <a:fillRect/>
          </a:stretch>
        </p:blipFill>
        <p:spPr bwMode="auto">
          <a:xfrm>
            <a:off x="0" y="1556792"/>
            <a:ext cx="9166226" cy="5122987"/>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0199905-B910-433B-A8EE-6F7BD097F5F2}" type="slidenum">
              <a:rPr lang="es-MX" smtClean="0"/>
              <a:pPr/>
              <a:t>33</a:t>
            </a:fld>
            <a:endParaRPr lang="es-MX"/>
          </a:p>
        </p:txBody>
      </p:sp>
      <p:cxnSp>
        <p:nvCxnSpPr>
          <p:cNvPr id="5" name="Straight Arrow Connector 4"/>
          <p:cNvCxnSpPr/>
          <p:nvPr/>
        </p:nvCxnSpPr>
        <p:spPr>
          <a:xfrm rot="5400000">
            <a:off x="6120966" y="2744130"/>
            <a:ext cx="1800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524328" y="5157192"/>
            <a:ext cx="1619672" cy="12961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787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r>
              <a:rPr lang="es-AR" sz="3600" dirty="0" err="1" smtClean="0"/>
              <a:t>Comparing</a:t>
            </a:r>
            <a:r>
              <a:rPr lang="es-AR" sz="3600" dirty="0" smtClean="0"/>
              <a:t> </a:t>
            </a:r>
            <a:r>
              <a:rPr lang="es-AR" sz="3600" dirty="0" err="1" smtClean="0"/>
              <a:t>the</a:t>
            </a:r>
            <a:r>
              <a:rPr lang="es-AR" sz="3600" dirty="0" smtClean="0"/>
              <a:t> </a:t>
            </a:r>
            <a:r>
              <a:rPr lang="es-AR" sz="3600" dirty="0" err="1" smtClean="0"/>
              <a:t>Increase</a:t>
            </a:r>
            <a:r>
              <a:rPr lang="es-AR" sz="3600" dirty="0" smtClean="0"/>
              <a:t> in </a:t>
            </a:r>
            <a:r>
              <a:rPr lang="es-AR" sz="3600" dirty="0" err="1" smtClean="0"/>
              <a:t>the</a:t>
            </a:r>
            <a:r>
              <a:rPr lang="es-AR" sz="3600" dirty="0" smtClean="0"/>
              <a:t> 1990’s </a:t>
            </a:r>
            <a:r>
              <a:rPr lang="es-AR" sz="3600" dirty="0" err="1" smtClean="0"/>
              <a:t>with</a:t>
            </a:r>
            <a:r>
              <a:rPr lang="es-AR" sz="3600" dirty="0" smtClean="0"/>
              <a:t> Decline in </a:t>
            </a:r>
            <a:r>
              <a:rPr lang="es-AR" sz="3600" dirty="0" err="1" smtClean="0"/>
              <a:t>the</a:t>
            </a:r>
            <a:r>
              <a:rPr lang="es-AR" sz="3600" dirty="0" smtClean="0"/>
              <a:t> 2000’s (</a:t>
            </a:r>
            <a:r>
              <a:rPr lang="es-AR" sz="3600" dirty="0" err="1" smtClean="0"/>
              <a:t>Lustig</a:t>
            </a:r>
            <a:r>
              <a:rPr lang="es-AR" sz="3600" dirty="0" smtClean="0"/>
              <a:t> et al., 2011)</a:t>
            </a:r>
            <a:endParaRPr lang="en-US" sz="3600" dirty="0"/>
          </a:p>
        </p:txBody>
      </p:sp>
      <p:graphicFrame>
        <p:nvGraphicFramePr>
          <p:cNvPr id="4" name="4 Gráfico"/>
          <p:cNvGraphicFramePr>
            <a:graphicFrameLocks noGrp="1"/>
          </p:cNvGraphicFramePr>
          <p:nvPr>
            <p:ph idx="1"/>
          </p:nvPr>
        </p:nvGraphicFramePr>
        <p:xfrm>
          <a:off x="0" y="1628800"/>
          <a:ext cx="8892480"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F0199905-B910-433B-A8EE-6F7BD097F5F2}" type="slidenum">
              <a:rPr lang="es-MX" smtClean="0"/>
              <a:pPr/>
              <a:t>34</a:t>
            </a:fld>
            <a:endParaRPr lang="es-MX"/>
          </a:p>
        </p:txBody>
      </p:sp>
    </p:spTree>
    <p:extLst>
      <p:ext uri="{BB962C8B-B14F-4D97-AF65-F5344CB8AC3E}">
        <p14:creationId xmlns:p14="http://schemas.microsoft.com/office/powerpoint/2010/main" val="2998367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 Primer</a:t>
            </a:r>
            <a:endParaRPr lang="en-US" dirty="0"/>
          </a:p>
        </p:txBody>
      </p:sp>
      <p:sp>
        <p:nvSpPr>
          <p:cNvPr id="3" name="Content Placeholder 2"/>
          <p:cNvSpPr>
            <a:spLocks noGrp="1"/>
          </p:cNvSpPr>
          <p:nvPr>
            <p:ph idx="1"/>
          </p:nvPr>
        </p:nvSpPr>
        <p:spPr>
          <a:xfrm>
            <a:off x="220133" y="1270000"/>
            <a:ext cx="8754533" cy="5451475"/>
          </a:xfrm>
        </p:spPr>
        <p:txBody>
          <a:bodyPr>
            <a:noAutofit/>
          </a:bodyPr>
          <a:lstStyle/>
          <a:p>
            <a:pPr marL="0" indent="0">
              <a:buNone/>
            </a:pPr>
            <a:r>
              <a:rPr lang="en-US" sz="2800" dirty="0" smtClean="0"/>
              <a:t>Incidence of Taxes and Transfers</a:t>
            </a:r>
          </a:p>
          <a:p>
            <a:pPr marL="514350" indent="-514350">
              <a:buAutoNum type="arabicPeriod"/>
            </a:pPr>
            <a:r>
              <a:rPr lang="en-US" sz="2800" dirty="0" smtClean="0"/>
              <a:t> Lots of heterogeneity in LA </a:t>
            </a:r>
          </a:p>
          <a:p>
            <a:pPr marL="514350" indent="-514350">
              <a:buAutoNum type="arabicPeriod"/>
            </a:pPr>
            <a:r>
              <a:rPr lang="en-US" sz="2800" dirty="0" smtClean="0"/>
              <a:t>No clear-cut correlation between government size, the extent of redistribution, redistributive effectiveness</a:t>
            </a:r>
          </a:p>
          <a:p>
            <a:pPr marL="514350" indent="-514350">
              <a:buAutoNum type="arabicPeriod"/>
            </a:pPr>
            <a:r>
              <a:rPr lang="en-US" sz="2800" dirty="0" smtClean="0"/>
              <a:t>Direct </a:t>
            </a:r>
            <a:r>
              <a:rPr lang="en-US" sz="2800" dirty="0"/>
              <a:t>taxes achieve little in the form of </a:t>
            </a:r>
            <a:r>
              <a:rPr lang="en-US" sz="2800" dirty="0" smtClean="0"/>
              <a:t>redistribution</a:t>
            </a:r>
          </a:p>
          <a:p>
            <a:pPr marL="514350" indent="-514350">
              <a:buAutoNum type="arabicPeriod"/>
            </a:pPr>
            <a:r>
              <a:rPr lang="en-US" sz="2800" dirty="0" smtClean="0"/>
              <a:t>Direct transfers reduce poverty the most when coverage of the poor is high and average transfer is close to average poverty gap</a:t>
            </a:r>
          </a:p>
          <a:p>
            <a:pPr marL="514350" indent="-514350">
              <a:buAutoNum type="arabicPeriod"/>
            </a:pPr>
            <a:r>
              <a:rPr lang="en-US" sz="2800" dirty="0" smtClean="0"/>
              <a:t>Indirect taxes can make poor people net contributors to the state and a substantial portion of the poor poorer</a:t>
            </a:r>
            <a:endParaRPr lang="en-US" sz="2800" dirty="0"/>
          </a:p>
        </p:txBody>
      </p:sp>
      <p:sp>
        <p:nvSpPr>
          <p:cNvPr id="4" name="Slide Number Placeholder 3"/>
          <p:cNvSpPr>
            <a:spLocks noGrp="1"/>
          </p:cNvSpPr>
          <p:nvPr>
            <p:ph type="sldNum" sz="quarter" idx="12"/>
          </p:nvPr>
        </p:nvSpPr>
        <p:spPr/>
        <p:txBody>
          <a:bodyPr/>
          <a:lstStyle/>
          <a:p>
            <a:fld id="{07CC7B76-0C1A-1042-8C34-974DD785521E}" type="slidenum">
              <a:rPr lang="en-US" smtClean="0"/>
              <a:t>35</a:t>
            </a:fld>
            <a:endParaRPr lang="en-US" dirty="0"/>
          </a:p>
        </p:txBody>
      </p:sp>
    </p:spTree>
    <p:extLst>
      <p:ext uri="{BB962C8B-B14F-4D97-AF65-F5344CB8AC3E}">
        <p14:creationId xmlns:p14="http://schemas.microsoft.com/office/powerpoint/2010/main" val="1053536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CC7B76-0C1A-1042-8C34-974DD785521E}" type="slidenum">
              <a:rPr lang="en-US" smtClean="0"/>
              <a:t>36</a:t>
            </a:fld>
            <a:endParaRPr lang="en-US"/>
          </a:p>
        </p:txBody>
      </p:sp>
      <p:pic>
        <p:nvPicPr>
          <p:cNvPr id="3" name="Picture 2"/>
          <p:cNvPicPr>
            <a:picLocks noChangeAspect="1"/>
          </p:cNvPicPr>
          <p:nvPr/>
        </p:nvPicPr>
        <p:blipFill>
          <a:blip r:embed="rId2"/>
          <a:stretch>
            <a:fillRect/>
          </a:stretch>
        </p:blipFill>
        <p:spPr>
          <a:xfrm>
            <a:off x="1752600" y="469900"/>
            <a:ext cx="5626100" cy="5918200"/>
          </a:xfrm>
          <a:prstGeom prst="rect">
            <a:avLst/>
          </a:prstGeom>
        </p:spPr>
      </p:pic>
    </p:spTree>
    <p:extLst>
      <p:ext uri="{BB962C8B-B14F-4D97-AF65-F5344CB8AC3E}">
        <p14:creationId xmlns:p14="http://schemas.microsoft.com/office/powerpoint/2010/main" val="2818872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Conclusions:</a:t>
            </a:r>
            <a:endParaRPr lang="en-US" b="1" dirty="0"/>
          </a:p>
        </p:txBody>
      </p:sp>
      <p:sp>
        <p:nvSpPr>
          <p:cNvPr id="3" name="Content Placeholder 2"/>
          <p:cNvSpPr>
            <a:spLocks noGrp="1"/>
          </p:cNvSpPr>
          <p:nvPr>
            <p:ph idx="1"/>
          </p:nvPr>
        </p:nvSpPr>
        <p:spPr>
          <a:xfrm>
            <a:off x="457200" y="1600200"/>
            <a:ext cx="8229600" cy="4885267"/>
          </a:xfrm>
        </p:spPr>
        <p:txBody>
          <a:bodyPr>
            <a:normAutofit lnSpcReduction="10000"/>
          </a:bodyPr>
          <a:lstStyle/>
          <a:p>
            <a:pPr marL="400050" lvl="1" indent="0">
              <a:buNone/>
            </a:pPr>
            <a:r>
              <a:rPr lang="en-US" sz="4000" u="sng" dirty="0"/>
              <a:t>First</a:t>
            </a:r>
            <a:r>
              <a:rPr lang="en-US" sz="4000" dirty="0"/>
              <a:t>, Latin America is </a:t>
            </a:r>
            <a:r>
              <a:rPr lang="en-US" sz="4000" dirty="0" err="1"/>
              <a:t>heterogenous</a:t>
            </a:r>
            <a:r>
              <a:rPr lang="en-US" sz="4000" dirty="0"/>
              <a:t>; can’t talk of “a Latin America”</a:t>
            </a:r>
            <a:br>
              <a:rPr lang="en-US" sz="4000" dirty="0"/>
            </a:br>
            <a:endParaRPr lang="en-US" sz="4000" dirty="0" smtClean="0"/>
          </a:p>
          <a:p>
            <a:pPr marL="400050" lvl="1" indent="0">
              <a:buNone/>
            </a:pPr>
            <a:r>
              <a:rPr lang="en-US" sz="4000" dirty="0" smtClean="0"/>
              <a:t>The </a:t>
            </a:r>
            <a:r>
              <a:rPr lang="en-US" sz="4000" dirty="0"/>
              <a:t>extent and effectiveness of income redistribution and poverty reduction, government size, and spending patterns vary significantly across countries. </a:t>
            </a:r>
            <a:endParaRPr lang="en-US" sz="4000" dirty="0" smtClean="0"/>
          </a:p>
        </p:txBody>
      </p:sp>
      <p:sp>
        <p:nvSpPr>
          <p:cNvPr id="4" name="Slide Number Placeholder 3"/>
          <p:cNvSpPr>
            <a:spLocks noGrp="1"/>
          </p:cNvSpPr>
          <p:nvPr>
            <p:ph type="sldNum" sz="quarter" idx="12"/>
          </p:nvPr>
        </p:nvSpPr>
        <p:spPr/>
        <p:txBody>
          <a:bodyPr/>
          <a:lstStyle/>
          <a:p>
            <a:fld id="{07CC7B76-0C1A-1042-8C34-974DD785521E}" type="slidenum">
              <a:rPr lang="en-US" smtClean="0"/>
              <a:t>37</a:t>
            </a:fld>
            <a:endParaRPr lang="en-US"/>
          </a:p>
        </p:txBody>
      </p:sp>
    </p:spTree>
    <p:extLst>
      <p:ext uri="{BB962C8B-B14F-4D97-AF65-F5344CB8AC3E}">
        <p14:creationId xmlns:p14="http://schemas.microsoft.com/office/powerpoint/2010/main" val="396030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Heterogeneous LA: State comes in different sizes</a:t>
            </a:r>
            <a:endParaRPr lang="en-US" b="1" dirty="0"/>
          </a:p>
        </p:txBody>
      </p:sp>
      <p:sp>
        <p:nvSpPr>
          <p:cNvPr id="3" name="Slide Number Placeholder 2"/>
          <p:cNvSpPr>
            <a:spLocks noGrp="1"/>
          </p:cNvSpPr>
          <p:nvPr>
            <p:ph type="sldNum" sz="quarter" idx="12"/>
          </p:nvPr>
        </p:nvSpPr>
        <p:spPr/>
        <p:txBody>
          <a:bodyPr/>
          <a:lstStyle/>
          <a:p>
            <a:fld id="{07CC7B76-0C1A-1042-8C34-974DD785521E}" type="slidenum">
              <a:rPr lang="en-US" smtClean="0"/>
              <a:t>38</a:t>
            </a:fld>
            <a:endParaRPr lang="en-US"/>
          </a:p>
        </p:txBody>
      </p:sp>
      <p:pic>
        <p:nvPicPr>
          <p:cNvPr id="5" name="Picture 4"/>
          <p:cNvPicPr>
            <a:picLocks noChangeAspect="1"/>
          </p:cNvPicPr>
          <p:nvPr/>
        </p:nvPicPr>
        <p:blipFill>
          <a:blip r:embed="rId2"/>
          <a:stretch>
            <a:fillRect/>
          </a:stretch>
        </p:blipFill>
        <p:spPr>
          <a:xfrm>
            <a:off x="457199" y="1655233"/>
            <a:ext cx="8203651" cy="4254499"/>
          </a:xfrm>
          <a:prstGeom prst="rect">
            <a:avLst/>
          </a:prstGeom>
        </p:spPr>
      </p:pic>
    </p:spTree>
    <p:extLst>
      <p:ext uri="{BB962C8B-B14F-4D97-AF65-F5344CB8AC3E}">
        <p14:creationId xmlns:p14="http://schemas.microsoft.com/office/powerpoint/2010/main" val="1546301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Decline in </a:t>
            </a:r>
            <a:r>
              <a:rPr lang="en-US" dirty="0" err="1" smtClean="0"/>
              <a:t>Gini</a:t>
            </a:r>
            <a:r>
              <a:rPr lang="en-US" dirty="0" smtClean="0"/>
              <a:t> and Effectiveness: Heterogeneous LA</a:t>
            </a:r>
            <a:endParaRPr lang="en-US" dirty="0"/>
          </a:p>
        </p:txBody>
      </p:sp>
      <p:sp>
        <p:nvSpPr>
          <p:cNvPr id="4" name="Slide Number Placeholder 3"/>
          <p:cNvSpPr>
            <a:spLocks noGrp="1"/>
          </p:cNvSpPr>
          <p:nvPr>
            <p:ph type="sldNum" sz="quarter" idx="12"/>
          </p:nvPr>
        </p:nvSpPr>
        <p:spPr/>
        <p:txBody>
          <a:bodyPr/>
          <a:lstStyle/>
          <a:p>
            <a:fld id="{07CC7B76-0C1A-1042-8C34-974DD785521E}" type="slidenum">
              <a:rPr lang="en-US" smtClean="0"/>
              <a:t>39</a:t>
            </a:fld>
            <a:endParaRPr lang="en-US"/>
          </a:p>
        </p:txBody>
      </p:sp>
      <p:pic>
        <p:nvPicPr>
          <p:cNvPr id="6" name="Picture 5"/>
          <p:cNvPicPr>
            <a:picLocks noChangeAspect="1"/>
          </p:cNvPicPr>
          <p:nvPr/>
        </p:nvPicPr>
        <p:blipFill>
          <a:blip r:embed="rId2"/>
          <a:stretch>
            <a:fillRect/>
          </a:stretch>
        </p:blipFill>
        <p:spPr>
          <a:xfrm>
            <a:off x="303953" y="1802130"/>
            <a:ext cx="8552179" cy="4420466"/>
          </a:xfrm>
          <a:prstGeom prst="rect">
            <a:avLst/>
          </a:prstGeom>
        </p:spPr>
      </p:pic>
    </p:spTree>
    <p:extLst>
      <p:ext uri="{BB962C8B-B14F-4D97-AF65-F5344CB8AC3E}">
        <p14:creationId xmlns:p14="http://schemas.microsoft.com/office/powerpoint/2010/main" val="273531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Commitment to Equity Project</a:t>
            </a:r>
            <a:endParaRPr lang="en-US" b="1" dirty="0"/>
          </a:p>
        </p:txBody>
      </p:sp>
      <p:sp>
        <p:nvSpPr>
          <p:cNvPr id="3" name="Content Placeholder 2"/>
          <p:cNvSpPr>
            <a:spLocks noGrp="1"/>
          </p:cNvSpPr>
          <p:nvPr>
            <p:ph idx="1"/>
          </p:nvPr>
        </p:nvSpPr>
        <p:spPr>
          <a:xfrm>
            <a:off x="457199" y="1417638"/>
            <a:ext cx="8517467" cy="5287962"/>
          </a:xfrm>
        </p:spPr>
        <p:txBody>
          <a:bodyPr>
            <a:normAutofit lnSpcReduction="10000"/>
          </a:bodyPr>
          <a:lstStyle/>
          <a:p>
            <a:r>
              <a:rPr lang="en-US" u="sng" dirty="0" smtClean="0"/>
              <a:t>Argentina:</a:t>
            </a:r>
            <a:r>
              <a:rPr lang="en-US" dirty="0" smtClean="0"/>
              <a:t> </a:t>
            </a:r>
            <a:r>
              <a:rPr lang="en-US" dirty="0" err="1" smtClean="0"/>
              <a:t>Carola</a:t>
            </a:r>
            <a:r>
              <a:rPr lang="en-US" dirty="0" smtClean="0"/>
              <a:t> </a:t>
            </a:r>
            <a:r>
              <a:rPr lang="en-US" dirty="0" err="1" smtClean="0"/>
              <a:t>Pessino</a:t>
            </a:r>
            <a:r>
              <a:rPr lang="en-US" dirty="0" smtClean="0"/>
              <a:t> (CGD and CEMA)</a:t>
            </a:r>
          </a:p>
          <a:p>
            <a:r>
              <a:rPr lang="en-US" u="sng" dirty="0" smtClean="0"/>
              <a:t>Bolivia:</a:t>
            </a:r>
            <a:r>
              <a:rPr lang="en-US" dirty="0" smtClean="0"/>
              <a:t> George Gray Molina (UNDP), Wilson Jimenez, Veronica Paz and Ernesto </a:t>
            </a:r>
            <a:r>
              <a:rPr lang="en-US" dirty="0" err="1" smtClean="0"/>
              <a:t>Yañez</a:t>
            </a:r>
            <a:r>
              <a:rPr lang="en-US" dirty="0" smtClean="0"/>
              <a:t> (</a:t>
            </a:r>
            <a:r>
              <a:rPr lang="en-US" dirty="0" err="1" smtClean="0"/>
              <a:t>Instituto</a:t>
            </a:r>
            <a:r>
              <a:rPr lang="en-US" dirty="0" smtClean="0"/>
              <a:t> </a:t>
            </a:r>
            <a:r>
              <a:rPr lang="en-US" dirty="0" err="1" smtClean="0"/>
              <a:t>Alternativo</a:t>
            </a:r>
            <a:r>
              <a:rPr lang="en-US" dirty="0" smtClean="0"/>
              <a:t>, La Paz,</a:t>
            </a:r>
          </a:p>
          <a:p>
            <a:r>
              <a:rPr lang="en-US" u="sng" dirty="0" smtClean="0"/>
              <a:t>Brazil:</a:t>
            </a:r>
            <a:r>
              <a:rPr lang="en-US" dirty="0" smtClean="0"/>
              <a:t> </a:t>
            </a:r>
            <a:r>
              <a:rPr lang="en-US" dirty="0" err="1" smtClean="0"/>
              <a:t>Claudiney</a:t>
            </a:r>
            <a:r>
              <a:rPr lang="en-US" dirty="0" smtClean="0"/>
              <a:t> Pereira and Sean Higgins (Tulane) </a:t>
            </a:r>
          </a:p>
          <a:p>
            <a:r>
              <a:rPr lang="en-US" u="sng" dirty="0" smtClean="0"/>
              <a:t>Mexico:</a:t>
            </a:r>
            <a:r>
              <a:rPr lang="en-US" dirty="0" smtClean="0"/>
              <a:t> John Scott (CIDE and CONEVAL) </a:t>
            </a:r>
          </a:p>
          <a:p>
            <a:r>
              <a:rPr lang="en-US" u="sng" dirty="0" smtClean="0"/>
              <a:t>Peru:</a:t>
            </a:r>
            <a:r>
              <a:rPr lang="en-US" dirty="0" smtClean="0"/>
              <a:t> Miguel Jaramillo (GRADE)</a:t>
            </a:r>
          </a:p>
          <a:p>
            <a:r>
              <a:rPr lang="en-US" u="sng" dirty="0" smtClean="0"/>
              <a:t>Uruguay:</a:t>
            </a:r>
            <a:r>
              <a:rPr lang="en-US" dirty="0" smtClean="0"/>
              <a:t> </a:t>
            </a:r>
            <a:r>
              <a:rPr lang="en-US" dirty="0"/>
              <a:t>Marisa </a:t>
            </a:r>
            <a:r>
              <a:rPr lang="en-US" dirty="0" err="1"/>
              <a:t>Bucheli</a:t>
            </a:r>
            <a:r>
              <a:rPr lang="en-US" dirty="0"/>
              <a:t>, </a:t>
            </a:r>
            <a:r>
              <a:rPr lang="en-US" dirty="0" err="1"/>
              <a:t>Maximo</a:t>
            </a:r>
            <a:r>
              <a:rPr lang="en-US" dirty="0"/>
              <a:t> Rossi, and </a:t>
            </a:r>
            <a:r>
              <a:rPr lang="en-US" dirty="0" err="1"/>
              <a:t>Florencia</a:t>
            </a:r>
            <a:r>
              <a:rPr lang="en-US" dirty="0"/>
              <a:t> </a:t>
            </a:r>
            <a:r>
              <a:rPr lang="en-US" dirty="0" err="1"/>
              <a:t>Amabile</a:t>
            </a:r>
            <a:r>
              <a:rPr lang="en-US" dirty="0"/>
              <a:t> (Universidad de la </a:t>
            </a:r>
            <a:r>
              <a:rPr lang="en-US" dirty="0" err="1"/>
              <a:t>Republica</a:t>
            </a:r>
            <a:r>
              <a:rPr lang="en-US" dirty="0"/>
              <a:t>)</a:t>
            </a:r>
          </a:p>
          <a:p>
            <a:endParaRPr lang="en-US" dirty="0"/>
          </a:p>
        </p:txBody>
      </p:sp>
      <p:sp>
        <p:nvSpPr>
          <p:cNvPr id="4" name="Slide Number Placeholder 3"/>
          <p:cNvSpPr>
            <a:spLocks noGrp="1"/>
          </p:cNvSpPr>
          <p:nvPr>
            <p:ph type="sldNum" sz="quarter" idx="12"/>
          </p:nvPr>
        </p:nvSpPr>
        <p:spPr/>
        <p:txBody>
          <a:bodyPr/>
          <a:lstStyle/>
          <a:p>
            <a:fld id="{07CC7B76-0C1A-1042-8C34-974DD785521E}" type="slidenum">
              <a:rPr lang="en-US" smtClean="0"/>
              <a:t>4</a:t>
            </a:fld>
            <a:endParaRPr lang="en-US"/>
          </a:p>
        </p:txBody>
      </p:sp>
    </p:spTree>
    <p:extLst>
      <p:ext uri="{BB962C8B-B14F-4D97-AF65-F5344CB8AC3E}">
        <p14:creationId xmlns:p14="http://schemas.microsoft.com/office/powerpoint/2010/main" val="2419424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000000"/>
                </a:solidFill>
                <a:latin typeface="Lucida Grande"/>
                <a:ea typeface="Lucida Grande"/>
                <a:cs typeface="Lucida Grande"/>
              </a:rPr>
              <a:t>Decline in Headcount Ratio $2.50 PPP and </a:t>
            </a:r>
            <a:r>
              <a:rPr lang="en-US" sz="3200" b="1" dirty="0" err="1" smtClean="0">
                <a:solidFill>
                  <a:srgbClr val="000000"/>
                </a:solidFill>
                <a:latin typeface="Lucida Grande"/>
                <a:ea typeface="Lucida Grande"/>
                <a:cs typeface="Lucida Grande"/>
              </a:rPr>
              <a:t>Pov</a:t>
            </a:r>
            <a:r>
              <a:rPr lang="en-US" sz="3200" b="1" dirty="0" smtClean="0">
                <a:solidFill>
                  <a:srgbClr val="000000"/>
                </a:solidFill>
                <a:latin typeface="Lucida Grande"/>
                <a:ea typeface="Lucida Grande"/>
                <a:cs typeface="Lucida Grande"/>
              </a:rPr>
              <a:t>. Reduction </a:t>
            </a:r>
            <a:r>
              <a:rPr lang="en-US" sz="3200" b="1" dirty="0" err="1">
                <a:solidFill>
                  <a:srgbClr val="000000"/>
                </a:solidFill>
                <a:latin typeface="Lucida Grande"/>
                <a:ea typeface="Lucida Grande"/>
                <a:cs typeface="Lucida Grande"/>
              </a:rPr>
              <a:t>Effectivenenss</a:t>
            </a:r>
            <a:endParaRPr lang="en-US" sz="3200" b="1" dirty="0"/>
          </a:p>
        </p:txBody>
      </p:sp>
      <p:sp>
        <p:nvSpPr>
          <p:cNvPr id="3" name="Slide Number Placeholder 2"/>
          <p:cNvSpPr>
            <a:spLocks noGrp="1"/>
          </p:cNvSpPr>
          <p:nvPr>
            <p:ph type="sldNum" sz="quarter" idx="12"/>
          </p:nvPr>
        </p:nvSpPr>
        <p:spPr/>
        <p:txBody>
          <a:bodyPr/>
          <a:lstStyle/>
          <a:p>
            <a:fld id="{07CC7B76-0C1A-1042-8C34-974DD785521E}" type="slidenum">
              <a:rPr lang="en-US" smtClean="0"/>
              <a:t>40</a:t>
            </a:fld>
            <a:endParaRPr lang="en-US"/>
          </a:p>
        </p:txBody>
      </p:sp>
      <p:pic>
        <p:nvPicPr>
          <p:cNvPr id="4" name="Picture 3"/>
          <p:cNvPicPr>
            <a:picLocks noChangeAspect="1"/>
          </p:cNvPicPr>
          <p:nvPr/>
        </p:nvPicPr>
        <p:blipFill>
          <a:blip r:embed="rId2"/>
          <a:stretch>
            <a:fillRect/>
          </a:stretch>
        </p:blipFill>
        <p:spPr>
          <a:xfrm>
            <a:off x="457199" y="1700529"/>
            <a:ext cx="8733143" cy="4514003"/>
          </a:xfrm>
          <a:prstGeom prst="rect">
            <a:avLst/>
          </a:prstGeom>
        </p:spPr>
      </p:pic>
    </p:spTree>
    <p:extLst>
      <p:ext uri="{BB962C8B-B14F-4D97-AF65-F5344CB8AC3E}">
        <p14:creationId xmlns:p14="http://schemas.microsoft.com/office/powerpoint/2010/main" val="373191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sz="4000" u="sng" dirty="0"/>
              <a:t>Second</a:t>
            </a:r>
            <a:r>
              <a:rPr lang="en-US" sz="4000" dirty="0"/>
              <a:t>, </a:t>
            </a:r>
            <a:r>
              <a:rPr lang="en-US" sz="4000" dirty="0" smtClean="0"/>
              <a:t>no clear-cut </a:t>
            </a:r>
            <a:r>
              <a:rPr lang="en-US" sz="4000" dirty="0"/>
              <a:t>correlation between government size and the extent and effectiveness of redistribution and poverty reduction. </a:t>
            </a:r>
          </a:p>
        </p:txBody>
      </p:sp>
      <p:sp>
        <p:nvSpPr>
          <p:cNvPr id="4" name="Slide Number Placeholder 3"/>
          <p:cNvSpPr>
            <a:spLocks noGrp="1"/>
          </p:cNvSpPr>
          <p:nvPr>
            <p:ph type="sldNum" sz="quarter" idx="12"/>
          </p:nvPr>
        </p:nvSpPr>
        <p:spPr/>
        <p:txBody>
          <a:bodyPr/>
          <a:lstStyle/>
          <a:p>
            <a:fld id="{07CC7B76-0C1A-1042-8C34-974DD785521E}" type="slidenum">
              <a:rPr lang="en-US" smtClean="0"/>
              <a:t>41</a:t>
            </a:fld>
            <a:endParaRPr lang="en-US"/>
          </a:p>
        </p:txBody>
      </p:sp>
    </p:spTree>
    <p:extLst>
      <p:ext uri="{BB962C8B-B14F-4D97-AF65-F5344CB8AC3E}">
        <p14:creationId xmlns:p14="http://schemas.microsoft.com/office/powerpoint/2010/main" val="168459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933" y="960966"/>
            <a:ext cx="8640937" cy="4897967"/>
          </a:xfrm>
          <a:prstGeom prst="rect">
            <a:avLst/>
          </a:prstGeom>
          <a:ln>
            <a:solidFill>
              <a:srgbClr val="FF0000"/>
            </a:solidFill>
          </a:ln>
        </p:spPr>
      </p:pic>
      <p:sp>
        <p:nvSpPr>
          <p:cNvPr id="3" name="Slide Number Placeholder 2"/>
          <p:cNvSpPr>
            <a:spLocks noGrp="1"/>
          </p:cNvSpPr>
          <p:nvPr>
            <p:ph type="sldNum" sz="quarter" idx="12"/>
          </p:nvPr>
        </p:nvSpPr>
        <p:spPr/>
        <p:txBody>
          <a:bodyPr/>
          <a:lstStyle/>
          <a:p>
            <a:fld id="{07CC7B76-0C1A-1042-8C34-974DD785521E}" type="slidenum">
              <a:rPr lang="en-US" smtClean="0"/>
              <a:t>42</a:t>
            </a:fld>
            <a:endParaRPr lang="en-US"/>
          </a:p>
        </p:txBody>
      </p:sp>
      <p:sp>
        <p:nvSpPr>
          <p:cNvPr id="4" name="Oval 3"/>
          <p:cNvSpPr/>
          <p:nvPr/>
        </p:nvSpPr>
        <p:spPr>
          <a:xfrm>
            <a:off x="7196667" y="3064932"/>
            <a:ext cx="914400" cy="30818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960533" y="3064932"/>
            <a:ext cx="914400" cy="30818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473201" y="3064932"/>
            <a:ext cx="2455332" cy="30818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832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19" y="274637"/>
            <a:ext cx="8675609" cy="1321933"/>
          </a:xfrm>
        </p:spPr>
        <p:txBody>
          <a:bodyPr>
            <a:normAutofit fontScale="90000"/>
          </a:bodyPr>
          <a:lstStyle/>
          <a:p>
            <a:pPr algn="l"/>
            <a:r>
              <a:rPr lang="en-US" b="1" dirty="0" smtClean="0"/>
              <a:t>Decline in </a:t>
            </a:r>
            <a:r>
              <a:rPr lang="en-US" b="1" dirty="0" err="1" smtClean="0"/>
              <a:t>Disp</a:t>
            </a:r>
            <a:r>
              <a:rPr lang="en-US" b="1" dirty="0" smtClean="0"/>
              <a:t> </a:t>
            </a:r>
            <a:r>
              <a:rPr lang="en-US" b="1" dirty="0" err="1" smtClean="0"/>
              <a:t>Inc</a:t>
            </a:r>
            <a:r>
              <a:rPr lang="en-US" b="1" dirty="0" smtClean="0"/>
              <a:t> </a:t>
            </a:r>
            <a:r>
              <a:rPr lang="en-US" b="1" dirty="0" err="1" smtClean="0"/>
              <a:t>Gini</a:t>
            </a:r>
            <a:r>
              <a:rPr lang="en-US" b="1" dirty="0" smtClean="0"/>
              <a:t>, Direct Transfers and Effectiveness Indicator</a:t>
            </a:r>
            <a:endParaRPr lang="en-US" b="1" dirty="0"/>
          </a:p>
        </p:txBody>
      </p:sp>
      <p:pic>
        <p:nvPicPr>
          <p:cNvPr id="4" name="Picture 3"/>
          <p:cNvPicPr>
            <a:picLocks noChangeAspect="1"/>
          </p:cNvPicPr>
          <p:nvPr/>
        </p:nvPicPr>
        <p:blipFill>
          <a:blip r:embed="rId2"/>
          <a:stretch>
            <a:fillRect/>
          </a:stretch>
        </p:blipFill>
        <p:spPr>
          <a:xfrm>
            <a:off x="595630" y="1877483"/>
            <a:ext cx="8098018" cy="4252384"/>
          </a:xfrm>
          <a:prstGeom prst="rect">
            <a:avLst/>
          </a:prstGeom>
        </p:spPr>
      </p:pic>
    </p:spTree>
    <p:extLst>
      <p:ext uri="{BB962C8B-B14F-4D97-AF65-F5344CB8AC3E}">
        <p14:creationId xmlns:p14="http://schemas.microsoft.com/office/powerpoint/2010/main" val="2769815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Decline in </a:t>
            </a:r>
            <a:r>
              <a:rPr lang="en-US" b="1" dirty="0" smtClean="0"/>
              <a:t>Final </a:t>
            </a:r>
            <a:r>
              <a:rPr lang="en-US" b="1" dirty="0" err="1"/>
              <a:t>Inc</a:t>
            </a:r>
            <a:r>
              <a:rPr lang="en-US" b="1" dirty="0"/>
              <a:t> </a:t>
            </a:r>
            <a:r>
              <a:rPr lang="en-US" b="1" dirty="0" err="1"/>
              <a:t>Gini</a:t>
            </a:r>
            <a:r>
              <a:rPr lang="en-US" b="1" dirty="0"/>
              <a:t>, Direct Transfers and Effectiveness Indicator</a:t>
            </a:r>
          </a:p>
        </p:txBody>
      </p:sp>
      <p:sp>
        <p:nvSpPr>
          <p:cNvPr id="3" name="Slide Number Placeholder 2"/>
          <p:cNvSpPr>
            <a:spLocks noGrp="1"/>
          </p:cNvSpPr>
          <p:nvPr>
            <p:ph type="sldNum" sz="quarter" idx="12"/>
          </p:nvPr>
        </p:nvSpPr>
        <p:spPr/>
        <p:txBody>
          <a:bodyPr/>
          <a:lstStyle/>
          <a:p>
            <a:fld id="{07CC7B76-0C1A-1042-8C34-974DD785521E}" type="slidenum">
              <a:rPr lang="en-US" smtClean="0"/>
              <a:t>44</a:t>
            </a:fld>
            <a:endParaRPr lang="en-US"/>
          </a:p>
        </p:txBody>
      </p:sp>
      <p:pic>
        <p:nvPicPr>
          <p:cNvPr id="4" name="Picture 3"/>
          <p:cNvPicPr>
            <a:picLocks noChangeAspect="1"/>
          </p:cNvPicPr>
          <p:nvPr/>
        </p:nvPicPr>
        <p:blipFill>
          <a:blip r:embed="rId2"/>
          <a:stretch>
            <a:fillRect/>
          </a:stretch>
        </p:blipFill>
        <p:spPr>
          <a:xfrm>
            <a:off x="160865" y="1841500"/>
            <a:ext cx="8102601" cy="4307712"/>
          </a:xfrm>
          <a:prstGeom prst="rect">
            <a:avLst/>
          </a:prstGeom>
        </p:spPr>
      </p:pic>
    </p:spTree>
    <p:extLst>
      <p:ext uri="{BB962C8B-B14F-4D97-AF65-F5344CB8AC3E}">
        <p14:creationId xmlns:p14="http://schemas.microsoft.com/office/powerpoint/2010/main" val="2697905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8432800" cy="5257800"/>
          </a:xfrm>
        </p:spPr>
        <p:txBody>
          <a:bodyPr>
            <a:noAutofit/>
          </a:bodyPr>
          <a:lstStyle/>
          <a:p>
            <a:pPr marL="0" indent="0">
              <a:buNone/>
            </a:pPr>
            <a:r>
              <a:rPr lang="en-US" u="sng" dirty="0" smtClean="0"/>
              <a:t>Third,</a:t>
            </a:r>
            <a:r>
              <a:rPr lang="en-US" dirty="0" smtClean="0"/>
              <a:t> </a:t>
            </a:r>
            <a:r>
              <a:rPr lang="en-US" dirty="0"/>
              <a:t>direct taxes </a:t>
            </a:r>
            <a:r>
              <a:rPr lang="en-US" dirty="0" smtClean="0"/>
              <a:t>achieve relatively </a:t>
            </a:r>
            <a:r>
              <a:rPr lang="en-US" dirty="0"/>
              <a:t>little in the form of redistribution. </a:t>
            </a:r>
          </a:p>
          <a:p>
            <a:pPr marL="0" indent="0">
              <a:buNone/>
            </a:pPr>
            <a:r>
              <a:rPr lang="en-US" dirty="0" smtClean="0"/>
              <a:t>Caveat:</a:t>
            </a:r>
          </a:p>
          <a:p>
            <a:r>
              <a:rPr lang="en-US" dirty="0" smtClean="0"/>
              <a:t>The rich are excluded from analysis using household surveys; need governments to share information from tax returns (anonymous of course) as all OECD countries do (except for Chile, Mexico and Turkey)</a:t>
            </a:r>
          </a:p>
        </p:txBody>
      </p:sp>
      <p:sp>
        <p:nvSpPr>
          <p:cNvPr id="4" name="Slide Number Placeholder 3"/>
          <p:cNvSpPr>
            <a:spLocks noGrp="1"/>
          </p:cNvSpPr>
          <p:nvPr>
            <p:ph type="sldNum" sz="quarter" idx="12"/>
          </p:nvPr>
        </p:nvSpPr>
        <p:spPr/>
        <p:txBody>
          <a:bodyPr/>
          <a:lstStyle/>
          <a:p>
            <a:fld id="{07CC7B76-0C1A-1042-8C34-974DD785521E}" type="slidenum">
              <a:rPr lang="en-US" smtClean="0"/>
              <a:t>45</a:t>
            </a:fld>
            <a:endParaRPr lang="en-US"/>
          </a:p>
        </p:txBody>
      </p:sp>
    </p:spTree>
    <p:extLst>
      <p:ext uri="{BB962C8B-B14F-4D97-AF65-F5344CB8AC3E}">
        <p14:creationId xmlns:p14="http://schemas.microsoft.com/office/powerpoint/2010/main" val="623451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Fiscal Policy and Decline in </a:t>
            </a:r>
            <a:r>
              <a:rPr lang="en-US" b="1" dirty="0" err="1" smtClean="0"/>
              <a:t>Gini</a:t>
            </a:r>
            <a:endParaRPr lang="en-US" b="1" dirty="0"/>
          </a:p>
        </p:txBody>
      </p:sp>
      <p:sp>
        <p:nvSpPr>
          <p:cNvPr id="3" name="Slide Number Placeholder 2"/>
          <p:cNvSpPr>
            <a:spLocks noGrp="1"/>
          </p:cNvSpPr>
          <p:nvPr>
            <p:ph type="sldNum" sz="quarter" idx="12"/>
          </p:nvPr>
        </p:nvSpPr>
        <p:spPr/>
        <p:txBody>
          <a:bodyPr/>
          <a:lstStyle/>
          <a:p>
            <a:fld id="{07CC7B76-0C1A-1042-8C34-974DD785521E}" type="slidenum">
              <a:rPr lang="en-US" smtClean="0"/>
              <a:t>46</a:t>
            </a:fld>
            <a:endParaRPr lang="en-US"/>
          </a:p>
        </p:txBody>
      </p:sp>
      <p:pic>
        <p:nvPicPr>
          <p:cNvPr id="4" name="Picture 3"/>
          <p:cNvPicPr>
            <a:picLocks noChangeAspect="1"/>
          </p:cNvPicPr>
          <p:nvPr/>
        </p:nvPicPr>
        <p:blipFill>
          <a:blip r:embed="rId2"/>
          <a:stretch>
            <a:fillRect/>
          </a:stretch>
        </p:blipFill>
        <p:spPr>
          <a:xfrm>
            <a:off x="0" y="1417638"/>
            <a:ext cx="9144000" cy="4516916"/>
          </a:xfrm>
          <a:prstGeom prst="rect">
            <a:avLst/>
          </a:prstGeom>
        </p:spPr>
      </p:pic>
      <p:sp>
        <p:nvSpPr>
          <p:cNvPr id="5" name="Oval 4"/>
          <p:cNvSpPr/>
          <p:nvPr/>
        </p:nvSpPr>
        <p:spPr>
          <a:xfrm>
            <a:off x="880533" y="1405467"/>
            <a:ext cx="3403600" cy="495088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41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sz="3600" u="sng" dirty="0" smtClean="0"/>
              <a:t>Fourth</a:t>
            </a:r>
            <a:r>
              <a:rPr lang="en-US" sz="3600" dirty="0" smtClean="0"/>
              <a:t>, </a:t>
            </a:r>
            <a:r>
              <a:rPr lang="en-US" sz="3600" dirty="0"/>
              <a:t>large-scale targeted cash transfers can achieve significant reductions in extreme poverty</a:t>
            </a:r>
            <a:r>
              <a:rPr lang="en-US" sz="3600" dirty="0" smtClean="0"/>
              <a:t>.</a:t>
            </a:r>
          </a:p>
          <a:p>
            <a:r>
              <a:rPr lang="en-US" sz="3600" dirty="0"/>
              <a:t>The extent of poverty reduction depends </a:t>
            </a:r>
            <a:r>
              <a:rPr lang="en-US" sz="3600" dirty="0" smtClean="0"/>
              <a:t>on: </a:t>
            </a:r>
          </a:p>
          <a:p>
            <a:pPr lvl="1"/>
            <a:r>
              <a:rPr lang="en-US" sz="3600" dirty="0" smtClean="0"/>
              <a:t>size of per capita transfer (related to leakages to </a:t>
            </a:r>
            <a:r>
              <a:rPr lang="en-US" sz="3600" dirty="0" err="1" smtClean="0"/>
              <a:t>nonpoor</a:t>
            </a:r>
            <a:r>
              <a:rPr lang="en-US" sz="3600" dirty="0" smtClean="0"/>
              <a:t>) </a:t>
            </a:r>
          </a:p>
          <a:p>
            <a:pPr lvl="1"/>
            <a:r>
              <a:rPr lang="en-US" sz="3600" dirty="0" smtClean="0"/>
              <a:t>coverage </a:t>
            </a:r>
            <a:r>
              <a:rPr lang="en-US" sz="3600" dirty="0"/>
              <a:t>of the </a:t>
            </a:r>
            <a:r>
              <a:rPr lang="en-US" sz="3600" dirty="0" smtClean="0"/>
              <a:t>poor</a:t>
            </a:r>
            <a:endParaRPr lang="en-US" sz="3600" dirty="0"/>
          </a:p>
        </p:txBody>
      </p:sp>
      <p:sp>
        <p:nvSpPr>
          <p:cNvPr id="4" name="Slide Number Placeholder 3"/>
          <p:cNvSpPr>
            <a:spLocks noGrp="1"/>
          </p:cNvSpPr>
          <p:nvPr>
            <p:ph type="sldNum" sz="quarter" idx="12"/>
          </p:nvPr>
        </p:nvSpPr>
        <p:spPr/>
        <p:txBody>
          <a:bodyPr/>
          <a:lstStyle/>
          <a:p>
            <a:fld id="{07CC7B76-0C1A-1042-8C34-974DD785521E}" type="slidenum">
              <a:rPr lang="en-US" smtClean="0"/>
              <a:t>47</a:t>
            </a:fld>
            <a:endParaRPr lang="en-US"/>
          </a:p>
        </p:txBody>
      </p:sp>
    </p:spTree>
    <p:extLst>
      <p:ext uri="{BB962C8B-B14F-4D97-AF65-F5344CB8AC3E}">
        <p14:creationId xmlns:p14="http://schemas.microsoft.com/office/powerpoint/2010/main" val="25170903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“Leakages” to Non-poor</a:t>
            </a:r>
            <a:endParaRPr lang="en-US" dirty="0"/>
          </a:p>
        </p:txBody>
      </p:sp>
      <p:pic>
        <p:nvPicPr>
          <p:cNvPr id="3" name="Picture 2"/>
          <p:cNvPicPr>
            <a:picLocks noChangeAspect="1"/>
          </p:cNvPicPr>
          <p:nvPr/>
        </p:nvPicPr>
        <p:blipFill>
          <a:blip r:embed="rId2"/>
          <a:stretch>
            <a:fillRect/>
          </a:stretch>
        </p:blipFill>
        <p:spPr>
          <a:xfrm>
            <a:off x="623147" y="1417637"/>
            <a:ext cx="8524878" cy="4458229"/>
          </a:xfrm>
          <a:prstGeom prst="rect">
            <a:avLst/>
          </a:prstGeom>
        </p:spPr>
      </p:pic>
      <p:sp>
        <p:nvSpPr>
          <p:cNvPr id="4" name="Slide Number Placeholder 3"/>
          <p:cNvSpPr>
            <a:spLocks noGrp="1"/>
          </p:cNvSpPr>
          <p:nvPr>
            <p:ph type="sldNum" sz="quarter" idx="12"/>
          </p:nvPr>
        </p:nvSpPr>
        <p:spPr/>
        <p:txBody>
          <a:bodyPr/>
          <a:lstStyle/>
          <a:p>
            <a:fld id="{07CC7B76-0C1A-1042-8C34-974DD785521E}" type="slidenum">
              <a:rPr lang="en-US" smtClean="0"/>
              <a:t>48</a:t>
            </a:fld>
            <a:endParaRPr lang="en-US"/>
          </a:p>
        </p:txBody>
      </p:sp>
    </p:spTree>
    <p:extLst>
      <p:ext uri="{BB962C8B-B14F-4D97-AF65-F5344CB8AC3E}">
        <p14:creationId xmlns:p14="http://schemas.microsoft.com/office/powerpoint/2010/main" val="1638292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Coverage of the Extreme and Total Poor</a:t>
            </a:r>
            <a:endParaRPr lang="en-US" dirty="0"/>
          </a:p>
        </p:txBody>
      </p:sp>
      <p:pic>
        <p:nvPicPr>
          <p:cNvPr id="3" name="Picture 2"/>
          <p:cNvPicPr>
            <a:picLocks noChangeAspect="1"/>
          </p:cNvPicPr>
          <p:nvPr/>
        </p:nvPicPr>
        <p:blipFill>
          <a:blip r:embed="rId2"/>
          <a:stretch>
            <a:fillRect/>
          </a:stretch>
        </p:blipFill>
        <p:spPr>
          <a:xfrm>
            <a:off x="457200" y="1600199"/>
            <a:ext cx="8229600" cy="4836989"/>
          </a:xfrm>
          <a:prstGeom prst="rect">
            <a:avLst/>
          </a:prstGeom>
        </p:spPr>
      </p:pic>
      <p:sp>
        <p:nvSpPr>
          <p:cNvPr id="4" name="Slide Number Placeholder 3"/>
          <p:cNvSpPr>
            <a:spLocks noGrp="1"/>
          </p:cNvSpPr>
          <p:nvPr>
            <p:ph type="sldNum" sz="quarter" idx="12"/>
          </p:nvPr>
        </p:nvSpPr>
        <p:spPr/>
        <p:txBody>
          <a:bodyPr/>
          <a:lstStyle/>
          <a:p>
            <a:fld id="{07CC7B76-0C1A-1042-8C34-974DD785521E}" type="slidenum">
              <a:rPr lang="en-US" smtClean="0"/>
              <a:t>49</a:t>
            </a:fld>
            <a:endParaRPr lang="en-US"/>
          </a:p>
        </p:txBody>
      </p:sp>
    </p:spTree>
    <p:extLst>
      <p:ext uri="{BB962C8B-B14F-4D97-AF65-F5344CB8AC3E}">
        <p14:creationId xmlns:p14="http://schemas.microsoft.com/office/powerpoint/2010/main" val="371285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References</a:t>
            </a:r>
            <a:endParaRPr lang="en-US" b="1" dirty="0"/>
          </a:p>
        </p:txBody>
      </p:sp>
      <p:sp>
        <p:nvSpPr>
          <p:cNvPr id="3" name="Content Placeholder 2"/>
          <p:cNvSpPr>
            <a:spLocks noGrp="1"/>
          </p:cNvSpPr>
          <p:nvPr>
            <p:ph idx="1"/>
          </p:nvPr>
        </p:nvSpPr>
        <p:spPr>
          <a:xfrm>
            <a:off x="457199" y="1417638"/>
            <a:ext cx="8517467" cy="5287962"/>
          </a:xfrm>
        </p:spPr>
        <p:txBody>
          <a:bodyPr>
            <a:normAutofit/>
          </a:bodyPr>
          <a:lstStyle/>
          <a:p>
            <a:r>
              <a:rPr lang="en-US" dirty="0"/>
              <a:t>Lustig, Nora (coordinator)</a:t>
            </a:r>
            <a:r>
              <a:rPr lang="en-US" dirty="0" smtClean="0"/>
              <a:t>. </a:t>
            </a:r>
            <a:r>
              <a:rPr lang="en-US" u="sng" dirty="0" smtClean="0"/>
              <a:t>Fiscal </a:t>
            </a:r>
            <a:r>
              <a:rPr lang="en-US" u="sng" dirty="0"/>
              <a:t>Policy and Income Redistribution in Latin America: Challenging the Conventional Wisdom</a:t>
            </a:r>
            <a:r>
              <a:rPr lang="en-US" u="sng" dirty="0" smtClean="0"/>
              <a:t>,</a:t>
            </a:r>
            <a:r>
              <a:rPr lang="en-US" dirty="0" smtClean="0"/>
              <a:t> Argentina</a:t>
            </a:r>
            <a:r>
              <a:rPr lang="en-US" dirty="0"/>
              <a:t>: </a:t>
            </a:r>
            <a:r>
              <a:rPr lang="en-US" dirty="0" err="1"/>
              <a:t>Carola</a:t>
            </a:r>
            <a:r>
              <a:rPr lang="en-US" dirty="0"/>
              <a:t> </a:t>
            </a:r>
            <a:r>
              <a:rPr lang="en-US" dirty="0" err="1"/>
              <a:t>Pessino</a:t>
            </a:r>
            <a:r>
              <a:rPr lang="en-US" dirty="0"/>
              <a:t>; </a:t>
            </a:r>
            <a:r>
              <a:rPr lang="en-US" dirty="0" smtClean="0"/>
              <a:t>Bolivia</a:t>
            </a:r>
            <a:r>
              <a:rPr lang="en-US" dirty="0"/>
              <a:t>: George Gray Molina, Wilson Jimenez, </a:t>
            </a:r>
            <a:r>
              <a:rPr lang="en-US" dirty="0" err="1"/>
              <a:t>Verónica</a:t>
            </a:r>
            <a:r>
              <a:rPr lang="en-US" dirty="0"/>
              <a:t> Paz, Ernesto </a:t>
            </a:r>
            <a:r>
              <a:rPr lang="en-US" dirty="0" err="1"/>
              <a:t>Yañez</a:t>
            </a:r>
            <a:r>
              <a:rPr lang="en-US" dirty="0"/>
              <a:t>; Brazil: </a:t>
            </a:r>
            <a:r>
              <a:rPr lang="en-US" dirty="0" err="1"/>
              <a:t>Claudiney</a:t>
            </a:r>
            <a:r>
              <a:rPr lang="en-US" dirty="0"/>
              <a:t> Pereira, Sean Higgins; Mexico: John Scott; Peru: Miguel Jaramillo. </a:t>
            </a:r>
            <a:r>
              <a:rPr lang="en-US" dirty="0" smtClean="0"/>
              <a:t>, Economics Department, Tulane University, Working Paper. 2011. Revised: Forthcoming.</a:t>
            </a:r>
          </a:p>
        </p:txBody>
      </p:sp>
    </p:spTree>
    <p:extLst>
      <p:ext uri="{BB962C8B-B14F-4D97-AF65-F5344CB8AC3E}">
        <p14:creationId xmlns:p14="http://schemas.microsoft.com/office/powerpoint/2010/main" val="2625327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sz="4000" u="sng" dirty="0" smtClean="0"/>
              <a:t>Fifth,</a:t>
            </a:r>
            <a:r>
              <a:rPr lang="en-US" sz="4000" dirty="0" smtClean="0"/>
              <a:t> </a:t>
            </a:r>
            <a:r>
              <a:rPr lang="en-US" sz="4000" dirty="0"/>
              <a:t>when indirect taxes are taken into </a:t>
            </a:r>
            <a:r>
              <a:rPr lang="en-US" sz="4000" dirty="0" smtClean="0"/>
              <a:t>account </a:t>
            </a:r>
          </a:p>
          <a:p>
            <a:pPr lvl="1"/>
            <a:r>
              <a:rPr lang="en-US" sz="3600" dirty="0"/>
              <a:t>T</a:t>
            </a:r>
            <a:r>
              <a:rPr lang="en-US" sz="3600" dirty="0" smtClean="0"/>
              <a:t>he </a:t>
            </a:r>
            <a:r>
              <a:rPr lang="en-US" sz="3600" dirty="0"/>
              <a:t>moderate poor and the near poor </a:t>
            </a:r>
            <a:r>
              <a:rPr lang="en-US" sz="3600" dirty="0" smtClean="0"/>
              <a:t>become </a:t>
            </a:r>
            <a:r>
              <a:rPr lang="en-US" sz="3600" dirty="0"/>
              <a:t>net payers to the fiscal </a:t>
            </a:r>
            <a:r>
              <a:rPr lang="en-US" sz="3600" dirty="0" smtClean="0"/>
              <a:t>system (except for Mexico, 2008)</a:t>
            </a:r>
          </a:p>
          <a:p>
            <a:pPr lvl="1"/>
            <a:r>
              <a:rPr lang="en-US" sz="3600" dirty="0" smtClean="0">
                <a:effectLst/>
              </a:rPr>
              <a:t>A significant share of the moderate (extreme) poor become extreme (ultra) poor in some of the countries; results for Brazil are striking </a:t>
            </a:r>
            <a:endParaRPr lang="en-US" sz="3600" dirty="0"/>
          </a:p>
        </p:txBody>
      </p:sp>
      <p:sp>
        <p:nvSpPr>
          <p:cNvPr id="4" name="Slide Number Placeholder 3"/>
          <p:cNvSpPr>
            <a:spLocks noGrp="1"/>
          </p:cNvSpPr>
          <p:nvPr>
            <p:ph type="sldNum" sz="quarter" idx="12"/>
          </p:nvPr>
        </p:nvSpPr>
        <p:spPr/>
        <p:txBody>
          <a:bodyPr/>
          <a:lstStyle/>
          <a:p>
            <a:fld id="{07CC7B76-0C1A-1042-8C34-974DD785521E}" type="slidenum">
              <a:rPr lang="en-US" smtClean="0"/>
              <a:t>50</a:t>
            </a:fld>
            <a:endParaRPr lang="en-US"/>
          </a:p>
        </p:txBody>
      </p:sp>
    </p:spTree>
    <p:extLst>
      <p:ext uri="{BB962C8B-B14F-4D97-AF65-F5344CB8AC3E}">
        <p14:creationId xmlns:p14="http://schemas.microsoft.com/office/powerpoint/2010/main" val="3239126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Indirect Taxes</a:t>
            </a:r>
            <a:endParaRPr lang="en-US" dirty="0"/>
          </a:p>
        </p:txBody>
      </p:sp>
      <p:pic>
        <p:nvPicPr>
          <p:cNvPr id="3" name="Picture 2"/>
          <p:cNvPicPr>
            <a:picLocks noChangeAspect="1"/>
          </p:cNvPicPr>
          <p:nvPr/>
        </p:nvPicPr>
        <p:blipFill>
          <a:blip r:embed="rId2"/>
          <a:stretch>
            <a:fillRect/>
          </a:stretch>
        </p:blipFill>
        <p:spPr>
          <a:xfrm>
            <a:off x="580388" y="1705187"/>
            <a:ext cx="8106411" cy="4839308"/>
          </a:xfrm>
          <a:prstGeom prst="rect">
            <a:avLst/>
          </a:prstGeom>
        </p:spPr>
      </p:pic>
      <p:sp>
        <p:nvSpPr>
          <p:cNvPr id="4" name="Slide Number Placeholder 3"/>
          <p:cNvSpPr>
            <a:spLocks noGrp="1"/>
          </p:cNvSpPr>
          <p:nvPr>
            <p:ph type="sldNum" sz="quarter" idx="12"/>
          </p:nvPr>
        </p:nvSpPr>
        <p:spPr/>
        <p:txBody>
          <a:bodyPr/>
          <a:lstStyle/>
          <a:p>
            <a:fld id="{07CC7B76-0C1A-1042-8C34-974DD785521E}" type="slidenum">
              <a:rPr lang="en-US" smtClean="0"/>
              <a:t>51</a:t>
            </a:fld>
            <a:endParaRPr lang="en-US"/>
          </a:p>
        </p:txBody>
      </p:sp>
      <p:cxnSp>
        <p:nvCxnSpPr>
          <p:cNvPr id="6" name="Straight Arrow Connector 5"/>
          <p:cNvCxnSpPr/>
          <p:nvPr/>
        </p:nvCxnSpPr>
        <p:spPr>
          <a:xfrm flipH="1">
            <a:off x="2912535" y="2167467"/>
            <a:ext cx="1439332" cy="160866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3725333" y="2387600"/>
            <a:ext cx="1524000" cy="140546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3234268" y="3793067"/>
            <a:ext cx="3979333" cy="99906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5080000" y="3793067"/>
            <a:ext cx="2133601" cy="60960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4351866" y="1705188"/>
            <a:ext cx="1286933" cy="46228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err="1" smtClean="0">
                <a:solidFill>
                  <a:srgbClr val="000090"/>
                </a:solidFill>
              </a:rPr>
              <a:t>Arg</a:t>
            </a:r>
            <a:r>
              <a:rPr lang="en-US" dirty="0" smtClean="0">
                <a:solidFill>
                  <a:srgbClr val="000090"/>
                </a:solidFill>
              </a:rPr>
              <a:t> &amp;</a:t>
            </a:r>
            <a:r>
              <a:rPr lang="en-US" dirty="0" err="1" smtClean="0">
                <a:solidFill>
                  <a:srgbClr val="000090"/>
                </a:solidFill>
              </a:rPr>
              <a:t>Bol</a:t>
            </a:r>
            <a:endParaRPr lang="en-US" dirty="0">
              <a:solidFill>
                <a:srgbClr val="000090"/>
              </a:solidFill>
            </a:endParaRPr>
          </a:p>
        </p:txBody>
      </p:sp>
      <p:sp>
        <p:nvSpPr>
          <p:cNvPr id="25" name="Rounded Rectangle 24"/>
          <p:cNvSpPr/>
          <p:nvPr/>
        </p:nvSpPr>
        <p:spPr>
          <a:xfrm>
            <a:off x="5232399" y="2319868"/>
            <a:ext cx="1286933" cy="46228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90"/>
                </a:solidFill>
              </a:rPr>
              <a:t>Brazil</a:t>
            </a:r>
            <a:endParaRPr lang="en-US" dirty="0">
              <a:solidFill>
                <a:srgbClr val="000090"/>
              </a:solidFill>
            </a:endParaRPr>
          </a:p>
        </p:txBody>
      </p:sp>
    </p:spTree>
    <p:extLst>
      <p:ext uri="{BB962C8B-B14F-4D97-AF65-F5344CB8AC3E}">
        <p14:creationId xmlns:p14="http://schemas.microsoft.com/office/powerpoint/2010/main" val="2918030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Indirect Taxes and the Poor in Brazil (Lustig and Higgins, 2012)</a:t>
            </a:r>
            <a:endParaRPr lang="en-US" dirty="0"/>
          </a:p>
        </p:txBody>
      </p:sp>
      <p:sp>
        <p:nvSpPr>
          <p:cNvPr id="3" name="Content Placeholder 2"/>
          <p:cNvSpPr>
            <a:spLocks noGrp="1"/>
          </p:cNvSpPr>
          <p:nvPr>
            <p:ph idx="1"/>
          </p:nvPr>
        </p:nvSpPr>
        <p:spPr/>
        <p:txBody>
          <a:bodyPr>
            <a:normAutofit lnSpcReduction="10000"/>
          </a:bodyPr>
          <a:lstStyle/>
          <a:p>
            <a:r>
              <a:rPr lang="en-US" dirty="0"/>
              <a:t>I</a:t>
            </a:r>
            <a:r>
              <a:rPr lang="en-US" dirty="0" smtClean="0"/>
              <a:t>ndirect </a:t>
            </a:r>
            <a:r>
              <a:rPr lang="en-US" dirty="0"/>
              <a:t>taxes make around 11 percent of the non-poor poor, 15 percent of the moderate poor extremely poor, and 4 percent of the extremely poor “ultra-poor” d</a:t>
            </a:r>
            <a:r>
              <a:rPr lang="en-US" dirty="0" smtClean="0"/>
              <a:t>espite </a:t>
            </a:r>
            <a:r>
              <a:rPr lang="en-US" dirty="0"/>
              <a:t>any cash transfers they </a:t>
            </a:r>
            <a:r>
              <a:rPr lang="en-US" dirty="0" smtClean="0"/>
              <a:t>receive </a:t>
            </a:r>
          </a:p>
          <a:p>
            <a:r>
              <a:rPr lang="en-US" dirty="0" smtClean="0"/>
              <a:t>We would have missed this with standard analysis: </a:t>
            </a:r>
          </a:p>
          <a:p>
            <a:pPr lvl="1"/>
            <a:r>
              <a:rPr lang="en-US" dirty="0" smtClean="0"/>
              <a:t>extreme poverty</a:t>
            </a:r>
            <a:r>
              <a:rPr lang="en-US" dirty="0"/>
              <a:t> and inequality indicators </a:t>
            </a:r>
            <a:r>
              <a:rPr lang="en-US" dirty="0" smtClean="0"/>
              <a:t>decline</a:t>
            </a:r>
          </a:p>
          <a:p>
            <a:pPr lvl="1"/>
            <a:r>
              <a:rPr lang="en-US" dirty="0" smtClean="0"/>
              <a:t>overall </a:t>
            </a:r>
            <a:r>
              <a:rPr lang="en-US" dirty="0"/>
              <a:t>taxes are </a:t>
            </a:r>
            <a:r>
              <a:rPr lang="en-US" dirty="0" smtClean="0"/>
              <a:t>progressive</a:t>
            </a:r>
            <a:endParaRPr lang="en-US" dirty="0"/>
          </a:p>
          <a:p>
            <a:endParaRPr lang="en-US" dirty="0"/>
          </a:p>
        </p:txBody>
      </p:sp>
      <p:sp>
        <p:nvSpPr>
          <p:cNvPr id="4" name="Slide Number Placeholder 3"/>
          <p:cNvSpPr>
            <a:spLocks noGrp="1"/>
          </p:cNvSpPr>
          <p:nvPr>
            <p:ph type="sldNum" sz="quarter" idx="12"/>
          </p:nvPr>
        </p:nvSpPr>
        <p:spPr/>
        <p:txBody>
          <a:bodyPr/>
          <a:lstStyle/>
          <a:p>
            <a:fld id="{07CC7B76-0C1A-1042-8C34-974DD785521E}" type="slidenum">
              <a:rPr lang="en-US" smtClean="0"/>
              <a:t>52</a:t>
            </a:fld>
            <a:endParaRPr lang="en-US"/>
          </a:p>
        </p:txBody>
      </p:sp>
    </p:spTree>
    <p:extLst>
      <p:ext uri="{BB962C8B-B14F-4D97-AF65-F5344CB8AC3E}">
        <p14:creationId xmlns:p14="http://schemas.microsoft.com/office/powerpoint/2010/main" val="4056887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Fiscal Mobility: Fiscally-induced Upward and Downward Movement (in %). Brazil’09</a:t>
            </a:r>
            <a:endParaRPr lang="en-US" dirty="0"/>
          </a:p>
        </p:txBody>
      </p:sp>
      <p:sp>
        <p:nvSpPr>
          <p:cNvPr id="5" name="Slide Number Placeholder 4"/>
          <p:cNvSpPr>
            <a:spLocks noGrp="1"/>
          </p:cNvSpPr>
          <p:nvPr>
            <p:ph type="sldNum" sz="quarter" idx="12"/>
          </p:nvPr>
        </p:nvSpPr>
        <p:spPr/>
        <p:txBody>
          <a:bodyPr/>
          <a:lstStyle/>
          <a:p>
            <a:fld id="{07CC7B76-0C1A-1042-8C34-974DD785521E}" type="slidenum">
              <a:rPr lang="en-US" smtClean="0"/>
              <a:t>53</a:t>
            </a:fld>
            <a:endParaRPr lang="en-US"/>
          </a:p>
        </p:txBody>
      </p:sp>
      <p:pic>
        <p:nvPicPr>
          <p:cNvPr id="6" name="Picture 5"/>
          <p:cNvPicPr>
            <a:picLocks noChangeAspect="1"/>
          </p:cNvPicPr>
          <p:nvPr/>
        </p:nvPicPr>
        <p:blipFill>
          <a:blip r:embed="rId2"/>
          <a:stretch>
            <a:fillRect/>
          </a:stretch>
        </p:blipFill>
        <p:spPr>
          <a:xfrm>
            <a:off x="186267" y="1417638"/>
            <a:ext cx="8839200" cy="5490766"/>
          </a:xfrm>
          <a:prstGeom prst="rect">
            <a:avLst/>
          </a:prstGeom>
        </p:spPr>
      </p:pic>
    </p:spTree>
    <p:extLst>
      <p:ext uri="{BB962C8B-B14F-4D97-AF65-F5344CB8AC3E}">
        <p14:creationId xmlns:p14="http://schemas.microsoft.com/office/powerpoint/2010/main" val="39129377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public </a:t>
            </a:r>
            <a:r>
              <a:rPr lang="en-US" i="1" dirty="0" smtClean="0"/>
              <a:t>contributory</a:t>
            </a:r>
            <a:r>
              <a:rPr lang="en-US" dirty="0" smtClean="0"/>
              <a:t> pensions go matters…</a:t>
            </a:r>
            <a:endParaRPr lang="en-US" dirty="0"/>
          </a:p>
        </p:txBody>
      </p:sp>
      <p:sp>
        <p:nvSpPr>
          <p:cNvPr id="3" name="Content Placeholder 2"/>
          <p:cNvSpPr>
            <a:spLocks noGrp="1"/>
          </p:cNvSpPr>
          <p:nvPr>
            <p:ph idx="1"/>
          </p:nvPr>
        </p:nvSpPr>
        <p:spPr>
          <a:xfrm>
            <a:off x="186267" y="1600200"/>
            <a:ext cx="8822265" cy="5121275"/>
          </a:xfrm>
        </p:spPr>
        <p:txBody>
          <a:bodyPr>
            <a:normAutofit fontScale="92500" lnSpcReduction="20000"/>
          </a:bodyPr>
          <a:lstStyle/>
          <a:p>
            <a:r>
              <a:rPr lang="en-US" dirty="0" smtClean="0"/>
              <a:t>Benchmark: </a:t>
            </a:r>
            <a:r>
              <a:rPr lang="en-US" i="1" dirty="0" err="1" smtClean="0"/>
              <a:t>contributory</a:t>
            </a:r>
            <a:r>
              <a:rPr lang="en-US" dirty="0" err="1" smtClean="0"/>
              <a:t>pensions</a:t>
            </a:r>
            <a:r>
              <a:rPr lang="en-US" dirty="0" smtClean="0"/>
              <a:t> are treated as market income; assumes an actuarially fair system on average</a:t>
            </a:r>
          </a:p>
          <a:p>
            <a:endParaRPr lang="en-US" dirty="0"/>
          </a:p>
          <a:p>
            <a:r>
              <a:rPr lang="en-US" dirty="0" smtClean="0"/>
              <a:t>Sensitivity Analysis: </a:t>
            </a:r>
            <a:r>
              <a:rPr lang="en-US" i="1" dirty="0" smtClean="0"/>
              <a:t>contributory</a:t>
            </a:r>
            <a:r>
              <a:rPr lang="en-US" dirty="0" smtClean="0"/>
              <a:t> pensions are considered as a government transfer</a:t>
            </a:r>
          </a:p>
          <a:p>
            <a:endParaRPr lang="en-US" dirty="0"/>
          </a:p>
          <a:p>
            <a:r>
              <a:rPr lang="en-US" dirty="0" smtClean="0"/>
              <a:t>Redistribution and incidence results are sensitive to the placement of contributory pensions </a:t>
            </a:r>
          </a:p>
          <a:p>
            <a:endParaRPr lang="en-US" dirty="0"/>
          </a:p>
          <a:p>
            <a:r>
              <a:rPr lang="en-US" dirty="0" smtClean="0"/>
              <a:t>Here we shall present benchmark results but show a couple of examples for the sensitivity analysis</a:t>
            </a:r>
            <a:endParaRPr lang="en-US" dirty="0"/>
          </a:p>
        </p:txBody>
      </p:sp>
      <p:sp>
        <p:nvSpPr>
          <p:cNvPr id="4" name="Slide Number Placeholder 3"/>
          <p:cNvSpPr>
            <a:spLocks noGrp="1"/>
          </p:cNvSpPr>
          <p:nvPr>
            <p:ph type="sldNum" sz="quarter" idx="12"/>
          </p:nvPr>
        </p:nvSpPr>
        <p:spPr/>
        <p:txBody>
          <a:bodyPr/>
          <a:lstStyle/>
          <a:p>
            <a:fld id="{07CC7B76-0C1A-1042-8C34-974DD785521E}" type="slidenum">
              <a:rPr lang="en-US" smtClean="0"/>
              <a:t>54</a:t>
            </a:fld>
            <a:endParaRPr lang="en-US"/>
          </a:p>
        </p:txBody>
      </p:sp>
    </p:spTree>
    <p:extLst>
      <p:ext uri="{BB962C8B-B14F-4D97-AF65-F5344CB8AC3E}">
        <p14:creationId xmlns:p14="http://schemas.microsoft.com/office/powerpoint/2010/main" val="17194162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sensitive are results to the placement of contributory pensions? Brazil vs. Mexico</a:t>
            </a:r>
            <a:endParaRPr lang="en-US" sz="3200" dirty="0"/>
          </a:p>
        </p:txBody>
      </p:sp>
      <p:pic>
        <p:nvPicPr>
          <p:cNvPr id="4" name="Picture 3"/>
          <p:cNvPicPr>
            <a:picLocks noChangeAspect="1"/>
          </p:cNvPicPr>
          <p:nvPr/>
        </p:nvPicPr>
        <p:blipFill>
          <a:blip r:embed="rId2"/>
          <a:stretch>
            <a:fillRect/>
          </a:stretch>
        </p:blipFill>
        <p:spPr>
          <a:xfrm>
            <a:off x="600436" y="1651086"/>
            <a:ext cx="4707276" cy="2210318"/>
          </a:xfrm>
          <a:prstGeom prst="rect">
            <a:avLst/>
          </a:prstGeom>
        </p:spPr>
      </p:pic>
      <p:pic>
        <p:nvPicPr>
          <p:cNvPr id="5" name="Picture 4"/>
          <p:cNvPicPr>
            <a:picLocks noChangeAspect="1"/>
          </p:cNvPicPr>
          <p:nvPr/>
        </p:nvPicPr>
        <p:blipFill>
          <a:blip r:embed="rId3"/>
          <a:stretch>
            <a:fillRect/>
          </a:stretch>
        </p:blipFill>
        <p:spPr>
          <a:xfrm>
            <a:off x="600437" y="4102590"/>
            <a:ext cx="4707276" cy="2186646"/>
          </a:xfrm>
          <a:prstGeom prst="rect">
            <a:avLst/>
          </a:prstGeom>
        </p:spPr>
      </p:pic>
    </p:spTree>
    <p:extLst>
      <p:ext uri="{BB962C8B-B14F-4D97-AF65-F5344CB8AC3E}">
        <p14:creationId xmlns:p14="http://schemas.microsoft.com/office/powerpoint/2010/main" val="1322262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sensitive to placement of contributory pensions: Uruguay incidence </a:t>
            </a:r>
            <a:endParaRPr lang="en-US" sz="3200"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457711" y="1417638"/>
            <a:ext cx="3424555" cy="5094605"/>
          </a:xfrm>
          <a:prstGeom prst="rect">
            <a:avLst/>
          </a:prstGeom>
          <a:noFill/>
          <a:ln>
            <a:noFill/>
          </a:ln>
        </p:spPr>
      </p:pic>
    </p:spTree>
    <p:extLst>
      <p:ext uri="{BB962C8B-B14F-4D97-AF65-F5344CB8AC3E}">
        <p14:creationId xmlns:p14="http://schemas.microsoft.com/office/powerpoint/2010/main" val="25818552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3" y="274638"/>
            <a:ext cx="8761772" cy="1143000"/>
          </a:xfrm>
        </p:spPr>
        <p:txBody>
          <a:bodyPr>
            <a:noAutofit/>
          </a:bodyPr>
          <a:lstStyle/>
          <a:p>
            <a:r>
              <a:rPr lang="en-US" sz="3200" dirty="0" smtClean="0"/>
              <a:t>Adding the top; Greater </a:t>
            </a:r>
            <a:r>
              <a:rPr lang="en-US" sz="3200" dirty="0" err="1" smtClean="0"/>
              <a:t>Bs</a:t>
            </a:r>
            <a:r>
              <a:rPr lang="en-US" sz="3200" dirty="0" smtClean="0"/>
              <a:t>. As., Argentina (</a:t>
            </a:r>
            <a:r>
              <a:rPr lang="en-US" sz="3200" dirty="0" err="1" smtClean="0"/>
              <a:t>Alvaredo</a:t>
            </a:r>
            <a:r>
              <a:rPr lang="en-US" sz="3200" dirty="0" smtClean="0"/>
              <a:t> and </a:t>
            </a:r>
            <a:r>
              <a:rPr lang="en-US" sz="3200" dirty="0" err="1" smtClean="0"/>
              <a:t>Piketty</a:t>
            </a:r>
            <a:r>
              <a:rPr lang="en-US" sz="3200" dirty="0" smtClean="0"/>
              <a:t> en </a:t>
            </a:r>
            <a:r>
              <a:rPr lang="en-US" sz="3200" dirty="0" err="1" smtClean="0"/>
              <a:t>López-Calva</a:t>
            </a:r>
            <a:r>
              <a:rPr lang="en-US" sz="3200" dirty="0" smtClean="0"/>
              <a:t> y Lustig, 2010)</a:t>
            </a:r>
            <a:endParaRPr lang="en-US" sz="3200" dirty="0"/>
          </a:p>
        </p:txBody>
      </p:sp>
      <p:sp>
        <p:nvSpPr>
          <p:cNvPr id="3" name="Slide Number Placeholder 2"/>
          <p:cNvSpPr>
            <a:spLocks noGrp="1"/>
          </p:cNvSpPr>
          <p:nvPr>
            <p:ph type="sldNum" sz="quarter" idx="12"/>
          </p:nvPr>
        </p:nvSpPr>
        <p:spPr/>
        <p:txBody>
          <a:bodyPr/>
          <a:lstStyle/>
          <a:p>
            <a:fld id="{566FBA11-90B7-3B4A-84E3-62ECD06CF5ED}" type="slidenum">
              <a:rPr lang="en-US" smtClean="0"/>
              <a:t>57</a:t>
            </a:fld>
            <a:endParaRPr lang="en-US"/>
          </a:p>
        </p:txBody>
      </p:sp>
      <p:pic>
        <p:nvPicPr>
          <p:cNvPr id="4" name="Picture 3"/>
          <p:cNvPicPr/>
          <p:nvPr/>
        </p:nvPicPr>
        <p:blipFill>
          <a:blip r:embed="rId2" cstate="print"/>
          <a:srcRect/>
          <a:stretch>
            <a:fillRect/>
          </a:stretch>
        </p:blipFill>
        <p:spPr bwMode="auto">
          <a:xfrm>
            <a:off x="1298575" y="1518285"/>
            <a:ext cx="7609730" cy="4838065"/>
          </a:xfrm>
          <a:prstGeom prst="rect">
            <a:avLst/>
          </a:prstGeom>
          <a:noFill/>
          <a:ln w="9525">
            <a:noFill/>
            <a:miter lim="800000"/>
            <a:headEnd/>
            <a:tailEnd/>
          </a:ln>
        </p:spPr>
      </p:pic>
    </p:spTree>
    <p:extLst>
      <p:ext uri="{BB962C8B-B14F-4D97-AF65-F5344CB8AC3E}">
        <p14:creationId xmlns:p14="http://schemas.microsoft.com/office/powerpoint/2010/main" val="38999590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Thank you</a:t>
            </a:r>
            <a:endParaRPr lang="en-US" sz="6000"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7CC7B76-0C1A-1042-8C34-974DD785521E}" type="slidenum">
              <a:rPr lang="en-US" smtClean="0"/>
              <a:t>58</a:t>
            </a:fld>
            <a:endParaRPr lang="en-US"/>
          </a:p>
        </p:txBody>
      </p:sp>
    </p:spTree>
    <p:extLst>
      <p:ext uri="{BB962C8B-B14F-4D97-AF65-F5344CB8AC3E}">
        <p14:creationId xmlns:p14="http://schemas.microsoft.com/office/powerpoint/2010/main" val="2405758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Content Placeholder 2"/>
          <p:cNvSpPr>
            <a:spLocks noGrp="1"/>
          </p:cNvSpPr>
          <p:nvPr>
            <p:ph idx="1"/>
          </p:nvPr>
        </p:nvSpPr>
        <p:spPr/>
        <p:txBody>
          <a:bodyPr>
            <a:normAutofit lnSpcReduction="10000"/>
          </a:bodyPr>
          <a:lstStyle/>
          <a:p>
            <a:r>
              <a:rPr lang="en-US" dirty="0" smtClean="0"/>
              <a:t>Lustig, N. and S. Higgins. </a:t>
            </a:r>
            <a:r>
              <a:rPr lang="en-US" u="sng" dirty="0" smtClean="0"/>
              <a:t>Fiscal </a:t>
            </a:r>
            <a:r>
              <a:rPr lang="en-US" u="sng" dirty="0"/>
              <a:t>Incidence, Fiscal Mobility and the Poor: a New </a:t>
            </a:r>
            <a:r>
              <a:rPr lang="en-US" u="sng" dirty="0" smtClean="0"/>
              <a:t>Approach.</a:t>
            </a:r>
            <a:r>
              <a:rPr lang="en-US" dirty="0" smtClean="0"/>
              <a:t> Economics Department, Tulane University, Working Paper. 2012. </a:t>
            </a:r>
            <a:endParaRPr lang="en-US" dirty="0"/>
          </a:p>
          <a:p>
            <a:r>
              <a:rPr lang="en-US" dirty="0" err="1" smtClean="0"/>
              <a:t>Bucheli</a:t>
            </a:r>
            <a:r>
              <a:rPr lang="en-US" dirty="0" smtClean="0"/>
              <a:t>, M., N. </a:t>
            </a:r>
            <a:r>
              <a:rPr lang="en-US" dirty="0"/>
              <a:t>Lustig, </a:t>
            </a:r>
            <a:r>
              <a:rPr lang="en-US" dirty="0" smtClean="0"/>
              <a:t>M. Rossi </a:t>
            </a:r>
            <a:r>
              <a:rPr lang="en-US" dirty="0"/>
              <a:t>and </a:t>
            </a:r>
            <a:r>
              <a:rPr lang="en-US" dirty="0" smtClean="0"/>
              <a:t>F. </a:t>
            </a:r>
            <a:r>
              <a:rPr lang="en-US" dirty="0" err="1"/>
              <a:t>Amabile</a:t>
            </a:r>
            <a:r>
              <a:rPr lang="en-US" dirty="0" smtClean="0">
                <a:effectLst/>
              </a:rPr>
              <a:t> </a:t>
            </a:r>
            <a:r>
              <a:rPr lang="en-US" u="sng" dirty="0" smtClean="0"/>
              <a:t>Social </a:t>
            </a:r>
            <a:r>
              <a:rPr lang="en-US" u="sng" dirty="0"/>
              <a:t>Spending, Taxes and Income Redistribution in </a:t>
            </a:r>
            <a:r>
              <a:rPr lang="en-US" u="sng" dirty="0" smtClean="0"/>
              <a:t>Uruguay.</a:t>
            </a:r>
            <a:r>
              <a:rPr lang="en-US" dirty="0" smtClean="0"/>
              <a:t> Economics Department, Tulane University, Working Paper. Forthcoming.</a:t>
            </a:r>
            <a:endParaRPr lang="en-US" dirty="0"/>
          </a:p>
        </p:txBody>
      </p:sp>
    </p:spTree>
    <p:extLst>
      <p:ext uri="{BB962C8B-B14F-4D97-AF65-F5344CB8AC3E}">
        <p14:creationId xmlns:p14="http://schemas.microsoft.com/office/powerpoint/2010/main" val="55611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 y="237067"/>
            <a:ext cx="8763000" cy="1219200"/>
          </a:xfrm>
        </p:spPr>
        <p:txBody>
          <a:bodyPr>
            <a:normAutofit/>
          </a:bodyPr>
          <a:lstStyle/>
          <a:p>
            <a:pPr marL="1117600" indent="-1117600"/>
            <a:r>
              <a:rPr lang="en-US" sz="4000" b="1" dirty="0" smtClean="0">
                <a:effectLst>
                  <a:outerShdw blurRad="38100" dist="38100" dir="2700000" algn="tl">
                    <a:srgbClr val="000000">
                      <a:alpha val="43137"/>
                    </a:srgbClr>
                  </a:outerShdw>
                </a:effectLst>
              </a:rPr>
              <a:t>Basic elements of incidence analysis</a:t>
            </a:r>
            <a:endParaRPr lang="en-US" sz="4000" b="1" dirty="0">
              <a:effectLst>
                <a:outerShdw blurRad="38100" dist="38100" dir="2700000" algn="tl">
                  <a:srgbClr val="000000">
                    <a:alpha val="43137"/>
                  </a:srgbClr>
                </a:outerShdw>
              </a:effectLst>
            </a:endParaRPr>
          </a:p>
        </p:txBody>
      </p:sp>
      <p:sp>
        <p:nvSpPr>
          <p:cNvPr id="36867" name="Rectangle 3"/>
          <p:cNvSpPr>
            <a:spLocks noGrp="1" noChangeArrowheads="1"/>
          </p:cNvSpPr>
          <p:nvPr>
            <p:ph idx="1"/>
          </p:nvPr>
        </p:nvSpPr>
        <p:spPr>
          <a:xfrm>
            <a:off x="304800" y="1303866"/>
            <a:ext cx="8534400" cy="5401733"/>
          </a:xfrm>
        </p:spPr>
        <p:txBody>
          <a:bodyPr>
            <a:normAutofit lnSpcReduction="10000"/>
          </a:bodyPr>
          <a:lstStyle/>
          <a:p>
            <a:pPr marL="0" indent="0">
              <a:spcBef>
                <a:spcPts val="0"/>
              </a:spcBef>
              <a:buNone/>
            </a:pPr>
            <a:r>
              <a:rPr lang="en-US" sz="2800" dirty="0" smtClean="0"/>
              <a:t>Start with:</a:t>
            </a:r>
            <a:endParaRPr lang="en-US" sz="2800" dirty="0"/>
          </a:p>
          <a:p>
            <a:pPr marL="457200" indent="-457200">
              <a:spcBef>
                <a:spcPts val="0"/>
              </a:spcBef>
            </a:pPr>
            <a:r>
              <a:rPr lang="en-US" sz="2800" dirty="0" smtClean="0"/>
              <a:t>Pre-tax/pre-transfer income of unit </a:t>
            </a:r>
            <a:r>
              <a:rPr lang="en-US" sz="2800" i="1" dirty="0"/>
              <a:t>h</a:t>
            </a:r>
            <a:r>
              <a:rPr lang="en-US" sz="2800" i="1" dirty="0" smtClean="0"/>
              <a:t>, or</a:t>
            </a:r>
            <a:r>
              <a:rPr lang="en-US" sz="2800" dirty="0" smtClean="0"/>
              <a:t> </a:t>
            </a:r>
            <a:r>
              <a:rPr lang="en-US" sz="2800" i="1" dirty="0" err="1" smtClean="0"/>
              <a:t>I</a:t>
            </a:r>
            <a:r>
              <a:rPr lang="en-US" sz="2800" i="1" baseline="-25000" dirty="0" err="1" smtClean="0"/>
              <a:t>h</a:t>
            </a:r>
            <a:endParaRPr lang="en-US" sz="2800" i="1" dirty="0" smtClean="0"/>
          </a:p>
          <a:p>
            <a:pPr marL="457200" indent="-457200">
              <a:spcBef>
                <a:spcPts val="0"/>
              </a:spcBef>
            </a:pPr>
            <a:r>
              <a:rPr lang="en-US" sz="2800" dirty="0" smtClean="0"/>
              <a:t>Taxes/transfers programs </a:t>
            </a:r>
            <a:r>
              <a:rPr lang="en-US" sz="2800" i="1" dirty="0" smtClean="0"/>
              <a:t>T</a:t>
            </a:r>
            <a:r>
              <a:rPr lang="en-US" sz="2800" i="1" baseline="-25000" dirty="0" smtClean="0"/>
              <a:t>i</a:t>
            </a:r>
            <a:endParaRPr lang="en-US" sz="2800" i="1" dirty="0" smtClean="0"/>
          </a:p>
          <a:p>
            <a:pPr marL="457200" indent="-457200">
              <a:spcBef>
                <a:spcPts val="0"/>
              </a:spcBef>
            </a:pPr>
            <a:r>
              <a:rPr lang="en-US" sz="2800" dirty="0" smtClean="0"/>
              <a:t>“Allocators” of program </a:t>
            </a:r>
            <a:r>
              <a:rPr lang="en-US" sz="2800" i="1" dirty="0" smtClean="0"/>
              <a:t>i</a:t>
            </a:r>
            <a:r>
              <a:rPr lang="en-US" sz="2800" dirty="0" smtClean="0"/>
              <a:t> to unit </a:t>
            </a:r>
            <a:r>
              <a:rPr lang="en-US" sz="2800" i="1" dirty="0" smtClean="0"/>
              <a:t>h</a:t>
            </a:r>
            <a:r>
              <a:rPr lang="en-US" sz="2800" dirty="0" smtClean="0"/>
              <a:t>, or </a:t>
            </a:r>
            <a:r>
              <a:rPr lang="en-US" sz="2800" i="1" dirty="0" err="1" smtClean="0"/>
              <a:t>S</a:t>
            </a:r>
            <a:r>
              <a:rPr lang="en-US" sz="2800" i="1" baseline="-25000" dirty="0" err="1" smtClean="0"/>
              <a:t>ih</a:t>
            </a:r>
            <a:r>
              <a:rPr lang="en-US" sz="2800" i="1" baseline="-25000" dirty="0" smtClean="0"/>
              <a:t> </a:t>
            </a:r>
            <a:r>
              <a:rPr lang="en-US" sz="2800" dirty="0" smtClean="0"/>
              <a:t>(or the share of program </a:t>
            </a:r>
            <a:r>
              <a:rPr lang="en-US" sz="2800" i="1" dirty="0" smtClean="0"/>
              <a:t>i</a:t>
            </a:r>
            <a:r>
              <a:rPr lang="en-US" sz="2800" dirty="0" smtClean="0"/>
              <a:t> borne by unit </a:t>
            </a:r>
            <a:r>
              <a:rPr lang="en-US" sz="2800" i="1" dirty="0" smtClean="0"/>
              <a:t>h</a:t>
            </a:r>
            <a:r>
              <a:rPr lang="en-US" sz="2800" dirty="0" smtClean="0"/>
              <a:t>)</a:t>
            </a:r>
          </a:p>
          <a:p>
            <a:pPr marL="0" indent="0">
              <a:spcBef>
                <a:spcPts val="0"/>
              </a:spcBef>
              <a:buNone/>
            </a:pPr>
            <a:endParaRPr lang="en-US" sz="2800" dirty="0" smtClean="0"/>
          </a:p>
          <a:p>
            <a:pPr marL="0" indent="0">
              <a:spcBef>
                <a:spcPts val="0"/>
              </a:spcBef>
              <a:buNone/>
            </a:pPr>
            <a:r>
              <a:rPr lang="en-US" sz="2800" dirty="0" smtClean="0"/>
              <a:t>Then, post-tax/post-transfer income of unit h (</a:t>
            </a:r>
            <a:r>
              <a:rPr lang="en-US" sz="2800" i="1" dirty="0" err="1" smtClean="0"/>
              <a:t>Y</a:t>
            </a:r>
            <a:r>
              <a:rPr lang="en-US" sz="2800" i="1" baseline="-25000" dirty="0" err="1" smtClean="0"/>
              <a:t>h</a:t>
            </a:r>
            <a:r>
              <a:rPr lang="en-US" sz="2800" dirty="0" smtClean="0"/>
              <a:t>) is:</a:t>
            </a:r>
          </a:p>
          <a:p>
            <a:pPr marL="0" indent="0">
              <a:spcBef>
                <a:spcPts val="0"/>
              </a:spcBef>
              <a:buNone/>
            </a:pPr>
            <a:endParaRPr lang="en-US" sz="2800" dirty="0"/>
          </a:p>
          <a:p>
            <a:pPr marL="0" indent="0">
              <a:spcBef>
                <a:spcPts val="0"/>
              </a:spcBef>
              <a:buNone/>
            </a:pPr>
            <a:r>
              <a:rPr lang="en-US" sz="2800" dirty="0" smtClean="0"/>
              <a:t>	</a:t>
            </a:r>
            <a:r>
              <a:rPr lang="en-US" sz="2800" i="1" dirty="0" err="1" smtClean="0"/>
              <a:t>Y</a:t>
            </a:r>
            <a:r>
              <a:rPr lang="en-US" sz="2800" i="1" baseline="-25000" dirty="0" err="1" smtClean="0"/>
              <a:t>h</a:t>
            </a:r>
            <a:r>
              <a:rPr lang="en-US" sz="2800" i="1" baseline="-25000" dirty="0" smtClean="0"/>
              <a:t> </a:t>
            </a:r>
            <a:r>
              <a:rPr lang="en-US" sz="2800" dirty="0" smtClean="0"/>
              <a:t>= </a:t>
            </a:r>
            <a:r>
              <a:rPr lang="en-US" sz="2800" i="1" dirty="0" err="1" smtClean="0"/>
              <a:t>I</a:t>
            </a:r>
            <a:r>
              <a:rPr lang="en-US" sz="2800" i="1" baseline="-25000" dirty="0" err="1" smtClean="0"/>
              <a:t>h</a:t>
            </a:r>
            <a:r>
              <a:rPr lang="en-US" sz="2800" i="1" dirty="0" smtClean="0"/>
              <a:t> </a:t>
            </a:r>
            <a:r>
              <a:rPr lang="en-US" sz="2800" dirty="0" smtClean="0"/>
              <a:t>- ∑</a:t>
            </a:r>
            <a:r>
              <a:rPr lang="en-US" sz="2800" baseline="-25000" dirty="0" smtClean="0"/>
              <a:t>i</a:t>
            </a:r>
            <a:r>
              <a:rPr lang="en-US" sz="2800" dirty="0" smtClean="0"/>
              <a:t> </a:t>
            </a:r>
            <a:r>
              <a:rPr lang="en-US" sz="2800" i="1" dirty="0" err="1" smtClean="0"/>
              <a:t>T</a:t>
            </a:r>
            <a:r>
              <a:rPr lang="en-US" sz="2800" i="1" baseline="-25000" dirty="0" err="1" smtClean="0"/>
              <a:t>i</a:t>
            </a:r>
            <a:r>
              <a:rPr lang="en-US" sz="2800" i="1" dirty="0" err="1" smtClean="0"/>
              <a:t>S</a:t>
            </a:r>
            <a:r>
              <a:rPr lang="en-US" sz="2800" i="1" baseline="-25000" dirty="0" err="1" smtClean="0"/>
              <a:t>ih</a:t>
            </a:r>
            <a:endParaRPr lang="en-US" sz="2800" i="1" baseline="-25000" dirty="0" smtClean="0"/>
          </a:p>
          <a:p>
            <a:pPr marL="0" indent="0">
              <a:spcBef>
                <a:spcPts val="0"/>
              </a:spcBef>
              <a:buNone/>
            </a:pPr>
            <a:endParaRPr lang="en-US" sz="2800" i="1" dirty="0" smtClean="0"/>
          </a:p>
          <a:p>
            <a:pPr marL="0" indent="0">
              <a:spcBef>
                <a:spcPts val="0"/>
              </a:spcBef>
              <a:buNone/>
            </a:pPr>
            <a:r>
              <a:rPr lang="en-US" sz="2800" dirty="0" smtClean="0"/>
              <a:t>All of this seems easy, and answers the key question:</a:t>
            </a:r>
          </a:p>
          <a:p>
            <a:pPr marL="0" indent="0">
              <a:spcBef>
                <a:spcPts val="0"/>
              </a:spcBef>
              <a:buNone/>
            </a:pPr>
            <a:endParaRPr lang="en-US" sz="2800" i="1" dirty="0"/>
          </a:p>
          <a:p>
            <a:pPr marL="0" indent="0">
              <a:spcBef>
                <a:spcPts val="0"/>
              </a:spcBef>
              <a:buNone/>
            </a:pPr>
            <a:r>
              <a:rPr lang="en-US" sz="2800" i="1" dirty="0" smtClean="0"/>
              <a:t>	Who pays the taxes or gets the transfers?</a:t>
            </a:r>
          </a:p>
        </p:txBody>
      </p:sp>
    </p:spTree>
    <p:extLst>
      <p:ext uri="{BB962C8B-B14F-4D97-AF65-F5344CB8AC3E}">
        <p14:creationId xmlns:p14="http://schemas.microsoft.com/office/powerpoint/2010/main" val="1653580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Methodological Highlights</a:t>
            </a:r>
            <a:endParaRPr lang="en-US" b="1"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7CC7B76-0C1A-1042-8C34-974DD785521E}" type="slidenum">
              <a:rPr lang="en-US" smtClean="0"/>
              <a:t>8</a:t>
            </a:fld>
            <a:endParaRPr lang="en-US"/>
          </a:p>
        </p:txBody>
      </p:sp>
    </p:spTree>
    <p:extLst>
      <p:ext uri="{BB962C8B-B14F-4D97-AF65-F5344CB8AC3E}">
        <p14:creationId xmlns:p14="http://schemas.microsoft.com/office/powerpoint/2010/main" val="248829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 y="38100"/>
            <a:ext cx="8763000" cy="1028700"/>
          </a:xfrm>
        </p:spPr>
        <p:txBody>
          <a:bodyPr>
            <a:normAutofit fontScale="90000"/>
          </a:bodyPr>
          <a:lstStyle/>
          <a:p>
            <a:r>
              <a:rPr lang="en-US" sz="4000" b="1" dirty="0">
                <a:effectLst>
                  <a:outerShdw blurRad="38100" dist="38100" dir="2700000" algn="tl">
                    <a:srgbClr val="000000">
                      <a:alpha val="43137"/>
                    </a:srgbClr>
                  </a:outerShdw>
                </a:effectLst>
              </a:rPr>
              <a:t>T</a:t>
            </a:r>
            <a:r>
              <a:rPr lang="en-US" sz="4000" b="1" dirty="0" smtClean="0">
                <a:effectLst>
                  <a:outerShdw blurRad="38100" dist="38100" dir="2700000" algn="tl">
                    <a:srgbClr val="000000">
                      <a:alpha val="43137"/>
                    </a:srgbClr>
                  </a:outerShdw>
                </a:effectLst>
              </a:rPr>
              <a:t>here are lots of questions that must be answered.</a:t>
            </a:r>
            <a:endParaRPr lang="en-US" sz="4000" b="1" dirty="0">
              <a:effectLst>
                <a:outerShdw blurRad="38100" dist="38100" dir="2700000" algn="tl">
                  <a:srgbClr val="000000">
                    <a:alpha val="43137"/>
                  </a:srgbClr>
                </a:outerShdw>
              </a:effectLst>
            </a:endParaRPr>
          </a:p>
        </p:txBody>
      </p:sp>
      <p:sp>
        <p:nvSpPr>
          <p:cNvPr id="60419" name="Rectangle 3"/>
          <p:cNvSpPr>
            <a:spLocks noGrp="1" noChangeArrowheads="1"/>
          </p:cNvSpPr>
          <p:nvPr>
            <p:ph idx="1"/>
          </p:nvPr>
        </p:nvSpPr>
        <p:spPr>
          <a:xfrm>
            <a:off x="228600" y="1066800"/>
            <a:ext cx="8610600" cy="5791200"/>
          </a:xfrm>
        </p:spPr>
        <p:txBody>
          <a:bodyPr>
            <a:normAutofit/>
          </a:bodyPr>
          <a:lstStyle/>
          <a:p>
            <a:pPr>
              <a:lnSpc>
                <a:spcPct val="110000"/>
              </a:lnSpc>
              <a:spcBef>
                <a:spcPts val="0"/>
              </a:spcBef>
            </a:pPr>
            <a:r>
              <a:rPr lang="en-US" sz="2400" dirty="0" smtClean="0"/>
              <a:t>What is the “unit” (e.g., individual versus household)?</a:t>
            </a:r>
          </a:p>
          <a:p>
            <a:pPr>
              <a:lnSpc>
                <a:spcPct val="110000"/>
              </a:lnSpc>
              <a:spcBef>
                <a:spcPts val="0"/>
              </a:spcBef>
            </a:pPr>
            <a:r>
              <a:rPr lang="en-US" sz="2400" dirty="0" smtClean="0"/>
              <a:t>What is “income”?</a:t>
            </a:r>
          </a:p>
          <a:p>
            <a:pPr lvl="1">
              <a:lnSpc>
                <a:spcPct val="110000"/>
              </a:lnSpc>
              <a:spcBef>
                <a:spcPts val="0"/>
              </a:spcBef>
              <a:buFont typeface="Courier New" pitchFamily="49" charset="0"/>
              <a:buChar char="o"/>
            </a:pPr>
            <a:r>
              <a:rPr lang="en-US" sz="2400" dirty="0" smtClean="0"/>
              <a:t>Comprehensive income?</a:t>
            </a:r>
          </a:p>
          <a:p>
            <a:pPr lvl="1">
              <a:lnSpc>
                <a:spcPct val="110000"/>
              </a:lnSpc>
              <a:spcBef>
                <a:spcPts val="0"/>
              </a:spcBef>
              <a:buFont typeface="Courier New" pitchFamily="49" charset="0"/>
              <a:buChar char="o"/>
            </a:pPr>
            <a:r>
              <a:rPr lang="en-US" sz="2400" dirty="0" smtClean="0"/>
              <a:t>Annual versus lifetime measure?</a:t>
            </a:r>
          </a:p>
          <a:p>
            <a:pPr lvl="1">
              <a:lnSpc>
                <a:spcPct val="110000"/>
              </a:lnSpc>
              <a:spcBef>
                <a:spcPts val="0"/>
              </a:spcBef>
              <a:buFont typeface="Courier New" pitchFamily="49" charset="0"/>
              <a:buChar char="o"/>
            </a:pPr>
            <a:r>
              <a:rPr lang="en-US" sz="2400" dirty="0" smtClean="0"/>
              <a:t>Market and non-market measure (including tax evasion)?</a:t>
            </a:r>
          </a:p>
          <a:p>
            <a:pPr>
              <a:lnSpc>
                <a:spcPct val="110000"/>
              </a:lnSpc>
              <a:spcBef>
                <a:spcPts val="0"/>
              </a:spcBef>
            </a:pPr>
            <a:r>
              <a:rPr lang="en-US" sz="2400" dirty="0" smtClean="0"/>
              <a:t>How are components of income measured (e.g., capital income)?</a:t>
            </a:r>
          </a:p>
          <a:p>
            <a:pPr>
              <a:lnSpc>
                <a:spcPct val="110000"/>
              </a:lnSpc>
              <a:spcBef>
                <a:spcPts val="0"/>
              </a:spcBef>
            </a:pPr>
            <a:r>
              <a:rPr lang="en-US" sz="2400" dirty="0" smtClean="0"/>
              <a:t>Should “consumption” be used instead of “income”?</a:t>
            </a:r>
          </a:p>
          <a:p>
            <a:pPr>
              <a:lnSpc>
                <a:spcPct val="110000"/>
              </a:lnSpc>
              <a:spcBef>
                <a:spcPts val="0"/>
              </a:spcBef>
            </a:pPr>
            <a:r>
              <a:rPr lang="en-US" sz="2400" dirty="0"/>
              <a:t>What is the time frame of </a:t>
            </a:r>
            <a:r>
              <a:rPr lang="en-US" sz="2400" dirty="0" smtClean="0"/>
              <a:t>analysis (e.g., annual versus lifetime)?</a:t>
            </a:r>
          </a:p>
          <a:p>
            <a:pPr>
              <a:lnSpc>
                <a:spcPct val="110000"/>
              </a:lnSpc>
              <a:spcBef>
                <a:spcPts val="0"/>
              </a:spcBef>
            </a:pPr>
            <a:r>
              <a:rPr lang="en-US" sz="2400" dirty="0" smtClean="0"/>
              <a:t>What taxes and transfers are included?</a:t>
            </a:r>
          </a:p>
          <a:p>
            <a:pPr>
              <a:lnSpc>
                <a:spcPct val="110000"/>
              </a:lnSpc>
              <a:spcBef>
                <a:spcPts val="0"/>
              </a:spcBef>
            </a:pPr>
            <a:r>
              <a:rPr lang="en-US" sz="2400" dirty="0" smtClean="0"/>
              <a:t>What are the allocators?</a:t>
            </a:r>
          </a:p>
          <a:p>
            <a:pPr>
              <a:lnSpc>
                <a:spcPct val="110000"/>
              </a:lnSpc>
              <a:spcBef>
                <a:spcPts val="0"/>
              </a:spcBef>
            </a:pPr>
            <a:r>
              <a:rPr lang="en-US" sz="2400" dirty="0" smtClean="0"/>
              <a:t>What happens when individuals change “ranks”?</a:t>
            </a:r>
          </a:p>
          <a:p>
            <a:pPr>
              <a:lnSpc>
                <a:spcPct val="110000"/>
              </a:lnSpc>
              <a:spcBef>
                <a:spcPts val="0"/>
              </a:spcBef>
            </a:pPr>
            <a:r>
              <a:rPr lang="en-US" sz="2400" dirty="0" smtClean="0"/>
              <a:t>How can the results be easily summarized?</a:t>
            </a:r>
          </a:p>
        </p:txBody>
      </p:sp>
    </p:spTree>
    <p:extLst>
      <p:ext uri="{BB962C8B-B14F-4D97-AF65-F5344CB8AC3E}">
        <p14:creationId xmlns:p14="http://schemas.microsoft.com/office/powerpoint/2010/main" val="17243138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945</TotalTime>
  <Words>1961</Words>
  <Application>Microsoft Macintosh PowerPoint</Application>
  <PresentationFormat>On-screen Show (4:3)</PresentationFormat>
  <Paragraphs>260</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Taxes, Transfers, Inequality, and Poverty: Argentina, Bolivia, Brazil, Mexico, and Peru</vt:lpstr>
      <vt:lpstr>Outline</vt:lpstr>
      <vt:lpstr>Commitment to Equity Project</vt:lpstr>
      <vt:lpstr>Commitment to Equity Project</vt:lpstr>
      <vt:lpstr>References</vt:lpstr>
      <vt:lpstr>References</vt:lpstr>
      <vt:lpstr>Basic elements of incidence analysis</vt:lpstr>
      <vt:lpstr>Methodological Highlights</vt:lpstr>
      <vt:lpstr>There are lots of questions that must be answered.</vt:lpstr>
      <vt:lpstr>Methods to Allocate Taxes and Transfers</vt:lpstr>
      <vt:lpstr>Some additional considerations…</vt:lpstr>
      <vt:lpstr>Definitions: Effectiveness Indicator</vt:lpstr>
      <vt:lpstr>Defining Progressive and Regressive Taxes and Transfers</vt:lpstr>
      <vt:lpstr>CEQ Project: Defining and Constructing Welfare Indicator</vt:lpstr>
      <vt:lpstr>Fiscal Incidence: Welfare Indicator </vt:lpstr>
      <vt:lpstr>Taxes and Transfers Included</vt:lpstr>
      <vt:lpstr>Fiscal Incidence Indicators</vt:lpstr>
      <vt:lpstr>Fiscal Incidence: Caveats </vt:lpstr>
      <vt:lpstr>Fiscal Incidence: Caveats</vt:lpstr>
      <vt:lpstr>PowerPoint Presentation</vt:lpstr>
      <vt:lpstr>What is Market Income?</vt:lpstr>
      <vt:lpstr>What is Net Market Income?</vt:lpstr>
      <vt:lpstr>Construction of Income Concepts/Calculating Taxes &amp; Transfers</vt:lpstr>
      <vt:lpstr>Construction of Income Concepts/Calculating Taxes &amp; Transfers</vt:lpstr>
      <vt:lpstr>Construction of Income Concepts/Calculating Taxes &amp; Transfers</vt:lpstr>
      <vt:lpstr>PowerPoint Presentation</vt:lpstr>
      <vt:lpstr>PowerPoint Presentation</vt:lpstr>
      <vt:lpstr>PowerPoint Presentation</vt:lpstr>
      <vt:lpstr>Options to Construct Income Concepts</vt:lpstr>
      <vt:lpstr>Results: A Primer</vt:lpstr>
      <vt:lpstr>PowerPoint Presentation</vt:lpstr>
      <vt:lpstr>PowerPoint Presentation</vt:lpstr>
      <vt:lpstr>PowerPoint Presentation</vt:lpstr>
      <vt:lpstr>Comparing the Increase in the 1990’s with Decline in the 2000’s (Lustig et al., 2011)</vt:lpstr>
      <vt:lpstr>Results: A Primer</vt:lpstr>
      <vt:lpstr>PowerPoint Presentation</vt:lpstr>
      <vt:lpstr>Conclusions:</vt:lpstr>
      <vt:lpstr>Heterogeneous LA: State comes in different sizes</vt:lpstr>
      <vt:lpstr>Decline in Gini and Effectiveness: Heterogeneous LA</vt:lpstr>
      <vt:lpstr>Decline in Headcount Ratio $2.50 PPP and Pov. Reduction Effectivenenss</vt:lpstr>
      <vt:lpstr>Conclusions</vt:lpstr>
      <vt:lpstr>PowerPoint Presentation</vt:lpstr>
      <vt:lpstr>Decline in Disp Inc Gini, Direct Transfers and Effectiveness Indicator</vt:lpstr>
      <vt:lpstr>Decline in Final Inc Gini, Direct Transfers and Effectiveness Indicator</vt:lpstr>
      <vt:lpstr>Conclusions</vt:lpstr>
      <vt:lpstr>Fiscal Policy and Decline in Gini</vt:lpstr>
      <vt:lpstr>Conclusions</vt:lpstr>
      <vt:lpstr>“Leakages” to Non-poor</vt:lpstr>
      <vt:lpstr>Coverage of the Extreme and Total Poor</vt:lpstr>
      <vt:lpstr>Conclusions</vt:lpstr>
      <vt:lpstr>Impact of Indirect Taxes</vt:lpstr>
      <vt:lpstr>Indirect Taxes and the Poor in Brazil (Lustig and Higgins, 2012)</vt:lpstr>
      <vt:lpstr>Fiscal Mobility: Fiscally-induced Upward and Downward Movement (in %). Brazil’09</vt:lpstr>
      <vt:lpstr>Where public contributory pensions go matters…</vt:lpstr>
      <vt:lpstr>How sensitive are results to the placement of contributory pensions? Brazil vs. Mexico</vt:lpstr>
      <vt:lpstr>How sensitive to placement of contributory pensions: Uruguay incidence </vt:lpstr>
      <vt:lpstr>Adding the top; Greater Bs. As., Argentina (Alvaredo and Piketty en López-Calva y Lustig, 2010)</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 Lustig</dc:creator>
  <cp:lastModifiedBy>Samantha Greenspun</cp:lastModifiedBy>
  <cp:revision>68</cp:revision>
  <dcterms:created xsi:type="dcterms:W3CDTF">2012-04-19T01:44:10Z</dcterms:created>
  <dcterms:modified xsi:type="dcterms:W3CDTF">2012-08-08T02:22:09Z</dcterms:modified>
</cp:coreProperties>
</file>