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6" r:id="rId10"/>
    <p:sldId id="267" r:id="rId11"/>
    <p:sldId id="272" r:id="rId12"/>
    <p:sldId id="274" r:id="rId13"/>
    <p:sldId id="269" r:id="rId14"/>
    <p:sldId id="270" r:id="rId15"/>
    <p:sldId id="271" r:id="rId16"/>
    <p:sldId id="275" r:id="rId17"/>
    <p:sldId id="276" r:id="rId18"/>
    <p:sldId id="280" r:id="rId19"/>
    <p:sldId id="277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2" d="100"/>
          <a:sy n="62" d="100"/>
        </p:scale>
        <p:origin x="-1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theme" Target="theme/theme1.xml"/><Relationship Id="rId26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94B97-728A-42F9-BE5C-7F3579657B24}" type="datetimeFigureOut">
              <a:rPr lang="en-US" smtClean="0"/>
              <a:t>8/6/12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2EBB4-5A0F-4599-B444-4D81E37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7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2EBB4-5A0F-4599-B444-4D81E374E6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25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2EBB4-5A0F-4599-B444-4D81E374E69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4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3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8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3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3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1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3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3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2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9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AE5AF-EF4B-44E4-8150-F350D0BB30DD}" type="datetimeFigureOut">
              <a:rPr lang="en-US" smtClean="0"/>
              <a:t>8/6/12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07D0E-31CB-4ACD-BF4E-D5A149322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8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b="1" dirty="0" smtClean="0"/>
              <a:t>Fiscal Incidence, Fiscal Mobility</a:t>
            </a:r>
            <a:br>
              <a:rPr lang="en-US" b="1" dirty="0" smtClean="0"/>
            </a:br>
            <a:r>
              <a:rPr lang="en-US" b="1" dirty="0" smtClean="0"/>
              <a:t>and the Poor: A New Approach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28600" y="2362200"/>
            <a:ext cx="98298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Nora </a:t>
            </a:r>
            <a:r>
              <a:rPr lang="en-US" sz="3600" dirty="0" err="1" smtClean="0">
                <a:solidFill>
                  <a:schemeClr val="tx1"/>
                </a:solidFill>
              </a:rPr>
              <a:t>Lustig</a:t>
            </a:r>
            <a:endParaRPr lang="en-US" sz="36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Sean Higgins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r>
              <a:rPr lang="en-US" sz="3400" dirty="0" smtClean="0">
                <a:solidFill>
                  <a:schemeClr val="tx1"/>
                </a:solidFill>
              </a:rPr>
              <a:t>Department of Economics</a:t>
            </a:r>
          </a:p>
          <a:p>
            <a:r>
              <a:rPr lang="en-US" sz="3400" dirty="0" smtClean="0">
                <a:solidFill>
                  <a:schemeClr val="tx1"/>
                </a:solidFill>
              </a:rPr>
              <a:t>Tulane University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Well-being and inequality in the long run: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measurement, history and ideas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Universidad Carlos III de Madrid and the World Bank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June 1, 2012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Madrid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8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An Illustration: Brazil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CDF of after taxes and transfers income </a:t>
            </a:r>
            <a:r>
              <a:rPr lang="en-US" sz="2600" u="sng" dirty="0" smtClean="0"/>
              <a:t>first-order stochastic dominates</a:t>
            </a:r>
            <a:r>
              <a:rPr lang="en-US" sz="2600" dirty="0" smtClean="0"/>
              <a:t> CDF of before taxes and transfers income over domain of ultra and extreme poverty lines (≤ $2.50 PPP per day)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819400"/>
            <a:ext cx="5334000" cy="38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51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An Illustration: Brazil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Progressive overall tax system:</a:t>
            </a:r>
          </a:p>
          <a:p>
            <a:pPr lvl="1"/>
            <a:r>
              <a:rPr lang="en-US" sz="2600" dirty="0" err="1" smtClean="0"/>
              <a:t>Kakwani</a:t>
            </a:r>
            <a:r>
              <a:rPr lang="en-US" sz="2600" dirty="0" smtClean="0"/>
              <a:t> index of direct and indirect taxes is 0.03</a:t>
            </a:r>
          </a:p>
          <a:p>
            <a:pPr lvl="1"/>
            <a:r>
              <a:rPr lang="en-US" sz="2600" dirty="0" smtClean="0"/>
              <a:t>Reynolds-</a:t>
            </a:r>
            <a:r>
              <a:rPr lang="en-US" sz="2600" dirty="0" err="1" smtClean="0"/>
              <a:t>Smolensky</a:t>
            </a:r>
            <a:r>
              <a:rPr lang="en-US" sz="2600" dirty="0" smtClean="0"/>
              <a:t> index of after taxes and transfers income with respect to before taxes and transfers income is 0.05</a:t>
            </a:r>
          </a:p>
        </p:txBody>
      </p:sp>
    </p:spTree>
    <p:extLst>
      <p:ext uri="{BB962C8B-B14F-4D97-AF65-F5344CB8AC3E}">
        <p14:creationId xmlns:p14="http://schemas.microsoft.com/office/powerpoint/2010/main" val="7462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0"/>
            <a:ext cx="8229600" cy="1143000"/>
          </a:xfrm>
        </p:spPr>
        <p:txBody>
          <a:bodyPr/>
          <a:lstStyle/>
          <a:p>
            <a:r>
              <a:rPr lang="en-US" b="1" dirty="0" smtClean="0"/>
              <a:t>An Illustration: Brazil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Anonymous incidence analysis: two poorest </a:t>
            </a:r>
            <a:r>
              <a:rPr lang="en-US" sz="3000" dirty="0" err="1" smtClean="0"/>
              <a:t>deciles</a:t>
            </a:r>
            <a:r>
              <a:rPr lang="en-US" sz="3000" dirty="0" smtClean="0"/>
              <a:t> are, on average, net recipients from the tax and transfer system</a:t>
            </a:r>
          </a:p>
          <a:p>
            <a:r>
              <a:rPr lang="en-US" sz="3000" dirty="0" smtClean="0"/>
              <a:t>Non-anonymous incidence analysis: three poorest </a:t>
            </a:r>
            <a:r>
              <a:rPr lang="en-US" sz="3000" dirty="0" err="1" smtClean="0"/>
              <a:t>deciles</a:t>
            </a:r>
            <a:r>
              <a:rPr lang="en-US" sz="3000" dirty="0" smtClean="0"/>
              <a:t> are, on average, net recipients from the tax and transfers system</a:t>
            </a:r>
          </a:p>
          <a:p>
            <a:pPr lvl="1"/>
            <a:r>
              <a:rPr lang="en-US" sz="2600" dirty="0" smtClean="0"/>
              <a:t>Incomes of those in the poorest </a:t>
            </a:r>
            <a:r>
              <a:rPr lang="en-US" sz="2600" dirty="0" err="1" smtClean="0"/>
              <a:t>decile</a:t>
            </a:r>
            <a:r>
              <a:rPr lang="en-US" sz="2600" dirty="0" smtClean="0"/>
              <a:t> by market income increase by 80% on average</a:t>
            </a:r>
          </a:p>
        </p:txBody>
      </p:sp>
    </p:spTree>
    <p:extLst>
      <p:ext uri="{BB962C8B-B14F-4D97-AF65-F5344CB8AC3E}">
        <p14:creationId xmlns:p14="http://schemas.microsoft.com/office/powerpoint/2010/main" val="3401817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An Illustration: Brazil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318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Incidence by </a:t>
            </a:r>
            <a:r>
              <a:rPr lang="en-US" sz="3000" dirty="0" err="1" smtClean="0"/>
              <a:t>deciles</a:t>
            </a:r>
            <a:endParaRPr lang="en-US" sz="3000" dirty="0"/>
          </a:p>
        </p:txBody>
      </p:sp>
      <p:pic>
        <p:nvPicPr>
          <p:cNvPr id="3074" name="Picture 2" descr="C:\Dropbox\Lustig_other_projects\Madrid\fiscal_incidenc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0" y="1828798"/>
            <a:ext cx="6461760" cy="460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3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An Illustration: Brazil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u="sng" dirty="0" smtClean="0"/>
              <a:t>However</a:t>
            </a:r>
            <a:r>
              <a:rPr lang="en-US" sz="3000" dirty="0" smtClean="0"/>
              <a:t>:</a:t>
            </a:r>
          </a:p>
          <a:p>
            <a:pPr lvl="1"/>
            <a:r>
              <a:rPr lang="en-US" dirty="0" smtClean="0"/>
              <a:t>Around 15% of the moderate poor become extreme poor</a:t>
            </a:r>
          </a:p>
          <a:p>
            <a:pPr lvl="1"/>
            <a:r>
              <a:rPr lang="en-US" dirty="0" smtClean="0"/>
              <a:t>Around 4% of the extreme poor become ultra poor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67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Fiscal Mobility Matrix: Brazil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" y="914400"/>
            <a:ext cx="829372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3518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Much do the Losing Poor Lose?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1371600"/>
            <a:ext cx="8229600" cy="4525963"/>
          </a:xfrm>
        </p:spPr>
        <p:txBody>
          <a:bodyPr/>
          <a:lstStyle/>
          <a:p>
            <a:r>
              <a:rPr lang="en-US" dirty="0" smtClean="0"/>
              <a:t>Matrix of average proportional losses</a:t>
            </a:r>
          </a:p>
          <a:p>
            <a:pPr lvl="1"/>
            <a:r>
              <a:rPr lang="en-US" i="1" dirty="0" smtClean="0"/>
              <a:t>k </a:t>
            </a:r>
            <a:r>
              <a:rPr lang="en-US" dirty="0" smtClean="0"/>
              <a:t>×</a:t>
            </a:r>
            <a:r>
              <a:rPr lang="en-US" i="1" dirty="0" smtClean="0"/>
              <a:t> k </a:t>
            </a:r>
            <a:r>
              <a:rPr lang="en-US" dirty="0" smtClean="0"/>
              <a:t>matrix </a:t>
            </a:r>
            <a:r>
              <a:rPr lang="en-US" i="1" dirty="0" smtClean="0"/>
              <a:t>L</a:t>
            </a:r>
            <a:r>
              <a:rPr lang="en-US" dirty="0" smtClean="0"/>
              <a:t> with </a:t>
            </a:r>
            <a:r>
              <a:rPr lang="en-US" i="1" dirty="0" err="1" smtClean="0"/>
              <a:t>ij</a:t>
            </a:r>
            <a:r>
              <a:rPr lang="en-US" dirty="0" err="1" smtClean="0"/>
              <a:t>-th</a:t>
            </a:r>
            <a:r>
              <a:rPr lang="en-US" dirty="0" smtClean="0"/>
              <a:t> element </a:t>
            </a:r>
            <a:r>
              <a:rPr lang="en-US" i="1" dirty="0" err="1" smtClean="0"/>
              <a:t>l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equal to the average percent decrease in income of those who began in group </a:t>
            </a:r>
            <a:r>
              <a:rPr lang="en-US" i="1" dirty="0" smtClean="0"/>
              <a:t>i</a:t>
            </a:r>
            <a:r>
              <a:rPr lang="en-US" dirty="0" smtClean="0"/>
              <a:t> and lost income due to taxes and transfers, ending in group</a:t>
            </a:r>
            <a:r>
              <a:rPr lang="en-US" i="1" dirty="0" smtClean="0"/>
              <a:t> j </a:t>
            </a:r>
            <a:r>
              <a:rPr lang="en-US" dirty="0" smtClean="0"/>
              <a:t>≤ </a:t>
            </a:r>
            <a:r>
              <a:rPr lang="en-US" i="1" dirty="0"/>
              <a:t>i</a:t>
            </a:r>
            <a:endParaRPr lang="en-US" i="1" dirty="0" smtClean="0"/>
          </a:p>
          <a:p>
            <a:pPr lvl="1"/>
            <a:r>
              <a:rPr lang="en-US" dirty="0" smtClean="0"/>
              <a:t>Negative semi-definite and weakly lower-triangular by construction</a:t>
            </a:r>
          </a:p>
          <a:p>
            <a:pPr lvl="1"/>
            <a:r>
              <a:rPr lang="en-US" dirty="0" smtClean="0"/>
              <a:t>There is income loss among the poor if and only if </a:t>
            </a:r>
            <a:r>
              <a:rPr lang="en-US" i="1" dirty="0" err="1" smtClean="0"/>
              <a:t>l</a:t>
            </a:r>
            <a:r>
              <a:rPr lang="en-US" i="1" baseline="-25000" dirty="0" err="1" smtClean="0"/>
              <a:t>ij</a:t>
            </a:r>
            <a:r>
              <a:rPr lang="en-US" i="1" baseline="-25000" dirty="0" smtClean="0"/>
              <a:t> </a:t>
            </a:r>
            <a:r>
              <a:rPr lang="en-US" dirty="0" smtClean="0"/>
              <a:t>&lt; 0 for some i ≤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56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7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Average Proportional Losses: Brazil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" y="1089659"/>
            <a:ext cx="8199120" cy="5596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030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Average Proportional Losses: Brazil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3000" dirty="0" smtClean="0"/>
              <a:t>Ultra poor who lose</a:t>
            </a:r>
          </a:p>
          <a:p>
            <a:pPr lvl="1"/>
            <a:r>
              <a:rPr lang="en-US" sz="2600" dirty="0" smtClean="0"/>
              <a:t>Begin with $0.83 PPP per day on average</a:t>
            </a:r>
          </a:p>
          <a:p>
            <a:pPr lvl="1"/>
            <a:r>
              <a:rPr lang="en-US" sz="2600" dirty="0" smtClean="0"/>
              <a:t>Lose 10% of their income on average</a:t>
            </a:r>
          </a:p>
          <a:p>
            <a:r>
              <a:rPr lang="en-US" sz="3000" dirty="0" smtClean="0"/>
              <a:t>Extreme poor before transfers who become ultra poor after transfers</a:t>
            </a:r>
          </a:p>
          <a:p>
            <a:pPr lvl="1"/>
            <a:r>
              <a:rPr lang="en-US" sz="2600" dirty="0" smtClean="0"/>
              <a:t>Begin with $1.34 PPP per day on average</a:t>
            </a:r>
          </a:p>
          <a:p>
            <a:pPr lvl="1"/>
            <a:r>
              <a:rPr lang="en-US" sz="2600" dirty="0" smtClean="0"/>
              <a:t>Lose 13% of their income on average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9273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8"/>
            <a:ext cx="8229600" cy="1143000"/>
          </a:xfrm>
        </p:spPr>
        <p:txBody>
          <a:bodyPr/>
          <a:lstStyle/>
          <a:p>
            <a:r>
              <a:rPr lang="en-US" b="1" dirty="0" smtClean="0"/>
              <a:t>Fiscal Mobility Dominance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58558"/>
                <a:ext cx="8229600" cy="5699442"/>
              </a:xfrm>
            </p:spPr>
            <p:txBody>
              <a:bodyPr>
                <a:normAutofit/>
              </a:bodyPr>
              <a:lstStyle/>
              <a:p>
                <a:r>
                  <a:rPr lang="en-US" sz="3000" dirty="0" smtClean="0"/>
                  <a:t>In terms of fiscal mobility, is an alternative scenario more desirable for the poor than the actual scenario?</a:t>
                </a:r>
              </a:p>
              <a:p>
                <a:r>
                  <a:rPr lang="en-US" sz="3000" dirty="0" smtClean="0"/>
                  <a:t>Compare two fiscal mobility matrices </a:t>
                </a:r>
                <a:r>
                  <a:rPr lang="en-US" sz="3000" i="1" dirty="0" smtClean="0"/>
                  <a:t>P </a:t>
                </a:r>
                <a:r>
                  <a:rPr lang="en-US" sz="3000" dirty="0" smtClean="0"/>
                  <a:t>and </a:t>
                </a:r>
                <a:r>
                  <a:rPr lang="en-US" sz="3000" i="1" dirty="0" smtClean="0"/>
                  <a:t>P’ </a:t>
                </a:r>
                <a:r>
                  <a:rPr lang="en-US" sz="3000" dirty="0" smtClean="0"/>
                  <a:t>and denote strong downward mobility dominance by the binary relation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sz="3000" i="1"/>
                        </m:ctrlPr>
                      </m:sSupPr>
                      <m:e>
                        <m:r>
                          <a:rPr lang="en-US" sz="3000" i="1"/>
                          <m:t>ℳ</m:t>
                        </m:r>
                      </m:e>
                      <m:sup>
                        <m:r>
                          <a:rPr lang="en-US" sz="3000" i="1"/>
                          <m:t>𝑆</m:t>
                        </m:r>
                      </m:sup>
                    </m:sSup>
                  </m:oMath>
                </a14:m>
                <a:endParaRPr lang="en-US" sz="3000" dirty="0" smtClean="0"/>
              </a:p>
              <a:p>
                <a:r>
                  <a:rPr lang="en-US" sz="3000" i="1" dirty="0" smtClean="0"/>
                  <a:t>P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sz="3000" i="1"/>
                        </m:ctrlPr>
                      </m:sSupPr>
                      <m:e>
                        <m:r>
                          <a:rPr lang="en-US" sz="3000" i="1"/>
                          <m:t>ℳ</m:t>
                        </m:r>
                      </m:e>
                      <m:sup>
                        <m:r>
                          <a:rPr lang="en-US" sz="3000" i="1"/>
                          <m:t>𝑆</m:t>
                        </m:r>
                      </m:sup>
                    </m:sSup>
                  </m:oMath>
                </a14:m>
                <a:r>
                  <a:rPr lang="en-US" sz="3000" i="1" dirty="0" smtClean="0"/>
                  <a:t> P’ </a:t>
                </a:r>
                <a:r>
                  <a:rPr lang="en-US" sz="3000" dirty="0" smtClean="0"/>
                  <a:t>if </a:t>
                </a:r>
                <a:r>
                  <a:rPr lang="en-US" sz="3000" i="1" dirty="0" smtClean="0"/>
                  <a:t>P</a:t>
                </a:r>
                <a:r>
                  <a:rPr lang="en-US" sz="3000" dirty="0" smtClean="0"/>
                  <a:t> exhibits less downward mobility among the poor (and into poverty) than </a:t>
                </a:r>
                <a:r>
                  <a:rPr lang="en-US" sz="3000" i="1" dirty="0" smtClean="0"/>
                  <a:t>P’</a:t>
                </a:r>
              </a:p>
              <a:p>
                <a:r>
                  <a:rPr lang="en-US" sz="3000" dirty="0" smtClean="0"/>
                  <a:t>Formally, </a:t>
                </a:r>
                <a:r>
                  <a:rPr lang="en-US" sz="3000" i="1" dirty="0" smtClean="0"/>
                  <a:t>P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sz="3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000" i="1">
                            <a:latin typeface="Cambria Math"/>
                          </a:rPr>
                          <m:t>ℳ</m:t>
                        </m:r>
                      </m:e>
                      <m:sup>
                        <m:r>
                          <a:rPr lang="en-US" sz="3000" i="1">
                            <a:latin typeface="Cambria Math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sz="3000" i="1" dirty="0" smtClean="0"/>
                  <a:t> P’ </a:t>
                </a:r>
                <a:r>
                  <a:rPr lang="en-US" sz="3000" i="1" dirty="0"/>
                  <a:t> </a:t>
                </a:r>
                <a:r>
                  <a:rPr lang="en-US" sz="3000" dirty="0" smtClean="0"/>
                  <a:t>if </a:t>
                </a:r>
                <a14:m>
                  <m:oMath xmlns:m="http://schemas.openxmlformats.org/officeDocument/2006/math" xmlns="">
                    <m:nary>
                      <m:naryPr>
                        <m:chr m:val="∑"/>
                        <m:limLoc m:val="undOvr"/>
                        <m:ctrlPr>
                          <a:rPr lang="en-US" sz="2600" i="1"/>
                        </m:ctrlPr>
                      </m:naryPr>
                      <m:sub>
                        <m:r>
                          <a:rPr lang="en-US" sz="2600" b="0" i="1" smtClean="0">
                            <a:latin typeface="Cambria Math"/>
                          </a:rPr>
                          <m:t>𝑚</m:t>
                        </m:r>
                        <m:r>
                          <a:rPr lang="en-US" sz="2600" i="1"/>
                          <m:t>=1</m:t>
                        </m:r>
                      </m:sub>
                      <m:sup>
                        <m:r>
                          <a:rPr lang="en-US" sz="2600" i="1"/>
                          <m:t>𝑗</m:t>
                        </m:r>
                      </m:sup>
                      <m:e>
                        <m:sSub>
                          <m:sSubPr>
                            <m:ctrlPr>
                              <a:rPr lang="en-US" sz="2600" i="1"/>
                            </m:ctrlPr>
                          </m:sSubPr>
                          <m:e>
                            <m:r>
                              <a:rPr lang="en-US" sz="2600" i="1"/>
                              <m:t>𝑝</m:t>
                            </m:r>
                          </m:e>
                          <m:sub>
                            <m:r>
                              <a:rPr lang="en-US" sz="2600" i="1"/>
                              <m:t>𝑖</m:t>
                            </m:r>
                            <m:r>
                              <a:rPr lang="en-US" sz="2600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r>
                          <a:rPr lang="en-US" sz="2600" i="1"/>
                          <m:t>≤</m:t>
                        </m:r>
                      </m:e>
                    </m:nary>
                    <m:nary>
                      <m:naryPr>
                        <m:chr m:val="∑"/>
                        <m:limLoc m:val="undOvr"/>
                        <m:ctrlPr>
                          <a:rPr lang="en-US" sz="2600" i="1"/>
                        </m:ctrlPr>
                      </m:naryPr>
                      <m:sub>
                        <m:r>
                          <a:rPr lang="en-US" sz="2600" b="0" i="1" smtClean="0">
                            <a:latin typeface="Cambria Math"/>
                          </a:rPr>
                          <m:t>𝑚</m:t>
                        </m:r>
                        <m:r>
                          <a:rPr lang="en-US" sz="2600" i="1"/>
                          <m:t>=1</m:t>
                        </m:r>
                      </m:sub>
                      <m:sup>
                        <m:r>
                          <a:rPr lang="en-US" sz="2600" i="1"/>
                          <m:t>𝑗</m:t>
                        </m:r>
                      </m:sup>
                      <m:e>
                        <m:sSub>
                          <m:sSubPr>
                            <m:ctrlPr>
                              <a:rPr lang="en-US" sz="2600" i="1"/>
                            </m:ctrlPr>
                          </m:sSubPr>
                          <m:e>
                            <m:r>
                              <a:rPr lang="en-US" sz="2600" i="1"/>
                              <m:t>𝑝</m:t>
                            </m:r>
                            <m:r>
                              <a:rPr lang="en-US" sz="2600" i="1"/>
                              <m:t>′</m:t>
                            </m:r>
                          </m:e>
                          <m:sub>
                            <m:r>
                              <a:rPr lang="en-US" sz="2600" i="1"/>
                              <m:t>𝑖</m:t>
                            </m:r>
                            <m:r>
                              <a:rPr lang="en-US" sz="2600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3000" dirty="0" smtClean="0"/>
                  <a:t> for         </a:t>
                </a:r>
                <a:r>
                  <a:rPr lang="en-US" sz="3000" i="1" dirty="0" smtClean="0"/>
                  <a:t>i</a:t>
                </a:r>
                <a:r>
                  <a:rPr lang="en-US" sz="3000" dirty="0" smtClean="0"/>
                  <a:t> ∈ {2,...,</a:t>
                </a:r>
                <a:r>
                  <a:rPr lang="en-US" sz="3000" i="1" dirty="0" smtClean="0"/>
                  <a:t>k</a:t>
                </a:r>
                <a:r>
                  <a:rPr lang="en-US" sz="3000" dirty="0" smtClean="0"/>
                  <a:t>} and </a:t>
                </a:r>
                <a:r>
                  <a:rPr lang="en-US" sz="3000" i="1" dirty="0" smtClean="0"/>
                  <a:t>j</a:t>
                </a:r>
                <a:r>
                  <a:rPr lang="en-US" sz="3000" dirty="0" smtClean="0"/>
                  <a:t> ≤ </a:t>
                </a:r>
                <a:r>
                  <a:rPr lang="en-US" sz="3000" i="1" dirty="0" smtClean="0"/>
                  <a:t>r</a:t>
                </a:r>
                <a:r>
                  <a:rPr lang="en-US" sz="3000" dirty="0" smtClean="0"/>
                  <a:t> &lt; </a:t>
                </a:r>
                <a:r>
                  <a:rPr lang="en-US" sz="3000" i="1" dirty="0" smtClean="0"/>
                  <a:t>i</a:t>
                </a:r>
                <a:r>
                  <a:rPr lang="en-US" sz="3000" dirty="0" smtClean="0"/>
                  <a:t>, with strict inequality for some </a:t>
                </a:r>
                <a:r>
                  <a:rPr lang="en-US" sz="3000" i="1" dirty="0"/>
                  <a:t>i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58558"/>
                <a:ext cx="8229600" cy="5699442"/>
              </a:xfrm>
              <a:blipFill rotWithShape="1">
                <a:blip r:embed="rId2"/>
                <a:stretch>
                  <a:fillRect l="-1481" t="-1283" r="-1037" b="-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886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Acknowledgements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6629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Technical companion paper with </a:t>
            </a:r>
            <a:r>
              <a:rPr lang="en-US" sz="3000" dirty="0" err="1" smtClean="0"/>
              <a:t>Satya</a:t>
            </a:r>
            <a:r>
              <a:rPr lang="en-US" sz="3000" dirty="0" smtClean="0"/>
              <a:t> </a:t>
            </a:r>
            <a:r>
              <a:rPr lang="en-US" sz="3000" dirty="0" err="1" smtClean="0"/>
              <a:t>Chakravarty</a:t>
            </a:r>
            <a:r>
              <a:rPr lang="en-US" sz="3000" dirty="0" smtClean="0"/>
              <a:t> and </a:t>
            </a:r>
            <a:r>
              <a:rPr lang="en-US" sz="3000" dirty="0" err="1" smtClean="0"/>
              <a:t>Nachiketa</a:t>
            </a:r>
            <a:r>
              <a:rPr lang="en-US" sz="3000" dirty="0" smtClean="0"/>
              <a:t> </a:t>
            </a:r>
            <a:r>
              <a:rPr lang="en-US" sz="3000" dirty="0" err="1" smtClean="0"/>
              <a:t>Chattopadhyay</a:t>
            </a:r>
            <a:r>
              <a:rPr lang="en-US" sz="3000" dirty="0" smtClean="0"/>
              <a:t> explores theoretical properties of our fiscal mobility matrices</a:t>
            </a:r>
          </a:p>
          <a:p>
            <a:r>
              <a:rPr lang="en-US" sz="3000" dirty="0" smtClean="0"/>
              <a:t>Joint work with </a:t>
            </a:r>
            <a:r>
              <a:rPr lang="en-US" sz="3000" dirty="0" err="1" smtClean="0"/>
              <a:t>Claudiney</a:t>
            </a:r>
            <a:r>
              <a:rPr lang="en-US" sz="3000" dirty="0" smtClean="0"/>
              <a:t> Pereira on fiscal incidence in Brazil</a:t>
            </a:r>
          </a:p>
          <a:p>
            <a:r>
              <a:rPr lang="en-US" sz="3000" dirty="0" smtClean="0"/>
              <a:t>Part of the Commitment to Equity (CEQ) project</a:t>
            </a:r>
          </a:p>
          <a:p>
            <a:pPr lvl="1"/>
            <a:r>
              <a:rPr lang="en-US" sz="2600" dirty="0" smtClean="0"/>
              <a:t>Center for Inter-American Policy and Research (CIPR) and Department of Economics at Tulane University, and Inter-American Dialogue</a:t>
            </a:r>
          </a:p>
          <a:p>
            <a:r>
              <a:rPr lang="en-US" sz="3000" dirty="0" smtClean="0"/>
              <a:t>Excellent research assistantship from </a:t>
            </a:r>
            <a:r>
              <a:rPr lang="en-US" sz="3000" dirty="0" err="1" smtClean="0"/>
              <a:t>Qingyang</a:t>
            </a:r>
            <a:r>
              <a:rPr lang="en-US" sz="3000" dirty="0" smtClean="0"/>
              <a:t> </a:t>
            </a:r>
            <a:r>
              <a:rPr lang="en-US" sz="3000" dirty="0" err="1" smtClean="0"/>
              <a:t>Luo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60714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8"/>
            <a:ext cx="8229600" cy="1143000"/>
          </a:xfrm>
        </p:spPr>
        <p:txBody>
          <a:bodyPr/>
          <a:lstStyle/>
          <a:p>
            <a:r>
              <a:rPr lang="en-US" b="1" dirty="0" smtClean="0"/>
              <a:t>Alternative Scenario: Neutral Tax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Compare actual scenario in Brazil to an alternative</a:t>
            </a:r>
          </a:p>
          <a:p>
            <a:r>
              <a:rPr lang="en-US" sz="3000" dirty="0" smtClean="0"/>
              <a:t>Neutral tax</a:t>
            </a:r>
          </a:p>
          <a:p>
            <a:pPr lvl="1"/>
            <a:r>
              <a:rPr lang="en-US" sz="2600" dirty="0" smtClean="0"/>
              <a:t>Individuals are taxed proportional to their incomes such that total tax revenue remains fixed</a:t>
            </a:r>
          </a:p>
          <a:p>
            <a:r>
              <a:rPr lang="en-US" sz="3000" dirty="0" smtClean="0"/>
              <a:t>Transfers received are still as observed</a:t>
            </a:r>
          </a:p>
          <a:p>
            <a:r>
              <a:rPr lang="en-US" sz="3000" dirty="0" smtClean="0"/>
              <a:t>22% of ultra poor become extreme poor</a:t>
            </a:r>
          </a:p>
          <a:p>
            <a:r>
              <a:rPr lang="en-US" sz="3000" dirty="0" smtClean="0"/>
              <a:t>7% of extreme poor become ultra poor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157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0"/>
            <a:ext cx="8229600" cy="1143000"/>
          </a:xfrm>
        </p:spPr>
        <p:txBody>
          <a:bodyPr/>
          <a:lstStyle/>
          <a:p>
            <a:r>
              <a:rPr lang="en-US" b="1" dirty="0" smtClean="0"/>
              <a:t>Fiscal Mobility Matrix: Neutral Tax</a:t>
            </a:r>
            <a:endParaRPr lang="en-US" b="1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990600"/>
            <a:ext cx="8343899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866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Alternative Scenario: Neutral Tax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Higher downward mobility among the poor in neutral tax scenario</a:t>
            </a:r>
          </a:p>
          <a:p>
            <a:pPr lvl="1"/>
            <a:r>
              <a:rPr lang="en-US" sz="2600" dirty="0" smtClean="0"/>
              <a:t>Compare cumulative downward mobility vectors:</a:t>
            </a:r>
            <a:endParaRPr lang="en-US" sz="2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00400"/>
            <a:ext cx="425196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946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8"/>
            <a:ext cx="8229600" cy="1143000"/>
          </a:xfrm>
        </p:spPr>
        <p:txBody>
          <a:bodyPr/>
          <a:lstStyle/>
          <a:p>
            <a:r>
              <a:rPr lang="en-US" b="1" dirty="0" smtClean="0"/>
              <a:t>Standard Measures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73798"/>
            <a:ext cx="8534400" cy="5257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Standard measures of poverty, inequality, progressivity and incidence are by definition anonymous</a:t>
            </a:r>
          </a:p>
          <a:p>
            <a:pPr lvl="1"/>
            <a:r>
              <a:rPr lang="en-US" sz="2600" dirty="0" smtClean="0"/>
              <a:t>The identity of winners and losers is not known</a:t>
            </a:r>
          </a:p>
          <a:p>
            <a:pPr lvl="1"/>
            <a:r>
              <a:rPr lang="en-US" sz="2600" dirty="0" smtClean="0"/>
              <a:t>In fact, the anonymity axiom is considered a desirable property of indicators</a:t>
            </a:r>
          </a:p>
          <a:p>
            <a:r>
              <a:rPr lang="en-US" sz="3000" dirty="0" smtClean="0"/>
              <a:t>Leave out important information about how the poor are affected by fiscal policy</a:t>
            </a:r>
          </a:p>
          <a:p>
            <a:pPr lvl="1"/>
            <a:r>
              <a:rPr lang="en-US" sz="2600" dirty="0" smtClean="0"/>
              <a:t>Don’t capture the “losing poor”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825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0"/>
            <a:ext cx="8229600" cy="1143000"/>
          </a:xfrm>
        </p:spPr>
        <p:txBody>
          <a:bodyPr/>
          <a:lstStyle/>
          <a:p>
            <a:r>
              <a:rPr lang="en-US" b="1" dirty="0" smtClean="0"/>
              <a:t>Standard Measures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257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For example, we can have:</a:t>
            </a:r>
          </a:p>
          <a:p>
            <a:pPr lvl="1"/>
            <a:r>
              <a:rPr lang="en-US" dirty="0" smtClean="0"/>
              <a:t>Poverty (including the squared poverty gap) declining</a:t>
            </a:r>
          </a:p>
          <a:p>
            <a:pPr lvl="1"/>
            <a:r>
              <a:rPr lang="en-US" dirty="0" smtClean="0"/>
              <a:t>Income distribution becoming less unequal</a:t>
            </a:r>
          </a:p>
          <a:p>
            <a:pPr lvl="1"/>
            <a:r>
              <a:rPr lang="en-US" dirty="0" smtClean="0"/>
              <a:t>Progressive net taxes</a:t>
            </a:r>
          </a:p>
          <a:p>
            <a:pPr lvl="1"/>
            <a:r>
              <a:rPr lang="en-US" dirty="0" smtClean="0"/>
              <a:t>But some of the poor become substantially poorer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474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New Approach: Fiscal Mobility Matrix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Directional mobility literature provides a useful framework</a:t>
            </a:r>
          </a:p>
          <a:p>
            <a:pPr lvl="1"/>
            <a:r>
              <a:rPr lang="en-US" dirty="0" smtClean="0"/>
              <a:t> </a:t>
            </a:r>
            <a:r>
              <a:rPr lang="en-US" sz="2600" dirty="0" smtClean="0"/>
              <a:t>See, for example, Fields (2008)</a:t>
            </a:r>
          </a:p>
          <a:p>
            <a:r>
              <a:rPr lang="en-US" sz="3000" dirty="0" smtClean="0"/>
              <a:t>Compare the status of identified individuals in the before and after taxes and transfers situations</a:t>
            </a:r>
          </a:p>
          <a:p>
            <a:r>
              <a:rPr lang="en-US" sz="3000" dirty="0" smtClean="0"/>
              <a:t>One can see which individuals are adversely/favorably impacted by a particular policy</a:t>
            </a:r>
          </a:p>
          <a:p>
            <a:r>
              <a:rPr lang="en-US" sz="3000" dirty="0" smtClean="0"/>
              <a:t>We establish dominance criteria so that alternative policies can be compared in terms of the downward mobility they induce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8898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990600"/>
            <a:ext cx="8229600" cy="5867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Fiscal Mobility</a:t>
            </a:r>
          </a:p>
          <a:p>
            <a:pPr lvl="1"/>
            <a:r>
              <a:rPr lang="en-US" sz="2600" dirty="0" smtClean="0"/>
              <a:t>The directional movement between the before and after net taxes situations among k pre-defined income categories</a:t>
            </a:r>
          </a:p>
          <a:p>
            <a:r>
              <a:rPr lang="en-US" dirty="0" smtClean="0"/>
              <a:t>Fiscal Mobility Matrix</a:t>
            </a:r>
          </a:p>
          <a:p>
            <a:pPr lvl="1"/>
            <a:r>
              <a:rPr lang="en-US" sz="2600" i="1" dirty="0" smtClean="0"/>
              <a:t>k</a:t>
            </a:r>
            <a:r>
              <a:rPr lang="en-US" sz="2600" dirty="0" smtClean="0"/>
              <a:t> × </a:t>
            </a:r>
            <a:r>
              <a:rPr lang="en-US" sz="2600" i="1" dirty="0" smtClean="0"/>
              <a:t>k </a:t>
            </a:r>
            <a:r>
              <a:rPr lang="en-US" sz="2600" dirty="0" smtClean="0"/>
              <a:t>transition matrix </a:t>
            </a:r>
            <a:r>
              <a:rPr lang="en-US" sz="2600" i="1" dirty="0" smtClean="0"/>
              <a:t>P</a:t>
            </a:r>
            <a:r>
              <a:rPr lang="en-US" sz="2600" dirty="0" smtClean="0"/>
              <a:t> where the </a:t>
            </a:r>
            <a:r>
              <a:rPr lang="en-US" sz="2600" i="1" dirty="0" err="1" smtClean="0"/>
              <a:t>ij</a:t>
            </a:r>
            <a:r>
              <a:rPr lang="en-US" sz="2600" dirty="0" err="1" smtClean="0"/>
              <a:t>-th</a:t>
            </a:r>
            <a:r>
              <a:rPr lang="en-US" sz="2600" dirty="0" smtClean="0"/>
              <a:t> element </a:t>
            </a:r>
            <a:r>
              <a:rPr lang="en-US" sz="2600" i="1" dirty="0" err="1" smtClean="0"/>
              <a:t>p</a:t>
            </a:r>
            <a:r>
              <a:rPr lang="en-US" sz="2600" i="1" baseline="-25000" dirty="0" err="1" smtClean="0"/>
              <a:t>ij</a:t>
            </a:r>
            <a:r>
              <a:rPr lang="en-US" sz="2600" i="1" baseline="-25000" dirty="0" smtClean="0"/>
              <a:t> </a:t>
            </a:r>
            <a:r>
              <a:rPr lang="en-US" sz="2600" dirty="0" smtClean="0"/>
              <a:t>is the probability of moving to income group </a:t>
            </a:r>
            <a:r>
              <a:rPr lang="en-US" sz="2600" i="1" dirty="0" smtClean="0"/>
              <a:t>j</a:t>
            </a:r>
            <a:r>
              <a:rPr lang="en-US" sz="2600" dirty="0" smtClean="0"/>
              <a:t> after net taxes for an individual in group </a:t>
            </a:r>
            <a:r>
              <a:rPr lang="en-US" sz="2600" i="1" dirty="0" smtClean="0"/>
              <a:t>i</a:t>
            </a:r>
            <a:r>
              <a:rPr lang="en-US" sz="2600" dirty="0" smtClean="0"/>
              <a:t> before net taxes</a:t>
            </a:r>
          </a:p>
          <a:p>
            <a:r>
              <a:rPr lang="en-US" sz="3000" dirty="0" smtClean="0"/>
              <a:t>Poverty lines</a:t>
            </a:r>
          </a:p>
          <a:p>
            <a:pPr lvl="1"/>
            <a:r>
              <a:rPr lang="en-US" sz="2600" dirty="0" smtClean="0"/>
              <a:t>Let </a:t>
            </a:r>
            <a:r>
              <a:rPr lang="en-US" sz="2600" b="1" i="1" dirty="0" smtClean="0"/>
              <a:t>z </a:t>
            </a:r>
            <a:r>
              <a:rPr lang="en-US" sz="2600" dirty="0" smtClean="0"/>
              <a:t>be a vector of poverty lines between </a:t>
            </a:r>
            <a:r>
              <a:rPr lang="en-US" sz="2600" i="1" dirty="0" err="1" smtClean="0"/>
              <a:t>z</a:t>
            </a:r>
            <a:r>
              <a:rPr lang="en-US" sz="2600" i="1" baseline="-25000" dirty="0" err="1" smtClean="0"/>
              <a:t>min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and </a:t>
            </a:r>
            <a:r>
              <a:rPr lang="en-US" sz="2600" i="1" dirty="0" err="1" smtClean="0"/>
              <a:t>z</a:t>
            </a:r>
            <a:r>
              <a:rPr lang="en-US" sz="2600" i="1" baseline="-25000" dirty="0" err="1" smtClean="0"/>
              <a:t>max</a:t>
            </a:r>
            <a:r>
              <a:rPr lang="en-US" sz="2600" dirty="0" smtClean="0"/>
              <a:t>. These poverty lines determine a subset </a:t>
            </a:r>
            <a:r>
              <a:rPr lang="en-US" sz="2600" i="1" dirty="0" smtClean="0"/>
              <a:t>r</a:t>
            </a:r>
            <a:r>
              <a:rPr lang="en-US" sz="2600" dirty="0" smtClean="0"/>
              <a:t> of the </a:t>
            </a:r>
            <a:r>
              <a:rPr lang="en-US" sz="2600" i="1" dirty="0" smtClean="0"/>
              <a:t>k</a:t>
            </a:r>
            <a:r>
              <a:rPr lang="en-US" sz="2600" dirty="0" smtClean="0"/>
              <a:t> income categories (</a:t>
            </a:r>
            <a:r>
              <a:rPr lang="en-US" sz="2600" i="1" dirty="0" smtClean="0"/>
              <a:t>r </a:t>
            </a:r>
            <a:r>
              <a:rPr lang="en-US" sz="2600" dirty="0" smtClean="0"/>
              <a:t>&lt;</a:t>
            </a:r>
            <a:r>
              <a:rPr lang="en-US" sz="2600" i="1" dirty="0" smtClean="0"/>
              <a:t> k</a:t>
            </a:r>
            <a:r>
              <a:rPr lang="en-US" sz="2600" dirty="0" smtClean="0"/>
              <a:t>) that are considered poor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562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Downward Mobility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If any element that is both in the strictly lower triangle of P and an element of one of the first r columns of P is unequal to 0, there is downward mobility among the poor (or into poverty)</a:t>
            </a:r>
          </a:p>
          <a:p>
            <a:pPr lvl="1"/>
            <a:r>
              <a:rPr lang="en-US" sz="2600" dirty="0" smtClean="0"/>
              <a:t>i.e., if </a:t>
            </a:r>
            <a:r>
              <a:rPr lang="en-US" sz="2600" i="1" dirty="0" err="1" smtClean="0"/>
              <a:t>p</a:t>
            </a:r>
            <a:r>
              <a:rPr lang="en-US" sz="2600" i="1" baseline="-25000" dirty="0" err="1" smtClean="0"/>
              <a:t>ij</a:t>
            </a:r>
            <a:r>
              <a:rPr lang="en-US" sz="2600" dirty="0" smtClean="0"/>
              <a:t>&gt; 0 for some </a:t>
            </a:r>
            <a:r>
              <a:rPr lang="en-US" sz="2600" i="1" dirty="0" smtClean="0"/>
              <a:t>i</a:t>
            </a:r>
            <a:r>
              <a:rPr lang="en-US" sz="2600" dirty="0" smtClean="0"/>
              <a:t> ∈ {1,...,</a:t>
            </a:r>
            <a:r>
              <a:rPr lang="en-US" sz="2600" i="1" dirty="0" smtClean="0"/>
              <a:t>k</a:t>
            </a:r>
            <a:r>
              <a:rPr lang="en-US" sz="2600" dirty="0" smtClean="0"/>
              <a:t>} and some </a:t>
            </a:r>
            <a:r>
              <a:rPr lang="en-US" sz="2600" i="1" dirty="0" smtClean="0"/>
              <a:t>j</a:t>
            </a:r>
            <a:r>
              <a:rPr lang="en-US" sz="2600" dirty="0" smtClean="0"/>
              <a:t> ∈ {1,...,</a:t>
            </a:r>
            <a:r>
              <a:rPr lang="en-US" sz="2600" i="1" dirty="0" smtClean="0"/>
              <a:t>r</a:t>
            </a:r>
            <a:r>
              <a:rPr lang="en-US" sz="2600" dirty="0" smtClean="0"/>
              <a:t>} such that </a:t>
            </a:r>
            <a:r>
              <a:rPr lang="en-US" sz="2600" i="1" dirty="0" smtClean="0"/>
              <a:t>j</a:t>
            </a:r>
            <a:r>
              <a:rPr lang="en-US" sz="2600" dirty="0" smtClean="0"/>
              <a:t> &lt; </a:t>
            </a:r>
            <a:r>
              <a:rPr lang="en-US" sz="2600" i="1" dirty="0" smtClean="0"/>
              <a:t>i</a:t>
            </a:r>
          </a:p>
          <a:p>
            <a:pPr lvl="1"/>
            <a:r>
              <a:rPr lang="en-US" sz="2600" dirty="0" smtClean="0"/>
              <a:t>Example: </a:t>
            </a:r>
            <a:r>
              <a:rPr lang="en-US" sz="2600" i="1" dirty="0" smtClean="0"/>
              <a:t>k</a:t>
            </a:r>
            <a:r>
              <a:rPr lang="en-US" sz="2600" dirty="0" smtClean="0"/>
              <a:t> = 6 and </a:t>
            </a:r>
            <a:r>
              <a:rPr lang="en-US" sz="2600" i="1" dirty="0" smtClean="0"/>
              <a:t>r </a:t>
            </a:r>
            <a:r>
              <a:rPr lang="en-US" sz="2600" dirty="0" smtClean="0"/>
              <a:t>= 3</a:t>
            </a:r>
            <a:endParaRPr lang="en-US" sz="2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3886200"/>
            <a:ext cx="4234761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34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4093"/>
            <a:ext cx="8229600" cy="1143000"/>
          </a:xfrm>
        </p:spPr>
        <p:txBody>
          <a:bodyPr/>
          <a:lstStyle/>
          <a:p>
            <a:r>
              <a:rPr lang="en-US" b="1" dirty="0" smtClean="0"/>
              <a:t>An Illustration: Brazil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054"/>
            <a:ext cx="8229600" cy="4525963"/>
          </a:xfrm>
        </p:spPr>
        <p:txBody>
          <a:bodyPr/>
          <a:lstStyle/>
          <a:p>
            <a:r>
              <a:rPr lang="en-US" dirty="0" smtClean="0"/>
              <a:t>Inequality, ultra-poverty and extreme poverty </a:t>
            </a:r>
            <a:r>
              <a:rPr lang="en-US" u="sng" dirty="0" smtClean="0"/>
              <a:t>fall</a:t>
            </a:r>
            <a:endParaRPr lang="en-US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182958"/>
              </p:ext>
            </p:extLst>
          </p:nvPr>
        </p:nvGraphicFramePr>
        <p:xfrm>
          <a:off x="1082040" y="2209800"/>
          <a:ext cx="7315200" cy="3566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1840"/>
                <a:gridCol w="2072640"/>
                <a:gridCol w="1950720"/>
              </a:tblGrid>
              <a:tr h="7223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Indicator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Before taxes and transfers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After taxes and transfers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</a:rPr>
                        <a:t>Gini</a:t>
                      </a:r>
                      <a:r>
                        <a:rPr lang="en-US" sz="2600" dirty="0">
                          <a:effectLst/>
                        </a:rPr>
                        <a:t> Coefficient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.573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.539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Headcount Index</a:t>
                      </a:r>
                      <a:r>
                        <a:rPr lang="en-US" sz="2600" baseline="30000">
                          <a:effectLst/>
                        </a:rPr>
                        <a:t>1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5.7%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4.3%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Poverty Gap</a:t>
                      </a:r>
                      <a:r>
                        <a:rPr lang="en-US" sz="2600" baseline="30000">
                          <a:effectLst/>
                        </a:rPr>
                        <a:t>1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2.3%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1.3%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Squared Poverty Gap</a:t>
                      </a:r>
                      <a:r>
                        <a:rPr lang="en-US" sz="2600" baseline="30000">
                          <a:effectLst/>
                        </a:rPr>
                        <a:t>1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1.3%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0.6%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Headcount Index</a:t>
                      </a:r>
                      <a:r>
                        <a:rPr lang="en-US" sz="2600" baseline="30000" dirty="0">
                          <a:effectLst/>
                        </a:rPr>
                        <a:t>2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15.3%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15.0%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Poverty Gap</a:t>
                      </a:r>
                      <a:r>
                        <a:rPr lang="en-US" sz="2600" baseline="30000" dirty="0">
                          <a:effectLst/>
                        </a:rPr>
                        <a:t>2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6.3%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5.4%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Squared Poverty Gap</a:t>
                      </a:r>
                      <a:r>
                        <a:rPr lang="en-US" sz="2600" baseline="30000">
                          <a:effectLst/>
                        </a:rPr>
                        <a:t>2</a:t>
                      </a:r>
                      <a:endParaRPr lang="en-US" sz="2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3.7%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2.7%</a:t>
                      </a:r>
                      <a:endParaRPr lang="en-US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82040" y="6004560"/>
            <a:ext cx="6995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Note: 1. $1.25 PPP per day. 2. $2.50 PPP per day.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7821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8"/>
            <a:ext cx="8229600" cy="1143000"/>
          </a:xfrm>
        </p:spPr>
        <p:txBody>
          <a:bodyPr/>
          <a:lstStyle/>
          <a:p>
            <a:r>
              <a:rPr lang="en-US" b="1" dirty="0" smtClean="0"/>
              <a:t>An Illustration: Brazil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Income distribution after taxes and transfers </a:t>
            </a:r>
            <a:r>
              <a:rPr lang="en-US" sz="3000" u="sng" dirty="0" smtClean="0"/>
              <a:t>Lorenz dominates</a:t>
            </a:r>
            <a:r>
              <a:rPr lang="en-US" sz="3000" dirty="0" smtClean="0"/>
              <a:t> distribution before taxes and transfers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590800"/>
            <a:ext cx="566628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93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1097</Words>
  <Application>Microsoft Macintosh PowerPoint</Application>
  <PresentationFormat>On-screen Show (4:3)</PresentationFormat>
  <Paragraphs>124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Fiscal Incidence, Fiscal Mobility and the Poor: A New Approach</vt:lpstr>
      <vt:lpstr>Acknowledgements</vt:lpstr>
      <vt:lpstr>Standard Measures</vt:lpstr>
      <vt:lpstr>Standard Measures</vt:lpstr>
      <vt:lpstr>New Approach: Fiscal Mobility Matrix</vt:lpstr>
      <vt:lpstr>Definitions</vt:lpstr>
      <vt:lpstr>Downward Mobility</vt:lpstr>
      <vt:lpstr>An Illustration: Brazil</vt:lpstr>
      <vt:lpstr>An Illustration: Brazil</vt:lpstr>
      <vt:lpstr>An Illustration: Brazil</vt:lpstr>
      <vt:lpstr>An Illustration: Brazil</vt:lpstr>
      <vt:lpstr>An Illustration: Brazil</vt:lpstr>
      <vt:lpstr>An Illustration: Brazil</vt:lpstr>
      <vt:lpstr>An Illustration: Brazil</vt:lpstr>
      <vt:lpstr>Fiscal Mobility Matrix: Brazil</vt:lpstr>
      <vt:lpstr>How Much do the Losing Poor Lose?</vt:lpstr>
      <vt:lpstr>Average Proportional Losses: Brazil</vt:lpstr>
      <vt:lpstr>Average Proportional Losses: Brazil</vt:lpstr>
      <vt:lpstr>Fiscal Mobility Dominance</vt:lpstr>
      <vt:lpstr>Alternative Scenario: Neutral Tax</vt:lpstr>
      <vt:lpstr>Fiscal Mobility Matrix: Neutral Tax</vt:lpstr>
      <vt:lpstr>Alternative Scenario: Neutral Tax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Incidence, Fiscal Mobility and the Poor: A New Approach</dc:title>
  <dc:creator>Sean Higgins</dc:creator>
  <cp:lastModifiedBy>Samantha Greenspun</cp:lastModifiedBy>
  <cp:revision>23</cp:revision>
  <dcterms:created xsi:type="dcterms:W3CDTF">2012-05-28T14:19:27Z</dcterms:created>
  <dcterms:modified xsi:type="dcterms:W3CDTF">2012-08-06T14:07:24Z</dcterms:modified>
</cp:coreProperties>
</file>