
<file path=[Content_Types].xml><?xml version="1.0" encoding="utf-8"?>
<Types xmlns="http://schemas.openxmlformats.org/package/2006/content-types">
  <Default Extension="rels" ContentType="application/vnd.openxmlformats-package.relationships+xml"/>
  <Default Extension="xml" ContentType="application/xml"/>
  <Default Extension="wmf" ContentType="image/x-wmf"/>
  <Default Extension="jpeg" ContentType="image/jpeg"/>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drawings/drawing3.xml" ContentType="application/vnd.openxmlformats-officedocument.drawingml.chartshapes+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03"/>
  </p:notesMasterIdLst>
  <p:sldIdLst>
    <p:sldId id="440" r:id="rId2"/>
    <p:sldId id="395" r:id="rId3"/>
    <p:sldId id="396" r:id="rId4"/>
    <p:sldId id="398" r:id="rId5"/>
    <p:sldId id="399" r:id="rId6"/>
    <p:sldId id="394" r:id="rId7"/>
    <p:sldId id="328" r:id="rId8"/>
    <p:sldId id="333" r:id="rId9"/>
    <p:sldId id="338" r:id="rId10"/>
    <p:sldId id="339" r:id="rId11"/>
    <p:sldId id="340" r:id="rId12"/>
    <p:sldId id="341" r:id="rId13"/>
    <p:sldId id="342" r:id="rId14"/>
    <p:sldId id="343" r:id="rId15"/>
    <p:sldId id="344" r:id="rId16"/>
    <p:sldId id="345" r:id="rId17"/>
    <p:sldId id="257" r:id="rId18"/>
    <p:sldId id="375" r:id="rId19"/>
    <p:sldId id="441" r:id="rId20"/>
    <p:sldId id="442" r:id="rId21"/>
    <p:sldId id="443" r:id="rId22"/>
    <p:sldId id="444" r:id="rId23"/>
    <p:sldId id="445" r:id="rId24"/>
    <p:sldId id="446" r:id="rId25"/>
    <p:sldId id="447" r:id="rId26"/>
    <p:sldId id="448" r:id="rId27"/>
    <p:sldId id="449" r:id="rId28"/>
    <p:sldId id="450" r:id="rId29"/>
    <p:sldId id="451" r:id="rId30"/>
    <p:sldId id="452" r:id="rId31"/>
    <p:sldId id="453" r:id="rId32"/>
    <p:sldId id="454" r:id="rId33"/>
    <p:sldId id="455" r:id="rId34"/>
    <p:sldId id="456" r:id="rId35"/>
    <p:sldId id="457" r:id="rId36"/>
    <p:sldId id="458" r:id="rId37"/>
    <p:sldId id="459" r:id="rId38"/>
    <p:sldId id="460" r:id="rId39"/>
    <p:sldId id="346" r:id="rId40"/>
    <p:sldId id="350" r:id="rId41"/>
    <p:sldId id="324" r:id="rId42"/>
    <p:sldId id="266" r:id="rId43"/>
    <p:sldId id="267" r:id="rId44"/>
    <p:sldId id="268" r:id="rId45"/>
    <p:sldId id="326" r:id="rId46"/>
    <p:sldId id="377" r:id="rId47"/>
    <p:sldId id="347" r:id="rId48"/>
    <p:sldId id="352" r:id="rId49"/>
    <p:sldId id="348" r:id="rId50"/>
    <p:sldId id="353" r:id="rId51"/>
    <p:sldId id="376" r:id="rId52"/>
    <p:sldId id="354" r:id="rId53"/>
    <p:sldId id="349" r:id="rId54"/>
    <p:sldId id="358" r:id="rId55"/>
    <p:sldId id="359" r:id="rId56"/>
    <p:sldId id="361" r:id="rId57"/>
    <p:sldId id="389" r:id="rId58"/>
    <p:sldId id="360" r:id="rId59"/>
    <p:sldId id="362" r:id="rId60"/>
    <p:sldId id="378" r:id="rId61"/>
    <p:sldId id="379" r:id="rId62"/>
    <p:sldId id="400" r:id="rId63"/>
    <p:sldId id="401" r:id="rId64"/>
    <p:sldId id="402" r:id="rId65"/>
    <p:sldId id="403" r:id="rId66"/>
    <p:sldId id="404" r:id="rId67"/>
    <p:sldId id="405" r:id="rId68"/>
    <p:sldId id="406" r:id="rId69"/>
    <p:sldId id="407" r:id="rId70"/>
    <p:sldId id="408" r:id="rId71"/>
    <p:sldId id="409" r:id="rId72"/>
    <p:sldId id="410" r:id="rId73"/>
    <p:sldId id="411" r:id="rId74"/>
    <p:sldId id="412" r:id="rId75"/>
    <p:sldId id="413" r:id="rId76"/>
    <p:sldId id="414" r:id="rId77"/>
    <p:sldId id="415" r:id="rId78"/>
    <p:sldId id="416" r:id="rId79"/>
    <p:sldId id="417" r:id="rId80"/>
    <p:sldId id="418" r:id="rId81"/>
    <p:sldId id="419" r:id="rId82"/>
    <p:sldId id="420" r:id="rId83"/>
    <p:sldId id="421" r:id="rId84"/>
    <p:sldId id="422" r:id="rId85"/>
    <p:sldId id="423" r:id="rId86"/>
    <p:sldId id="424" r:id="rId87"/>
    <p:sldId id="425" r:id="rId88"/>
    <p:sldId id="426" r:id="rId89"/>
    <p:sldId id="427" r:id="rId90"/>
    <p:sldId id="428" r:id="rId91"/>
    <p:sldId id="429" r:id="rId92"/>
    <p:sldId id="430" r:id="rId93"/>
    <p:sldId id="431" r:id="rId94"/>
    <p:sldId id="432" r:id="rId95"/>
    <p:sldId id="433" r:id="rId96"/>
    <p:sldId id="434" r:id="rId97"/>
    <p:sldId id="435" r:id="rId98"/>
    <p:sldId id="436" r:id="rId99"/>
    <p:sldId id="437" r:id="rId100"/>
    <p:sldId id="438" r:id="rId101"/>
    <p:sldId id="439" r:id="rId1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3134" autoAdjust="0"/>
  </p:normalViewPr>
  <p:slideViewPr>
    <p:cSldViewPr>
      <p:cViewPr>
        <p:scale>
          <a:sx n="85" d="100"/>
          <a:sy n="85" d="100"/>
        </p:scale>
        <p:origin x="-8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64" Type="http://schemas.openxmlformats.org/officeDocument/2006/relationships/slide" Target="slides/slide63.xml"/><Relationship Id="rId60" Type="http://schemas.openxmlformats.org/officeDocument/2006/relationships/slide" Target="slides/slide59.xml"/><Relationship Id="rId70" Type="http://schemas.openxmlformats.org/officeDocument/2006/relationships/slide" Target="slides/slide69.xml"/><Relationship Id="rId94" Type="http://schemas.openxmlformats.org/officeDocument/2006/relationships/slide" Target="slides/slide93.xml"/><Relationship Id="rId7" Type="http://schemas.openxmlformats.org/officeDocument/2006/relationships/slide" Target="slides/slide6.xml"/><Relationship Id="rId74" Type="http://schemas.openxmlformats.org/officeDocument/2006/relationships/slide" Target="slides/slide73.xml"/><Relationship Id="rId102" Type="http://schemas.openxmlformats.org/officeDocument/2006/relationships/slide" Target="slides/slide101.xml"/><Relationship Id="rId25" Type="http://schemas.openxmlformats.org/officeDocument/2006/relationships/slide" Target="slides/slide24.xml"/><Relationship Id="rId106" Type="http://schemas.openxmlformats.org/officeDocument/2006/relationships/viewProps" Target="viewProps.xml"/><Relationship Id="rId96" Type="http://schemas.openxmlformats.org/officeDocument/2006/relationships/slide" Target="slides/slide95.xml"/><Relationship Id="rId10" Type="http://schemas.openxmlformats.org/officeDocument/2006/relationships/slide" Target="slides/slide9.xml"/><Relationship Id="rId50" Type="http://schemas.openxmlformats.org/officeDocument/2006/relationships/slide" Target="slides/slide49.xml"/><Relationship Id="rId17" Type="http://schemas.openxmlformats.org/officeDocument/2006/relationships/slide" Target="slides/slide16.xml"/><Relationship Id="rId107" Type="http://schemas.openxmlformats.org/officeDocument/2006/relationships/theme" Target="theme/theme1.xml"/><Relationship Id="rId71" Type="http://schemas.openxmlformats.org/officeDocument/2006/relationships/slide" Target="slides/slide70.xml"/><Relationship Id="rId4" Type="http://schemas.openxmlformats.org/officeDocument/2006/relationships/slide" Target="slides/slide3.xml"/><Relationship Id="rId28" Type="http://schemas.openxmlformats.org/officeDocument/2006/relationships/slide" Target="slides/slide27.xml"/><Relationship Id="rId89" Type="http://schemas.openxmlformats.org/officeDocument/2006/relationships/slide" Target="slides/slide88.xml"/><Relationship Id="rId88" Type="http://schemas.openxmlformats.org/officeDocument/2006/relationships/slide" Target="slides/slide87.xml"/><Relationship Id="rId82" Type="http://schemas.openxmlformats.org/officeDocument/2006/relationships/slide" Target="slides/slide81.xml"/><Relationship Id="rId69" Type="http://schemas.openxmlformats.org/officeDocument/2006/relationships/slide" Target="slides/slide6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72" Type="http://schemas.openxmlformats.org/officeDocument/2006/relationships/slide" Target="slides/slide71.xml"/><Relationship Id="rId35" Type="http://schemas.openxmlformats.org/officeDocument/2006/relationships/slide" Target="slides/slide34.xml"/><Relationship Id="rId75" Type="http://schemas.openxmlformats.org/officeDocument/2006/relationships/slide" Target="slides/slide74.xml"/><Relationship Id="rId80" Type="http://schemas.openxmlformats.org/officeDocument/2006/relationships/slide" Target="slides/slide79.xml"/><Relationship Id="rId31" Type="http://schemas.openxmlformats.org/officeDocument/2006/relationships/slide" Target="slides/slide30.xml"/><Relationship Id="rId62" Type="http://schemas.openxmlformats.org/officeDocument/2006/relationships/slide" Target="slides/slide61.xml"/><Relationship Id="rId79" Type="http://schemas.openxmlformats.org/officeDocument/2006/relationships/slide" Target="slides/slide78.xml"/><Relationship Id="rId97" Type="http://schemas.openxmlformats.org/officeDocument/2006/relationships/slide" Target="slides/slide96.xml"/><Relationship Id="rId98" Type="http://schemas.openxmlformats.org/officeDocument/2006/relationships/slide" Target="slides/slide97.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32" Type="http://schemas.openxmlformats.org/officeDocument/2006/relationships/slide" Target="slides/slide31.xml"/><Relationship Id="rId13" Type="http://schemas.openxmlformats.org/officeDocument/2006/relationships/slide" Target="slides/slide12.xml"/><Relationship Id="rId52" Type="http://schemas.openxmlformats.org/officeDocument/2006/relationships/slide" Target="slides/slide51.xml"/><Relationship Id="rId54" Type="http://schemas.openxmlformats.org/officeDocument/2006/relationships/slide" Target="slides/slide53.xml"/><Relationship Id="rId101" Type="http://schemas.openxmlformats.org/officeDocument/2006/relationships/slide" Target="slides/slide100.xml"/><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84" Type="http://schemas.openxmlformats.org/officeDocument/2006/relationships/slide" Target="slides/slide83.xml"/><Relationship Id="rId30" Type="http://schemas.openxmlformats.org/officeDocument/2006/relationships/slide" Target="slides/slide29.xml"/><Relationship Id="rId29" Type="http://schemas.openxmlformats.org/officeDocument/2006/relationships/slide" Target="slides/slide28.xml"/><Relationship Id="rId83" Type="http://schemas.openxmlformats.org/officeDocument/2006/relationships/slide" Target="slides/slide82.xml"/><Relationship Id="rId41" Type="http://schemas.openxmlformats.org/officeDocument/2006/relationships/slide" Target="slides/slide40.xml"/><Relationship Id="rId5" Type="http://schemas.openxmlformats.org/officeDocument/2006/relationships/slide" Target="slides/slide4.xml"/><Relationship Id="rId22" Type="http://schemas.openxmlformats.org/officeDocument/2006/relationships/slide" Target="slides/slide21.xml"/><Relationship Id="rId95" Type="http://schemas.openxmlformats.org/officeDocument/2006/relationships/slide" Target="slides/slide94.xml"/><Relationship Id="rId39" Type="http://schemas.openxmlformats.org/officeDocument/2006/relationships/slide" Target="slides/slide38.xml"/><Relationship Id="rId43" Type="http://schemas.openxmlformats.org/officeDocument/2006/relationships/slide" Target="slides/slide42.xml"/><Relationship Id="rId104" Type="http://schemas.openxmlformats.org/officeDocument/2006/relationships/printerSettings" Target="printerSettings/printerSettings1.bin"/><Relationship Id="rId90" Type="http://schemas.openxmlformats.org/officeDocument/2006/relationships/slide" Target="slides/slide89.xml"/><Relationship Id="rId77" Type="http://schemas.openxmlformats.org/officeDocument/2006/relationships/slide" Target="slides/slide76.xml"/><Relationship Id="rId63" Type="http://schemas.openxmlformats.org/officeDocument/2006/relationships/slide" Target="slides/slide62.xml"/><Relationship Id="rId85" Type="http://schemas.openxmlformats.org/officeDocument/2006/relationships/slide" Target="slides/slide84.xml"/><Relationship Id="rId105" Type="http://schemas.openxmlformats.org/officeDocument/2006/relationships/presProps" Target="presProps.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99" Type="http://schemas.openxmlformats.org/officeDocument/2006/relationships/slide" Target="slides/slide98.xml"/><Relationship Id="rId14" Type="http://schemas.openxmlformats.org/officeDocument/2006/relationships/slide" Target="slides/slide13.xml"/><Relationship Id="rId103" Type="http://schemas.openxmlformats.org/officeDocument/2006/relationships/notesMaster" Target="notesMasters/notesMaster1.xml"/><Relationship Id="rId92" Type="http://schemas.openxmlformats.org/officeDocument/2006/relationships/slide" Target="slides/slide91.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73" Type="http://schemas.openxmlformats.org/officeDocument/2006/relationships/slide" Target="slides/slide72.xml"/><Relationship Id="rId87" Type="http://schemas.openxmlformats.org/officeDocument/2006/relationships/slide" Target="slides/slide86.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9" Type="http://schemas.openxmlformats.org/officeDocument/2006/relationships/slide" Target="slides/slide18.xml"/><Relationship Id="rId57" Type="http://schemas.openxmlformats.org/officeDocument/2006/relationships/slide" Target="slides/slide56.xml"/><Relationship Id="rId46" Type="http://schemas.openxmlformats.org/officeDocument/2006/relationships/slide" Target="slides/slide45.xml"/><Relationship Id="rId86" Type="http://schemas.openxmlformats.org/officeDocument/2006/relationships/slide" Target="slides/slide85.xml"/><Relationship Id="rId59" Type="http://schemas.openxmlformats.org/officeDocument/2006/relationships/slide" Target="slides/slide58.xml"/><Relationship Id="rId51" Type="http://schemas.openxmlformats.org/officeDocument/2006/relationships/slide" Target="slides/slide50.xml"/><Relationship Id="rId66" Type="http://schemas.openxmlformats.org/officeDocument/2006/relationships/slide" Target="slides/slide65.xml"/><Relationship Id="rId55" Type="http://schemas.openxmlformats.org/officeDocument/2006/relationships/slide" Target="slides/slide54.xml"/><Relationship Id="rId34" Type="http://schemas.openxmlformats.org/officeDocument/2006/relationships/slide" Target="slides/slide33.xml"/><Relationship Id="rId81" Type="http://schemas.openxmlformats.org/officeDocument/2006/relationships/slide" Target="slides/slide80.xml"/><Relationship Id="rId40" Type="http://schemas.openxmlformats.org/officeDocument/2006/relationships/slide" Target="slides/slide39.xml"/><Relationship Id="rId36" Type="http://schemas.openxmlformats.org/officeDocument/2006/relationships/slide" Target="slides/slide35.xml"/><Relationship Id="rId76" Type="http://schemas.openxmlformats.org/officeDocument/2006/relationships/slide" Target="slides/slide75.xml"/><Relationship Id="rId8" Type="http://schemas.openxmlformats.org/officeDocument/2006/relationships/slide" Target="slides/slide7.xml"/><Relationship Id="rId65" Type="http://schemas.openxmlformats.org/officeDocument/2006/relationships/slide" Target="slides/slide64.xml"/><Relationship Id="rId67" Type="http://schemas.openxmlformats.org/officeDocument/2006/relationships/slide" Target="slides/slide66.xml"/><Relationship Id="rId37" Type="http://schemas.openxmlformats.org/officeDocument/2006/relationships/slide" Target="slides/slide36.xml"/><Relationship Id="rId12" Type="http://schemas.openxmlformats.org/officeDocument/2006/relationships/slide" Target="slides/slide11.xml"/><Relationship Id="rId108" Type="http://schemas.openxmlformats.org/officeDocument/2006/relationships/tableStyles" Target="tableStyles.xml"/><Relationship Id="rId3" Type="http://schemas.openxmlformats.org/officeDocument/2006/relationships/slide" Target="slides/slide2.xml"/><Relationship Id="rId26" Type="http://schemas.openxmlformats.org/officeDocument/2006/relationships/slide" Target="slides/slide25.xml"/><Relationship Id="rId100" Type="http://schemas.openxmlformats.org/officeDocument/2006/relationships/slide" Target="slides/slide99.xml"/><Relationship Id="rId11" Type="http://schemas.openxmlformats.org/officeDocument/2006/relationships/slide" Target="slides/slide10.xml"/><Relationship Id="rId68" Type="http://schemas.openxmlformats.org/officeDocument/2006/relationships/slide" Target="slides/slide67.xml"/><Relationship Id="rId16" Type="http://schemas.openxmlformats.org/officeDocument/2006/relationships/slide" Target="slides/slide15.xml"/><Relationship Id="rId33" Type="http://schemas.openxmlformats.org/officeDocument/2006/relationships/slide" Target="slides/slide32.xml"/><Relationship Id="rId91" Type="http://schemas.openxmlformats.org/officeDocument/2006/relationships/slide" Target="slides/slide90.xml"/><Relationship Id="rId93" Type="http://schemas.openxmlformats.org/officeDocument/2006/relationships/slide" Target="slides/slide92.xml"/><Relationship Id="rId78" Type="http://schemas.openxmlformats.org/officeDocument/2006/relationships/slide" Target="slides/slide77.xml"/><Relationship Id="rId15" Type="http://schemas.openxmlformats.org/officeDocument/2006/relationships/slide" Target="slides/slide14.xml"/><Relationship Id="rId21" Type="http://schemas.openxmlformats.org/officeDocument/2006/relationships/slide" Target="slides/slide20.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ropbox\CEQ%20working\CAF\BRAZIL%20CAF%20Dec_5%20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NoraLustig\Relatorios\CEQ_CAF_Tables&amp;Graphs_Sep_11_2011v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ntonio\Desktop\NORA\Graphs%20for%20Conference%20Oct30%20ET(1).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ntonio\Desktop\NORA\Graphs%20for%20Conference%20Oct30%20ET(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ntonio\Desktop\NORA\Graphs%20for%20Conference%20Oct30%20ET(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ntonio\Desktop\NORA\Graphs%20for%20Conference%20Oct30%20ET(1).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antonio\Desktop\NORA\Graphs%20for%20Conference%20Oct30%20ET(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PROJECTS\PROJECT%20COMMITMENT%20TO%20EQUITY\CEQ%20MEETINGS\CEQ%20WKSHP%20NOV%203&amp;4%202011%20WASH%20DC\NORA'S%20PPTs\Graphs%20for%20Conference%20Oct30%20ET(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Pt>
            <c:idx val="0"/>
            <c:invertIfNegative val="0"/>
            <c:bubble3D val="0"/>
            <c:spPr>
              <a:solidFill>
                <a:srgbClr val="EB1903"/>
              </a:solidFill>
            </c:spPr>
          </c:dPt>
          <c:dPt>
            <c:idx val="1"/>
            <c:invertIfNegative val="0"/>
            <c:bubble3D val="0"/>
            <c:spPr>
              <a:solidFill>
                <a:srgbClr val="EB1903"/>
              </a:solidFill>
            </c:spPr>
          </c:dPt>
          <c:dPt>
            <c:idx val="2"/>
            <c:invertIfNegative val="0"/>
            <c:bubble3D val="0"/>
            <c:spPr>
              <a:solidFill>
                <a:srgbClr val="EB1903"/>
              </a:solidFill>
            </c:spPr>
          </c:dPt>
          <c:dPt>
            <c:idx val="3"/>
            <c:invertIfNegative val="0"/>
            <c:bubble3D val="0"/>
            <c:spPr>
              <a:solidFill>
                <a:srgbClr val="EB1903"/>
              </a:solidFill>
            </c:spPr>
          </c:dPt>
          <c:dPt>
            <c:idx val="4"/>
            <c:invertIfNegative val="0"/>
            <c:bubble3D val="0"/>
            <c:spPr>
              <a:solidFill>
                <a:srgbClr val="EB1903"/>
              </a:solidFill>
            </c:spPr>
          </c:dPt>
          <c:dPt>
            <c:idx val="5"/>
            <c:invertIfNegative val="0"/>
            <c:bubble3D val="0"/>
            <c:spPr>
              <a:solidFill>
                <a:srgbClr val="EB1903"/>
              </a:solidFill>
            </c:spPr>
          </c:dPt>
          <c:dPt>
            <c:idx val="6"/>
            <c:invertIfNegative val="0"/>
            <c:bubble3D val="0"/>
            <c:spPr>
              <a:solidFill>
                <a:srgbClr val="00B0F0"/>
              </a:solidFill>
            </c:spPr>
          </c:dPt>
          <c:dPt>
            <c:idx val="7"/>
            <c:invertIfNegative val="0"/>
            <c:bubble3D val="0"/>
            <c:spPr>
              <a:solidFill>
                <a:srgbClr val="92D050"/>
              </a:solidFill>
            </c:spPr>
          </c:dPt>
          <c:dPt>
            <c:idx val="8"/>
            <c:invertIfNegative val="0"/>
            <c:bubble3D val="0"/>
            <c:spPr>
              <a:solidFill>
                <a:srgbClr val="92D050"/>
              </a:solidFill>
            </c:spPr>
          </c:dPt>
          <c:dPt>
            <c:idx val="9"/>
            <c:invertIfNegative val="0"/>
            <c:bubble3D val="0"/>
            <c:spPr>
              <a:solidFill>
                <a:srgbClr val="FFC000"/>
              </a:solidFill>
            </c:spPr>
          </c:dPt>
          <c:dPt>
            <c:idx val="10"/>
            <c:invertIfNegative val="0"/>
            <c:bubble3D val="0"/>
            <c:spPr>
              <a:solidFill>
                <a:srgbClr val="92D050"/>
              </a:solidFill>
            </c:spPr>
          </c:dPt>
          <c:dPt>
            <c:idx val="11"/>
            <c:invertIfNegative val="0"/>
            <c:bubble3D val="0"/>
            <c:spPr>
              <a:solidFill>
                <a:srgbClr val="92D050"/>
              </a:solidFill>
            </c:spPr>
          </c:dPt>
          <c:dPt>
            <c:idx val="12"/>
            <c:invertIfNegative val="0"/>
            <c:bubble3D val="0"/>
            <c:spPr>
              <a:solidFill>
                <a:srgbClr val="92D050"/>
              </a:solidFill>
            </c:spPr>
          </c:dPt>
          <c:dPt>
            <c:idx val="13"/>
            <c:invertIfNegative val="0"/>
            <c:bubble3D val="0"/>
            <c:spPr>
              <a:solidFill>
                <a:schemeClr val="tx1"/>
              </a:solidFill>
            </c:spPr>
          </c:dPt>
          <c:dPt>
            <c:idx val="14"/>
            <c:invertIfNegative val="0"/>
            <c:bubble3D val="0"/>
            <c:spPr>
              <a:solidFill>
                <a:srgbClr val="BC1490"/>
              </a:solidFill>
              <a:ln>
                <a:solidFill>
                  <a:schemeClr val="accent1"/>
                </a:solidFill>
              </a:ln>
            </c:spPr>
          </c:dPt>
          <c:dPt>
            <c:idx val="15"/>
            <c:invertIfNegative val="0"/>
            <c:bubble3D val="0"/>
            <c:spPr>
              <a:solidFill>
                <a:srgbClr val="92D050"/>
              </a:solidFill>
            </c:spPr>
          </c:dPt>
          <c:dPt>
            <c:idx val="16"/>
            <c:invertIfNegative val="0"/>
            <c:bubble3D val="0"/>
            <c:spPr>
              <a:solidFill>
                <a:srgbClr val="00B0F0"/>
              </a:solidFill>
            </c:spPr>
          </c:dPt>
          <c:dPt>
            <c:idx val="17"/>
            <c:invertIfNegative val="0"/>
            <c:bubble3D val="0"/>
            <c:spPr>
              <a:solidFill>
                <a:srgbClr val="92D050"/>
              </a:solidFill>
            </c:spPr>
          </c:dPt>
          <c:dPt>
            <c:idx val="18"/>
            <c:invertIfNegative val="0"/>
            <c:bubble3D val="0"/>
            <c:spPr>
              <a:solidFill>
                <a:srgbClr val="00B0F0"/>
              </a:solidFill>
            </c:spPr>
          </c:dPt>
          <c:dPt>
            <c:idx val="19"/>
            <c:invertIfNegative val="0"/>
            <c:bubble3D val="0"/>
            <c:spPr>
              <a:solidFill>
                <a:srgbClr val="00B0F0"/>
              </a:solidFill>
            </c:spPr>
          </c:dPt>
          <c:dPt>
            <c:idx val="20"/>
            <c:invertIfNegative val="0"/>
            <c:bubble3D val="0"/>
            <c:spPr>
              <a:solidFill>
                <a:srgbClr val="92D050"/>
              </a:solidFill>
            </c:spPr>
          </c:dPt>
          <c:dPt>
            <c:idx val="21"/>
            <c:invertIfNegative val="0"/>
            <c:bubble3D val="0"/>
            <c:spPr>
              <a:solidFill>
                <a:srgbClr val="92D050"/>
              </a:solidFill>
            </c:spPr>
          </c:dPt>
          <c:dPt>
            <c:idx val="22"/>
            <c:invertIfNegative val="0"/>
            <c:bubble3D val="0"/>
            <c:spPr>
              <a:solidFill>
                <a:srgbClr val="FFC000"/>
              </a:solidFill>
            </c:spPr>
          </c:dPt>
          <c:dPt>
            <c:idx val="23"/>
            <c:invertIfNegative val="0"/>
            <c:bubble3D val="0"/>
            <c:spPr>
              <a:solidFill>
                <a:srgbClr val="92D050"/>
              </a:solidFill>
            </c:spPr>
          </c:dPt>
          <c:dPt>
            <c:idx val="24"/>
            <c:invertIfNegative val="0"/>
            <c:bubble3D val="0"/>
            <c:spPr>
              <a:solidFill>
                <a:srgbClr val="92D050"/>
              </a:solidFill>
            </c:spPr>
          </c:dPt>
          <c:dLbls>
            <c:txPr>
              <a:bodyPr/>
              <a:lstStyle/>
              <a:p>
                <a:pPr>
                  <a:defRPr sz="800"/>
                </a:pPr>
                <a:endParaRPr lang="en-US"/>
              </a:p>
            </c:txPr>
            <c:dLblPos val="outEnd"/>
            <c:showLegendKey val="0"/>
            <c:showVal val="1"/>
            <c:showCatName val="0"/>
            <c:showSerName val="0"/>
            <c:showPercent val="0"/>
            <c:showBubbleSize val="0"/>
            <c:showLeaderLines val="0"/>
          </c:dLbls>
          <c:cat>
            <c:strRef>
              <c:f>'Tbl A1-Data for Figure 1'!$J$4:$J$27</c:f>
              <c:strCache>
                <c:ptCount val="24"/>
                <c:pt idx="0">
                  <c:v>Market Income Gini</c:v>
                </c:pt>
                <c:pt idx="1">
                  <c:v>Net Market Income Gini</c:v>
                </c:pt>
                <c:pt idx="2">
                  <c:v>Disposable Income Gini</c:v>
                </c:pt>
                <c:pt idx="3">
                  <c:v>Post-Fiscal Income Gini</c:v>
                </c:pt>
                <c:pt idx="4">
                  <c:v>Final Income* Gini</c:v>
                </c:pt>
                <c:pt idx="5">
                  <c:v>Final Income Gini</c:v>
                </c:pt>
                <c:pt idx="6">
                  <c:v>Tertiary Education Spending</c:v>
                </c:pt>
                <c:pt idx="7">
                  <c:v>Cesta Básica</c:v>
                </c:pt>
                <c:pt idx="8">
                  <c:v>Other Scholarships</c:v>
                </c:pt>
                <c:pt idx="9">
                  <c:v>Special Circumstances Pensions</c:v>
                </c:pt>
                <c:pt idx="10">
                  <c:v>Unemployment Benefits</c:v>
                </c:pt>
                <c:pt idx="11">
                  <c:v>Abono do PIS/PASEP</c:v>
                </c:pt>
                <c:pt idx="12">
                  <c:v>Other Government Auxílios</c:v>
                </c:pt>
                <c:pt idx="13">
                  <c:v>Total CEQ Social Spending</c:v>
                </c:pt>
                <c:pt idx="14">
                  <c:v>Health Spending</c:v>
                </c:pt>
                <c:pt idx="15">
                  <c:v>Auxílio-Gás</c:v>
                </c:pt>
                <c:pt idx="16">
                  <c:v>Secondary Education Spending</c:v>
                </c:pt>
                <c:pt idx="17">
                  <c:v>Minimum Income Programs</c:v>
                </c:pt>
                <c:pt idx="18">
                  <c:v>Primary Education Spending</c:v>
                </c:pt>
                <c:pt idx="19">
                  <c:v>Pre-school Education Spending</c:v>
                </c:pt>
                <c:pt idx="20">
                  <c:v>Bolsa Escola</c:v>
                </c:pt>
                <c:pt idx="21">
                  <c:v>Erradicação do Trabalho Infantil</c:v>
                </c:pt>
                <c:pt idx="22">
                  <c:v>Benefício de Prestação Continuada (BPC)</c:v>
                </c:pt>
                <c:pt idx="23">
                  <c:v>Bolsa Família</c:v>
                </c:pt>
              </c:strCache>
            </c:strRef>
          </c:cat>
          <c:val>
            <c:numRef>
              <c:f>'Tbl A1-Data for Figure 1'!$K$4:$K$27</c:f>
              <c:numCache>
                <c:formatCode>0.00</c:formatCode>
                <c:ptCount val="24"/>
                <c:pt idx="0">
                  <c:v>0.5734</c:v>
                </c:pt>
                <c:pt idx="1">
                  <c:v>0.56285405</c:v>
                </c:pt>
                <c:pt idx="2">
                  <c:v>0.54251161</c:v>
                </c:pt>
                <c:pt idx="3">
                  <c:v>0.53955085</c:v>
                </c:pt>
                <c:pt idx="4">
                  <c:v>0.47154326</c:v>
                </c:pt>
                <c:pt idx="5">
                  <c:v>0.45981535</c:v>
                </c:pt>
                <c:pt idx="6">
                  <c:v>0.45639784</c:v>
                </c:pt>
                <c:pt idx="7">
                  <c:v>0.39540575</c:v>
                </c:pt>
                <c:pt idx="8">
                  <c:v>0.31568752</c:v>
                </c:pt>
                <c:pt idx="9">
                  <c:v>0.2012441</c:v>
                </c:pt>
                <c:pt idx="10">
                  <c:v>0.17845771</c:v>
                </c:pt>
                <c:pt idx="11">
                  <c:v>-0.01605155</c:v>
                </c:pt>
                <c:pt idx="12">
                  <c:v>-0.04963037</c:v>
                </c:pt>
                <c:pt idx="13">
                  <c:v>-0.08949723</c:v>
                </c:pt>
                <c:pt idx="14">
                  <c:v>-0.12946876</c:v>
                </c:pt>
                <c:pt idx="15">
                  <c:v>-0.2037277</c:v>
                </c:pt>
                <c:pt idx="16">
                  <c:v>-0.21272256</c:v>
                </c:pt>
                <c:pt idx="17">
                  <c:v>-0.30862511</c:v>
                </c:pt>
                <c:pt idx="18">
                  <c:v>-0.31270993</c:v>
                </c:pt>
                <c:pt idx="19">
                  <c:v>-0.32852716</c:v>
                </c:pt>
                <c:pt idx="20">
                  <c:v>-0.40780711</c:v>
                </c:pt>
                <c:pt idx="21">
                  <c:v>-0.43460188</c:v>
                </c:pt>
                <c:pt idx="22">
                  <c:v>-0.47966468</c:v>
                </c:pt>
                <c:pt idx="23">
                  <c:v>-0.59509214</c:v>
                </c:pt>
              </c:numCache>
            </c:numRef>
          </c:val>
        </c:ser>
        <c:dLbls>
          <c:showLegendKey val="0"/>
          <c:showVal val="0"/>
          <c:showCatName val="0"/>
          <c:showSerName val="0"/>
          <c:showPercent val="0"/>
          <c:showBubbleSize val="0"/>
        </c:dLbls>
        <c:gapWidth val="160"/>
        <c:axId val="469339048"/>
        <c:axId val="469342056"/>
      </c:barChart>
      <c:catAx>
        <c:axId val="469339048"/>
        <c:scaling>
          <c:orientation val="minMax"/>
        </c:scaling>
        <c:delete val="0"/>
        <c:axPos val="l"/>
        <c:majorTickMark val="out"/>
        <c:minorTickMark val="none"/>
        <c:tickLblPos val="low"/>
        <c:txPr>
          <a:bodyPr/>
          <a:lstStyle/>
          <a:p>
            <a:pPr>
              <a:defRPr sz="800"/>
            </a:pPr>
            <a:endParaRPr lang="en-US"/>
          </a:p>
        </c:txPr>
        <c:crossAx val="469342056"/>
        <c:crosses val="autoZero"/>
        <c:auto val="1"/>
        <c:lblAlgn val="ctr"/>
        <c:lblOffset val="100"/>
        <c:noMultiLvlLbl val="0"/>
      </c:catAx>
      <c:valAx>
        <c:axId val="469342056"/>
        <c:scaling>
          <c:orientation val="minMax"/>
          <c:max val="0.8"/>
          <c:min val="-0.8"/>
        </c:scaling>
        <c:delete val="0"/>
        <c:axPos val="b"/>
        <c:title>
          <c:tx>
            <c:rich>
              <a:bodyPr/>
              <a:lstStyle/>
              <a:p>
                <a:pPr>
                  <a:defRPr/>
                </a:pPr>
                <a:r>
                  <a:rPr lang="en-US" b="0"/>
                  <a:t>Concentration Coefficient (or Gini when specified)</a:t>
                </a:r>
              </a:p>
            </c:rich>
          </c:tx>
          <c:overlay val="0"/>
        </c:title>
        <c:numFmt formatCode="0.00" sourceLinked="1"/>
        <c:majorTickMark val="out"/>
        <c:minorTickMark val="none"/>
        <c:tickLblPos val="nextTo"/>
        <c:crossAx val="469339048"/>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bar"/>
        <c:grouping val="clustered"/>
        <c:varyColors val="0"/>
        <c:ser>
          <c:idx val="0"/>
          <c:order val="0"/>
          <c:tx>
            <c:strRef>
              <c:f>'Tbl A8-Data for Fig 2'!$P$2</c:f>
              <c:strCache>
                <c:ptCount val="1"/>
                <c:pt idx="0">
                  <c:v>Poor after transfers, conditional on being poor before</c:v>
                </c:pt>
              </c:strCache>
            </c:strRef>
          </c:tx>
          <c:spPr>
            <a:solidFill>
              <a:srgbClr val="FFFF00"/>
            </a:solidFill>
          </c:spPr>
          <c:invertIfNegative val="0"/>
          <c:dPt>
            <c:idx val="1"/>
            <c:invertIfNegative val="0"/>
            <c:bubble3D val="0"/>
            <c:spPr>
              <a:solidFill>
                <a:srgbClr val="FFFF00"/>
              </a:solidFill>
              <a:ln w="19050">
                <a:solidFill>
                  <a:schemeClr val="bg1">
                    <a:lumMod val="50000"/>
                  </a:schemeClr>
                </a:solidFill>
              </a:ln>
            </c:spPr>
          </c:dPt>
          <c:dPt>
            <c:idx val="4"/>
            <c:invertIfNegative val="0"/>
            <c:bubble3D val="0"/>
            <c:spPr>
              <a:solidFill>
                <a:srgbClr val="FFFF00"/>
              </a:solidFill>
              <a:ln w="19050">
                <a:solidFill>
                  <a:schemeClr val="bg1">
                    <a:lumMod val="50000"/>
                  </a:schemeClr>
                </a:solidFill>
              </a:ln>
            </c:spPr>
          </c:dPt>
          <c:dPt>
            <c:idx val="5"/>
            <c:invertIfNegative val="0"/>
            <c:bubble3D val="0"/>
            <c:spPr>
              <a:solidFill>
                <a:srgbClr val="FFFF00"/>
              </a:solidFill>
              <a:ln w="19050">
                <a:solidFill>
                  <a:schemeClr val="bg1">
                    <a:lumMod val="50000"/>
                  </a:schemeClr>
                </a:solidFill>
              </a:ln>
            </c:spPr>
          </c:dPt>
          <c:dPt>
            <c:idx val="6"/>
            <c:invertIfNegative val="0"/>
            <c:bubble3D val="0"/>
            <c:spPr>
              <a:solidFill>
                <a:srgbClr val="FFFF00"/>
              </a:solidFill>
              <a:ln w="19050">
                <a:solidFill>
                  <a:schemeClr val="bg1">
                    <a:lumMod val="50000"/>
                  </a:schemeClr>
                </a:solidFill>
              </a:ln>
            </c:spPr>
          </c:dPt>
          <c:dPt>
            <c:idx val="7"/>
            <c:invertIfNegative val="0"/>
            <c:bubble3D val="0"/>
            <c:spPr>
              <a:solidFill>
                <a:srgbClr val="FFFF00"/>
              </a:solidFill>
              <a:ln w="19050">
                <a:solidFill>
                  <a:schemeClr val="bg1">
                    <a:lumMod val="50000"/>
                  </a:schemeClr>
                </a:solidFill>
              </a:ln>
            </c:spPr>
          </c:dPt>
          <c:dPt>
            <c:idx val="13"/>
            <c:invertIfNegative val="0"/>
            <c:bubble3D val="0"/>
            <c:spPr>
              <a:solidFill>
                <a:srgbClr val="FFFF00"/>
              </a:solidFill>
              <a:ln w="19050">
                <a:solidFill>
                  <a:schemeClr val="bg1">
                    <a:lumMod val="50000"/>
                  </a:schemeClr>
                </a:solidFill>
              </a:ln>
            </c:spPr>
          </c:dPt>
          <c:dPt>
            <c:idx val="14"/>
            <c:invertIfNegative val="0"/>
            <c:bubble3D val="0"/>
            <c:spPr>
              <a:solidFill>
                <a:srgbClr val="FFFF00"/>
              </a:solidFill>
              <a:ln w="19050">
                <a:solidFill>
                  <a:schemeClr val="bg1">
                    <a:lumMod val="50000"/>
                  </a:schemeClr>
                </a:solidFill>
              </a:ln>
            </c:spPr>
          </c:dPt>
          <c:dPt>
            <c:idx val="15"/>
            <c:invertIfNegative val="0"/>
            <c:bubble3D val="0"/>
            <c:spPr>
              <a:solidFill>
                <a:srgbClr val="FFFF00"/>
              </a:solidFill>
              <a:ln w="19050">
                <a:solidFill>
                  <a:schemeClr val="bg1">
                    <a:lumMod val="50000"/>
                  </a:schemeClr>
                </a:solidFill>
              </a:ln>
            </c:spPr>
          </c:dPt>
          <c:cat>
            <c:strRef>
              <c:f>'Tbl A8-Data for Fig 2'!$O$3:$O$19</c:f>
              <c:strCache>
                <c:ptCount val="17"/>
                <c:pt idx="0">
                  <c:v>Indigenous</c:v>
                </c:pt>
                <c:pt idx="1">
                  <c:v>Mixed</c:v>
                </c:pt>
                <c:pt idx="2">
                  <c:v>Self-reported color or race: Black </c:v>
                </c:pt>
                <c:pt idx="3">
                  <c:v>Urban/rural: Rural</c:v>
                </c:pt>
                <c:pt idx="4">
                  <c:v>Tertiary complete</c:v>
                </c:pt>
                <c:pt idx="5">
                  <c:v>Secondary complete</c:v>
                </c:pt>
                <c:pt idx="6">
                  <c:v>Primary complete</c:v>
                </c:pt>
                <c:pt idx="7">
                  <c:v>Education of household head: Primary incomplete</c:v>
                </c:pt>
                <c:pt idx="8">
                  <c:v>65 years old or over</c:v>
                </c:pt>
                <c:pt idx="9">
                  <c:v>41-64 years old</c:v>
                </c:pt>
                <c:pt idx="10">
                  <c:v>Age of household head: 25-40 years old</c:v>
                </c:pt>
                <c:pt idx="11">
                  <c:v>Gender of household head: Male</c:v>
                </c:pt>
                <c:pt idx="12">
                  <c:v>South</c:v>
                </c:pt>
                <c:pt idx="13">
                  <c:v>Southeast</c:v>
                </c:pt>
                <c:pt idx="14">
                  <c:v>Northeast</c:v>
                </c:pt>
                <c:pt idx="15">
                  <c:v>Region: North</c:v>
                </c:pt>
                <c:pt idx="16">
                  <c:v>Number of Children</c:v>
                </c:pt>
              </c:strCache>
            </c:strRef>
          </c:cat>
          <c:val>
            <c:numRef>
              <c:f>'Tbl A8-Data for Fig 2'!$P$3:$P$19</c:f>
              <c:numCache>
                <c:formatCode>0.0</c:formatCode>
                <c:ptCount val="17"/>
                <c:pt idx="0">
                  <c:v>0.5976352</c:v>
                </c:pt>
                <c:pt idx="1">
                  <c:v>0.056863</c:v>
                </c:pt>
                <c:pt idx="2">
                  <c:v>0.1396335</c:v>
                </c:pt>
                <c:pt idx="3">
                  <c:v>0.1982861</c:v>
                </c:pt>
                <c:pt idx="4">
                  <c:v>0.3055615</c:v>
                </c:pt>
                <c:pt idx="5">
                  <c:v>-0.093671</c:v>
                </c:pt>
                <c:pt idx="6">
                  <c:v>-0.0151944</c:v>
                </c:pt>
                <c:pt idx="7">
                  <c:v>-0.0819002</c:v>
                </c:pt>
                <c:pt idx="8">
                  <c:v>-1.56811</c:v>
                </c:pt>
                <c:pt idx="9">
                  <c:v>-0.7000955</c:v>
                </c:pt>
                <c:pt idx="10">
                  <c:v>-0.482628</c:v>
                </c:pt>
                <c:pt idx="11">
                  <c:v>0.2564694</c:v>
                </c:pt>
                <c:pt idx="12">
                  <c:v>-0.2016867</c:v>
                </c:pt>
                <c:pt idx="13">
                  <c:v>-0.1023032</c:v>
                </c:pt>
                <c:pt idx="14">
                  <c:v>-0.0314194</c:v>
                </c:pt>
                <c:pt idx="15">
                  <c:v>-0.1404178</c:v>
                </c:pt>
                <c:pt idx="16">
                  <c:v>0.1575672</c:v>
                </c:pt>
              </c:numCache>
            </c:numRef>
          </c:val>
        </c:ser>
        <c:ser>
          <c:idx val="1"/>
          <c:order val="1"/>
          <c:tx>
            <c:strRef>
              <c:f>'Tbl A8-Data for Fig 2'!$Q$2</c:f>
              <c:strCache>
                <c:ptCount val="1"/>
                <c:pt idx="0">
                  <c:v>Poor before transfers</c:v>
                </c:pt>
              </c:strCache>
            </c:strRef>
          </c:tx>
          <c:spPr>
            <a:solidFill>
              <a:srgbClr val="008000"/>
            </a:solidFill>
          </c:spPr>
          <c:invertIfNegative val="0"/>
          <c:dPt>
            <c:idx val="12"/>
            <c:invertIfNegative val="0"/>
            <c:bubble3D val="0"/>
            <c:spPr>
              <a:solidFill>
                <a:srgbClr val="008000"/>
              </a:solidFill>
              <a:ln w="19050">
                <a:solidFill>
                  <a:schemeClr val="bg1">
                    <a:lumMod val="75000"/>
                  </a:schemeClr>
                </a:solidFill>
              </a:ln>
            </c:spPr>
          </c:dPt>
          <c:cat>
            <c:strRef>
              <c:f>'Tbl A8-Data for Fig 2'!$O$3:$O$19</c:f>
              <c:strCache>
                <c:ptCount val="17"/>
                <c:pt idx="0">
                  <c:v>Indigenous</c:v>
                </c:pt>
                <c:pt idx="1">
                  <c:v>Mixed</c:v>
                </c:pt>
                <c:pt idx="2">
                  <c:v>Self-reported color or race: Black </c:v>
                </c:pt>
                <c:pt idx="3">
                  <c:v>Urban/rural: Rural</c:v>
                </c:pt>
                <c:pt idx="4">
                  <c:v>Tertiary complete</c:v>
                </c:pt>
                <c:pt idx="5">
                  <c:v>Secondary complete</c:v>
                </c:pt>
                <c:pt idx="6">
                  <c:v>Primary complete</c:v>
                </c:pt>
                <c:pt idx="7">
                  <c:v>Education of household head: Primary incomplete</c:v>
                </c:pt>
                <c:pt idx="8">
                  <c:v>65 years old or over</c:v>
                </c:pt>
                <c:pt idx="9">
                  <c:v>41-64 years old</c:v>
                </c:pt>
                <c:pt idx="10">
                  <c:v>Age of household head: 25-40 years old</c:v>
                </c:pt>
                <c:pt idx="11">
                  <c:v>Gender of household head: Male</c:v>
                </c:pt>
                <c:pt idx="12">
                  <c:v>South</c:v>
                </c:pt>
                <c:pt idx="13">
                  <c:v>Southeast</c:v>
                </c:pt>
                <c:pt idx="14">
                  <c:v>Northeast</c:v>
                </c:pt>
                <c:pt idx="15">
                  <c:v>Region: North</c:v>
                </c:pt>
                <c:pt idx="16">
                  <c:v>Number of Children</c:v>
                </c:pt>
              </c:strCache>
            </c:strRef>
          </c:cat>
          <c:val>
            <c:numRef>
              <c:f>'Tbl A8-Data for Fig 2'!$Q$3:$Q$19</c:f>
              <c:numCache>
                <c:formatCode>0.0</c:formatCode>
                <c:ptCount val="17"/>
                <c:pt idx="0">
                  <c:v>0.0037788</c:v>
                </c:pt>
                <c:pt idx="1">
                  <c:v>0.1310264</c:v>
                </c:pt>
                <c:pt idx="2">
                  <c:v>0.131928</c:v>
                </c:pt>
                <c:pt idx="3">
                  <c:v>0.4412035</c:v>
                </c:pt>
                <c:pt idx="4">
                  <c:v>-0.8462824</c:v>
                </c:pt>
                <c:pt idx="5">
                  <c:v>-0.6862398</c:v>
                </c:pt>
                <c:pt idx="6">
                  <c:v>-0.2529227</c:v>
                </c:pt>
                <c:pt idx="7">
                  <c:v>0.2295599</c:v>
                </c:pt>
                <c:pt idx="8">
                  <c:v>-0.9183506</c:v>
                </c:pt>
                <c:pt idx="9">
                  <c:v>-0.6518363</c:v>
                </c:pt>
                <c:pt idx="10">
                  <c:v>-0.5673149</c:v>
                </c:pt>
                <c:pt idx="11">
                  <c:v>-0.4068872</c:v>
                </c:pt>
                <c:pt idx="12">
                  <c:v>-0.1025268</c:v>
                </c:pt>
                <c:pt idx="13">
                  <c:v>-0.097237</c:v>
                </c:pt>
                <c:pt idx="14">
                  <c:v>0.6334249</c:v>
                </c:pt>
                <c:pt idx="15">
                  <c:v>0.1977443</c:v>
                </c:pt>
                <c:pt idx="16">
                  <c:v>0.3671813</c:v>
                </c:pt>
              </c:numCache>
            </c:numRef>
          </c:val>
        </c:ser>
        <c:dLbls>
          <c:showLegendKey val="0"/>
          <c:showVal val="0"/>
          <c:showCatName val="0"/>
          <c:showSerName val="0"/>
          <c:showPercent val="0"/>
          <c:showBubbleSize val="0"/>
        </c:dLbls>
        <c:gapWidth val="150"/>
        <c:axId val="503349768"/>
        <c:axId val="484900264"/>
      </c:barChart>
      <c:catAx>
        <c:axId val="503349768"/>
        <c:scaling>
          <c:orientation val="minMax"/>
        </c:scaling>
        <c:delete val="0"/>
        <c:axPos val="l"/>
        <c:majorGridlines>
          <c:spPr>
            <a:ln>
              <a:solidFill>
                <a:schemeClr val="tx1">
                  <a:alpha val="50000"/>
                </a:schemeClr>
              </a:solidFill>
              <a:prstDash val="sysDash"/>
            </a:ln>
          </c:spPr>
        </c:majorGridlines>
        <c:majorTickMark val="out"/>
        <c:minorTickMark val="none"/>
        <c:tickLblPos val="low"/>
        <c:txPr>
          <a:bodyPr/>
          <a:lstStyle/>
          <a:p>
            <a:pPr>
              <a:defRPr sz="800"/>
            </a:pPr>
            <a:endParaRPr lang="en-US"/>
          </a:p>
        </c:txPr>
        <c:crossAx val="484900264"/>
        <c:crosses val="autoZero"/>
        <c:auto val="1"/>
        <c:lblAlgn val="ctr"/>
        <c:lblOffset val="100"/>
        <c:noMultiLvlLbl val="0"/>
      </c:catAx>
      <c:valAx>
        <c:axId val="484900264"/>
        <c:scaling>
          <c:orientation val="minMax"/>
          <c:max val="2.0"/>
          <c:min val="-2.0"/>
        </c:scaling>
        <c:delete val="0"/>
        <c:axPos val="b"/>
        <c:title>
          <c:tx>
            <c:rich>
              <a:bodyPr/>
              <a:lstStyle/>
              <a:p>
                <a:pPr>
                  <a:defRPr/>
                </a:pPr>
                <a:r>
                  <a:rPr lang="en-US" b="0"/>
                  <a:t>Coefficients of Probit Analysis</a:t>
                </a:r>
              </a:p>
            </c:rich>
          </c:tx>
          <c:layout>
            <c:manualLayout>
              <c:xMode val="edge"/>
              <c:yMode val="edge"/>
              <c:x val="0.525065274598174"/>
              <c:y val="0.938959808054298"/>
            </c:manualLayout>
          </c:layout>
          <c:overlay val="0"/>
        </c:title>
        <c:numFmt formatCode="0.0" sourceLinked="1"/>
        <c:majorTickMark val="out"/>
        <c:minorTickMark val="none"/>
        <c:tickLblPos val="nextTo"/>
        <c:crossAx val="503349768"/>
        <c:crosses val="autoZero"/>
        <c:crossBetween val="between"/>
      </c:valAx>
    </c:plotArea>
    <c:legend>
      <c:legendPos val="r"/>
      <c:layout>
        <c:manualLayout>
          <c:xMode val="edge"/>
          <c:yMode val="edge"/>
          <c:x val="0.790986687289903"/>
          <c:y val="0.420649656008908"/>
          <c:w val="0.19814847133678"/>
          <c:h val="0.274441428722925"/>
        </c:manualLayout>
      </c:layout>
      <c:overlay val="1"/>
      <c:spPr>
        <a:solidFill>
          <a:schemeClr val="bg1"/>
        </a:solidFill>
        <a:ln>
          <a:solidFill>
            <a:schemeClr val="bg1">
              <a:lumMod val="50000"/>
            </a:schemeClr>
          </a:solidFill>
        </a:ln>
      </c:sp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'CAF Table 1'!$T$5</c:f>
              <c:strCache>
                <c:ptCount val="1"/>
                <c:pt idx="0">
                  <c:v>Argentina</c:v>
                </c:pt>
              </c:strCache>
            </c:strRef>
          </c:tx>
          <c:spPr>
            <a:solidFill>
              <a:schemeClr val="accent1"/>
            </a:solidFill>
          </c:spPr>
          <c:invertIfNegative val="0"/>
          <c:cat>
            <c:strRef>
              <c:f>('CAF Table 1'!$T$4,'CAF Table 1'!$V$4)</c:f>
              <c:strCache>
                <c:ptCount val="2"/>
                <c:pt idx="0">
                  <c:v>% change wrt market income</c:v>
                </c:pt>
                <c:pt idx="1">
                  <c:v>Effectiveness Indicator</c:v>
                </c:pt>
              </c:strCache>
            </c:strRef>
          </c:cat>
          <c:val>
            <c:numRef>
              <c:f>('CAF Table 1'!$U$5,'CAF Table 1'!$W$5)</c:f>
              <c:numCache>
                <c:formatCode>0.0</c:formatCode>
                <c:ptCount val="2"/>
                <c:pt idx="0">
                  <c:v>-10.1</c:v>
                </c:pt>
                <c:pt idx="1">
                  <c:v>3.333620881663795</c:v>
                </c:pt>
              </c:numCache>
            </c:numRef>
          </c:val>
        </c:ser>
        <c:ser>
          <c:idx val="1"/>
          <c:order val="1"/>
          <c:tx>
            <c:strRef>
              <c:f>'CAF Table 1'!$T$6</c:f>
              <c:strCache>
                <c:ptCount val="1"/>
                <c:pt idx="0">
                  <c:v>Brazil</c:v>
                </c:pt>
              </c:strCache>
            </c:strRef>
          </c:tx>
          <c:spPr>
            <a:solidFill>
              <a:schemeClr val="accent2"/>
            </a:solidFill>
          </c:spPr>
          <c:invertIfNegative val="0"/>
          <c:dPt>
            <c:idx val="1"/>
            <c:invertIfNegative val="0"/>
            <c:bubble3D val="0"/>
            <c:spPr>
              <a:solidFill>
                <a:schemeClr val="accent4"/>
              </a:solidFill>
            </c:spPr>
          </c:dPt>
          <c:cat>
            <c:strRef>
              <c:f>('CAF Table 1'!$T$4,'CAF Table 1'!$V$4)</c:f>
              <c:strCache>
                <c:ptCount val="2"/>
                <c:pt idx="0">
                  <c:v>% change wrt market income</c:v>
                </c:pt>
                <c:pt idx="1">
                  <c:v>Effectiveness Indicator</c:v>
                </c:pt>
              </c:strCache>
            </c:strRef>
          </c:cat>
          <c:val>
            <c:numRef>
              <c:f>('CAF Table 1'!$U$6,'CAF Table 1'!$W$6)</c:f>
              <c:numCache>
                <c:formatCode>0.0</c:formatCode>
                <c:ptCount val="2"/>
                <c:pt idx="0">
                  <c:v>-4.512141619896425</c:v>
                </c:pt>
                <c:pt idx="1">
                  <c:v>2.884498558321945</c:v>
                </c:pt>
              </c:numCache>
            </c:numRef>
          </c:val>
        </c:ser>
        <c:ser>
          <c:idx val="2"/>
          <c:order val="2"/>
          <c:tx>
            <c:strRef>
              <c:f>'CAF Table 1'!$T$7</c:f>
              <c:strCache>
                <c:ptCount val="1"/>
                <c:pt idx="0">
                  <c:v>Mexico</c:v>
                </c:pt>
              </c:strCache>
            </c:strRef>
          </c:tx>
          <c:spPr>
            <a:solidFill>
              <a:schemeClr val="accent4"/>
            </a:solidFill>
          </c:spPr>
          <c:invertIfNegative val="0"/>
          <c:dPt>
            <c:idx val="1"/>
            <c:invertIfNegative val="0"/>
            <c:bubble3D val="0"/>
            <c:spPr>
              <a:solidFill>
                <a:schemeClr val="accent6"/>
              </a:solidFill>
            </c:spPr>
          </c:dPt>
          <c:cat>
            <c:strRef>
              <c:f>('CAF Table 1'!$T$4,'CAF Table 1'!$V$4)</c:f>
              <c:strCache>
                <c:ptCount val="2"/>
                <c:pt idx="0">
                  <c:v>% change wrt market income</c:v>
                </c:pt>
                <c:pt idx="1">
                  <c:v>Effectiveness Indicator</c:v>
                </c:pt>
              </c:strCache>
            </c:strRef>
          </c:cat>
          <c:val>
            <c:numRef>
              <c:f>('CAF Table 1'!$U$7,'CAF Table 1'!$W$7)</c:f>
              <c:numCache>
                <c:formatCode>0.0</c:formatCode>
                <c:ptCount val="2"/>
                <c:pt idx="0">
                  <c:v>-3.593114800060272</c:v>
                </c:pt>
                <c:pt idx="1">
                  <c:v>2.152665658318667</c:v>
                </c:pt>
              </c:numCache>
            </c:numRef>
          </c:val>
        </c:ser>
        <c:ser>
          <c:idx val="3"/>
          <c:order val="3"/>
          <c:tx>
            <c:strRef>
              <c:f>'CAF Table 1'!$T$8</c:f>
              <c:strCache>
                <c:ptCount val="1"/>
                <c:pt idx="0">
                  <c:v>Peru</c:v>
                </c:pt>
              </c:strCache>
            </c:strRef>
          </c:tx>
          <c:spPr>
            <a:solidFill>
              <a:schemeClr val="accent6">
                <a:lumMod val="75000"/>
              </a:schemeClr>
            </a:solidFill>
          </c:spPr>
          <c:invertIfNegative val="0"/>
          <c:dPt>
            <c:idx val="1"/>
            <c:invertIfNegative val="0"/>
            <c:bubble3D val="0"/>
            <c:spPr>
              <a:solidFill>
                <a:schemeClr val="accent2"/>
              </a:solidFill>
            </c:spPr>
          </c:dPt>
          <c:cat>
            <c:strRef>
              <c:f>('CAF Table 1'!$T$4,'CAF Table 1'!$V$4)</c:f>
              <c:strCache>
                <c:ptCount val="2"/>
                <c:pt idx="0">
                  <c:v>% change wrt market income</c:v>
                </c:pt>
                <c:pt idx="1">
                  <c:v>Effectiveness Indicator</c:v>
                </c:pt>
              </c:strCache>
            </c:strRef>
          </c:cat>
          <c:val>
            <c:numRef>
              <c:f>('CAF Table 1'!$U$8,'CAF Table 1'!$W$8)</c:f>
              <c:numCache>
                <c:formatCode>0.0</c:formatCode>
                <c:ptCount val="2"/>
                <c:pt idx="0">
                  <c:v>-2.4645036865372</c:v>
                </c:pt>
                <c:pt idx="1">
                  <c:v>0.598522168597594</c:v>
                </c:pt>
              </c:numCache>
            </c:numRef>
          </c:val>
        </c:ser>
        <c:ser>
          <c:idx val="4"/>
          <c:order val="4"/>
          <c:tx>
            <c:strRef>
              <c:f>'CAF Table 1'!$T$9</c:f>
              <c:strCache>
                <c:ptCount val="1"/>
                <c:pt idx="0">
                  <c:v>Bolivia</c:v>
                </c:pt>
              </c:strCache>
            </c:strRef>
          </c:tx>
          <c:spPr>
            <a:solidFill>
              <a:schemeClr val="accent3"/>
            </a:solidFill>
          </c:spPr>
          <c:invertIfNegative val="0"/>
          <c:cat>
            <c:strRef>
              <c:f>('CAF Table 1'!$T$4,'CAF Table 1'!$V$4)</c:f>
              <c:strCache>
                <c:ptCount val="2"/>
                <c:pt idx="0">
                  <c:v>% change wrt market income</c:v>
                </c:pt>
                <c:pt idx="1">
                  <c:v>Effectiveness Indicator</c:v>
                </c:pt>
              </c:strCache>
            </c:strRef>
          </c:cat>
          <c:val>
            <c:numRef>
              <c:f>('CAF Table 1'!$U$9,'CAF Table 1'!$W$9)</c:f>
              <c:numCache>
                <c:formatCode>0.0</c:formatCode>
                <c:ptCount val="2"/>
                <c:pt idx="0">
                  <c:v>-2.448914345602534</c:v>
                </c:pt>
                <c:pt idx="1">
                  <c:v>0.483004324872024</c:v>
                </c:pt>
              </c:numCache>
            </c:numRef>
          </c:val>
        </c:ser>
        <c:dLbls>
          <c:showLegendKey val="0"/>
          <c:showVal val="0"/>
          <c:showCatName val="0"/>
          <c:showSerName val="0"/>
          <c:showPercent val="0"/>
          <c:showBubbleSize val="0"/>
        </c:dLbls>
        <c:gapWidth val="150"/>
        <c:axId val="549541576"/>
        <c:axId val="549964184"/>
      </c:barChart>
      <c:catAx>
        <c:axId val="549541576"/>
        <c:scaling>
          <c:orientation val="minMax"/>
        </c:scaling>
        <c:delete val="0"/>
        <c:axPos val="b"/>
        <c:majorTickMark val="out"/>
        <c:minorTickMark val="none"/>
        <c:tickLblPos val="nextTo"/>
        <c:crossAx val="549964184"/>
        <c:crosses val="autoZero"/>
        <c:auto val="1"/>
        <c:lblAlgn val="ctr"/>
        <c:lblOffset val="100"/>
        <c:noMultiLvlLbl val="0"/>
      </c:catAx>
      <c:valAx>
        <c:axId val="549964184"/>
        <c:scaling>
          <c:orientation val="minMax"/>
        </c:scaling>
        <c:delete val="0"/>
        <c:axPos val="l"/>
        <c:majorGridlines/>
        <c:numFmt formatCode="0.0" sourceLinked="1"/>
        <c:majorTickMark val="out"/>
        <c:minorTickMark val="none"/>
        <c:tickLblPos val="nextTo"/>
        <c:crossAx val="549541576"/>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'CAF Table 1'!$B$14</c:f>
              <c:strCache>
                <c:ptCount val="1"/>
                <c:pt idx="0">
                  <c:v>Argentina</c:v>
                </c:pt>
              </c:strCache>
            </c:strRef>
          </c:tx>
          <c:invertIfNegative val="0"/>
          <c:dPt>
            <c:idx val="1"/>
            <c:invertIfNegative val="0"/>
            <c:bubble3D val="0"/>
            <c:spPr>
              <a:solidFill>
                <a:schemeClr val="accent4"/>
              </a:solidFill>
            </c:spPr>
          </c:dPt>
          <c:dPt>
            <c:idx val="3"/>
            <c:invertIfNegative val="0"/>
            <c:bubble3D val="0"/>
            <c:spPr>
              <a:solidFill>
                <a:schemeClr val="accent4"/>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1'!$C$14,'CAF Table 1'!$E$14,'CAF Table 1'!$G$14,'CAF Table 1'!$I$14)</c:f>
              <c:numCache>
                <c:formatCode>0.0</c:formatCode>
                <c:ptCount val="4"/>
                <c:pt idx="0">
                  <c:v>-63.26530612244906</c:v>
                </c:pt>
                <c:pt idx="1">
                  <c:v>37.49586063101609</c:v>
                </c:pt>
                <c:pt idx="2">
                  <c:v>-36.94779116465852</c:v>
                </c:pt>
                <c:pt idx="3">
                  <c:v>17.87347037382225</c:v>
                </c:pt>
              </c:numCache>
            </c:numRef>
          </c:val>
        </c:ser>
        <c:ser>
          <c:idx val="1"/>
          <c:order val="1"/>
          <c:tx>
            <c:strRef>
              <c:f>'CAF Table 1'!$B$15</c:f>
              <c:strCache>
                <c:ptCount val="1"/>
                <c:pt idx="0">
                  <c:v>Mexico</c:v>
                </c:pt>
              </c:strCache>
            </c:strRef>
          </c:tx>
          <c:spPr>
            <a:solidFill>
              <a:schemeClr val="accent4"/>
            </a:solidFill>
          </c:spPr>
          <c:invertIfNegative val="0"/>
          <c:dPt>
            <c:idx val="1"/>
            <c:invertIfNegative val="0"/>
            <c:bubble3D val="0"/>
            <c:spPr>
              <a:solidFill>
                <a:schemeClr val="accent6"/>
              </a:solidFill>
            </c:spPr>
          </c:dPt>
          <c:dPt>
            <c:idx val="2"/>
            <c:invertIfNegative val="0"/>
            <c:bubble3D val="0"/>
            <c:spPr>
              <a:solidFill>
                <a:schemeClr val="accent2"/>
              </a:solidFill>
            </c:spPr>
          </c:dPt>
          <c:dPt>
            <c:idx val="3"/>
            <c:invertIfNegative val="0"/>
            <c:bubble3D val="0"/>
            <c:spPr>
              <a:solidFill>
                <a:schemeClr val="accent1"/>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1'!$C$15,'CAF Table 1'!$E$15,'CAF Table 1'!$G$15,'CAF Table 1'!$I$15)</c:f>
              <c:numCache>
                <c:formatCode>0.0</c:formatCode>
                <c:ptCount val="4"/>
                <c:pt idx="0">
                  <c:v>-22.81481481481483</c:v>
                </c:pt>
                <c:pt idx="1">
                  <c:v>21.6963122172562</c:v>
                </c:pt>
                <c:pt idx="2">
                  <c:v>-11.3868156087848</c:v>
                </c:pt>
                <c:pt idx="3">
                  <c:v>11.99437591033465</c:v>
                </c:pt>
              </c:numCache>
            </c:numRef>
          </c:val>
        </c:ser>
        <c:ser>
          <c:idx val="2"/>
          <c:order val="2"/>
          <c:tx>
            <c:strRef>
              <c:f>'CAF Table 1'!$B$16</c:f>
              <c:strCache>
                <c:ptCount val="1"/>
                <c:pt idx="0">
                  <c:v>Brazil</c:v>
                </c:pt>
              </c:strCache>
            </c:strRef>
          </c:tx>
          <c:spPr>
            <a:solidFill>
              <a:schemeClr val="accent2"/>
            </a:solidFill>
          </c:spPr>
          <c:invertIfNegative val="0"/>
          <c:dPt>
            <c:idx val="1"/>
            <c:invertIfNegative val="0"/>
            <c:bubble3D val="0"/>
            <c:spPr>
              <a:solidFill>
                <a:schemeClr val="accent1"/>
              </a:solidFill>
            </c:spPr>
          </c:dPt>
          <c:dPt>
            <c:idx val="2"/>
            <c:invertIfNegative val="0"/>
            <c:bubble3D val="0"/>
            <c:spPr>
              <a:solidFill>
                <a:schemeClr val="accent4"/>
              </a:solidFill>
            </c:spPr>
          </c:dPt>
          <c:dPt>
            <c:idx val="3"/>
            <c:invertIfNegative val="0"/>
            <c:bubble3D val="0"/>
            <c:spPr>
              <a:solidFill>
                <a:schemeClr val="accent6"/>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1'!$C$16,'CAF Table 1'!$E$16,'CAF Table 1'!$G$16,'CAF Table 1'!$I$16)</c:f>
              <c:numCache>
                <c:formatCode>0.0</c:formatCode>
                <c:ptCount val="4"/>
                <c:pt idx="0">
                  <c:v>-22.19158597227529</c:v>
                </c:pt>
                <c:pt idx="1">
                  <c:v>20.5378410940269</c:v>
                </c:pt>
                <c:pt idx="2">
                  <c:v>-10.87533156498671</c:v>
                </c:pt>
                <c:pt idx="3">
                  <c:v>6.70520760131174</c:v>
                </c:pt>
              </c:numCache>
            </c:numRef>
          </c:val>
        </c:ser>
        <c:ser>
          <c:idx val="3"/>
          <c:order val="3"/>
          <c:tx>
            <c:strRef>
              <c:f>'CAF Table 1'!$B$17</c:f>
              <c:strCache>
                <c:ptCount val="1"/>
                <c:pt idx="0">
                  <c:v>Bolivia</c:v>
                </c:pt>
              </c:strCache>
            </c:strRef>
          </c:tx>
          <c:spPr>
            <a:solidFill>
              <a:schemeClr val="accent3"/>
            </a:solidFill>
          </c:spPr>
          <c:invertIfNegative val="0"/>
          <c:dPt>
            <c:idx val="1"/>
            <c:invertIfNegative val="0"/>
            <c:bubble3D val="0"/>
            <c:spPr>
              <a:solidFill>
                <a:schemeClr val="accent2"/>
              </a:solidFill>
            </c:spPr>
          </c:dPt>
          <c:dPt>
            <c:idx val="3"/>
            <c:invertIfNegative val="0"/>
            <c:bubble3D val="0"/>
            <c:spPr>
              <a:solidFill>
                <a:schemeClr val="accent2"/>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1'!$C$17,'CAF Table 1'!$E$17,'CAF Table 1'!$G$17,'CAF Table 1'!$I$17)</c:f>
              <c:numCache>
                <c:formatCode>0.0</c:formatCode>
                <c:ptCount val="4"/>
                <c:pt idx="0">
                  <c:v>-9.647330892272111</c:v>
                </c:pt>
                <c:pt idx="1">
                  <c:v>5.35194561243456</c:v>
                </c:pt>
                <c:pt idx="2">
                  <c:v>-5.996341999861087</c:v>
                </c:pt>
                <c:pt idx="3">
                  <c:v>2.746158742920574</c:v>
                </c:pt>
              </c:numCache>
            </c:numRef>
          </c:val>
        </c:ser>
        <c:ser>
          <c:idx val="4"/>
          <c:order val="4"/>
          <c:tx>
            <c:strRef>
              <c:f>'CAF Table 1'!$B$18</c:f>
              <c:strCache>
                <c:ptCount val="1"/>
                <c:pt idx="0">
                  <c:v>Peru</c:v>
                </c:pt>
              </c:strCache>
            </c:strRef>
          </c:tx>
          <c:spPr>
            <a:solidFill>
              <a:schemeClr val="accent6"/>
            </a:solidFill>
          </c:spPr>
          <c:invertIfNegative val="0"/>
          <c:dPt>
            <c:idx val="1"/>
            <c:invertIfNegative val="0"/>
            <c:bubble3D val="0"/>
            <c:spPr>
              <a:solidFill>
                <a:schemeClr val="accent3"/>
              </a:solidFill>
            </c:spPr>
          </c:dPt>
          <c:dPt>
            <c:idx val="3"/>
            <c:invertIfNegative val="0"/>
            <c:bubble3D val="0"/>
            <c:spPr>
              <a:solidFill>
                <a:schemeClr val="accent3"/>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1'!$C$18,'CAF Table 1'!$E$18,'CAF Table 1'!$G$18,'CAF Table 1'!$I$18)</c:f>
              <c:numCache>
                <c:formatCode>0.0</c:formatCode>
                <c:ptCount val="4"/>
                <c:pt idx="0">
                  <c:v>-7.864647201140078</c:v>
                </c:pt>
                <c:pt idx="1">
                  <c:v>1.902762566116802</c:v>
                </c:pt>
                <c:pt idx="2">
                  <c:v>-2.43055555555554</c:v>
                </c:pt>
                <c:pt idx="3">
                  <c:v>1.182670649361593</c:v>
                </c:pt>
              </c:numCache>
            </c:numRef>
          </c:val>
        </c:ser>
        <c:dLbls>
          <c:showLegendKey val="0"/>
          <c:showVal val="0"/>
          <c:showCatName val="0"/>
          <c:showSerName val="0"/>
          <c:showPercent val="0"/>
          <c:showBubbleSize val="0"/>
        </c:dLbls>
        <c:gapWidth val="150"/>
        <c:axId val="493779896"/>
        <c:axId val="493238824"/>
      </c:barChart>
      <c:catAx>
        <c:axId val="493779896"/>
        <c:scaling>
          <c:orientation val="minMax"/>
        </c:scaling>
        <c:delete val="0"/>
        <c:axPos val="b"/>
        <c:numFmt formatCode="0.0%" sourceLinked="1"/>
        <c:majorTickMark val="out"/>
        <c:minorTickMark val="none"/>
        <c:tickLblPos val="nextTo"/>
        <c:crossAx val="493238824"/>
        <c:crosses val="autoZero"/>
        <c:auto val="1"/>
        <c:lblAlgn val="ctr"/>
        <c:lblOffset val="100"/>
        <c:noMultiLvlLbl val="0"/>
      </c:catAx>
      <c:valAx>
        <c:axId val="493238824"/>
        <c:scaling>
          <c:orientation val="minMax"/>
        </c:scaling>
        <c:delete val="0"/>
        <c:axPos val="l"/>
        <c:majorGridlines/>
        <c:numFmt formatCode="0.0" sourceLinked="1"/>
        <c:majorTickMark val="out"/>
        <c:minorTickMark val="none"/>
        <c:tickLblPos val="nextTo"/>
        <c:crossAx val="493779896"/>
        <c:crosses val="autoZero"/>
        <c:crossBetween val="between"/>
      </c:valAx>
    </c:plotArea>
    <c:legend>
      <c:legendPos val="r"/>
      <c:overlay val="0"/>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'CAF Table 4'!$B$16</c:f>
              <c:strCache>
                <c:ptCount val="1"/>
                <c:pt idx="0">
                  <c:v>Peru</c:v>
                </c:pt>
              </c:strCache>
            </c:strRef>
          </c:tx>
          <c:spPr>
            <a:solidFill>
              <a:schemeClr val="accent6"/>
            </a:solidFill>
          </c:spPr>
          <c:invertIfNegative val="0"/>
          <c:dPt>
            <c:idx val="2"/>
            <c:invertIfNegative val="0"/>
            <c:bubble3D val="0"/>
            <c:spPr>
              <a:solidFill>
                <a:schemeClr val="accent4"/>
              </a:solidFill>
            </c:spPr>
          </c:dPt>
          <c:dPt>
            <c:idx val="3"/>
            <c:invertIfNegative val="0"/>
            <c:bubble3D val="0"/>
            <c:spPr>
              <a:solidFill>
                <a:schemeClr val="accent3"/>
              </a:solidFill>
            </c:spPr>
          </c:dPt>
          <c:dPt>
            <c:idx val="4"/>
            <c:invertIfNegative val="0"/>
            <c:bubble3D val="0"/>
            <c:spPr>
              <a:solidFill>
                <a:schemeClr val="accent2"/>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4'!$C$16,'CAF Table 4'!$E$16,'CAF Table 4'!$G$16,'CAF Table 4'!$I$16,'CAF Table 4'!$K$16)</c:f>
              <c:numCache>
                <c:formatCode>0.0%</c:formatCode>
                <c:ptCount val="5"/>
                <c:pt idx="0">
                  <c:v>0.482084765928563</c:v>
                </c:pt>
                <c:pt idx="1">
                  <c:v>0.288330211566649</c:v>
                </c:pt>
                <c:pt idx="2">
                  <c:v>0.178464599547729</c:v>
                </c:pt>
                <c:pt idx="3">
                  <c:v>0.18442772</c:v>
                </c:pt>
                <c:pt idx="4">
                  <c:v>0.295</c:v>
                </c:pt>
              </c:numCache>
            </c:numRef>
          </c:val>
        </c:ser>
        <c:ser>
          <c:idx val="1"/>
          <c:order val="1"/>
          <c:tx>
            <c:strRef>
              <c:f>'CAF Table 4'!$B$17</c:f>
              <c:strCache>
                <c:ptCount val="1"/>
                <c:pt idx="0">
                  <c:v>Argentina</c:v>
                </c:pt>
              </c:strCache>
            </c:strRef>
          </c:tx>
          <c:spPr>
            <a:solidFill>
              <a:schemeClr val="accent1"/>
            </a:solidFill>
          </c:spPr>
          <c:invertIfNegative val="0"/>
          <c:dPt>
            <c:idx val="2"/>
            <c:invertIfNegative val="0"/>
            <c:bubble3D val="0"/>
            <c:spPr>
              <a:solidFill>
                <a:schemeClr val="accent2"/>
              </a:solidFill>
            </c:spPr>
          </c:dPt>
          <c:dPt>
            <c:idx val="3"/>
            <c:invertIfNegative val="0"/>
            <c:bubble3D val="0"/>
            <c:spPr>
              <a:solidFill>
                <a:schemeClr val="accent2"/>
              </a:solidFill>
            </c:spPr>
          </c:dPt>
          <c:dPt>
            <c:idx val="4"/>
            <c:invertIfNegative val="0"/>
            <c:bubble3D val="0"/>
            <c:spPr>
              <a:solidFill>
                <a:schemeClr val="accent3"/>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4'!$C$17,'CAF Table 4'!$E$17,'CAF Table 4'!$G$17,'CAF Table 4'!$I$17,'CAF Table 4'!$K$17)</c:f>
              <c:numCache>
                <c:formatCode>0.0%</c:formatCode>
                <c:ptCount val="5"/>
                <c:pt idx="0">
                  <c:v>0.448222137392442</c:v>
                </c:pt>
                <c:pt idx="1">
                  <c:v>0.19750445157884</c:v>
                </c:pt>
                <c:pt idx="2">
                  <c:v>0.178</c:v>
                </c:pt>
                <c:pt idx="3">
                  <c:v>0.184</c:v>
                </c:pt>
                <c:pt idx="4">
                  <c:v>0.2393387</c:v>
                </c:pt>
              </c:numCache>
            </c:numRef>
          </c:val>
        </c:ser>
        <c:ser>
          <c:idx val="2"/>
          <c:order val="2"/>
          <c:tx>
            <c:strRef>
              <c:f>'CAF Table 4'!$B$18</c:f>
              <c:strCache>
                <c:ptCount val="1"/>
                <c:pt idx="0">
                  <c:v>Bolivia</c:v>
                </c:pt>
              </c:strCache>
            </c:strRef>
          </c:tx>
          <c:invertIfNegative val="0"/>
          <c:dPt>
            <c:idx val="1"/>
            <c:invertIfNegative val="0"/>
            <c:bubble3D val="0"/>
            <c:spPr>
              <a:solidFill>
                <a:schemeClr val="accent4"/>
              </a:solidFill>
            </c:spPr>
          </c:dPt>
          <c:dPt>
            <c:idx val="2"/>
            <c:invertIfNegative val="0"/>
            <c:bubble3D val="0"/>
            <c:spPr>
              <a:solidFill>
                <a:schemeClr val="accent1"/>
              </a:solidFill>
            </c:spPr>
          </c:dPt>
          <c:dPt>
            <c:idx val="3"/>
            <c:invertIfNegative val="0"/>
            <c:bubble3D val="0"/>
            <c:spPr>
              <a:solidFill>
                <a:schemeClr val="accent4"/>
              </a:solidFill>
            </c:spPr>
          </c:dPt>
          <c:dPt>
            <c:idx val="4"/>
            <c:invertIfNegative val="0"/>
            <c:bubble3D val="0"/>
            <c:spPr>
              <a:solidFill>
                <a:schemeClr val="accent4"/>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4'!$C$18,'CAF Table 4'!$E$18,'CAF Table 4'!$G$18,'CAF Table 4'!$I$18,'CAF Table 4'!$K$18)</c:f>
              <c:numCache>
                <c:formatCode>0.0%</c:formatCode>
                <c:ptCount val="5"/>
                <c:pt idx="0">
                  <c:v>0.3099093</c:v>
                </c:pt>
                <c:pt idx="1">
                  <c:v>0.18891314522165</c:v>
                </c:pt>
                <c:pt idx="2">
                  <c:v>0.157028309827994</c:v>
                </c:pt>
                <c:pt idx="3">
                  <c:v>0.182469224739578</c:v>
                </c:pt>
                <c:pt idx="4">
                  <c:v>0.22772762684055</c:v>
                </c:pt>
              </c:numCache>
            </c:numRef>
          </c:val>
        </c:ser>
        <c:ser>
          <c:idx val="3"/>
          <c:order val="3"/>
          <c:tx>
            <c:strRef>
              <c:f>'CAF Table 4'!$B$19</c:f>
              <c:strCache>
                <c:ptCount val="1"/>
                <c:pt idx="0">
                  <c:v>Mexico</c:v>
                </c:pt>
              </c:strCache>
            </c:strRef>
          </c:tx>
          <c:spPr>
            <a:solidFill>
              <a:schemeClr val="accent4"/>
            </a:solidFill>
          </c:spPr>
          <c:invertIfNegative val="0"/>
          <c:dPt>
            <c:idx val="1"/>
            <c:invertIfNegative val="0"/>
            <c:bubble3D val="0"/>
            <c:spPr>
              <a:solidFill>
                <a:schemeClr val="accent2"/>
              </a:solidFill>
            </c:spPr>
          </c:dPt>
          <c:dPt>
            <c:idx val="2"/>
            <c:invertIfNegative val="0"/>
            <c:bubble3D val="0"/>
            <c:spPr>
              <a:solidFill>
                <a:schemeClr val="accent6"/>
              </a:solidFill>
            </c:spPr>
          </c:dPt>
          <c:dPt>
            <c:idx val="3"/>
            <c:invertIfNegative val="0"/>
            <c:bubble3D val="0"/>
            <c:spPr>
              <a:solidFill>
                <a:schemeClr val="accent1"/>
              </a:solidFill>
            </c:spPr>
          </c:dPt>
          <c:dPt>
            <c:idx val="4"/>
            <c:invertIfNegative val="0"/>
            <c:bubble3D val="0"/>
            <c:spPr>
              <a:solidFill>
                <a:schemeClr val="accent1"/>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4'!$C$19,'CAF Table 4'!$E$19,'CAF Table 4'!$G$19,'CAF Table 4'!$I$19,'CAF Table 4'!$K$19)</c:f>
              <c:numCache>
                <c:formatCode>0.0%</c:formatCode>
                <c:ptCount val="5"/>
                <c:pt idx="0">
                  <c:v>0.222425403650493</c:v>
                </c:pt>
                <c:pt idx="1">
                  <c:v>0.153</c:v>
                </c:pt>
                <c:pt idx="2">
                  <c:v>0.139017846563775</c:v>
                </c:pt>
                <c:pt idx="3">
                  <c:v>0.127683443016394</c:v>
                </c:pt>
                <c:pt idx="4">
                  <c:v>0.0695616582116772</c:v>
                </c:pt>
              </c:numCache>
            </c:numRef>
          </c:val>
        </c:ser>
        <c:ser>
          <c:idx val="4"/>
          <c:order val="4"/>
          <c:tx>
            <c:strRef>
              <c:f>'CAF Table 4'!$B$20</c:f>
              <c:strCache>
                <c:ptCount val="1"/>
                <c:pt idx="0">
                  <c:v>Brazil</c:v>
                </c:pt>
              </c:strCache>
            </c:strRef>
          </c:tx>
          <c:spPr>
            <a:solidFill>
              <a:schemeClr val="accent2"/>
            </a:solidFill>
          </c:spPr>
          <c:invertIfNegative val="0"/>
          <c:dPt>
            <c:idx val="1"/>
            <c:invertIfNegative val="0"/>
            <c:bubble3D val="0"/>
            <c:spPr>
              <a:solidFill>
                <a:schemeClr val="accent3"/>
              </a:solidFill>
            </c:spPr>
          </c:dPt>
          <c:dPt>
            <c:idx val="2"/>
            <c:invertIfNegative val="0"/>
            <c:bubble3D val="0"/>
            <c:spPr>
              <a:solidFill>
                <a:schemeClr val="accent3"/>
              </a:solidFill>
            </c:spPr>
          </c:dPt>
          <c:dPt>
            <c:idx val="3"/>
            <c:invertIfNegative val="0"/>
            <c:bubble3D val="0"/>
            <c:spPr>
              <a:solidFill>
                <a:schemeClr val="accent6"/>
              </a:solidFill>
            </c:spPr>
          </c:dPt>
          <c:dPt>
            <c:idx val="4"/>
            <c:invertIfNegative val="0"/>
            <c:bubble3D val="0"/>
            <c:spPr>
              <a:solidFill>
                <a:schemeClr val="accent6"/>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4'!$C$20,'CAF Table 4'!$E$20,'CAF Table 4'!$G$20,'CAF Table 4'!$I$20,'CAF Table 4'!$K$20)</c:f>
              <c:numCache>
                <c:formatCode>0.0%</c:formatCode>
                <c:ptCount val="5"/>
                <c:pt idx="0">
                  <c:v>0.19</c:v>
                </c:pt>
                <c:pt idx="1">
                  <c:v>0.1352733</c:v>
                </c:pt>
                <c:pt idx="2">
                  <c:v>0.13105106</c:v>
                </c:pt>
                <c:pt idx="3">
                  <c:v>0.0704077201107981</c:v>
                </c:pt>
                <c:pt idx="4">
                  <c:v>0.0201594558302153</c:v>
                </c:pt>
              </c:numCache>
            </c:numRef>
          </c:val>
        </c:ser>
        <c:dLbls>
          <c:showLegendKey val="0"/>
          <c:showVal val="0"/>
          <c:showCatName val="0"/>
          <c:showSerName val="0"/>
          <c:showPercent val="0"/>
          <c:showBubbleSize val="0"/>
        </c:dLbls>
        <c:gapWidth val="150"/>
        <c:axId val="504236024"/>
        <c:axId val="503733048"/>
      </c:barChart>
      <c:catAx>
        <c:axId val="504236024"/>
        <c:scaling>
          <c:orientation val="minMax"/>
        </c:scaling>
        <c:delete val="0"/>
        <c:axPos val="b"/>
        <c:title>
          <c:tx>
            <c:rich>
              <a:bodyPr/>
              <a:lstStyle/>
              <a:p>
                <a:pPr>
                  <a:defRPr/>
                </a:pPr>
                <a:r>
                  <a:rPr lang="en-US"/>
                  <a:t>Quantile</a:t>
                </a:r>
              </a:p>
            </c:rich>
          </c:tx>
          <c:overlay val="0"/>
        </c:title>
        <c:numFmt formatCode="General" sourceLinked="1"/>
        <c:majorTickMark val="out"/>
        <c:minorTickMark val="none"/>
        <c:tickLblPos val="nextTo"/>
        <c:crossAx val="503733048"/>
        <c:crosses val="autoZero"/>
        <c:auto val="1"/>
        <c:lblAlgn val="ctr"/>
        <c:lblOffset val="100"/>
        <c:noMultiLvlLbl val="0"/>
      </c:catAx>
      <c:valAx>
        <c:axId val="503733048"/>
        <c:scaling>
          <c:orientation val="minMax"/>
        </c:scaling>
        <c:delete val="0"/>
        <c:axPos val="l"/>
        <c:majorGridlines/>
        <c:title>
          <c:tx>
            <c:rich>
              <a:bodyPr rot="-5400000" vert="horz"/>
              <a:lstStyle/>
              <a:p>
                <a:pPr>
                  <a:defRPr/>
                </a:pPr>
                <a:r>
                  <a:rPr lang="en-US"/>
                  <a:t>Concentration Share</a:t>
                </a:r>
              </a:p>
            </c:rich>
          </c:tx>
          <c:overlay val="0"/>
        </c:title>
        <c:numFmt formatCode="0.0%" sourceLinked="1"/>
        <c:majorTickMark val="out"/>
        <c:minorTickMark val="none"/>
        <c:tickLblPos val="nextTo"/>
        <c:crossAx val="504236024"/>
        <c:crosses val="autoZero"/>
        <c:crossBetween val="between"/>
      </c:valAx>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92991153883542"/>
          <c:y val="0.0536022941416004"/>
          <c:w val="0.790516428501992"/>
          <c:h val="0.839048176045629"/>
        </c:manualLayout>
      </c:layout>
      <c:barChart>
        <c:barDir val="col"/>
        <c:grouping val="clustered"/>
        <c:varyColors val="0"/>
        <c:ser>
          <c:idx val="0"/>
          <c:order val="0"/>
          <c:tx>
            <c:strRef>
              <c:f>'CAF Table 4'!$AA$15</c:f>
              <c:strCache>
                <c:ptCount val="1"/>
                <c:pt idx="0">
                  <c:v>Argentina</c:v>
                </c:pt>
              </c:strCache>
            </c:strRef>
          </c:tx>
          <c:invertIfNegative val="0"/>
          <c:dPt>
            <c:idx val="2"/>
            <c:invertIfNegative val="0"/>
            <c:bubble3D val="0"/>
            <c:spPr>
              <a:solidFill>
                <a:schemeClr val="accent3"/>
              </a:solidFill>
            </c:spPr>
          </c:dPt>
          <c:dPt>
            <c:idx val="3"/>
            <c:invertIfNegative val="0"/>
            <c:bubble3D val="0"/>
            <c:spPr>
              <a:solidFill>
                <a:schemeClr val="accent3"/>
              </a:solidFill>
            </c:spPr>
          </c:dPt>
          <c:dPt>
            <c:idx val="4"/>
            <c:invertIfNegative val="0"/>
            <c:bubble3D val="0"/>
            <c:spPr>
              <a:solidFill>
                <a:schemeClr val="accent2"/>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4'!$AB$15,'CAF Table 4'!$AD$15,'CAF Table 4'!$AF$15,'CAF Table 4'!$AH$15,'CAF Table 4'!$AJ$15)</c:f>
              <c:numCache>
                <c:formatCode>0.0%</c:formatCode>
                <c:ptCount val="5"/>
                <c:pt idx="0">
                  <c:v>0.275920741743612</c:v>
                </c:pt>
                <c:pt idx="1">
                  <c:v>0.243106105767535</c:v>
                </c:pt>
                <c:pt idx="2">
                  <c:v>0.21193476</c:v>
                </c:pt>
                <c:pt idx="3">
                  <c:v>0.22122471</c:v>
                </c:pt>
                <c:pt idx="4">
                  <c:v>0.324</c:v>
                </c:pt>
              </c:numCache>
            </c:numRef>
          </c:val>
        </c:ser>
        <c:ser>
          <c:idx val="1"/>
          <c:order val="1"/>
          <c:tx>
            <c:strRef>
              <c:f>'CAF Table 4'!$AA$16</c:f>
              <c:strCache>
                <c:ptCount val="1"/>
                <c:pt idx="0">
                  <c:v>Mexico</c:v>
                </c:pt>
              </c:strCache>
            </c:strRef>
          </c:tx>
          <c:spPr>
            <a:solidFill>
              <a:schemeClr val="accent4"/>
            </a:solidFill>
          </c:spPr>
          <c:invertIfNegative val="0"/>
          <c:dPt>
            <c:idx val="4"/>
            <c:invertIfNegative val="0"/>
            <c:bubble3D val="0"/>
            <c:spPr>
              <a:solidFill>
                <a:schemeClr val="accent6"/>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4'!$AB$16,'CAF Table 4'!$AD$16,'CAF Table 4'!$AF$16,'CAF Table 4'!$AH$16,'CAF Table 4'!$AJ$16)</c:f>
              <c:numCache>
                <c:formatCode>0.0%</c:formatCode>
                <c:ptCount val="5"/>
                <c:pt idx="0">
                  <c:v>0.212474527816187</c:v>
                </c:pt>
                <c:pt idx="1">
                  <c:v>0.212224062833918</c:v>
                </c:pt>
                <c:pt idx="2">
                  <c:v>0.20630225005084</c:v>
                </c:pt>
                <c:pt idx="3">
                  <c:v>0.197667763472573</c:v>
                </c:pt>
                <c:pt idx="4">
                  <c:v>0.239532278392382</c:v>
                </c:pt>
              </c:numCache>
            </c:numRef>
          </c:val>
        </c:ser>
        <c:ser>
          <c:idx val="2"/>
          <c:order val="2"/>
          <c:tx>
            <c:strRef>
              <c:f>'CAF Table 4'!$AA$17</c:f>
              <c:strCache>
                <c:ptCount val="1"/>
                <c:pt idx="0">
                  <c:v>Brazil</c:v>
                </c:pt>
              </c:strCache>
            </c:strRef>
          </c:tx>
          <c:spPr>
            <a:solidFill>
              <a:schemeClr val="accent2"/>
            </a:solidFill>
          </c:spPr>
          <c:invertIfNegative val="0"/>
          <c:dPt>
            <c:idx val="1"/>
            <c:invertIfNegative val="0"/>
            <c:bubble3D val="0"/>
            <c:spPr>
              <a:solidFill>
                <a:schemeClr val="accent3"/>
              </a:solidFill>
            </c:spPr>
          </c:dPt>
          <c:dPt>
            <c:idx val="2"/>
            <c:invertIfNegative val="0"/>
            <c:bubble3D val="0"/>
            <c:spPr>
              <a:solidFill>
                <a:schemeClr val="accent1"/>
              </a:solidFill>
            </c:spPr>
          </c:dPt>
          <c:dPt>
            <c:idx val="3"/>
            <c:invertIfNegative val="0"/>
            <c:bubble3D val="0"/>
            <c:spPr>
              <a:solidFill>
                <a:schemeClr val="accent6"/>
              </a:solidFill>
            </c:spPr>
          </c:dPt>
          <c:dPt>
            <c:idx val="4"/>
            <c:invertIfNegative val="0"/>
            <c:bubble3D val="0"/>
            <c:spPr>
              <a:solidFill>
                <a:schemeClr val="accent3"/>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4'!$AB$17,'CAF Table 4'!$AD$17,'CAF Table 4'!$AF$17,'CAF Table 4'!$AH$17,'CAF Table 4'!$AJ$17)</c:f>
              <c:numCache>
                <c:formatCode>0.0%</c:formatCode>
                <c:ptCount val="5"/>
                <c:pt idx="0">
                  <c:v>0.201</c:v>
                </c:pt>
                <c:pt idx="1">
                  <c:v>0.206886</c:v>
                </c:pt>
                <c:pt idx="2">
                  <c:v>0.196055183400845</c:v>
                </c:pt>
                <c:pt idx="3">
                  <c:v>0.182187368715866</c:v>
                </c:pt>
                <c:pt idx="4">
                  <c:v>0.20114273</c:v>
                </c:pt>
              </c:numCache>
            </c:numRef>
          </c:val>
        </c:ser>
        <c:ser>
          <c:idx val="3"/>
          <c:order val="3"/>
          <c:tx>
            <c:strRef>
              <c:f>'CAF Table 4'!$AA$18</c:f>
              <c:strCache>
                <c:ptCount val="1"/>
                <c:pt idx="0">
                  <c:v>Peru</c:v>
                </c:pt>
              </c:strCache>
            </c:strRef>
          </c:tx>
          <c:spPr>
            <a:solidFill>
              <a:schemeClr val="accent6"/>
            </a:solidFill>
          </c:spPr>
          <c:invertIfNegative val="0"/>
          <c:dPt>
            <c:idx val="3"/>
            <c:invertIfNegative val="0"/>
            <c:bubble3D val="0"/>
            <c:spPr>
              <a:solidFill>
                <a:schemeClr val="accent2"/>
              </a:solidFill>
            </c:spPr>
          </c:dPt>
          <c:dPt>
            <c:idx val="4"/>
            <c:invertIfNegative val="0"/>
            <c:bubble3D val="0"/>
            <c:spPr>
              <a:solidFill>
                <a:schemeClr val="accent4"/>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4'!$AB$18,'CAF Table 4'!$AD$18,'CAF Table 4'!$AF$18,'CAF Table 4'!$AH$18,'CAF Table 4'!$AJ$18)</c:f>
              <c:numCache>
                <c:formatCode>0.0%</c:formatCode>
                <c:ptCount val="5"/>
                <c:pt idx="0">
                  <c:v>0.193880408906316</c:v>
                </c:pt>
                <c:pt idx="1">
                  <c:v>0.193810390701582</c:v>
                </c:pt>
                <c:pt idx="2">
                  <c:v>0.190589553283854</c:v>
                </c:pt>
                <c:pt idx="3">
                  <c:v>0.182</c:v>
                </c:pt>
                <c:pt idx="4">
                  <c:v>0.171331395826482</c:v>
                </c:pt>
              </c:numCache>
            </c:numRef>
          </c:val>
        </c:ser>
        <c:ser>
          <c:idx val="4"/>
          <c:order val="4"/>
          <c:tx>
            <c:strRef>
              <c:f>'CAF Table 4'!$AA$19</c:f>
              <c:strCache>
                <c:ptCount val="1"/>
                <c:pt idx="0">
                  <c:v>Bolivia</c:v>
                </c:pt>
              </c:strCache>
            </c:strRef>
          </c:tx>
          <c:spPr>
            <a:solidFill>
              <a:schemeClr val="accent3"/>
            </a:solidFill>
          </c:spPr>
          <c:invertIfNegative val="0"/>
          <c:dPt>
            <c:idx val="1"/>
            <c:invertIfNegative val="0"/>
            <c:bubble3D val="0"/>
            <c:spPr>
              <a:solidFill>
                <a:schemeClr val="accent2"/>
              </a:solidFill>
            </c:spPr>
          </c:dPt>
          <c:dPt>
            <c:idx val="2"/>
            <c:invertIfNegative val="0"/>
            <c:bubble3D val="0"/>
            <c:spPr>
              <a:solidFill>
                <a:schemeClr val="accent2"/>
              </a:solidFill>
            </c:spPr>
          </c:dPt>
          <c:dPt>
            <c:idx val="3"/>
            <c:invertIfNegative val="0"/>
            <c:bubble3D val="0"/>
            <c:spPr>
              <a:solidFill>
                <a:schemeClr val="accent1"/>
              </a:solidFill>
            </c:spPr>
          </c:dPt>
          <c:dPt>
            <c:idx val="4"/>
            <c:invertIfNegative val="0"/>
            <c:bubble3D val="0"/>
            <c:spPr>
              <a:solidFill>
                <a:schemeClr val="accent1"/>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4'!$AB$19,'CAF Table 4'!$AD$19,'CAF Table 4'!$AF$19,'CAF Table 4'!$AH$19,'CAF Table 4'!$AJ$19)</c:f>
              <c:numCache>
                <c:formatCode>0.0%</c:formatCode>
                <c:ptCount val="5"/>
                <c:pt idx="0">
                  <c:v>0.15881186</c:v>
                </c:pt>
                <c:pt idx="1">
                  <c:v>0.153</c:v>
                </c:pt>
                <c:pt idx="2">
                  <c:v>0.14</c:v>
                </c:pt>
                <c:pt idx="3">
                  <c:v>0.156938904865437</c:v>
                </c:pt>
                <c:pt idx="4">
                  <c:v>0.127979064222572</c:v>
                </c:pt>
              </c:numCache>
            </c:numRef>
          </c:val>
        </c:ser>
        <c:dLbls>
          <c:showLegendKey val="0"/>
          <c:showVal val="0"/>
          <c:showCatName val="0"/>
          <c:showSerName val="0"/>
          <c:showPercent val="0"/>
          <c:showBubbleSize val="0"/>
        </c:dLbls>
        <c:gapWidth val="150"/>
        <c:axId val="504189384"/>
        <c:axId val="484170104"/>
      </c:barChart>
      <c:catAx>
        <c:axId val="504189384"/>
        <c:scaling>
          <c:orientation val="minMax"/>
        </c:scaling>
        <c:delete val="0"/>
        <c:axPos val="b"/>
        <c:title>
          <c:tx>
            <c:rich>
              <a:bodyPr/>
              <a:lstStyle/>
              <a:p>
                <a:pPr>
                  <a:defRPr/>
                </a:pPr>
                <a:r>
                  <a:rPr lang="en-US"/>
                  <a:t>Quantile</a:t>
                </a:r>
              </a:p>
            </c:rich>
          </c:tx>
          <c:overlay val="0"/>
        </c:title>
        <c:numFmt formatCode="0" sourceLinked="1"/>
        <c:majorTickMark val="out"/>
        <c:minorTickMark val="none"/>
        <c:tickLblPos val="nextTo"/>
        <c:crossAx val="484170104"/>
        <c:crosses val="autoZero"/>
        <c:auto val="1"/>
        <c:lblAlgn val="ctr"/>
        <c:lblOffset val="100"/>
        <c:noMultiLvlLbl val="0"/>
      </c:catAx>
      <c:valAx>
        <c:axId val="484170104"/>
        <c:scaling>
          <c:orientation val="minMax"/>
        </c:scaling>
        <c:delete val="0"/>
        <c:axPos val="l"/>
        <c:majorGridlines/>
        <c:title>
          <c:tx>
            <c:rich>
              <a:bodyPr rot="-5400000" vert="horz"/>
              <a:lstStyle/>
              <a:p>
                <a:pPr>
                  <a:defRPr/>
                </a:pPr>
                <a:r>
                  <a:rPr lang="en-US"/>
                  <a:t>Concentration Share</a:t>
                </a:r>
              </a:p>
            </c:rich>
          </c:tx>
          <c:overlay val="0"/>
        </c:title>
        <c:numFmt formatCode="0.0%" sourceLinked="1"/>
        <c:majorTickMark val="out"/>
        <c:minorTickMark val="none"/>
        <c:tickLblPos val="nextTo"/>
        <c:crossAx val="504189384"/>
        <c:crosses val="autoZero"/>
        <c:crossBetween val="between"/>
      </c:valAx>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92991153883542"/>
          <c:y val="0.017123869549972"/>
          <c:w val="0.790516428501992"/>
          <c:h val="0.898550209093623"/>
        </c:manualLayout>
      </c:layout>
      <c:barChart>
        <c:barDir val="col"/>
        <c:grouping val="clustered"/>
        <c:varyColors val="0"/>
        <c:ser>
          <c:idx val="0"/>
          <c:order val="0"/>
          <c:tx>
            <c:strRef>
              <c:f>'CAF Table 4'!$AP$28</c:f>
              <c:strCache>
                <c:ptCount val="1"/>
                <c:pt idx="0">
                  <c:v>Peru</c:v>
                </c:pt>
              </c:strCache>
            </c:strRef>
          </c:tx>
          <c:spPr>
            <a:solidFill>
              <a:schemeClr val="accent6"/>
            </a:solidFill>
          </c:spPr>
          <c:invertIfNegative val="0"/>
          <c:dPt>
            <c:idx val="1"/>
            <c:invertIfNegative val="0"/>
            <c:bubble3D val="0"/>
            <c:spPr>
              <a:solidFill>
                <a:schemeClr val="accent1"/>
              </a:solidFill>
            </c:spPr>
          </c:dPt>
          <c:dPt>
            <c:idx val="2"/>
            <c:invertIfNegative val="0"/>
            <c:bubble3D val="0"/>
            <c:spPr>
              <a:solidFill>
                <a:schemeClr val="accent1"/>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4'!$AQ$28,'CAF Table 4'!$AS$28,'CAF Table 4'!$AU$28)</c:f>
              <c:numCache>
                <c:formatCode>0.0%</c:formatCode>
                <c:ptCount val="3"/>
                <c:pt idx="0">
                  <c:v>0.482084765928563</c:v>
                </c:pt>
                <c:pt idx="1">
                  <c:v>0.0858390401146344</c:v>
                </c:pt>
                <c:pt idx="2">
                  <c:v>0.275920741743612</c:v>
                </c:pt>
              </c:numCache>
            </c:numRef>
          </c:val>
        </c:ser>
        <c:ser>
          <c:idx val="1"/>
          <c:order val="1"/>
          <c:tx>
            <c:strRef>
              <c:f>'CAF Table 4'!$AP$29</c:f>
              <c:strCache>
                <c:ptCount val="1"/>
                <c:pt idx="0">
                  <c:v>Argentina</c:v>
                </c:pt>
              </c:strCache>
            </c:strRef>
          </c:tx>
          <c:spPr>
            <a:solidFill>
              <a:schemeClr val="accent1"/>
            </a:solidFill>
          </c:spPr>
          <c:invertIfNegative val="0"/>
          <c:dPt>
            <c:idx val="1"/>
            <c:invertIfNegative val="0"/>
            <c:bubble3D val="0"/>
            <c:spPr>
              <a:solidFill>
                <a:schemeClr val="accent2"/>
              </a:solidFill>
            </c:spPr>
          </c:dPt>
          <c:dPt>
            <c:idx val="2"/>
            <c:invertIfNegative val="0"/>
            <c:bubble3D val="0"/>
            <c:spPr>
              <a:solidFill>
                <a:schemeClr val="accent4"/>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4'!$AQ$29,'CAF Table 4'!$AS$29,'CAF Table 4'!$AU$29)</c:f>
              <c:numCache>
                <c:formatCode>0.0%</c:formatCode>
                <c:ptCount val="3"/>
                <c:pt idx="0">
                  <c:v>0.448222137392442</c:v>
                </c:pt>
                <c:pt idx="1">
                  <c:v>0.033</c:v>
                </c:pt>
                <c:pt idx="2">
                  <c:v>0.212474527816187</c:v>
                </c:pt>
              </c:numCache>
            </c:numRef>
          </c:val>
        </c:ser>
        <c:ser>
          <c:idx val="2"/>
          <c:order val="2"/>
          <c:tx>
            <c:strRef>
              <c:f>'CAF Table 4'!$AP$30</c:f>
              <c:strCache>
                <c:ptCount val="1"/>
                <c:pt idx="0">
                  <c:v>Bolivia</c:v>
                </c:pt>
              </c:strCache>
            </c:strRef>
          </c:tx>
          <c:invertIfNegative val="0"/>
          <c:dPt>
            <c:idx val="2"/>
            <c:invertIfNegative val="0"/>
            <c:bubble3D val="0"/>
            <c:spPr>
              <a:solidFill>
                <a:schemeClr val="accent2"/>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4'!$AQ$30,'CAF Table 4'!$AS$30,'CAF Table 4'!$AU$30)</c:f>
              <c:numCache>
                <c:formatCode>0.0%</c:formatCode>
                <c:ptCount val="3"/>
                <c:pt idx="0">
                  <c:v>0.3099093</c:v>
                </c:pt>
                <c:pt idx="1">
                  <c:v>0.028161663</c:v>
                </c:pt>
                <c:pt idx="2">
                  <c:v>0.201</c:v>
                </c:pt>
              </c:numCache>
            </c:numRef>
          </c:val>
        </c:ser>
        <c:ser>
          <c:idx val="3"/>
          <c:order val="3"/>
          <c:tx>
            <c:strRef>
              <c:f>'CAF Table 4'!$AP$31</c:f>
              <c:strCache>
                <c:ptCount val="1"/>
                <c:pt idx="0">
                  <c:v>Mexico</c:v>
                </c:pt>
              </c:strCache>
            </c:strRef>
          </c:tx>
          <c:invertIfNegative val="0"/>
          <c:dPt>
            <c:idx val="1"/>
            <c:invertIfNegative val="0"/>
            <c:bubble3D val="0"/>
            <c:spPr>
              <a:solidFill>
                <a:schemeClr val="accent6"/>
              </a:solidFill>
            </c:spPr>
          </c:dPt>
          <c:dPt>
            <c:idx val="2"/>
            <c:invertIfNegative val="0"/>
            <c:bubble3D val="0"/>
            <c:spPr>
              <a:solidFill>
                <a:schemeClr val="accent6"/>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4'!$AQ$31,'CAF Table 4'!$AS$31,'CAF Table 4'!$AU$31)</c:f>
              <c:numCache>
                <c:formatCode>0.0%</c:formatCode>
                <c:ptCount val="3"/>
                <c:pt idx="0">
                  <c:v>0.222425403650493</c:v>
                </c:pt>
                <c:pt idx="1">
                  <c:v>0.0137967198886136</c:v>
                </c:pt>
                <c:pt idx="2">
                  <c:v>0.193880408906316</c:v>
                </c:pt>
              </c:numCache>
            </c:numRef>
          </c:val>
        </c:ser>
        <c:ser>
          <c:idx val="4"/>
          <c:order val="4"/>
          <c:tx>
            <c:strRef>
              <c:f>'CAF Table 4'!$AP$32</c:f>
              <c:strCache>
                <c:ptCount val="1"/>
                <c:pt idx="0">
                  <c:v>Brazil</c:v>
                </c:pt>
              </c:strCache>
            </c:strRef>
          </c:tx>
          <c:spPr>
            <a:solidFill>
              <a:schemeClr val="accent2"/>
            </a:solidFill>
          </c:spPr>
          <c:invertIfNegative val="0"/>
          <c:dPt>
            <c:idx val="2"/>
            <c:invertIfNegative val="0"/>
            <c:bubble3D val="0"/>
            <c:spPr>
              <a:solidFill>
                <a:schemeClr val="accent3"/>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4'!$AQ$32,'CAF Table 4'!$AS$32,'CAF Table 4'!$AU$32)</c:f>
              <c:numCache>
                <c:formatCode>General</c:formatCode>
                <c:ptCount val="3"/>
                <c:pt idx="0" formatCode="0.0%">
                  <c:v>0.19</c:v>
                </c:pt>
                <c:pt idx="2" formatCode="0.0%">
                  <c:v>0.15881186</c:v>
                </c:pt>
              </c:numCache>
            </c:numRef>
          </c:val>
        </c:ser>
        <c:dLbls>
          <c:showLegendKey val="0"/>
          <c:showVal val="0"/>
          <c:showCatName val="0"/>
          <c:showSerName val="0"/>
          <c:showPercent val="0"/>
          <c:showBubbleSize val="0"/>
        </c:dLbls>
        <c:gapWidth val="150"/>
        <c:axId val="493413176"/>
        <c:axId val="493416216"/>
      </c:barChart>
      <c:catAx>
        <c:axId val="493413176"/>
        <c:scaling>
          <c:orientation val="minMax"/>
        </c:scaling>
        <c:delete val="0"/>
        <c:axPos val="b"/>
        <c:numFmt formatCode="General" sourceLinked="1"/>
        <c:majorTickMark val="out"/>
        <c:minorTickMark val="none"/>
        <c:tickLblPos val="nextTo"/>
        <c:crossAx val="493416216"/>
        <c:crosses val="autoZero"/>
        <c:auto val="1"/>
        <c:lblAlgn val="ctr"/>
        <c:lblOffset val="100"/>
        <c:noMultiLvlLbl val="0"/>
      </c:catAx>
      <c:valAx>
        <c:axId val="493416216"/>
        <c:scaling>
          <c:orientation val="minMax"/>
          <c:max val="0.5"/>
          <c:min val="0.0"/>
        </c:scaling>
        <c:delete val="0"/>
        <c:axPos val="l"/>
        <c:majorGridlines/>
        <c:title>
          <c:tx>
            <c:rich>
              <a:bodyPr rot="-5400000" vert="horz"/>
              <a:lstStyle/>
              <a:p>
                <a:pPr>
                  <a:defRPr/>
                </a:pPr>
                <a:r>
                  <a:rPr lang="en-US"/>
                  <a:t>Concentration Share</a:t>
                </a:r>
              </a:p>
            </c:rich>
          </c:tx>
          <c:overlay val="0"/>
        </c:title>
        <c:numFmt formatCode="0.0%" sourceLinked="1"/>
        <c:majorTickMark val="out"/>
        <c:minorTickMark val="none"/>
        <c:tickLblPos val="nextTo"/>
        <c:crossAx val="493413176"/>
        <c:crosses val="autoZero"/>
        <c:crossBetween val="between"/>
        <c:majorUnit val="0.25"/>
      </c:valAx>
    </c:plotArea>
    <c:legend>
      <c:legendPos val="r"/>
      <c:overlay val="0"/>
    </c:legend>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'CAF Table 8'!$B$57</c:f>
              <c:strCache>
                <c:ptCount val="1"/>
                <c:pt idx="0">
                  <c:v>Argentina</c:v>
                </c:pt>
              </c:strCache>
            </c:strRef>
          </c:tx>
          <c:invertIfNegative val="0"/>
          <c:cat>
            <c:strRef>
              <c:f>'CAF Table 8'!$C$56:$I$56</c:f>
              <c:strCache>
                <c:ptCount val="7"/>
                <c:pt idx="0">
                  <c:v>Extreme</c:v>
                </c:pt>
                <c:pt idx="3">
                  <c:v>Moderate</c:v>
                </c:pt>
                <c:pt idx="6">
                  <c:v>Total Pop</c:v>
                </c:pt>
              </c:strCache>
            </c:strRef>
          </c:cat>
          <c:val>
            <c:numRef>
              <c:f>'CAF Table 8'!$C$57:$I$57</c:f>
              <c:numCache>
                <c:formatCode>General</c:formatCode>
                <c:ptCount val="7"/>
                <c:pt idx="0" formatCode="0.00%">
                  <c:v>0.8332</c:v>
                </c:pt>
                <c:pt idx="1">
                  <c:v>0.0</c:v>
                </c:pt>
                <c:pt idx="3" formatCode="0.00%">
                  <c:v>0.7575</c:v>
                </c:pt>
                <c:pt idx="4">
                  <c:v>0.0</c:v>
                </c:pt>
                <c:pt idx="6" formatCode="0.00%">
                  <c:v>0.7575</c:v>
                </c:pt>
              </c:numCache>
            </c:numRef>
          </c:val>
        </c:ser>
        <c:ser>
          <c:idx val="1"/>
          <c:order val="1"/>
          <c:tx>
            <c:strRef>
              <c:f>'CAF Table 8'!$B$58</c:f>
              <c:strCache>
                <c:ptCount val="1"/>
                <c:pt idx="0">
                  <c:v>Brazil</c:v>
                </c:pt>
              </c:strCache>
            </c:strRef>
          </c:tx>
          <c:invertIfNegative val="0"/>
          <c:cat>
            <c:strRef>
              <c:f>'CAF Table 8'!$C$56:$I$56</c:f>
              <c:strCache>
                <c:ptCount val="7"/>
                <c:pt idx="0">
                  <c:v>Extreme</c:v>
                </c:pt>
                <c:pt idx="3">
                  <c:v>Moderate</c:v>
                </c:pt>
                <c:pt idx="6">
                  <c:v>Total Pop</c:v>
                </c:pt>
              </c:strCache>
            </c:strRef>
          </c:cat>
          <c:val>
            <c:numRef>
              <c:f>'CAF Table 8'!$C$58:$I$58</c:f>
              <c:numCache>
                <c:formatCode>General</c:formatCode>
                <c:ptCount val="7"/>
                <c:pt idx="0" formatCode="0.00%">
                  <c:v>0.692904547</c:v>
                </c:pt>
                <c:pt idx="1">
                  <c:v>0.0</c:v>
                </c:pt>
                <c:pt idx="3" formatCode="0.00%">
                  <c:v>0.614812671</c:v>
                </c:pt>
                <c:pt idx="4">
                  <c:v>0.0</c:v>
                </c:pt>
                <c:pt idx="6" formatCode="0.00%">
                  <c:v>0.614812671</c:v>
                </c:pt>
              </c:numCache>
            </c:numRef>
          </c:val>
        </c:ser>
        <c:ser>
          <c:idx val="2"/>
          <c:order val="2"/>
          <c:tx>
            <c:strRef>
              <c:f>'CAF Table 8'!$B$59</c:f>
              <c:strCache>
                <c:ptCount val="1"/>
                <c:pt idx="0">
                  <c:v>Mexico</c:v>
                </c:pt>
              </c:strCache>
            </c:strRef>
          </c:tx>
          <c:spPr>
            <a:solidFill>
              <a:schemeClr val="accent4"/>
            </a:solidFill>
          </c:spPr>
          <c:invertIfNegative val="0"/>
          <c:cat>
            <c:strRef>
              <c:f>'CAF Table 8'!$C$56:$I$56</c:f>
              <c:strCache>
                <c:ptCount val="7"/>
                <c:pt idx="0">
                  <c:v>Extreme</c:v>
                </c:pt>
                <c:pt idx="3">
                  <c:v>Moderate</c:v>
                </c:pt>
                <c:pt idx="6">
                  <c:v>Total Pop</c:v>
                </c:pt>
              </c:strCache>
            </c:strRef>
          </c:cat>
          <c:val>
            <c:numRef>
              <c:f>'CAF Table 8'!$C$59:$I$59</c:f>
              <c:numCache>
                <c:formatCode>General</c:formatCode>
                <c:ptCount val="7"/>
                <c:pt idx="0" formatCode="0.00%">
                  <c:v>0.667893273457651</c:v>
                </c:pt>
                <c:pt idx="1">
                  <c:v>0.0</c:v>
                </c:pt>
                <c:pt idx="3" formatCode="0.00%">
                  <c:v>0.538193939515537</c:v>
                </c:pt>
                <c:pt idx="4">
                  <c:v>0.0</c:v>
                </c:pt>
                <c:pt idx="6" formatCode="0.00%">
                  <c:v>0.538193939515537</c:v>
                </c:pt>
              </c:numCache>
            </c:numRef>
          </c:val>
        </c:ser>
        <c:ser>
          <c:idx val="3"/>
          <c:order val="3"/>
          <c:tx>
            <c:strRef>
              <c:f>'CAF Table 8'!$B$60</c:f>
              <c:strCache>
                <c:ptCount val="1"/>
                <c:pt idx="0">
                  <c:v>Peru</c:v>
                </c:pt>
              </c:strCache>
            </c:strRef>
          </c:tx>
          <c:spPr>
            <a:solidFill>
              <a:schemeClr val="accent6"/>
            </a:solidFill>
          </c:spPr>
          <c:invertIfNegative val="0"/>
          <c:cat>
            <c:strRef>
              <c:f>'CAF Table 8'!$C$56:$I$56</c:f>
              <c:strCache>
                <c:ptCount val="7"/>
                <c:pt idx="0">
                  <c:v>Extreme</c:v>
                </c:pt>
                <c:pt idx="3">
                  <c:v>Moderate</c:v>
                </c:pt>
                <c:pt idx="6">
                  <c:v>Total Pop</c:v>
                </c:pt>
              </c:strCache>
            </c:strRef>
          </c:cat>
          <c:val>
            <c:numRef>
              <c:f>'CAF Table 8'!$C$60:$I$60</c:f>
              <c:numCache>
                <c:formatCode>General</c:formatCode>
                <c:ptCount val="7"/>
                <c:pt idx="0" formatCode="0.00%">
                  <c:v>0.576485388825454</c:v>
                </c:pt>
                <c:pt idx="1">
                  <c:v>0.0</c:v>
                </c:pt>
                <c:pt idx="3" formatCode="0.00%">
                  <c:v>0.501512866868304</c:v>
                </c:pt>
                <c:pt idx="4">
                  <c:v>0.0</c:v>
                </c:pt>
                <c:pt idx="6" formatCode="0.00%">
                  <c:v>0.501512866868304</c:v>
                </c:pt>
              </c:numCache>
            </c:numRef>
          </c:val>
        </c:ser>
        <c:ser>
          <c:idx val="4"/>
          <c:order val="4"/>
          <c:tx>
            <c:strRef>
              <c:f>'CAF Table 8'!$B$61</c:f>
              <c:strCache>
                <c:ptCount val="1"/>
                <c:pt idx="0">
                  <c:v>Bolivia</c:v>
                </c:pt>
              </c:strCache>
            </c:strRef>
          </c:tx>
          <c:spPr>
            <a:solidFill>
              <a:schemeClr val="accent3"/>
            </a:solidFill>
          </c:spPr>
          <c:invertIfNegative val="0"/>
          <c:cat>
            <c:strRef>
              <c:f>'CAF Table 8'!$C$56:$I$56</c:f>
              <c:strCache>
                <c:ptCount val="7"/>
                <c:pt idx="0">
                  <c:v>Extreme</c:v>
                </c:pt>
                <c:pt idx="3">
                  <c:v>Moderate</c:v>
                </c:pt>
                <c:pt idx="6">
                  <c:v>Total Pop</c:v>
                </c:pt>
              </c:strCache>
            </c:strRef>
          </c:cat>
          <c:val>
            <c:numRef>
              <c:f>'CAF Table 8'!$C$61:$I$61</c:f>
              <c:numCache>
                <c:formatCode>General</c:formatCode>
                <c:ptCount val="7"/>
                <c:pt idx="0" formatCode="0.00%">
                  <c:v>0.4281582</c:v>
                </c:pt>
                <c:pt idx="1">
                  <c:v>0.0</c:v>
                </c:pt>
                <c:pt idx="3" formatCode="0.00%">
                  <c:v>0.4091175</c:v>
                </c:pt>
                <c:pt idx="4">
                  <c:v>0.0</c:v>
                </c:pt>
                <c:pt idx="6" formatCode="0.00%">
                  <c:v>0.4091175</c:v>
                </c:pt>
              </c:numCache>
            </c:numRef>
          </c:val>
        </c:ser>
        <c:dLbls>
          <c:showLegendKey val="0"/>
          <c:showVal val="0"/>
          <c:showCatName val="0"/>
          <c:showSerName val="0"/>
          <c:showPercent val="0"/>
          <c:showBubbleSize val="0"/>
        </c:dLbls>
        <c:gapWidth val="150"/>
        <c:axId val="493655512"/>
        <c:axId val="493658568"/>
      </c:barChart>
      <c:catAx>
        <c:axId val="493655512"/>
        <c:scaling>
          <c:orientation val="minMax"/>
        </c:scaling>
        <c:delete val="0"/>
        <c:axPos val="b"/>
        <c:majorTickMark val="out"/>
        <c:minorTickMark val="none"/>
        <c:tickLblPos val="nextTo"/>
        <c:crossAx val="493658568"/>
        <c:crosses val="autoZero"/>
        <c:auto val="1"/>
        <c:lblAlgn val="ctr"/>
        <c:lblOffset val="100"/>
        <c:noMultiLvlLbl val="0"/>
      </c:catAx>
      <c:valAx>
        <c:axId val="493658568"/>
        <c:scaling>
          <c:orientation val="minMax"/>
        </c:scaling>
        <c:delete val="0"/>
        <c:axPos val="l"/>
        <c:majorGridlines/>
        <c:title>
          <c:tx>
            <c:rich>
              <a:bodyPr rot="-5400000" vert="horz"/>
              <a:lstStyle/>
              <a:p>
                <a:pPr>
                  <a:defRPr/>
                </a:pPr>
                <a:r>
                  <a:rPr lang="en-US"/>
                  <a:t>Percent of poor who are beneficiaries</a:t>
                </a:r>
              </a:p>
            </c:rich>
          </c:tx>
          <c:overlay val="0"/>
        </c:title>
        <c:numFmt formatCode="0.00%" sourceLinked="1"/>
        <c:majorTickMark val="out"/>
        <c:minorTickMark val="none"/>
        <c:tickLblPos val="nextTo"/>
        <c:crossAx val="493655512"/>
        <c:crosses val="autoZero"/>
        <c:crossBetween val="between"/>
      </c:valAx>
    </c:plotArea>
    <c:legend>
      <c:legendPos val="r"/>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0.79359</cdr:x>
      <cdr:y>0.01249</cdr:y>
    </cdr:from>
    <cdr:to>
      <cdr:x>0.99323</cdr:x>
      <cdr:y>0.16438</cdr:y>
    </cdr:to>
    <cdr:sp macro="" textlink="">
      <cdr:nvSpPr>
        <cdr:cNvPr id="3" name="TextBox 1"/>
        <cdr:cNvSpPr txBox="1"/>
      </cdr:nvSpPr>
      <cdr:spPr>
        <a:xfrm xmlns:a="http://schemas.openxmlformats.org/drawingml/2006/main">
          <a:off x="6114497" y="65655"/>
          <a:ext cx="1538197" cy="798441"/>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800" b="1" u="sng" dirty="0"/>
            <a:t>Legend</a:t>
          </a:r>
        </a:p>
        <a:p xmlns:a="http://schemas.openxmlformats.org/drawingml/2006/main">
          <a:pPr algn="l"/>
          <a:r>
            <a:rPr lang="en-US" sz="800" b="1" baseline="0" dirty="0">
              <a:solidFill>
                <a:srgbClr val="00B0F0"/>
              </a:solidFill>
            </a:rPr>
            <a:t>Education Spending</a:t>
          </a:r>
        </a:p>
        <a:p xmlns:a="http://schemas.openxmlformats.org/drawingml/2006/main">
          <a:pPr algn="l"/>
          <a:r>
            <a:rPr lang="en-US" sz="800" b="1" dirty="0">
              <a:solidFill>
                <a:srgbClr val="BC1490"/>
              </a:solidFill>
            </a:rPr>
            <a:t>Health</a:t>
          </a:r>
          <a:r>
            <a:rPr lang="en-US" sz="800" b="1" baseline="0" dirty="0">
              <a:solidFill>
                <a:srgbClr val="BC1490"/>
              </a:solidFill>
            </a:rPr>
            <a:t> Spending</a:t>
          </a:r>
        </a:p>
        <a:p xmlns:a="http://schemas.openxmlformats.org/drawingml/2006/main">
          <a:pPr algn="l"/>
          <a:r>
            <a:rPr lang="en-US" sz="800" b="1" baseline="0" dirty="0">
              <a:solidFill>
                <a:srgbClr val="92D050"/>
              </a:solidFill>
            </a:rPr>
            <a:t>Targeted Transfer</a:t>
          </a:r>
          <a:endParaRPr lang="en-US" sz="800" b="1" baseline="0" dirty="0">
            <a:solidFill>
              <a:srgbClr val="FFFF00"/>
            </a:solidFill>
          </a:endParaRPr>
        </a:p>
        <a:p xmlns:a="http://schemas.openxmlformats.org/drawingml/2006/main">
          <a:pPr algn="l"/>
          <a:r>
            <a:rPr lang="en-US" sz="800" b="1" dirty="0" smtClean="0">
              <a:solidFill>
                <a:srgbClr val="FFC000"/>
              </a:solidFill>
            </a:rPr>
            <a:t>Non-Contributory</a:t>
          </a:r>
          <a:r>
            <a:rPr lang="en-US" sz="800" b="1" baseline="0" dirty="0" smtClean="0">
              <a:solidFill>
                <a:srgbClr val="FFC000"/>
              </a:solidFill>
            </a:rPr>
            <a:t> Pension</a:t>
          </a:r>
        </a:p>
        <a:p xmlns:a="http://schemas.openxmlformats.org/drawingml/2006/main">
          <a:pPr algn="l"/>
          <a:r>
            <a:rPr lang="en-US" sz="800" b="1" dirty="0" err="1" smtClean="0">
              <a:solidFill>
                <a:srgbClr val="FF0000"/>
              </a:solidFill>
            </a:rPr>
            <a:t>Gini</a:t>
          </a:r>
          <a:endParaRPr lang="en-US" sz="800" b="1" baseline="0" dirty="0">
            <a:solidFill>
              <a:srgbClr val="FF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0.1157</cdr:x>
      <cdr:y>0.8306</cdr:y>
    </cdr:from>
    <cdr:to>
      <cdr:x>0.38843</cdr:x>
      <cdr:y>0.95902</cdr:y>
    </cdr:to>
    <cdr:sp macro="" textlink="">
      <cdr:nvSpPr>
        <cdr:cNvPr id="2" name="TextBox 1"/>
        <cdr:cNvSpPr txBox="1"/>
      </cdr:nvSpPr>
      <cdr:spPr>
        <a:xfrm xmlns:a="http://schemas.openxmlformats.org/drawingml/2006/main">
          <a:off x="666751" y="2895600"/>
          <a:ext cx="1571625" cy="447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0.1438</cdr:x>
      <cdr:y>0.82514</cdr:y>
    </cdr:from>
    <cdr:to>
      <cdr:x>0.39174</cdr:x>
      <cdr:y>0.98634</cdr:y>
    </cdr:to>
    <cdr:sp macro="" textlink="">
      <cdr:nvSpPr>
        <cdr:cNvPr id="3" name="TextBox 2"/>
        <cdr:cNvSpPr txBox="1"/>
      </cdr:nvSpPr>
      <cdr:spPr>
        <a:xfrm xmlns:a="http://schemas.openxmlformats.org/drawingml/2006/main">
          <a:off x="828676" y="2876550"/>
          <a:ext cx="1428750" cy="5619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Headcount Index </a:t>
          </a:r>
        </a:p>
        <a:p xmlns:a="http://schemas.openxmlformats.org/drawingml/2006/main">
          <a:r>
            <a:rPr lang="en-US" sz="1100"/>
            <a:t>($ 2.5 PPP)</a:t>
          </a:r>
        </a:p>
      </cdr:txBody>
    </cdr:sp>
  </cdr:relSizeAnchor>
  <cdr:relSizeAnchor xmlns:cdr="http://schemas.openxmlformats.org/drawingml/2006/chartDrawing">
    <cdr:from>
      <cdr:x>0.52727</cdr:x>
      <cdr:y>0.8306</cdr:y>
    </cdr:from>
    <cdr:to>
      <cdr:x>0.78678</cdr:x>
      <cdr:y>0.97541</cdr:y>
    </cdr:to>
    <cdr:sp macro="" textlink="">
      <cdr:nvSpPr>
        <cdr:cNvPr id="4" name="TextBox 3"/>
        <cdr:cNvSpPr txBox="1"/>
      </cdr:nvSpPr>
      <cdr:spPr>
        <a:xfrm xmlns:a="http://schemas.openxmlformats.org/drawingml/2006/main">
          <a:off x="3038476" y="2895600"/>
          <a:ext cx="1495425" cy="5048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Headcount Index</a:t>
          </a:r>
          <a:r>
            <a:rPr lang="en-US" sz="1100" baseline="0"/>
            <a:t> </a:t>
          </a:r>
        </a:p>
        <a:p xmlns:a="http://schemas.openxmlformats.org/drawingml/2006/main">
          <a:r>
            <a:rPr lang="en-US" sz="1100" baseline="0"/>
            <a:t>($4 PPP)</a:t>
          </a:r>
          <a:endParaRPr lang="en-US" sz="1100"/>
        </a:p>
      </cdr:txBody>
    </cdr:sp>
  </cdr:relSizeAnchor>
</c:userShapes>
</file>

<file path=ppt/drawings/drawing3.xml><?xml version="1.0" encoding="utf-8"?>
<c:userShapes xmlns:c="http://schemas.openxmlformats.org/drawingml/2006/chart">
  <cdr:relSizeAnchor xmlns:cdr="http://schemas.openxmlformats.org/drawingml/2006/chartDrawing">
    <cdr:from>
      <cdr:x>0.38149</cdr:x>
      <cdr:y>0.73683</cdr:y>
    </cdr:from>
    <cdr:to>
      <cdr:x>0.55018</cdr:x>
      <cdr:y>0.91228</cdr:y>
    </cdr:to>
    <cdr:sp macro="" textlink="">
      <cdr:nvSpPr>
        <cdr:cNvPr id="2" name="Rounded Rectangle 1"/>
        <cdr:cNvSpPr/>
      </cdr:nvSpPr>
      <cdr:spPr>
        <a:xfrm xmlns:a="http://schemas.openxmlformats.org/drawingml/2006/main">
          <a:off x="3419872" y="3629000"/>
          <a:ext cx="1512168" cy="864096"/>
        </a:xfrm>
        <a:prstGeom xmlns:a="http://schemas.openxmlformats.org/drawingml/2006/main" prst="round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0.42165</cdr:x>
      <cdr:y>0.9269</cdr:y>
    </cdr:from>
    <cdr:to>
      <cdr:x>0.53972</cdr:x>
      <cdr:y>1</cdr:y>
    </cdr:to>
    <cdr:sp macro="" textlink="">
      <cdr:nvSpPr>
        <cdr:cNvPr id="3" name="Rectangle 2"/>
        <cdr:cNvSpPr/>
      </cdr:nvSpPr>
      <cdr:spPr>
        <a:xfrm xmlns:a="http://schemas.openxmlformats.org/drawingml/2006/main">
          <a:off x="3779912" y="4565104"/>
          <a:ext cx="1058416" cy="36004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DF4B55-A65C-49B0-9D9B-BBF233C85093}" type="datetimeFigureOut">
              <a:rPr lang="en-US" smtClean="0"/>
              <a:pPr/>
              <a:t>8/5/12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592471-99DF-40D0-B6E9-B4320419EF11}" type="slidenum">
              <a:rPr lang="en-US" smtClean="0"/>
              <a:pPr/>
              <a:t>‹#›</a:t>
            </a:fld>
            <a:endParaRPr lang="en-US"/>
          </a:p>
        </p:txBody>
      </p:sp>
    </p:spTree>
    <p:extLst>
      <p:ext uri="{BB962C8B-B14F-4D97-AF65-F5344CB8AC3E}">
        <p14:creationId xmlns:p14="http://schemas.microsoft.com/office/powerpoint/2010/main" val="1513759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B2592471-99DF-40D0-B6E9-B4320419EF11}" type="slidenum">
              <a:rPr lang="en-US" smtClean="0"/>
              <a:pPr/>
              <a:t>20</a:t>
            </a:fld>
            <a:endParaRPr lang="en-US"/>
          </a:p>
        </p:txBody>
      </p:sp>
    </p:spTree>
    <p:extLst>
      <p:ext uri="{BB962C8B-B14F-4D97-AF65-F5344CB8AC3E}">
        <p14:creationId xmlns:p14="http://schemas.microsoft.com/office/powerpoint/2010/main" val="3743499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noProof="0" dirty="0"/>
          </a:p>
        </p:txBody>
      </p:sp>
      <p:sp>
        <p:nvSpPr>
          <p:cNvPr id="4" name="3 Marcador de número de diapositiva"/>
          <p:cNvSpPr>
            <a:spLocks noGrp="1"/>
          </p:cNvSpPr>
          <p:nvPr>
            <p:ph type="sldNum" sz="quarter" idx="10"/>
          </p:nvPr>
        </p:nvSpPr>
        <p:spPr/>
        <p:txBody>
          <a:bodyPr/>
          <a:lstStyle/>
          <a:p>
            <a:fld id="{B2592471-99DF-40D0-B6E9-B4320419EF11}" type="slidenum">
              <a:rPr lang="en-US" smtClean="0"/>
              <a:pPr/>
              <a:t>21</a:t>
            </a:fld>
            <a:endParaRPr lang="en-US"/>
          </a:p>
        </p:txBody>
      </p:sp>
    </p:spTree>
    <p:extLst>
      <p:ext uri="{BB962C8B-B14F-4D97-AF65-F5344CB8AC3E}">
        <p14:creationId xmlns:p14="http://schemas.microsoft.com/office/powerpoint/2010/main" val="2838135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indent="0">
              <a:buFontTx/>
              <a:buNone/>
            </a:pPr>
            <a:endParaRPr lang="es-PE" dirty="0"/>
          </a:p>
        </p:txBody>
      </p:sp>
      <p:sp>
        <p:nvSpPr>
          <p:cNvPr id="4" name="3 Marcador de número de diapositiva"/>
          <p:cNvSpPr>
            <a:spLocks noGrp="1"/>
          </p:cNvSpPr>
          <p:nvPr>
            <p:ph type="sldNum" sz="quarter" idx="10"/>
          </p:nvPr>
        </p:nvSpPr>
        <p:spPr/>
        <p:txBody>
          <a:bodyPr/>
          <a:lstStyle/>
          <a:p>
            <a:fld id="{B2592471-99DF-40D0-B6E9-B4320419EF11}" type="slidenum">
              <a:rPr lang="en-US" smtClean="0"/>
              <a:pPr/>
              <a:t>22</a:t>
            </a:fld>
            <a:endParaRPr lang="en-US"/>
          </a:p>
        </p:txBody>
      </p:sp>
    </p:spTree>
    <p:extLst>
      <p:ext uri="{BB962C8B-B14F-4D97-AF65-F5344CB8AC3E}">
        <p14:creationId xmlns:p14="http://schemas.microsoft.com/office/powerpoint/2010/main" val="176838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592471-99DF-40D0-B6E9-B4320419EF11}" type="slidenum">
              <a:rPr lang="en-US" smtClean="0"/>
              <a:pPr/>
              <a:t>23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592471-99DF-40D0-B6E9-B4320419EF11}" type="slidenum">
              <a:rPr lang="en-US" smtClean="0"/>
              <a:pPr/>
              <a:t>24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592471-99DF-40D0-B6E9-B4320419EF11}"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FBF438-254F-4A51-B5C0-F11C121D86B9}" type="datetime1">
              <a:rPr lang="en-US" smtClean="0"/>
              <a:pPr/>
              <a:t>8/5/12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2213876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882239-2042-4844-8F78-44E8ED410DD1}" type="datetime1">
              <a:rPr lang="en-US" smtClean="0"/>
              <a:pPr/>
              <a:t>8/5/12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1933820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6160B-2BC8-48AF-A0EE-B3FD9AAD12CC}" type="datetime1">
              <a:rPr lang="en-US" smtClean="0"/>
              <a:pPr/>
              <a:t>8/5/12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4286922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29D30-AF28-4FAE-8217-97DB1B36CAE2}" type="datetime1">
              <a:rPr lang="en-US" smtClean="0"/>
              <a:pPr/>
              <a:t>8/5/12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108037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69036-30FF-414F-95E2-9B210D62CFFA}" type="datetime1">
              <a:rPr lang="en-US" smtClean="0"/>
              <a:pPr/>
              <a:t>8/5/12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4039610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2DE442-AE60-47DA-A52E-3100818ECFFF}" type="datetime1">
              <a:rPr lang="en-US" smtClean="0"/>
              <a:pPr/>
              <a:t>8/5/12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419614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875282-A2E3-4F37-9AC0-04812929ADA0}" type="datetime1">
              <a:rPr lang="en-US" smtClean="0"/>
              <a:pPr/>
              <a:t>8/5/12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3099026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629DAF-6A1B-4F5A-9CA6-6A0544220E65}" type="datetime1">
              <a:rPr lang="en-US" smtClean="0"/>
              <a:pPr/>
              <a:t>8/5/12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4209485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F2908-4785-4498-B96E-3DC9CD07E7D5}" type="datetime1">
              <a:rPr lang="en-US" smtClean="0"/>
              <a:pPr/>
              <a:t>8/5/12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189733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3D59FF-DE65-44BA-B22F-F64DAFEC61AE}" type="datetime1">
              <a:rPr lang="en-US" smtClean="0"/>
              <a:pPr/>
              <a:t>8/5/12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79535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540499-AE83-45D1-A2A4-388F1773AB76}" type="datetime1">
              <a:rPr lang="en-US" smtClean="0"/>
              <a:pPr/>
              <a:t>8/5/12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p14="http://schemas.microsoft.com/office/powerpoint/2010/main" val="279621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8FA62-1AED-4627-929D-63CDE9E52640}" type="datetime1">
              <a:rPr lang="en-US" smtClean="0"/>
              <a:pPr/>
              <a:t>8/5/12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9255C-85FE-4B60-B1A8-EFF14C1E0D43}" type="slidenum">
              <a:rPr lang="en-US" smtClean="0"/>
              <a:pPr/>
              <a:t>‹#›</a:t>
            </a:fld>
            <a:endParaRPr lang="en-US"/>
          </a:p>
        </p:txBody>
      </p:sp>
    </p:spTree>
    <p:extLst>
      <p:ext uri="{BB962C8B-B14F-4D97-AF65-F5344CB8AC3E}">
        <p14:creationId xmlns:p14="http://schemas.microsoft.com/office/powerpoint/2010/main" val="931539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4.emf"/><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3" Type="http://schemas.openxmlformats.org/officeDocument/2006/relationships/image" Target="../media/image5.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3D9255C-85FE-4B60-B1A8-EFF14C1E0D43}" type="slidenum">
              <a:rPr lang="en-US" smtClean="0"/>
              <a:pPr/>
              <a:t>1</a:t>
            </a:fld>
            <a:endParaRPr lang="en-US"/>
          </a:p>
        </p:txBody>
      </p:sp>
      <p:pic>
        <p:nvPicPr>
          <p:cNvPr id="4" name="Picture 3"/>
          <p:cNvPicPr>
            <a:picLocks noChangeAspect="1"/>
          </p:cNvPicPr>
          <p:nvPr/>
        </p:nvPicPr>
        <p:blipFill>
          <a:blip r:embed="rId2"/>
          <a:stretch>
            <a:fillRect/>
          </a:stretch>
        </p:blipFill>
        <p:spPr>
          <a:xfrm>
            <a:off x="381000" y="914400"/>
            <a:ext cx="8284580" cy="5181600"/>
          </a:xfrm>
          <a:prstGeom prst="rect">
            <a:avLst/>
          </a:prstGeom>
        </p:spPr>
      </p:pic>
    </p:spTree>
    <p:extLst>
      <p:ext uri="{BB962C8B-B14F-4D97-AF65-F5344CB8AC3E}">
        <p14:creationId xmlns:p14="http://schemas.microsoft.com/office/powerpoint/2010/main" val="521970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2">
              <a:lumMod val="75000"/>
            </a:schemeClr>
          </a:solidFill>
        </p:spPr>
        <p:txBody>
          <a:bodyPr>
            <a:noAutofit/>
          </a:bodyPr>
          <a:lstStyle/>
          <a:p>
            <a:r>
              <a:rPr lang="en-US" sz="2800" b="1" dirty="0" smtClean="0"/>
              <a:t>Suppose, as in most developing countries, that the poverty gap is not close to zero  </a:t>
            </a:r>
          </a:p>
        </p:txBody>
      </p:sp>
      <p:sp>
        <p:nvSpPr>
          <p:cNvPr id="3" name="Content Placeholder 2"/>
          <p:cNvSpPr>
            <a:spLocks noGrp="1"/>
          </p:cNvSpPr>
          <p:nvPr>
            <p:ph idx="1"/>
          </p:nvPr>
        </p:nvSpPr>
        <p:spPr>
          <a:xfrm>
            <a:off x="0" y="1143000"/>
            <a:ext cx="9144000" cy="5715000"/>
          </a:xfrm>
        </p:spPr>
        <p:txBody>
          <a:bodyPr>
            <a:noAutofit/>
          </a:bodyPr>
          <a:lstStyle/>
          <a:p>
            <a:r>
              <a:rPr lang="en-US" sz="2800" dirty="0" smtClean="0"/>
              <a:t>In searching for the causes, we follow a logical sequence that will help us to identify the contributing factors and binding constraints.  </a:t>
            </a:r>
          </a:p>
          <a:p>
            <a:r>
              <a:rPr lang="en-US" sz="2800" dirty="0" smtClean="0"/>
              <a:t>In middle-income countries, insufficient total fiscal revenues or social spending are not likely to be a cause for not bringing the poverty gaps close to zero.  However …</a:t>
            </a:r>
          </a:p>
          <a:p>
            <a:r>
              <a:rPr lang="en-US" sz="2800" dirty="0" smtClean="0"/>
              <a:t>Within social spending, fiscal resources that actually reach the poor may not be enough for at least three main and not mutually exclusive reasons: </a:t>
            </a:r>
          </a:p>
          <a:p>
            <a:pPr lvl="1"/>
            <a:r>
              <a:rPr lang="en-US" dirty="0" smtClean="0"/>
              <a:t>benefits to the non-poor are too high</a:t>
            </a:r>
          </a:p>
          <a:p>
            <a:pPr lvl="1"/>
            <a:r>
              <a:rPr lang="en-US" dirty="0" smtClean="0"/>
              <a:t>coverage of the poor is not universal</a:t>
            </a:r>
          </a:p>
          <a:p>
            <a:pPr lvl="1"/>
            <a:r>
              <a:rPr lang="en-US" dirty="0" smtClean="0"/>
              <a:t>average per capita transfers to the poor fall short  </a:t>
            </a:r>
          </a:p>
        </p:txBody>
      </p:sp>
      <p:sp>
        <p:nvSpPr>
          <p:cNvPr id="4" name="Slide Number Placeholder 3"/>
          <p:cNvSpPr>
            <a:spLocks noGrp="1"/>
          </p:cNvSpPr>
          <p:nvPr>
            <p:ph type="sldNum" sz="quarter" idx="12"/>
          </p:nvPr>
        </p:nvSpPr>
        <p:spPr/>
        <p:txBody>
          <a:bodyPr/>
          <a:lstStyle/>
          <a:p>
            <a:fld id="{D44A4457-FDB1-4F8C-86F4-C158D079D01D}" type="slidenum">
              <a:rPr lang="en-US" smtClean="0"/>
              <a:pPr/>
              <a:t>10</a:t>
            </a:fld>
            <a:endParaRPr lang="en-US" dirty="0"/>
          </a:p>
        </p:txBody>
      </p:sp>
    </p:spTree>
  </p:cSld>
  <p:clrMapOvr>
    <a:masterClrMapping/>
  </p:clrMapOvr>
  <p:transition xmlns:p14="http://schemas.microsoft.com/office/powerpoint/2010/main"/>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Country “prototypes” in terms of Equity (of CEQ 4 dimensions)</a:t>
            </a:r>
            <a:endParaRPr lang="en-US" dirty="0"/>
          </a:p>
        </p:txBody>
      </p:sp>
      <p:sp>
        <p:nvSpPr>
          <p:cNvPr id="3" name="Content Placeholder 2"/>
          <p:cNvSpPr>
            <a:spLocks noGrp="1"/>
          </p:cNvSpPr>
          <p:nvPr>
            <p:ph idx="1"/>
          </p:nvPr>
        </p:nvSpPr>
        <p:spPr>
          <a:xfrm>
            <a:off x="251520" y="1600200"/>
            <a:ext cx="8712968" cy="5069160"/>
          </a:xfrm>
        </p:spPr>
        <p:txBody>
          <a:bodyPr>
            <a:normAutofit fontScale="62500" lnSpcReduction="20000"/>
          </a:bodyPr>
          <a:lstStyle/>
          <a:p>
            <a:r>
              <a:rPr lang="en-US" dirty="0" smtClean="0"/>
              <a:t>By government size, we end up with two distinct categories: large government countries (Argentina, Bolivia and Brazil) and small government countries (Mexico and Peru).  </a:t>
            </a:r>
          </a:p>
          <a:p>
            <a:r>
              <a:rPr lang="en-US" dirty="0" smtClean="0"/>
              <a:t>In terms of redistribution, each country represents a “prototype.”  </a:t>
            </a:r>
          </a:p>
          <a:p>
            <a:r>
              <a:rPr lang="en-US" dirty="0" smtClean="0"/>
              <a:t>The “Argentine prototype”: a country with very high government spending which redistributes a great deal both in absolute terms and in relation to what it spends. </a:t>
            </a:r>
          </a:p>
          <a:p>
            <a:r>
              <a:rPr lang="en-US" dirty="0" smtClean="0"/>
              <a:t>The “Brazilian prototype”:  a country with very high government spending which achieves moderate redistribution in absolute terms but not in relation to what it spends. </a:t>
            </a:r>
          </a:p>
          <a:p>
            <a:r>
              <a:rPr lang="en-US" dirty="0" smtClean="0"/>
              <a:t>The “Bolivian prototype”: a country with very high government spending which redistributes little both in absolute terms and in relation to what it spends.</a:t>
            </a:r>
          </a:p>
          <a:p>
            <a:r>
              <a:rPr lang="en-US" dirty="0" smtClean="0"/>
              <a:t> The “Mexican model”: a country with low government spending which achieves moderate redistribution in absolute terms and in relation to what it spends. </a:t>
            </a:r>
          </a:p>
          <a:p>
            <a:r>
              <a:rPr lang="en-US" dirty="0" smtClean="0"/>
              <a:t>The “Peruvian prototype”: a country with low government spending which redistributes little in absolute terms but not in relation to what it spends.</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100</a:t>
            </a:fld>
            <a:endParaRPr lang="en-US"/>
          </a:p>
        </p:txBody>
      </p:sp>
    </p:spTree>
    <p:extLst>
      <p:ext uri="{BB962C8B-B14F-4D97-AF65-F5344CB8AC3E}">
        <p14:creationId xmlns:p14="http://schemas.microsoft.com/office/powerpoint/2010/main" val="215133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Country “prototypes” in terms of Quality (of CEQ 4 dimensions)</a:t>
            </a:r>
            <a:endParaRPr lang="en-US" dirty="0"/>
          </a:p>
        </p:txBody>
      </p:sp>
      <p:sp>
        <p:nvSpPr>
          <p:cNvPr id="3" name="Content Placeholder 2"/>
          <p:cNvSpPr>
            <a:spLocks noGrp="1"/>
          </p:cNvSpPr>
          <p:nvPr>
            <p:ph idx="1"/>
          </p:nvPr>
        </p:nvSpPr>
        <p:spPr>
          <a:xfrm>
            <a:off x="251520" y="1600200"/>
            <a:ext cx="8712968" cy="5069160"/>
          </a:xfrm>
        </p:spPr>
        <p:txBody>
          <a:bodyPr>
            <a:normAutofit/>
          </a:bodyPr>
          <a:lstStyle/>
          <a:p>
            <a:r>
              <a:rPr lang="en-US" dirty="0" smtClean="0"/>
              <a:t>Macro-sustainability, micro incentives, quality of services, accountability and transparency</a:t>
            </a:r>
          </a:p>
          <a:p>
            <a:pPr lvl="1"/>
            <a:r>
              <a:rPr lang="en-US" dirty="0" smtClean="0"/>
              <a:t>Argentina scores badly in all.</a:t>
            </a:r>
          </a:p>
          <a:p>
            <a:pPr lvl="1"/>
            <a:r>
              <a:rPr lang="en-US" dirty="0" smtClean="0"/>
              <a:t>Mexico and Peru score relatively well in four and not well in quality of services</a:t>
            </a:r>
          </a:p>
          <a:p>
            <a:pPr lvl="1"/>
            <a:r>
              <a:rPr lang="en-US" dirty="0" smtClean="0">
                <a:solidFill>
                  <a:srgbClr val="FF0000"/>
                </a:solidFill>
              </a:rPr>
              <a:t>Bolivia and Brazil?</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D3D9255C-85FE-4B60-B1A8-EFF14C1E0D43}" type="slidenum">
              <a:rPr lang="en-US" smtClean="0"/>
              <a:pPr/>
              <a:t>101</a:t>
            </a:fld>
            <a:endParaRPr lang="en-US"/>
          </a:p>
        </p:txBody>
      </p:sp>
    </p:spTree>
    <p:extLst>
      <p:ext uri="{BB962C8B-B14F-4D97-AF65-F5344CB8AC3E}">
        <p14:creationId xmlns:p14="http://schemas.microsoft.com/office/powerpoint/2010/main" val="1485539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2">
              <a:lumMod val="75000"/>
            </a:schemeClr>
          </a:solidFill>
        </p:spPr>
        <p:txBody>
          <a:bodyPr/>
          <a:lstStyle/>
          <a:p>
            <a:r>
              <a:rPr lang="en-US" b="1" dirty="0" smtClean="0"/>
              <a:t>Diagnostic</a:t>
            </a:r>
            <a:r>
              <a:rPr lang="en-US" dirty="0" smtClean="0"/>
              <a:t> </a:t>
            </a:r>
            <a:r>
              <a:rPr lang="en-US" b="1" dirty="0" smtClean="0"/>
              <a:t>Framework</a:t>
            </a:r>
            <a:endParaRPr lang="en-US" b="1" dirty="0"/>
          </a:p>
        </p:txBody>
      </p:sp>
      <p:sp>
        <p:nvSpPr>
          <p:cNvPr id="3" name="Content Placeholder 2"/>
          <p:cNvSpPr>
            <a:spLocks noGrp="1"/>
          </p:cNvSpPr>
          <p:nvPr>
            <p:ph idx="1"/>
          </p:nvPr>
        </p:nvSpPr>
        <p:spPr>
          <a:xfrm>
            <a:off x="0" y="1143000"/>
            <a:ext cx="9144000" cy="5715000"/>
          </a:xfrm>
        </p:spPr>
        <p:txBody>
          <a:bodyPr>
            <a:noAutofit/>
          </a:bodyPr>
          <a:lstStyle/>
          <a:p>
            <a:endParaRPr lang="en-US" sz="2800" dirty="0" smtClean="0"/>
          </a:p>
          <a:p>
            <a:r>
              <a:rPr lang="en-US" sz="2800" dirty="0" smtClean="0"/>
              <a:t>In turn, for example, insufficient coverage could be caused either by design--that is, the range of existing programs leave some groups out intentionally (for example, undocumented migrants or working age able men are not eligible to receive transfers)--or “true” errors of exclusion. </a:t>
            </a:r>
          </a:p>
          <a:p>
            <a:pPr>
              <a:buNone/>
            </a:pPr>
            <a:endParaRPr lang="en-US" sz="2800" dirty="0" smtClean="0"/>
          </a:p>
          <a:p>
            <a:r>
              <a:rPr lang="en-US" sz="2800" dirty="0" smtClean="0"/>
              <a:t>In turn, “true” errors of exclusion could be caused by failures in design or implementation, </a:t>
            </a:r>
            <a:r>
              <a:rPr lang="en-US" sz="2800" dirty="0" err="1" smtClean="0"/>
              <a:t>clientelistic</a:t>
            </a:r>
            <a:r>
              <a:rPr lang="en-US" sz="2800" dirty="0" smtClean="0"/>
              <a:t> politics, geographic isolation, high administrative costs, leakages, lack of accrediting documentation, self-selection, or other factors.  </a:t>
            </a:r>
          </a:p>
        </p:txBody>
      </p:sp>
      <p:sp>
        <p:nvSpPr>
          <p:cNvPr id="4" name="Slide Number Placeholder 3"/>
          <p:cNvSpPr>
            <a:spLocks noGrp="1"/>
          </p:cNvSpPr>
          <p:nvPr>
            <p:ph type="sldNum" sz="quarter" idx="12"/>
          </p:nvPr>
        </p:nvSpPr>
        <p:spPr/>
        <p:txBody>
          <a:bodyPr/>
          <a:lstStyle/>
          <a:p>
            <a:fld id="{D44A4457-FDB1-4F8C-86F4-C158D079D01D}" type="slidenum">
              <a:rPr lang="en-US" smtClean="0"/>
              <a:pPr/>
              <a:t>11</a:t>
            </a:fld>
            <a:endParaRPr lang="en-US"/>
          </a:p>
        </p:txBody>
      </p:sp>
    </p:spTree>
  </p:cSld>
  <p:clrMapOvr>
    <a:masterClrMapping/>
  </p:clrMapOvr>
  <p:transition xmlns:p14="http://schemas.microsoft.com/office/powerpoint/2010/mai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a:solidFill>
            <a:schemeClr val="bg2">
              <a:lumMod val="75000"/>
            </a:schemeClr>
          </a:solidFill>
        </p:spPr>
        <p:txBody>
          <a:bodyPr>
            <a:normAutofit/>
          </a:bodyPr>
          <a:lstStyle/>
          <a:p>
            <a:r>
              <a:rPr lang="en-US" sz="3600" b="1" dirty="0" smtClean="0"/>
              <a:t>CEQ: Snapshot of Diagnostic Framework</a:t>
            </a:r>
            <a:endParaRPr lang="en-US" sz="3600"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12</a:t>
            </a:fld>
            <a:endParaRPr lang="en-US"/>
          </a:p>
        </p:txBody>
      </p:sp>
      <p:pic>
        <p:nvPicPr>
          <p:cNvPr id="5" name="Content Placeholder 4"/>
          <p:cNvPicPr>
            <a:picLocks noGrp="1"/>
          </p:cNvPicPr>
          <p:nvPr>
            <p:ph idx="1"/>
          </p:nvPr>
        </p:nvPicPr>
        <p:blipFill>
          <a:blip r:embed="rId2" cstate="print"/>
          <a:srcRect/>
          <a:stretch>
            <a:fillRect/>
          </a:stretch>
        </p:blipFill>
        <p:spPr bwMode="auto">
          <a:xfrm>
            <a:off x="228600" y="609600"/>
            <a:ext cx="8458200" cy="6248400"/>
          </a:xfrm>
          <a:prstGeom prst="rect">
            <a:avLst/>
          </a:prstGeom>
          <a:noFill/>
          <a:ln w="9525">
            <a:noFill/>
            <a:miter lim="800000"/>
            <a:headEnd/>
            <a:tailEnd/>
          </a:ln>
        </p:spPr>
      </p:pic>
      <p:sp>
        <p:nvSpPr>
          <p:cNvPr id="6" name="Oval 5"/>
          <p:cNvSpPr/>
          <p:nvPr/>
        </p:nvSpPr>
        <p:spPr>
          <a:xfrm>
            <a:off x="3048000" y="1752600"/>
            <a:ext cx="3124200" cy="441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xmlns:p14="http://schemas.microsoft.com/office/powerpoint/2010/mai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a:bodyPr>
          <a:lstStyle/>
          <a:p>
            <a:r>
              <a:rPr lang="en-US" b="1" dirty="0" smtClean="0"/>
              <a:t>Policy Instruments Considered</a:t>
            </a:r>
            <a:endParaRPr lang="en-US" b="1"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Monetary transfers </a:t>
            </a:r>
          </a:p>
          <a:p>
            <a:r>
              <a:rPr lang="en-US" dirty="0" smtClean="0"/>
              <a:t>In-kind transfers through the fully or partially subsidized provision of goods and services particularly in the area of education and health</a:t>
            </a:r>
          </a:p>
          <a:p>
            <a:r>
              <a:rPr lang="en-US" dirty="0" smtClean="0"/>
              <a:t>Subsidies to consumption goods and (some) production inputs </a:t>
            </a:r>
            <a:r>
              <a:rPr lang="en-US" u="sng" dirty="0" smtClean="0"/>
              <a:t>when feasible</a:t>
            </a:r>
            <a:endParaRPr lang="en-US" dirty="0" smtClean="0"/>
          </a:p>
          <a:p>
            <a:r>
              <a:rPr lang="en-US" dirty="0" smtClean="0"/>
              <a:t>Taxes on income, consumption and assets (including tax expenditures) </a:t>
            </a:r>
            <a:r>
              <a:rPr lang="en-US" u="sng" dirty="0" smtClean="0"/>
              <a:t>when feasible</a:t>
            </a:r>
            <a:r>
              <a:rPr lang="en-US" dirty="0" smtClean="0"/>
              <a:t> </a:t>
            </a:r>
          </a:p>
          <a:p>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13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rtlCol="0">
            <a:normAutofit/>
          </a:bodyPr>
          <a:lstStyle/>
          <a:p>
            <a:pPr fontAlgn="auto">
              <a:spcAft>
                <a:spcPts val="0"/>
              </a:spcAft>
              <a:defRPr/>
            </a:pPr>
            <a:r>
              <a:rPr lang="en-US" dirty="0" smtClean="0">
                <a:ea typeface="+mj-ea"/>
                <a:cs typeface="+mj-cs"/>
              </a:rPr>
              <a:t> </a:t>
            </a:r>
            <a:r>
              <a:rPr lang="en-US" b="1" dirty="0" smtClean="0">
                <a:ea typeface="+mj-ea"/>
                <a:cs typeface="+mj-cs"/>
              </a:rPr>
              <a:t>CEQ: What form does it take?</a:t>
            </a:r>
            <a:endParaRPr lang="en-US" b="1" dirty="0">
              <a:ea typeface="+mj-ea"/>
              <a:cs typeface="+mj-cs"/>
            </a:endParaRPr>
          </a:p>
        </p:txBody>
      </p:sp>
      <p:sp>
        <p:nvSpPr>
          <p:cNvPr id="3" name="Content Placeholder 2"/>
          <p:cNvSpPr>
            <a:spLocks noGrp="1"/>
          </p:cNvSpPr>
          <p:nvPr>
            <p:ph idx="1"/>
          </p:nvPr>
        </p:nvSpPr>
        <p:spPr>
          <a:xfrm>
            <a:off x="457200" y="1600200"/>
            <a:ext cx="8229600" cy="5029200"/>
          </a:xfrm>
        </p:spPr>
        <p:txBody>
          <a:bodyPr rtlCol="0">
            <a:normAutofit fontScale="92500" lnSpcReduction="10000"/>
          </a:bodyPr>
          <a:lstStyle/>
          <a:p>
            <a:pPr fontAlgn="auto">
              <a:spcAft>
                <a:spcPts val="0"/>
              </a:spcAft>
              <a:buFont typeface="Arial" pitchFamily="34" charset="0"/>
              <a:buChar char="•"/>
              <a:defRPr/>
            </a:pPr>
            <a:r>
              <a:rPr lang="en-US" dirty="0" smtClean="0"/>
              <a:t>A</a:t>
            </a:r>
            <a:r>
              <a:rPr lang="en-US" b="1" dirty="0" smtClean="0"/>
              <a:t> </a:t>
            </a:r>
            <a:r>
              <a:rPr lang="en-US" dirty="0" smtClean="0">
                <a:ea typeface="+mn-ea"/>
                <a:cs typeface="+mn-cs"/>
              </a:rPr>
              <a:t>questionnaire  whose underpinning can be found in:</a:t>
            </a:r>
          </a:p>
          <a:p>
            <a:pPr lvl="1" fontAlgn="auto">
              <a:spcAft>
                <a:spcPts val="0"/>
              </a:spcAft>
              <a:buFont typeface="Arial" pitchFamily="34" charset="0"/>
              <a:buChar char="–"/>
              <a:defRPr/>
            </a:pPr>
            <a:r>
              <a:rPr lang="en-US" dirty="0" smtClean="0">
                <a:ea typeface="+mn-ea"/>
              </a:rPr>
              <a:t>Economics of the welfare state  </a:t>
            </a:r>
          </a:p>
          <a:p>
            <a:pPr lvl="1" fontAlgn="auto">
              <a:spcAft>
                <a:spcPts val="0"/>
              </a:spcAft>
              <a:buFont typeface="Arial" pitchFamily="34" charset="0"/>
              <a:buChar char="–"/>
              <a:defRPr/>
            </a:pPr>
            <a:r>
              <a:rPr lang="en-US" dirty="0" smtClean="0">
                <a:ea typeface="+mn-ea"/>
              </a:rPr>
              <a:t>Best practices in quality assurance and accountability</a:t>
            </a:r>
          </a:p>
          <a:p>
            <a:pPr fontAlgn="auto">
              <a:spcAft>
                <a:spcPts val="0"/>
              </a:spcAft>
              <a:buFont typeface="Arial" pitchFamily="34" charset="0"/>
              <a:buChar char="•"/>
              <a:defRPr/>
            </a:pPr>
            <a:r>
              <a:rPr lang="en-US" dirty="0" smtClean="0">
                <a:ea typeface="+mn-ea"/>
                <a:cs typeface="+mn-cs"/>
              </a:rPr>
              <a:t>Indicators derived from standard poverty and inequality analysis, fiscal incidence analysis and public finance </a:t>
            </a:r>
          </a:p>
          <a:p>
            <a:pPr fontAlgn="auto">
              <a:spcAft>
                <a:spcPts val="0"/>
              </a:spcAft>
              <a:buFont typeface="Arial" pitchFamily="34" charset="0"/>
              <a:buChar char="•"/>
              <a:defRPr/>
            </a:pPr>
            <a:r>
              <a:rPr lang="en-US" dirty="0" smtClean="0">
                <a:ea typeface="+mn-ea"/>
                <a:cs typeface="+mn-cs"/>
              </a:rPr>
              <a:t>It uses ‘static’ incidence analysis; it does not include behavioral responses or general equilibrium effects (but they could be incorporated)</a:t>
            </a: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70185DD3-6918-417F-BA2D-7D944BA1C195}" type="slidenum">
              <a:rPr lang="en-US"/>
              <a:pPr>
                <a:defRPr/>
              </a:pPr>
              <a:t>14</a:t>
            </a:fld>
            <a:endParaRPr lang="en-US"/>
          </a:p>
        </p:txBody>
      </p:sp>
    </p:spTree>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rtlCol="0">
            <a:normAutofit fontScale="90000"/>
          </a:bodyPr>
          <a:lstStyle/>
          <a:p>
            <a:pPr fontAlgn="auto">
              <a:spcAft>
                <a:spcPts val="0"/>
              </a:spcAft>
              <a:defRPr/>
            </a:pPr>
            <a:r>
              <a:rPr lang="en-US" b="1" dirty="0" smtClean="0">
                <a:ea typeface="+mj-ea"/>
                <a:cs typeface="+mj-cs"/>
              </a:rPr>
              <a:t>CEQ: </a:t>
            </a:r>
            <a:r>
              <a:rPr lang="en-US" b="1" dirty="0" smtClean="0"/>
              <a:t>Data requirements</a:t>
            </a:r>
            <a:endParaRPr lang="en-US" b="1" dirty="0">
              <a:ea typeface="+mj-ea"/>
              <a:cs typeface="+mj-cs"/>
            </a:endParaRPr>
          </a:p>
        </p:txBody>
      </p:sp>
      <p:sp>
        <p:nvSpPr>
          <p:cNvPr id="3" name="Content Placeholder 2"/>
          <p:cNvSpPr>
            <a:spLocks noGrp="1"/>
          </p:cNvSpPr>
          <p:nvPr>
            <p:ph idx="1"/>
          </p:nvPr>
        </p:nvSpPr>
        <p:spPr>
          <a:xfrm>
            <a:off x="0" y="914400"/>
            <a:ext cx="9144000" cy="5943600"/>
          </a:xfrm>
        </p:spPr>
        <p:txBody>
          <a:bodyPr rtlCol="0">
            <a:normAutofit/>
          </a:bodyPr>
          <a:lstStyle/>
          <a:p>
            <a:pPr fontAlgn="auto">
              <a:spcAft>
                <a:spcPts val="0"/>
              </a:spcAft>
              <a:buFont typeface="Arial" pitchFamily="34" charset="0"/>
              <a:buChar char="•"/>
              <a:defRPr/>
            </a:pPr>
            <a:endParaRPr lang="en-US" dirty="0" smtClean="0"/>
          </a:p>
          <a:p>
            <a:pPr>
              <a:defRPr/>
            </a:pPr>
            <a:r>
              <a:rPr lang="en-US" sz="3600" dirty="0" smtClean="0">
                <a:ea typeface="+mn-ea"/>
                <a:cs typeface="+mn-cs"/>
              </a:rPr>
              <a:t>Household (Income/Expenditure) Surveys</a:t>
            </a:r>
          </a:p>
          <a:p>
            <a:pPr>
              <a:defRPr/>
            </a:pPr>
            <a:r>
              <a:rPr lang="en-US" sz="3600" dirty="0" smtClean="0">
                <a:ea typeface="+mn-ea"/>
                <a:cs typeface="+mn-cs"/>
              </a:rPr>
              <a:t>Detailed public sector accounts</a:t>
            </a:r>
          </a:p>
          <a:p>
            <a:pPr>
              <a:defRPr/>
            </a:pPr>
            <a:r>
              <a:rPr lang="en-US" sz="3600" dirty="0" smtClean="0"/>
              <a:t>“External” information on macroeconomic sustainability, cost effectiveness, program evaluations, data accessibility and accountability mechanisms </a:t>
            </a:r>
            <a:endParaRPr lang="en-US" sz="3600" dirty="0" smtClean="0">
              <a:ea typeface="+mn-ea"/>
              <a:cs typeface="+mn-cs"/>
            </a:endParaRP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0B43FF46-E549-4251-B3B8-DEC4F91E7F49}" type="slidenum">
              <a:rPr lang="en-US"/>
              <a:pPr>
                <a:defRPr/>
              </a:pPr>
              <a:t>15</a:t>
            </a:fld>
            <a:endParaRPr lang="en-US"/>
          </a:p>
        </p:txBody>
      </p:sp>
    </p:spTree>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rtlCol="0">
            <a:normAutofit fontScale="90000"/>
          </a:bodyPr>
          <a:lstStyle/>
          <a:p>
            <a:pPr fontAlgn="auto">
              <a:spcAft>
                <a:spcPts val="0"/>
              </a:spcAft>
              <a:defRPr/>
            </a:pPr>
            <a:r>
              <a:rPr lang="en-US" b="1" dirty="0" smtClean="0">
                <a:ea typeface="+mj-ea"/>
                <a:cs typeface="+mj-cs"/>
              </a:rPr>
              <a:t>CEQ</a:t>
            </a:r>
            <a:r>
              <a:rPr lang="en-US" dirty="0" smtClean="0">
                <a:ea typeface="+mj-ea"/>
                <a:cs typeface="+mj-cs"/>
              </a:rPr>
              <a:t>: </a:t>
            </a:r>
            <a:r>
              <a:rPr lang="en-US" b="1" dirty="0" smtClean="0">
                <a:ea typeface="+mj-ea"/>
                <a:cs typeface="+mj-cs"/>
              </a:rPr>
              <a:t>Indicators</a:t>
            </a:r>
            <a:endParaRPr lang="en-US" b="1" dirty="0">
              <a:ea typeface="+mj-ea"/>
              <a:cs typeface="+mj-cs"/>
            </a:endParaRPr>
          </a:p>
        </p:txBody>
      </p:sp>
      <p:sp>
        <p:nvSpPr>
          <p:cNvPr id="3" name="Content Placeholder 2"/>
          <p:cNvSpPr>
            <a:spLocks noGrp="1"/>
          </p:cNvSpPr>
          <p:nvPr>
            <p:ph idx="1"/>
          </p:nvPr>
        </p:nvSpPr>
        <p:spPr>
          <a:xfrm>
            <a:off x="0" y="914400"/>
            <a:ext cx="8991600" cy="5943600"/>
          </a:xfrm>
        </p:spPr>
        <p:txBody>
          <a:bodyPr rtlCol="0">
            <a:normAutofit fontScale="92500" lnSpcReduction="10000"/>
          </a:bodyPr>
          <a:lstStyle/>
          <a:p>
            <a:pPr fontAlgn="auto">
              <a:spcAft>
                <a:spcPts val="0"/>
              </a:spcAft>
              <a:buNone/>
              <a:defRPr/>
            </a:pPr>
            <a:endParaRPr lang="en-US" b="1" dirty="0" smtClean="0">
              <a:ea typeface="+mn-ea"/>
              <a:cs typeface="+mn-cs"/>
            </a:endParaRPr>
          </a:p>
          <a:p>
            <a:pPr>
              <a:defRPr/>
            </a:pPr>
            <a:r>
              <a:rPr lang="en-US" dirty="0" smtClean="0">
                <a:ea typeface="+mn-ea"/>
              </a:rPr>
              <a:t>Calculate market, disposable, post-fiscal and final income (described below)</a:t>
            </a:r>
          </a:p>
          <a:p>
            <a:pPr lvl="1">
              <a:defRPr/>
            </a:pPr>
            <a:r>
              <a:rPr lang="en-US" dirty="0" smtClean="0">
                <a:ea typeface="+mn-ea"/>
              </a:rPr>
              <a:t>Imputation methods for in-kind income (health and education services provided by government free or quasi free)</a:t>
            </a:r>
          </a:p>
          <a:p>
            <a:pPr lvl="1">
              <a:defRPr/>
            </a:pPr>
            <a:r>
              <a:rPr lang="en-US" dirty="0" smtClean="0">
                <a:ea typeface="+mn-ea"/>
              </a:rPr>
              <a:t>Estimation of impact of indirect taxes (including tax expenditures) and subsidies requires consumption data at the household level</a:t>
            </a:r>
          </a:p>
          <a:p>
            <a:pPr>
              <a:defRPr/>
            </a:pPr>
            <a:r>
              <a:rPr lang="en-US" dirty="0" smtClean="0">
                <a:ea typeface="+mn-ea"/>
              </a:rPr>
              <a:t>Government Revenues and Redistributive Spending</a:t>
            </a:r>
          </a:p>
          <a:p>
            <a:pPr>
              <a:defRPr/>
            </a:pPr>
            <a:r>
              <a:rPr lang="en-US" dirty="0" smtClean="0">
                <a:ea typeface="+mn-ea"/>
              </a:rPr>
              <a:t>Calculate poverty gaps</a:t>
            </a:r>
          </a:p>
          <a:p>
            <a:pPr fontAlgn="auto">
              <a:spcAft>
                <a:spcPts val="0"/>
              </a:spcAft>
              <a:buFont typeface="Arial" pitchFamily="34" charset="0"/>
              <a:buChar char="•"/>
              <a:defRPr/>
            </a:pPr>
            <a:r>
              <a:rPr lang="en-US" dirty="0" smtClean="0">
                <a:ea typeface="+mn-ea"/>
                <a:cs typeface="+mn-cs"/>
              </a:rPr>
              <a:t>Estimate/calculate incidence of public revenues and spending</a:t>
            </a: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A11D986F-D590-46FB-96CE-2B1477725251}" type="slidenum">
              <a:rPr lang="en-US"/>
              <a:pPr>
                <a:defRPr/>
              </a:pPr>
              <a:t>16</a:t>
            </a:fld>
            <a:endParaRPr lang="en-US"/>
          </a:p>
        </p:txBody>
      </p:sp>
    </p:spTree>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6742" y="228600"/>
            <a:ext cx="8135257" cy="369332"/>
          </a:xfrm>
          <a:prstGeom prst="rect">
            <a:avLst/>
          </a:prstGeom>
          <a:solidFill>
            <a:schemeClr val="bg2">
              <a:lumMod val="75000"/>
            </a:schemeClr>
          </a:solidFill>
        </p:spPr>
        <p:txBody>
          <a:bodyPr wrap="square">
            <a:spAutoFit/>
          </a:bodyPr>
          <a:lstStyle/>
          <a:p>
            <a:r>
              <a:rPr lang="en-US" b="1" dirty="0" smtClean="0"/>
              <a:t>Definitions </a:t>
            </a:r>
            <a:r>
              <a:rPr lang="en-US" b="1" dirty="0"/>
              <a:t>of Income </a:t>
            </a:r>
            <a:r>
              <a:rPr lang="en-US" b="1" dirty="0" smtClean="0"/>
              <a:t>Concepts</a:t>
            </a:r>
            <a:endParaRPr lang="en-US" dirty="0"/>
          </a:p>
        </p:txBody>
      </p:sp>
      <p:pic>
        <p:nvPicPr>
          <p:cNvPr id="2098" name="Picture 50"/>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9358"/>
          <a:stretch/>
        </p:blipFill>
        <p:spPr bwMode="auto">
          <a:xfrm>
            <a:off x="1219200" y="435036"/>
            <a:ext cx="6553200" cy="6304909"/>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D3D9255C-85FE-4B60-B1A8-EFF14C1E0D43}" type="slidenum">
              <a:rPr lang="en-US" smtClean="0"/>
              <a:pPr/>
              <a:t>17</a:t>
            </a:fld>
            <a:endParaRPr lang="en-US"/>
          </a:p>
        </p:txBody>
      </p:sp>
      <p:cxnSp>
        <p:nvCxnSpPr>
          <p:cNvPr id="7" name="Straight Arrow Connector 6"/>
          <p:cNvCxnSpPr>
            <a:stCxn id="10" idx="3"/>
          </p:cNvCxnSpPr>
          <p:nvPr/>
        </p:nvCxnSpPr>
        <p:spPr>
          <a:xfrm flipV="1">
            <a:off x="2743200" y="1219201"/>
            <a:ext cx="838200" cy="60016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2400" y="1219200"/>
            <a:ext cx="2590800" cy="1200329"/>
          </a:xfrm>
          <a:prstGeom prst="rect">
            <a:avLst/>
          </a:prstGeom>
          <a:solidFill>
            <a:schemeClr val="bg2">
              <a:lumMod val="75000"/>
            </a:schemeClr>
          </a:solidFill>
        </p:spPr>
        <p:txBody>
          <a:bodyPr wrap="square" rtlCol="0">
            <a:spAutoFit/>
          </a:bodyPr>
          <a:lstStyle/>
          <a:p>
            <a:r>
              <a:rPr lang="en-US" dirty="0" smtClean="0"/>
              <a:t>Includes Contributory Pensions; in sensitivity analysis they are added to government transfers</a:t>
            </a:r>
            <a:endParaRPr lang="en-US" dirty="0"/>
          </a:p>
        </p:txBody>
      </p:sp>
    </p:spTree>
    <p:extLst>
      <p:ext uri="{BB962C8B-B14F-4D97-AF65-F5344CB8AC3E}">
        <p14:creationId xmlns:p14="http://schemas.microsoft.com/office/powerpoint/2010/main" val="2181102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a:bodyPr>
          <a:lstStyle/>
          <a:p>
            <a:r>
              <a:rPr lang="en-US" b="1" dirty="0" smtClean="0"/>
              <a:t>CEQ in Practice</a:t>
            </a:r>
            <a:endParaRPr lang="en-US" b="1" dirty="0"/>
          </a:p>
        </p:txBody>
      </p:sp>
      <p:sp>
        <p:nvSpPr>
          <p:cNvPr id="3" name="Content Placeholder 2"/>
          <p:cNvSpPr>
            <a:spLocks noGrp="1"/>
          </p:cNvSpPr>
          <p:nvPr>
            <p:ph idx="1"/>
          </p:nvPr>
        </p:nvSpPr>
        <p:spPr/>
        <p:txBody>
          <a:bodyPr>
            <a:normAutofit/>
          </a:bodyPr>
          <a:lstStyle/>
          <a:p>
            <a:r>
              <a:rPr lang="en-US" dirty="0" smtClean="0"/>
              <a:t>In progress in 9 countries: Argentina, Bolivia, Brazil, Costa Rica, Guatemala, Mexico, Paraguay, Peru and Uruguay</a:t>
            </a:r>
          </a:p>
          <a:p>
            <a:pPr marL="0" indent="0">
              <a:buNone/>
            </a:pPr>
            <a:endParaRPr lang="en-US" dirty="0" smtClean="0"/>
          </a:p>
          <a:p>
            <a:r>
              <a:rPr lang="en-US" dirty="0" smtClean="0"/>
              <a:t>Highlights of Results for Brazil (POF, 2009)</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dirty="0" smtClean="0"/>
              <a:t>Brazil: Basic Information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Year of analysis: 2009</a:t>
            </a:r>
          </a:p>
          <a:p>
            <a:r>
              <a:rPr lang="en-US" dirty="0" smtClean="0"/>
              <a:t>GNI/capita in PPP: 10,140</a:t>
            </a:r>
          </a:p>
          <a:p>
            <a:r>
              <a:rPr lang="en-US" dirty="0" smtClean="0"/>
              <a:t>Population: 190.5 million</a:t>
            </a:r>
          </a:p>
          <a:p>
            <a:r>
              <a:rPr lang="en-US" dirty="0" smtClean="0"/>
              <a:t>Tax Revenues/GDP: 16.9%</a:t>
            </a:r>
          </a:p>
          <a:p>
            <a:r>
              <a:rPr lang="en-US" dirty="0" smtClean="0"/>
              <a:t>Government Primary Spending/GDP: 36.9% </a:t>
            </a:r>
          </a:p>
          <a:p>
            <a:r>
              <a:rPr lang="en-US" dirty="0" smtClean="0"/>
              <a:t>Direct Transfers/GDP: 4.1%</a:t>
            </a:r>
          </a:p>
          <a:p>
            <a:r>
              <a:rPr lang="en-US" dirty="0" smtClean="0"/>
              <a:t>Flagship transfer programs: </a:t>
            </a:r>
            <a:r>
              <a:rPr lang="en-US" i="1" dirty="0" err="1" smtClean="0"/>
              <a:t>Bolsa</a:t>
            </a:r>
            <a:r>
              <a:rPr lang="en-US" i="1" dirty="0" smtClean="0"/>
              <a:t> </a:t>
            </a:r>
            <a:r>
              <a:rPr lang="en-US" i="1" dirty="0" err="1" smtClean="0"/>
              <a:t>Família</a:t>
            </a:r>
            <a:r>
              <a:rPr lang="en-US" i="1" dirty="0" smtClean="0"/>
              <a:t>, </a:t>
            </a:r>
            <a:r>
              <a:rPr lang="en-US" i="1" dirty="0" err="1" smtClean="0"/>
              <a:t>Benefício</a:t>
            </a:r>
            <a:r>
              <a:rPr lang="en-US" i="1" dirty="0" smtClean="0"/>
              <a:t> de </a:t>
            </a:r>
            <a:r>
              <a:rPr lang="en-US" i="1" dirty="0" err="1" smtClean="0"/>
              <a:t>Prestação</a:t>
            </a:r>
            <a:r>
              <a:rPr lang="en-US" i="1" dirty="0" smtClean="0"/>
              <a:t> </a:t>
            </a:r>
            <a:r>
              <a:rPr lang="en-US" i="1" dirty="0" err="1" smtClean="0"/>
              <a:t>Continuada</a:t>
            </a:r>
            <a:endParaRPr lang="en-US" dirty="0" smtClean="0"/>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19</a:t>
            </a:fld>
            <a:endParaRPr lang="en-US"/>
          </a:p>
        </p:txBody>
      </p:sp>
    </p:spTree>
    <p:extLst>
      <p:ext uri="{BB962C8B-B14F-4D97-AF65-F5344CB8AC3E}">
        <p14:creationId xmlns:p14="http://schemas.microsoft.com/office/powerpoint/2010/main" val="5982274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Outline</a:t>
            </a:r>
            <a:endParaRPr lang="en-US" b="1" dirty="0"/>
          </a:p>
        </p:txBody>
      </p:sp>
      <p:sp>
        <p:nvSpPr>
          <p:cNvPr id="3" name="Content Placeholder 2"/>
          <p:cNvSpPr>
            <a:spLocks noGrp="1"/>
          </p:cNvSpPr>
          <p:nvPr>
            <p:ph idx="1"/>
          </p:nvPr>
        </p:nvSpPr>
        <p:spPr/>
        <p:txBody>
          <a:bodyPr/>
          <a:lstStyle/>
          <a:p>
            <a:r>
              <a:rPr lang="en-US" dirty="0" smtClean="0"/>
              <a:t>Motivation</a:t>
            </a:r>
          </a:p>
          <a:p>
            <a:endParaRPr lang="en-US" dirty="0" smtClean="0"/>
          </a:p>
          <a:p>
            <a:r>
              <a:rPr lang="en-US" dirty="0" smtClean="0"/>
              <a:t>What is the Commitment to Equity Assessment (CEQ)?</a:t>
            </a:r>
          </a:p>
          <a:p>
            <a:endParaRPr lang="en-US" dirty="0" smtClean="0"/>
          </a:p>
          <a:p>
            <a:r>
              <a:rPr lang="en-US" dirty="0" smtClean="0"/>
              <a:t>CEQ in Practice: An Application to Brazil</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715436" cy="1271574"/>
          </a:xfrm>
          <a:solidFill>
            <a:schemeClr val="bg2">
              <a:lumMod val="75000"/>
            </a:schemeClr>
          </a:solidFill>
        </p:spPr>
        <p:txBody>
          <a:bodyPr>
            <a:normAutofit fontScale="90000"/>
          </a:bodyPr>
          <a:lstStyle/>
          <a:p>
            <a:r>
              <a:rPr lang="en-US" b="1" dirty="0" smtClean="0"/>
              <a:t/>
            </a:r>
            <a:br>
              <a:rPr lang="en-US" b="1" dirty="0" smtClean="0"/>
            </a:br>
            <a:r>
              <a:rPr lang="en-US" b="1" dirty="0" smtClean="0"/>
              <a:t/>
            </a:r>
            <a:br>
              <a:rPr lang="en-US" b="1" dirty="0" smtClean="0"/>
            </a:br>
            <a:r>
              <a:rPr lang="en-US" dirty="0" smtClean="0"/>
              <a:t/>
            </a:r>
            <a:br>
              <a:rPr lang="en-US" dirty="0" smtClean="0"/>
            </a:br>
            <a:r>
              <a:rPr lang="en-US" dirty="0" smtClean="0"/>
              <a:t/>
            </a:r>
            <a:br>
              <a:rPr lang="en-US" dirty="0" smtClean="0"/>
            </a:br>
            <a:r>
              <a:rPr lang="en-US" sz="3556" b="0" dirty="0" smtClean="0"/>
              <a:t>Brazil: Effects  of Taxes and Transfers on Inequality and Poverty</a:t>
            </a:r>
            <a:r>
              <a:rPr lang="en-US" b="0" dirty="0" smtClean="0"/>
              <a:t/>
            </a:r>
            <a:br>
              <a:rPr lang="en-US" b="0" dirty="0" smtClean="0"/>
            </a:br>
            <a:endParaRPr lang="en-US" b="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20</a:t>
            </a:fld>
            <a:endParaRPr lang="en-US" dirty="0"/>
          </a:p>
        </p:txBody>
      </p:sp>
      <p:sp>
        <p:nvSpPr>
          <p:cNvPr id="19" name="Content Placeholder 2"/>
          <p:cNvSpPr>
            <a:spLocks noGrp="1"/>
          </p:cNvSpPr>
          <p:nvPr>
            <p:ph type="body" sz="half" idx="2"/>
          </p:nvPr>
        </p:nvSpPr>
        <p:spPr>
          <a:xfrm>
            <a:off x="395536" y="4869160"/>
            <a:ext cx="7990656" cy="1603648"/>
          </a:xfrm>
        </p:spPr>
        <p:txBody>
          <a:bodyPr>
            <a:noAutofit/>
          </a:bodyPr>
          <a:lstStyle/>
          <a:p>
            <a:endParaRPr lang="en-US" sz="2400" dirty="0" smtClean="0"/>
          </a:p>
          <a:p>
            <a:r>
              <a:rPr lang="en-US" sz="2400" dirty="0" smtClean="0"/>
              <a:t>Direct taxes and transfers reduce inequality by 5.4%.</a:t>
            </a:r>
          </a:p>
          <a:p>
            <a:r>
              <a:rPr lang="en-US" sz="2400" dirty="0" smtClean="0"/>
              <a:t>Transfers reduce poverty by 12% and extreme poverty by 23%.</a:t>
            </a:r>
            <a:endParaRPr lang="en-US" sz="2400" dirty="0"/>
          </a:p>
        </p:txBody>
      </p:sp>
      <p:pic>
        <p:nvPicPr>
          <p:cNvPr id="512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057400"/>
            <a:ext cx="8559241"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26345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a:normAutofit fontScale="90000"/>
          </a:bodyPr>
          <a:lstStyle/>
          <a:p>
            <a:r>
              <a:rPr lang="en-US" b="1" dirty="0" smtClean="0"/>
              <a:t/>
            </a:r>
            <a:br>
              <a:rPr lang="en-US" b="1" dirty="0" smtClean="0"/>
            </a:br>
            <a:r>
              <a:rPr lang="en-US" dirty="0" smtClean="0"/>
              <a:t>Brazil: Resources</a:t>
            </a:r>
            <a:r>
              <a:rPr lang="en-US" b="1" dirty="0" smtClean="0"/>
              <a:t/>
            </a:r>
            <a:br>
              <a:rPr lang="en-US" b="1" dirty="0" smtClean="0"/>
            </a:br>
            <a:endParaRPr lang="en-US" b="1" dirty="0"/>
          </a:p>
        </p:txBody>
      </p:sp>
      <p:sp>
        <p:nvSpPr>
          <p:cNvPr id="3" name="Content Placeholder 2"/>
          <p:cNvSpPr>
            <a:spLocks noGrp="1"/>
          </p:cNvSpPr>
          <p:nvPr>
            <p:ph idx="1"/>
          </p:nvPr>
        </p:nvSpPr>
        <p:spPr>
          <a:xfrm>
            <a:off x="457200" y="914400"/>
            <a:ext cx="8229600" cy="5943600"/>
          </a:xfrm>
        </p:spPr>
        <p:txBody>
          <a:bodyPr>
            <a:normAutofit/>
          </a:bodyPr>
          <a:lstStyle/>
          <a:p>
            <a:pPr marL="0" indent="0">
              <a:buNone/>
            </a:pPr>
            <a:r>
              <a:rPr lang="en-US" sz="2800" i="1" dirty="0" smtClean="0"/>
              <a:t>Does the government allocate sufficient budgetary resources for redistributive spending purposes to potentially close the poverty gaps?</a:t>
            </a:r>
          </a:p>
          <a:p>
            <a:r>
              <a:rPr lang="en-US" sz="2400" dirty="0" smtClean="0"/>
              <a:t>Yes. Brazil allocated $552,621 million </a:t>
            </a:r>
            <a:r>
              <a:rPr lang="en-US" sz="2400" dirty="0" err="1" smtClean="0"/>
              <a:t>reais</a:t>
            </a:r>
            <a:r>
              <a:rPr lang="en-US" sz="2400" dirty="0" smtClean="0"/>
              <a:t> to redistributive spending (including the subsidized portion of social security but excluding the contributed portion), or 17.4% of GDP. The overall poverty gap at $4 PPP is 33% of total redistributive spending, meaning that the government allocates sufficient budgetary resources for redistributive spending purposes to potentially close the poverty gap.</a:t>
            </a:r>
          </a:p>
          <a:p>
            <a:r>
              <a:rPr lang="en-US" sz="2400" dirty="0" smtClean="0"/>
              <a:t>A very large proportion of total government spending is spent on debt servicing. But, social spending </a:t>
            </a:r>
            <a:r>
              <a:rPr lang="en-US" sz="2400" smtClean="0"/>
              <a:t>exceeds our </a:t>
            </a:r>
            <a:r>
              <a:rPr lang="en-US" sz="2400" dirty="0" smtClean="0"/>
              <a:t>international benchmark. Nevertheless, the high interest rates on the debt may be an obstacle in the future.</a:t>
            </a:r>
          </a:p>
        </p:txBody>
      </p:sp>
      <p:sp>
        <p:nvSpPr>
          <p:cNvPr id="5" name="Slide Number Placeholder 4"/>
          <p:cNvSpPr>
            <a:spLocks noGrp="1"/>
          </p:cNvSpPr>
          <p:nvPr>
            <p:ph type="sldNum" sz="quarter" idx="12"/>
          </p:nvPr>
        </p:nvSpPr>
        <p:spPr/>
        <p:txBody>
          <a:bodyPr/>
          <a:lstStyle/>
          <a:p>
            <a:fld id="{D3D9255C-85FE-4B60-B1A8-EFF14C1E0D43}" type="slidenum">
              <a:rPr lang="en-US" smtClean="0"/>
              <a:pPr/>
              <a:t>21</a:t>
            </a:fld>
            <a:endParaRPr lang="en-US" dirty="0"/>
          </a:p>
        </p:txBody>
      </p:sp>
    </p:spTree>
    <p:extLst>
      <p:ext uri="{BB962C8B-B14F-4D97-AF65-F5344CB8AC3E}">
        <p14:creationId xmlns:p14="http://schemas.microsoft.com/office/powerpoint/2010/main" val="297299656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774426" y="6019800"/>
            <a:ext cx="2362200" cy="762000"/>
          </a:xfrm>
          <a:noFill/>
          <a:ln>
            <a:noFill/>
          </a:ln>
        </p:spPr>
        <p:style>
          <a:lnRef idx="2">
            <a:schemeClr val="accent2"/>
          </a:lnRef>
          <a:fillRef idx="1">
            <a:schemeClr val="lt1"/>
          </a:fillRef>
          <a:effectRef idx="0">
            <a:schemeClr val="accent2"/>
          </a:effectRef>
          <a:fontRef idx="minor">
            <a:schemeClr val="dk1"/>
          </a:fontRef>
        </p:style>
        <p:txBody>
          <a:bodyPr/>
          <a:lstStyle/>
          <a:p>
            <a:fld id="{D3D9255C-85FE-4B60-B1A8-EFF14C1E0D43}" type="slidenum">
              <a:rPr lang="en-US" smtClean="0"/>
              <a:pPr/>
              <a:t>22</a:t>
            </a:fld>
            <a:endParaRPr lang="en-US"/>
          </a:p>
        </p:txBody>
      </p:sp>
      <p:sp>
        <p:nvSpPr>
          <p:cNvPr id="9" name="Title 1"/>
          <p:cNvSpPr txBox="1">
            <a:spLocks/>
          </p:cNvSpPr>
          <p:nvPr/>
        </p:nvSpPr>
        <p:spPr>
          <a:xfrm>
            <a:off x="457200" y="274638"/>
            <a:ext cx="8229600" cy="639762"/>
          </a:xfrm>
          <a:prstGeom prst="rect">
            <a:avLst/>
          </a:prstGeom>
          <a:solidFill>
            <a:schemeClr val="bg2">
              <a:lumMod val="75000"/>
            </a:schemeClr>
          </a:solidFill>
        </p:spPr>
        <p:txBody>
          <a:bodyP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
            </a:r>
            <a:br>
              <a:rPr lang="en-US" dirty="0" smtClean="0"/>
            </a:br>
            <a:r>
              <a:rPr lang="en-US" sz="16000" dirty="0" smtClean="0"/>
              <a:t>Brazil: Resources</a:t>
            </a:r>
            <a:r>
              <a:rPr lang="en-US" sz="17600" dirty="0" smtClean="0"/>
              <a:t/>
            </a:r>
            <a:br>
              <a:rPr lang="en-US" sz="17600" dirty="0" smtClean="0"/>
            </a:br>
            <a:endParaRPr lang="en-US" sz="17600" dirty="0"/>
          </a:p>
        </p:txBody>
      </p:sp>
      <p:pic>
        <p:nvPicPr>
          <p:cNvPr id="15" name="Picture 14"/>
          <p:cNvPicPr/>
          <p:nvPr/>
        </p:nvPicPr>
        <p:blipFill>
          <a:blip r:embed="rId3" cstate="print"/>
          <a:srcRect/>
          <a:stretch>
            <a:fillRect/>
          </a:stretch>
        </p:blipFill>
        <p:spPr bwMode="auto">
          <a:xfrm>
            <a:off x="935596" y="1268760"/>
            <a:ext cx="7272808" cy="4824536"/>
          </a:xfrm>
          <a:prstGeom prst="rect">
            <a:avLst/>
          </a:prstGeom>
          <a:noFill/>
          <a:ln w="9525">
            <a:noFill/>
            <a:miter lim="800000"/>
            <a:headEnd/>
            <a:tailEnd/>
          </a:ln>
        </p:spPr>
      </p:pic>
    </p:spTree>
    <p:extLst>
      <p:ext uri="{BB962C8B-B14F-4D97-AF65-F5344CB8AC3E}">
        <p14:creationId xmlns:p14="http://schemas.microsoft.com/office/powerpoint/2010/main" val="128122680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dirty="0" smtClean="0"/>
              <a:t/>
            </a:r>
            <a:br>
              <a:rPr lang="en-US" dirty="0" smtClean="0"/>
            </a:br>
            <a:r>
              <a:rPr lang="en-US" dirty="0" smtClean="0"/>
              <a:t>Brazil: Equity</a:t>
            </a:r>
            <a:br>
              <a:rPr lang="en-US" dirty="0" smtClean="0"/>
            </a:br>
            <a:endParaRPr lang="en-US" dirty="0"/>
          </a:p>
        </p:txBody>
      </p:sp>
      <p:sp>
        <p:nvSpPr>
          <p:cNvPr id="3" name="Content Placeholder 2"/>
          <p:cNvSpPr>
            <a:spLocks noGrp="1"/>
          </p:cNvSpPr>
          <p:nvPr>
            <p:ph idx="1"/>
          </p:nvPr>
        </p:nvSpPr>
        <p:spPr>
          <a:xfrm>
            <a:off x="457200" y="990600"/>
            <a:ext cx="8229600" cy="5867400"/>
          </a:xfrm>
        </p:spPr>
        <p:txBody>
          <a:bodyPr>
            <a:normAutofit fontScale="92500" lnSpcReduction="10000"/>
          </a:bodyPr>
          <a:lstStyle/>
          <a:p>
            <a:pPr marL="0" indent="0">
              <a:buNone/>
            </a:pPr>
            <a:r>
              <a:rPr lang="en-US" i="1" dirty="0" smtClean="0"/>
              <a:t>Is the proportion of social spending allocated to the poor sufficient?</a:t>
            </a:r>
          </a:p>
          <a:p>
            <a:r>
              <a:rPr lang="en-US" sz="2200" dirty="0" smtClean="0"/>
              <a:t>Targeted anti-poverty spending is sufficient to close the before transfers income poverty gap at $2.5 PPP per day, but </a:t>
            </a:r>
            <a:r>
              <a:rPr lang="en-US" sz="2200" u="sng" dirty="0" smtClean="0">
                <a:solidFill>
                  <a:srgbClr val="FF0000"/>
                </a:solidFill>
              </a:rPr>
              <a:t>insufficient</a:t>
            </a:r>
            <a:r>
              <a:rPr lang="en-US" sz="2200" dirty="0" smtClean="0"/>
              <a:t> at $4 PPP per day. Note that targeted anti-poverty spending only includes direct transfers so we do not compare it to the human capital or overall poverty gaps. </a:t>
            </a:r>
          </a:p>
          <a:p>
            <a:r>
              <a:rPr lang="en-US" sz="2200" dirty="0" smtClean="0"/>
              <a:t>The before-transfers income poverty gap ($2.5 PPP) is 64% of targeted anti-poverty spending, while for $4 PPP the before-transfers income poverty gap is nearly double (193%) the income poverty gap. Thus, even with perfect targeting, Brazil would need to allocate double what it is currently spending on targeted anti-poverty direct transfers to close the income poverty gap at $4 PPP.</a:t>
            </a:r>
          </a:p>
          <a:p>
            <a:r>
              <a:rPr lang="en-US" sz="2200" dirty="0" smtClean="0">
                <a:solidFill>
                  <a:srgbClr val="FF0000"/>
                </a:solidFill>
              </a:rPr>
              <a:t>Direct transfers to the non-poor are too large. </a:t>
            </a:r>
            <a:r>
              <a:rPr lang="en-US" sz="2200" dirty="0" smtClean="0"/>
              <a:t>75.7% of the total benefits of direct transfers go to the non-poor, while only 24.3% reach the market income poor (those living on less than $4 PPP per day before government intervention).</a:t>
            </a:r>
          </a:p>
          <a:p>
            <a:r>
              <a:rPr lang="en-US" sz="2200" dirty="0" smtClean="0"/>
              <a:t>Furthermore, only 15.4% of total direct transfers reach the market income extreme poor (those living on less than $2.5 PPP per day before government intervention). </a:t>
            </a:r>
            <a:endParaRPr lang="en-US" sz="220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23</a:t>
            </a:fld>
            <a:endParaRPr lang="en-US"/>
          </a:p>
        </p:txBody>
      </p:sp>
    </p:spTree>
    <p:extLst>
      <p:ext uri="{BB962C8B-B14F-4D97-AF65-F5344CB8AC3E}">
        <p14:creationId xmlns:p14="http://schemas.microsoft.com/office/powerpoint/2010/main" val="18933797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dirty="0" smtClean="0"/>
              <a:t/>
            </a:r>
            <a:br>
              <a:rPr lang="en-US" dirty="0" smtClean="0"/>
            </a:br>
            <a:r>
              <a:rPr lang="en-US" dirty="0" smtClean="0"/>
              <a:t>Brazil: Equity</a:t>
            </a:r>
            <a:br>
              <a:rPr lang="en-US" dirty="0" smtClean="0"/>
            </a:br>
            <a:endParaRPr lang="en-US" dirty="0"/>
          </a:p>
        </p:txBody>
      </p:sp>
      <p:sp>
        <p:nvSpPr>
          <p:cNvPr id="3" name="Content Placeholder 2"/>
          <p:cNvSpPr>
            <a:spLocks noGrp="1"/>
          </p:cNvSpPr>
          <p:nvPr>
            <p:ph idx="1"/>
          </p:nvPr>
        </p:nvSpPr>
        <p:spPr>
          <a:xfrm>
            <a:off x="457200" y="990600"/>
            <a:ext cx="8229600" cy="5102696"/>
          </a:xfrm>
        </p:spPr>
        <p:txBody>
          <a:bodyPr>
            <a:normAutofit/>
          </a:bodyPr>
          <a:lstStyle/>
          <a:p>
            <a:endParaRPr lang="en-US" sz="2000" dirty="0" smtClean="0"/>
          </a:p>
          <a:p>
            <a:r>
              <a:rPr lang="en-US" sz="2000" dirty="0" smtClean="0"/>
              <a:t>The distribution of net direct transfers reduces the </a:t>
            </a:r>
            <a:r>
              <a:rPr lang="en-US" sz="2000" dirty="0" err="1" smtClean="0"/>
              <a:t>Gini</a:t>
            </a:r>
            <a:r>
              <a:rPr lang="en-US" sz="2000" dirty="0" smtClean="0"/>
              <a:t> by 5.4% (this is the reduction between the market income </a:t>
            </a:r>
            <a:r>
              <a:rPr lang="en-US" sz="2000" dirty="0" err="1" smtClean="0"/>
              <a:t>Gini</a:t>
            </a:r>
            <a:r>
              <a:rPr lang="en-US" sz="2000" dirty="0" smtClean="0"/>
              <a:t> and the disposable income </a:t>
            </a:r>
            <a:r>
              <a:rPr lang="en-US" sz="2000" dirty="0" err="1" smtClean="0"/>
              <a:t>Gini</a:t>
            </a:r>
            <a:r>
              <a:rPr lang="en-US" sz="2000" dirty="0" smtClean="0"/>
              <a:t>). The distribution of net transfers reduces the </a:t>
            </a:r>
            <a:r>
              <a:rPr lang="en-US" sz="2000" dirty="0" err="1" smtClean="0"/>
              <a:t>Gini</a:t>
            </a:r>
            <a:r>
              <a:rPr lang="en-US" sz="2000" dirty="0" smtClean="0"/>
              <a:t> by 19.8% (this is the reduction between the market income </a:t>
            </a:r>
            <a:r>
              <a:rPr lang="en-US" sz="2000" dirty="0" err="1" smtClean="0"/>
              <a:t>Gini</a:t>
            </a:r>
            <a:r>
              <a:rPr lang="en-US" sz="2000" dirty="0" smtClean="0"/>
              <a:t> and the final income </a:t>
            </a:r>
            <a:r>
              <a:rPr lang="en-US" sz="2000" dirty="0" err="1" smtClean="0"/>
              <a:t>Gini</a:t>
            </a:r>
            <a:r>
              <a:rPr lang="en-US" sz="2000" dirty="0" smtClean="0"/>
              <a:t>).</a:t>
            </a:r>
          </a:p>
          <a:p>
            <a:r>
              <a:rPr lang="en-US" sz="2000" dirty="0" err="1" smtClean="0"/>
              <a:t>Bolsa</a:t>
            </a:r>
            <a:r>
              <a:rPr lang="en-US" sz="2000" dirty="0" smtClean="0"/>
              <a:t> </a:t>
            </a:r>
            <a:r>
              <a:rPr lang="en-US" sz="2000" dirty="0" err="1" smtClean="0"/>
              <a:t>Família</a:t>
            </a:r>
            <a:r>
              <a:rPr lang="en-US" sz="2000" dirty="0" smtClean="0"/>
              <a:t>, Brazil’s signature conditional cash transfer (CCT) program, has a</a:t>
            </a:r>
            <a:r>
              <a:rPr lang="en-US" sz="2000" dirty="0" smtClean="0">
                <a:solidFill>
                  <a:srgbClr val="FF0000"/>
                </a:solidFill>
              </a:rPr>
              <a:t> concentration coefficient of -0.60 </a:t>
            </a:r>
            <a:r>
              <a:rPr lang="en-US" sz="2000" dirty="0" smtClean="0"/>
              <a:t>(note that this is the second-most progressive program in any of the countries included in the study behind Peru’s </a:t>
            </a:r>
            <a:r>
              <a:rPr lang="en-US" sz="2000" dirty="0" err="1" smtClean="0"/>
              <a:t>Juntos</a:t>
            </a:r>
            <a:r>
              <a:rPr lang="en-US" sz="2000" dirty="0" smtClean="0"/>
              <a:t>) and by itself contributes to almost a 1% decrease in the market income </a:t>
            </a:r>
            <a:r>
              <a:rPr lang="en-US" sz="2000" dirty="0" err="1" smtClean="0"/>
              <a:t>Gini</a:t>
            </a:r>
            <a:r>
              <a:rPr lang="en-US" sz="2000" dirty="0" smtClean="0"/>
              <a:t>.</a:t>
            </a:r>
          </a:p>
          <a:p>
            <a:r>
              <a:rPr lang="en-US" sz="2000" dirty="0" smtClean="0"/>
              <a:t>Brazil’s non-contributory pension system, </a:t>
            </a:r>
            <a:r>
              <a:rPr lang="en-US" sz="2000" dirty="0" err="1" smtClean="0"/>
              <a:t>Benefício</a:t>
            </a:r>
            <a:r>
              <a:rPr lang="en-US" sz="2000" dirty="0" smtClean="0"/>
              <a:t> de </a:t>
            </a:r>
            <a:r>
              <a:rPr lang="en-US" sz="2000" dirty="0" err="1" smtClean="0"/>
              <a:t>Prestação</a:t>
            </a:r>
            <a:r>
              <a:rPr lang="en-US" sz="2000" dirty="0" smtClean="0"/>
              <a:t> </a:t>
            </a:r>
            <a:r>
              <a:rPr lang="en-US" sz="2000" dirty="0" err="1" smtClean="0"/>
              <a:t>Continuada</a:t>
            </a:r>
            <a:r>
              <a:rPr lang="en-US" sz="2000" dirty="0" smtClean="0"/>
              <a:t> (BPC) is also particularly progressive, with a concentration coefficient of -0.46. Since BPC is larger than </a:t>
            </a:r>
            <a:r>
              <a:rPr lang="en-US" sz="2000" dirty="0" err="1" smtClean="0"/>
              <a:t>Bolsa</a:t>
            </a:r>
            <a:r>
              <a:rPr lang="en-US" sz="2000" dirty="0" smtClean="0"/>
              <a:t> </a:t>
            </a:r>
            <a:r>
              <a:rPr lang="en-US" sz="2000" dirty="0" err="1" smtClean="0"/>
              <a:t>Família</a:t>
            </a:r>
            <a:r>
              <a:rPr lang="en-US" sz="2000" dirty="0" smtClean="0"/>
              <a:t>, its absolute impact on the </a:t>
            </a:r>
            <a:r>
              <a:rPr lang="en-US" sz="2000" dirty="0" err="1" smtClean="0"/>
              <a:t>Gini</a:t>
            </a:r>
            <a:r>
              <a:rPr lang="en-US" sz="2000" dirty="0" smtClean="0"/>
              <a:t> is even more impressive: it alone causes a 3% reduction in the market income </a:t>
            </a:r>
            <a:r>
              <a:rPr lang="en-US" sz="2000" dirty="0" err="1" smtClean="0"/>
              <a:t>Gini</a:t>
            </a:r>
            <a:r>
              <a:rPr lang="en-US" sz="2000" dirty="0" smtClean="0"/>
              <a:t>. </a:t>
            </a:r>
            <a:endParaRPr lang="en-US" sz="200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24</a:t>
            </a:fld>
            <a:endParaRPr lang="en-US" dirty="0"/>
          </a:p>
        </p:txBody>
      </p:sp>
    </p:spTree>
    <p:extLst>
      <p:ext uri="{BB962C8B-B14F-4D97-AF65-F5344CB8AC3E}">
        <p14:creationId xmlns:p14="http://schemas.microsoft.com/office/powerpoint/2010/main" val="324522145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dirty="0" smtClean="0"/>
              <a:t/>
            </a:r>
            <a:br>
              <a:rPr lang="en-US" dirty="0" smtClean="0"/>
            </a:br>
            <a:r>
              <a:rPr lang="en-US" dirty="0" smtClean="0"/>
              <a:t>Brazil: Equity</a:t>
            </a:r>
            <a:br>
              <a:rPr lang="en-US" dirty="0" smtClean="0"/>
            </a:br>
            <a:endParaRPr lang="en-US" dirty="0"/>
          </a:p>
        </p:txBody>
      </p:sp>
      <p:sp>
        <p:nvSpPr>
          <p:cNvPr id="3" name="Content Placeholder 2"/>
          <p:cNvSpPr>
            <a:spLocks noGrp="1"/>
          </p:cNvSpPr>
          <p:nvPr>
            <p:ph idx="1"/>
          </p:nvPr>
        </p:nvSpPr>
        <p:spPr>
          <a:xfrm>
            <a:off x="457200" y="990600"/>
            <a:ext cx="8229600" cy="4598640"/>
          </a:xfrm>
        </p:spPr>
        <p:txBody>
          <a:bodyPr>
            <a:normAutofit/>
          </a:bodyPr>
          <a:lstStyle/>
          <a:p>
            <a:pPr marL="0" indent="0">
              <a:buNone/>
            </a:pPr>
            <a:endParaRPr lang="en-US" i="1" dirty="0" smtClean="0"/>
          </a:p>
          <a:p>
            <a:r>
              <a:rPr lang="en-US" sz="2000" dirty="0" smtClean="0"/>
              <a:t>Other direct transfer programs are not sufficiently progressive.</a:t>
            </a:r>
          </a:p>
          <a:p>
            <a:endParaRPr lang="en-US" sz="2000" dirty="0" smtClean="0"/>
          </a:p>
          <a:p>
            <a:r>
              <a:rPr lang="en-US" sz="2000" dirty="0" smtClean="0"/>
              <a:t>With regard to in-kind transfers, spending is not sufficiently equalizing. While pre-school education spending, primary education spending, secondary education spending, and health spending are absolutely progressive, tertiary education spending is large and has a concentration coefficient of 0.46.</a:t>
            </a:r>
            <a:endParaRPr lang="en-US" sz="200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25</a:t>
            </a:fld>
            <a:endParaRPr lang="en-US" dirty="0"/>
          </a:p>
        </p:txBody>
      </p:sp>
    </p:spTree>
    <p:extLst>
      <p:ext uri="{BB962C8B-B14F-4D97-AF65-F5344CB8AC3E}">
        <p14:creationId xmlns:p14="http://schemas.microsoft.com/office/powerpoint/2010/main" val="11967835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315200" cy="1143000"/>
          </a:xfrm>
          <a:solidFill>
            <a:schemeClr val="bg2">
              <a:lumMod val="75000"/>
            </a:schemeClr>
          </a:solidFill>
        </p:spPr>
        <p:txBody>
          <a:bodyPr>
            <a:normAutofit fontScale="90000"/>
          </a:bodyPr>
          <a:lstStyle/>
          <a:p>
            <a:pPr algn="ctr"/>
            <a:r>
              <a:rPr lang="en-US" sz="3111" b="0" dirty="0" smtClean="0"/>
              <a:t/>
            </a:r>
            <a:br>
              <a:rPr lang="en-US" sz="3111" b="0" dirty="0" smtClean="0"/>
            </a:br>
            <a:r>
              <a:rPr lang="en-US" sz="3111" b="0" dirty="0" smtClean="0"/>
              <a:t>Brazil:</a:t>
            </a:r>
            <a:br>
              <a:rPr lang="en-US" sz="3111" b="0" dirty="0" smtClean="0"/>
            </a:br>
            <a:r>
              <a:rPr lang="en-US" sz="3111" b="0" dirty="0" smtClean="0"/>
              <a:t>Coverage and Leakages of Main Social Programs</a:t>
            </a:r>
            <a:r>
              <a:rPr lang="en-US" b="0" dirty="0" smtClean="0"/>
              <a:t/>
            </a:r>
            <a:br>
              <a:rPr lang="en-US" b="0" dirty="0" smtClean="0"/>
            </a:br>
            <a:endParaRPr lang="en-US" b="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26</a:t>
            </a:fld>
            <a:endParaRPr lang="en-US"/>
          </a:p>
        </p:txBody>
      </p:sp>
      <p:sp>
        <p:nvSpPr>
          <p:cNvPr id="10" name="Text Placeholder 4"/>
          <p:cNvSpPr>
            <a:spLocks noGrp="1"/>
          </p:cNvSpPr>
          <p:nvPr>
            <p:ph type="body" sz="half" idx="2"/>
          </p:nvPr>
        </p:nvSpPr>
        <p:spPr>
          <a:xfrm>
            <a:off x="841625" y="3933056"/>
            <a:ext cx="7560840" cy="2232248"/>
          </a:xfrm>
        </p:spPr>
        <p:txBody>
          <a:bodyPr>
            <a:noAutofit/>
          </a:bodyPr>
          <a:lstStyle/>
          <a:p>
            <a:pPr>
              <a:buFontTx/>
              <a:buChar char="•"/>
            </a:pPr>
            <a:r>
              <a:rPr lang="en-US" sz="1600" dirty="0" smtClean="0"/>
              <a:t> </a:t>
            </a:r>
            <a:r>
              <a:rPr lang="en-US" sz="1600" dirty="0" err="1" smtClean="0"/>
              <a:t>Bolsa</a:t>
            </a:r>
            <a:r>
              <a:rPr lang="en-US" sz="1600" dirty="0" smtClean="0"/>
              <a:t> </a:t>
            </a:r>
            <a:r>
              <a:rPr lang="en-US" sz="1600" dirty="0" err="1" smtClean="0"/>
              <a:t>Família</a:t>
            </a:r>
            <a:r>
              <a:rPr lang="en-US" sz="1600" dirty="0" smtClean="0"/>
              <a:t> has the largest coverage: 55% of the extreme poor and 47% of the moderate poor.  </a:t>
            </a:r>
          </a:p>
          <a:p>
            <a:pPr>
              <a:buFontTx/>
              <a:buChar char="•"/>
            </a:pPr>
            <a:r>
              <a:rPr lang="en-US" sz="1600" dirty="0" smtClean="0"/>
              <a:t> All other programs have coverage rates of the extreme poor and total poor below 13%.</a:t>
            </a:r>
          </a:p>
          <a:p>
            <a:pPr>
              <a:buFontTx/>
              <a:buChar char="•"/>
            </a:pPr>
            <a:r>
              <a:rPr lang="en-US" sz="1600" dirty="0"/>
              <a:t> </a:t>
            </a:r>
            <a:r>
              <a:rPr lang="en-US" sz="1600" dirty="0" smtClean="0"/>
              <a:t>Only 17.8% of the poor receive a direct transfer other than </a:t>
            </a:r>
            <a:r>
              <a:rPr lang="en-US" sz="1600" dirty="0" err="1" smtClean="0"/>
              <a:t>Bolsa</a:t>
            </a:r>
            <a:r>
              <a:rPr lang="en-US" sz="1600" dirty="0" smtClean="0"/>
              <a:t> </a:t>
            </a:r>
            <a:r>
              <a:rPr lang="en-US" sz="1600" dirty="0" err="1" smtClean="0"/>
              <a:t>Família</a:t>
            </a:r>
            <a:r>
              <a:rPr lang="en-US" sz="1600" dirty="0" smtClean="0"/>
              <a:t> or BPC (note this figure is not shown in this table).</a:t>
            </a:r>
          </a:p>
          <a:p>
            <a:pPr>
              <a:buFontTx/>
              <a:buChar char="•"/>
            </a:pPr>
            <a:r>
              <a:rPr lang="en-US" sz="1600" dirty="0"/>
              <a:t> </a:t>
            </a:r>
            <a:r>
              <a:rPr lang="en-US" sz="1600" dirty="0" smtClean="0"/>
              <a:t>The vast majority of benefits from scholarships (80.3%), unemployment benefits (83.6%), special circumstances pensions (83.6%), and other social programs (81.6%) go to the non-poor.</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628800"/>
            <a:ext cx="8164987"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69954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52400"/>
            <a:ext cx="8286502" cy="875256"/>
          </a:xfrm>
          <a:solidFill>
            <a:schemeClr val="bg2">
              <a:lumMod val="75000"/>
            </a:schemeClr>
          </a:solidFill>
        </p:spPr>
        <p:txBody>
          <a:bodyPr>
            <a:normAutofit fontScale="90000"/>
          </a:bodyPr>
          <a:lstStyle/>
          <a:p>
            <a:pPr algn="ctr"/>
            <a:r>
              <a:rPr lang="en-US" sz="3111" b="0" dirty="0" smtClean="0"/>
              <a:t/>
            </a:r>
            <a:br>
              <a:rPr lang="en-US" sz="3111" b="0" dirty="0" smtClean="0"/>
            </a:br>
            <a:r>
              <a:rPr lang="en-US" sz="3111" b="0" dirty="0" smtClean="0"/>
              <a:t>Brazil:</a:t>
            </a:r>
            <a:br>
              <a:rPr lang="en-US" sz="3111" b="0" dirty="0" smtClean="0"/>
            </a:br>
            <a:r>
              <a:rPr lang="en-US" sz="3111" b="0" dirty="0" smtClean="0"/>
              <a:t>Progressivity and </a:t>
            </a:r>
            <a:r>
              <a:rPr lang="en-US" sz="3111" b="0" dirty="0" err="1" smtClean="0"/>
              <a:t>Regressivity</a:t>
            </a:r>
            <a:r>
              <a:rPr lang="en-US" sz="3111" b="0" dirty="0" smtClean="0"/>
              <a:t> of Government Spending</a:t>
            </a:r>
            <a:endParaRPr lang="en-US" b="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27</a:t>
            </a:fld>
            <a:endParaRPr lang="en-US"/>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268760"/>
            <a:ext cx="7344816" cy="512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869902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3D9255C-85FE-4B60-B1A8-EFF14C1E0D43}" type="slidenum">
              <a:rPr lang="en-US" smtClean="0"/>
              <a:pPr/>
              <a:t>28</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1989205"/>
              </p:ext>
            </p:extLst>
          </p:nvPr>
        </p:nvGraphicFramePr>
        <p:xfrm>
          <a:off x="755576" y="1196752"/>
          <a:ext cx="7704856" cy="5256584"/>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a:spLocks noGrp="1"/>
          </p:cNvSpPr>
          <p:nvPr>
            <p:ph type="title"/>
          </p:nvPr>
        </p:nvSpPr>
        <p:spPr>
          <a:xfrm>
            <a:off x="467544" y="152400"/>
            <a:ext cx="8286502" cy="875256"/>
          </a:xfrm>
          <a:solidFill>
            <a:schemeClr val="bg2">
              <a:lumMod val="75000"/>
            </a:schemeClr>
          </a:solidFill>
        </p:spPr>
        <p:txBody>
          <a:bodyPr>
            <a:normAutofit fontScale="90000"/>
          </a:bodyPr>
          <a:lstStyle/>
          <a:p>
            <a:pPr algn="ctr"/>
            <a:r>
              <a:rPr lang="en-US" sz="3111" b="0" dirty="0" smtClean="0"/>
              <a:t/>
            </a:r>
            <a:br>
              <a:rPr lang="en-US" sz="3111" b="0" dirty="0" smtClean="0"/>
            </a:br>
            <a:r>
              <a:rPr lang="en-US" sz="3111" b="0" dirty="0" smtClean="0"/>
              <a:t>Brazil:</a:t>
            </a:r>
            <a:br>
              <a:rPr lang="en-US" sz="3111" b="0" dirty="0" smtClean="0"/>
            </a:br>
            <a:r>
              <a:rPr lang="en-US" sz="3111" b="0" dirty="0" smtClean="0"/>
              <a:t>Progressivity and </a:t>
            </a:r>
            <a:r>
              <a:rPr lang="en-US" sz="3111" b="0" dirty="0" err="1" smtClean="0"/>
              <a:t>Regressivity</a:t>
            </a:r>
            <a:r>
              <a:rPr lang="en-US" sz="3111" b="0" dirty="0" smtClean="0"/>
              <a:t> of Government Spending</a:t>
            </a:r>
            <a:endParaRPr lang="en-US" b="0" dirty="0"/>
          </a:p>
        </p:txBody>
      </p:sp>
    </p:spTree>
    <p:extLst>
      <p:ext uri="{BB962C8B-B14F-4D97-AF65-F5344CB8AC3E}">
        <p14:creationId xmlns:p14="http://schemas.microsoft.com/office/powerpoint/2010/main" val="104396674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a:solidFill>
            <a:schemeClr val="bg2">
              <a:lumMod val="75000"/>
            </a:schemeClr>
          </a:solidFill>
        </p:spPr>
        <p:txBody>
          <a:bodyPr>
            <a:noAutofit/>
          </a:bodyPr>
          <a:lstStyle/>
          <a:p>
            <a:r>
              <a:rPr lang="en-US" sz="3200" dirty="0" smtClean="0"/>
              <a:t>Brazil:</a:t>
            </a:r>
            <a:br>
              <a:rPr lang="en-US" sz="3200" dirty="0" smtClean="0"/>
            </a:br>
            <a:r>
              <a:rPr lang="en-US" sz="3200" dirty="0" smtClean="0"/>
              <a:t>Fiscal Mobility Profile and Fiscal Incidence Curve,</a:t>
            </a:r>
            <a:br>
              <a:rPr lang="en-US" sz="3200" dirty="0" smtClean="0"/>
            </a:br>
            <a:r>
              <a:rPr lang="en-US" sz="3200" dirty="0" smtClean="0"/>
              <a:t>from Market to Post-fiscal Income</a:t>
            </a:r>
            <a:endParaRPr lang="en-US" sz="320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29</a:t>
            </a:fld>
            <a:endParaRPr lang="en-US"/>
          </a:p>
        </p:txBody>
      </p:sp>
      <p:sp>
        <p:nvSpPr>
          <p:cNvPr id="6" name="Content Placeholder 5"/>
          <p:cNvSpPr>
            <a:spLocks noGrp="1"/>
          </p:cNvSpPr>
          <p:nvPr>
            <p:ph idx="1"/>
          </p:nvPr>
        </p:nvSpPr>
        <p:spPr>
          <a:xfrm>
            <a:off x="0" y="2071678"/>
            <a:ext cx="9144000" cy="4786322"/>
          </a:xfrm>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extBox 2"/>
          <p:cNvSpPr txBox="1"/>
          <p:nvPr/>
        </p:nvSpPr>
        <p:spPr>
          <a:xfrm>
            <a:off x="463874" y="5661248"/>
            <a:ext cx="8064896" cy="923330"/>
          </a:xfrm>
          <a:prstGeom prst="rect">
            <a:avLst/>
          </a:prstGeom>
          <a:noFill/>
        </p:spPr>
        <p:txBody>
          <a:bodyPr wrap="square" rtlCol="0">
            <a:spAutoFit/>
          </a:bodyPr>
          <a:lstStyle/>
          <a:p>
            <a:r>
              <a:rPr lang="en-US" dirty="0" smtClean="0"/>
              <a:t>When indirect taxes are included, members of the third </a:t>
            </a:r>
            <a:r>
              <a:rPr lang="en-US" dirty="0" err="1" smtClean="0"/>
              <a:t>decile</a:t>
            </a:r>
            <a:r>
              <a:rPr lang="en-US" dirty="0" smtClean="0"/>
              <a:t> are, on average, net payers to the fiscal system. This is not good, especially because some members of the third </a:t>
            </a:r>
            <a:r>
              <a:rPr lang="en-US" dirty="0" err="1" smtClean="0"/>
              <a:t>decile</a:t>
            </a:r>
            <a:r>
              <a:rPr lang="en-US" dirty="0" smtClean="0"/>
              <a:t> are still below the $4 PPP line.</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620571"/>
            <a:ext cx="7610210" cy="4040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031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Background</a:t>
            </a:r>
            <a:endParaRPr lang="en-US" b="1" dirty="0"/>
          </a:p>
        </p:txBody>
      </p:sp>
      <p:sp>
        <p:nvSpPr>
          <p:cNvPr id="3" name="Content Placeholder 2"/>
          <p:cNvSpPr>
            <a:spLocks noGrp="1"/>
          </p:cNvSpPr>
          <p:nvPr>
            <p:ph idx="1"/>
          </p:nvPr>
        </p:nvSpPr>
        <p:spPr/>
        <p:txBody>
          <a:bodyPr>
            <a:normAutofit fontScale="92500"/>
          </a:bodyPr>
          <a:lstStyle/>
          <a:p>
            <a:r>
              <a:rPr lang="en-US" dirty="0" smtClean="0"/>
              <a:t>Joint project Commitment to Equity Assessment (CEQ); Inter-American Dialogue and Tulane University’s CIPR and Dept. of Economics</a:t>
            </a:r>
          </a:p>
          <a:p>
            <a:r>
              <a:rPr lang="en-US" dirty="0" smtClean="0"/>
              <a:t>Background paper: </a:t>
            </a:r>
            <a:r>
              <a:rPr lang="en-US" dirty="0" err="1" smtClean="0"/>
              <a:t>Lustig</a:t>
            </a:r>
            <a:r>
              <a:rPr lang="en-US" dirty="0" smtClean="0"/>
              <a:t> (2011) “Commitment to Equity Assessment (CEQ) A Diagnostic Framework to Assess Governments’ Fiscal Policies,” Dept. of Economics, Tulane University, Working Paper 1119, April</a:t>
            </a:r>
          </a:p>
        </p:txBody>
      </p:sp>
      <p:sp>
        <p:nvSpPr>
          <p:cNvPr id="4" name="Slide Number Placeholder 3"/>
          <p:cNvSpPr>
            <a:spLocks noGrp="1"/>
          </p:cNvSpPr>
          <p:nvPr>
            <p:ph type="sldNum" sz="quarter" idx="12"/>
          </p:nvPr>
        </p:nvSpPr>
        <p:spPr/>
        <p:txBody>
          <a:bodyPr/>
          <a:lstStyle/>
          <a:p>
            <a:fld id="{D3D9255C-85FE-4B60-B1A8-EFF14C1E0D43}"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58"/>
            <a:ext cx="9144000" cy="1108894"/>
          </a:xfrm>
          <a:solidFill>
            <a:schemeClr val="bg2">
              <a:lumMod val="75000"/>
            </a:schemeClr>
          </a:solidFill>
        </p:spPr>
        <p:txBody>
          <a:bodyPr>
            <a:noAutofit/>
          </a:bodyPr>
          <a:lstStyle/>
          <a:p>
            <a:r>
              <a:rPr lang="en-US" sz="3600" dirty="0" smtClean="0"/>
              <a:t>Brazil:</a:t>
            </a:r>
            <a:br>
              <a:rPr lang="en-US" sz="3600" dirty="0" smtClean="0"/>
            </a:br>
            <a:r>
              <a:rPr lang="en-US" sz="3600" dirty="0" smtClean="0"/>
              <a:t>Cumulative Distribution of Income</a:t>
            </a:r>
            <a:endParaRPr lang="en-US" sz="360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30</a:t>
            </a:fld>
            <a:endParaRPr lang="en-US"/>
          </a:p>
        </p:txBody>
      </p:sp>
      <p:sp>
        <p:nvSpPr>
          <p:cNvPr id="6" name="Content Placeholder 5"/>
          <p:cNvSpPr>
            <a:spLocks noGrp="1"/>
          </p:cNvSpPr>
          <p:nvPr>
            <p:ph idx="1"/>
          </p:nvPr>
        </p:nvSpPr>
        <p:spPr>
          <a:xfrm>
            <a:off x="0" y="2071678"/>
            <a:ext cx="9144000" cy="4786322"/>
          </a:xfrm>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144438"/>
            <a:ext cx="7502737" cy="5450840"/>
          </a:xfrm>
          <a:prstGeom prst="rect">
            <a:avLst/>
          </a:prstGeom>
        </p:spPr>
      </p:pic>
    </p:spTree>
    <p:extLst>
      <p:ext uri="{BB962C8B-B14F-4D97-AF65-F5344CB8AC3E}">
        <p14:creationId xmlns:p14="http://schemas.microsoft.com/office/powerpoint/2010/main" val="342219545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58"/>
            <a:ext cx="9144000" cy="1108894"/>
          </a:xfrm>
          <a:solidFill>
            <a:schemeClr val="bg2">
              <a:lumMod val="75000"/>
            </a:schemeClr>
          </a:solidFill>
        </p:spPr>
        <p:txBody>
          <a:bodyPr>
            <a:noAutofit/>
          </a:bodyPr>
          <a:lstStyle/>
          <a:p>
            <a:r>
              <a:rPr lang="en-US" sz="3600" dirty="0" smtClean="0"/>
              <a:t>Brazil: Cumulative Distribution of Income</a:t>
            </a:r>
            <a:br>
              <a:rPr lang="en-US" sz="3600" dirty="0" smtClean="0"/>
            </a:br>
            <a:r>
              <a:rPr lang="en-US" sz="3600" dirty="0" smtClean="0"/>
              <a:t>(“zoomed in”)</a:t>
            </a:r>
            <a:endParaRPr lang="en-US" sz="360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31</a:t>
            </a:fld>
            <a:endParaRPr lang="en-US"/>
          </a:p>
        </p:txBody>
      </p:sp>
      <p:sp>
        <p:nvSpPr>
          <p:cNvPr id="6" name="Content Placeholder 5"/>
          <p:cNvSpPr>
            <a:spLocks noGrp="1"/>
          </p:cNvSpPr>
          <p:nvPr>
            <p:ph idx="1"/>
          </p:nvPr>
        </p:nvSpPr>
        <p:spPr>
          <a:xfrm>
            <a:off x="0" y="2071678"/>
            <a:ext cx="9144000" cy="4786322"/>
          </a:xfrm>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157594"/>
            <a:ext cx="7658819" cy="5564236"/>
          </a:xfrm>
          <a:prstGeom prst="rect">
            <a:avLst/>
          </a:prstGeom>
        </p:spPr>
      </p:pic>
    </p:spTree>
    <p:extLst>
      <p:ext uri="{BB962C8B-B14F-4D97-AF65-F5344CB8AC3E}">
        <p14:creationId xmlns:p14="http://schemas.microsoft.com/office/powerpoint/2010/main" val="397749791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3D9255C-85FE-4B60-B1A8-EFF14C1E0D43}" type="slidenum">
              <a:rPr lang="en-US" smtClean="0"/>
              <a:pPr/>
              <a:t>32</a:t>
            </a:fld>
            <a:endParaRPr lang="en-US"/>
          </a:p>
        </p:txBody>
      </p:sp>
      <p:sp>
        <p:nvSpPr>
          <p:cNvPr id="3" name="TextBox 2"/>
          <p:cNvSpPr txBox="1"/>
          <p:nvPr/>
        </p:nvSpPr>
        <p:spPr>
          <a:xfrm>
            <a:off x="1498116" y="5445224"/>
            <a:ext cx="6552728" cy="646331"/>
          </a:xfrm>
          <a:prstGeom prst="rect">
            <a:avLst/>
          </a:prstGeom>
          <a:noFill/>
        </p:spPr>
        <p:txBody>
          <a:bodyPr wrap="square" rtlCol="0">
            <a:spAutoFit/>
          </a:bodyPr>
          <a:lstStyle/>
          <a:p>
            <a:r>
              <a:rPr lang="en-US" dirty="0" smtClean="0"/>
              <a:t>Far too much downward fiscal mobility among the poor and vulnerable, caused primarily by indirect taxes!</a:t>
            </a:r>
            <a:endParaRPr lang="en-US" dirty="0"/>
          </a:p>
        </p:txBody>
      </p:sp>
      <p:sp>
        <p:nvSpPr>
          <p:cNvPr id="9" name="Title 8"/>
          <p:cNvSpPr>
            <a:spLocks noGrp="1"/>
          </p:cNvSpPr>
          <p:nvPr>
            <p:ph type="title"/>
          </p:nvPr>
        </p:nvSpPr>
        <p:spPr/>
        <p:txBody>
          <a:bodyPr/>
          <a:lstStyle/>
          <a:p>
            <a:endParaRPr lang="en-US"/>
          </a:p>
        </p:txBody>
      </p:sp>
      <p:sp>
        <p:nvSpPr>
          <p:cNvPr id="13" name="Title 1"/>
          <p:cNvSpPr txBox="1">
            <a:spLocks/>
          </p:cNvSpPr>
          <p:nvPr/>
        </p:nvSpPr>
        <p:spPr>
          <a:xfrm>
            <a:off x="0" y="0"/>
            <a:ext cx="9144000" cy="1428736"/>
          </a:xfrm>
          <a:prstGeom prst="rect">
            <a:avLst/>
          </a:prstGeom>
          <a:solidFill>
            <a:schemeClr val="bg2">
              <a:lumMod val="75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Brazil: Fiscal Mobility</a:t>
            </a:r>
            <a:endParaRPr lang="en-US" dirty="0"/>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689" y="1772816"/>
            <a:ext cx="7824621"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877287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a:solidFill>
            <a:schemeClr val="bg2">
              <a:lumMod val="75000"/>
            </a:schemeClr>
          </a:solidFill>
        </p:spPr>
        <p:txBody>
          <a:bodyPr>
            <a:normAutofit fontScale="90000"/>
          </a:bodyPr>
          <a:lstStyle/>
          <a:p>
            <a:r>
              <a:rPr lang="en-US" b="1" dirty="0" smtClean="0"/>
              <a:t/>
            </a:r>
            <a:br>
              <a:rPr lang="en-US" b="1" dirty="0" smtClean="0"/>
            </a:br>
            <a:r>
              <a:rPr lang="en-US" dirty="0" smtClean="0"/>
              <a:t>Who Escapes Poverty?</a:t>
            </a:r>
            <a:br>
              <a:rPr lang="en-US" dirty="0" smtClean="0"/>
            </a:br>
            <a:r>
              <a:rPr lang="en-US" dirty="0" err="1" smtClean="0"/>
              <a:t>Probit</a:t>
            </a:r>
            <a:r>
              <a:rPr lang="en-US" dirty="0" smtClean="0"/>
              <a:t> Analysis for Brazil</a:t>
            </a:r>
            <a:r>
              <a:rPr lang="en-US" b="1" dirty="0" smtClean="0"/>
              <a:t/>
            </a:r>
            <a:br>
              <a:rPr lang="en-US" b="1" dirty="0" smtClean="0"/>
            </a:br>
            <a:endParaRPr lang="en-US" b="1"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33</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0108329"/>
              </p:ext>
            </p:extLst>
          </p:nvPr>
        </p:nvGraphicFramePr>
        <p:xfrm>
          <a:off x="323528" y="1556792"/>
          <a:ext cx="8435280" cy="4349080"/>
        </p:xfrm>
        <a:graphic>
          <a:graphicData uri="http://schemas.openxmlformats.org/drawingml/2006/chart">
            <c:chart xmlns:c="http://schemas.openxmlformats.org/drawingml/2006/chart" xmlns:r="http://schemas.openxmlformats.org/officeDocument/2006/relationships" r:id="rId2"/>
          </a:graphicData>
        </a:graphic>
      </p:graphicFrame>
      <p:sp>
        <p:nvSpPr>
          <p:cNvPr id="8" name="4 Rectángulo"/>
          <p:cNvSpPr/>
          <p:nvPr/>
        </p:nvSpPr>
        <p:spPr>
          <a:xfrm>
            <a:off x="467544" y="5733256"/>
            <a:ext cx="8496944" cy="830997"/>
          </a:xfrm>
          <a:prstGeom prst="rect">
            <a:avLst/>
          </a:prstGeom>
        </p:spPr>
        <p:txBody>
          <a:bodyPr wrap="square">
            <a:spAutoFit/>
          </a:bodyPr>
          <a:lstStyle/>
          <a:p>
            <a:r>
              <a:rPr lang="es-MX" sz="1600" dirty="0" err="1" smtClean="0"/>
              <a:t>Poverty</a:t>
            </a:r>
            <a:r>
              <a:rPr lang="es-MX" sz="1600" dirty="0" smtClean="0"/>
              <a:t> </a:t>
            </a:r>
            <a:r>
              <a:rPr lang="es-MX" sz="1600" dirty="0" err="1" smtClean="0"/>
              <a:t>is</a:t>
            </a:r>
            <a:r>
              <a:rPr lang="es-MX" sz="1600" dirty="0" smtClean="0"/>
              <a:t> </a:t>
            </a:r>
            <a:r>
              <a:rPr lang="es-MX" sz="1600" dirty="0" err="1" smtClean="0"/>
              <a:t>concentrated</a:t>
            </a:r>
            <a:r>
              <a:rPr lang="es-MX" sz="1600" dirty="0" smtClean="0"/>
              <a:t>  in </a:t>
            </a:r>
            <a:r>
              <a:rPr lang="es-MX" sz="1600" dirty="0" err="1" smtClean="0"/>
              <a:t>the</a:t>
            </a:r>
            <a:r>
              <a:rPr lang="es-MX" sz="1600" dirty="0" smtClean="0"/>
              <a:t> </a:t>
            </a:r>
            <a:r>
              <a:rPr lang="es-MX" sz="1600" dirty="0" err="1" smtClean="0"/>
              <a:t>Northeast</a:t>
            </a:r>
            <a:r>
              <a:rPr lang="es-MX" sz="1600" dirty="0" smtClean="0"/>
              <a:t>, North and rural </a:t>
            </a:r>
            <a:r>
              <a:rPr lang="es-MX" sz="1600" dirty="0" err="1" smtClean="0"/>
              <a:t>areas</a:t>
            </a:r>
            <a:r>
              <a:rPr lang="es-MX" sz="1600" dirty="0" smtClean="0"/>
              <a:t>, </a:t>
            </a:r>
            <a:r>
              <a:rPr lang="es-MX" sz="1600" dirty="0" err="1" smtClean="0"/>
              <a:t>children</a:t>
            </a:r>
            <a:r>
              <a:rPr lang="es-MX" sz="1600" dirty="0" smtClean="0"/>
              <a:t> and  </a:t>
            </a:r>
            <a:r>
              <a:rPr lang="es-MX" sz="1600" dirty="0" err="1" smtClean="0"/>
              <a:t>less</a:t>
            </a:r>
            <a:r>
              <a:rPr lang="es-MX" sz="1600" dirty="0" smtClean="0"/>
              <a:t> </a:t>
            </a:r>
            <a:r>
              <a:rPr lang="es-MX" sz="1600" dirty="0" err="1" smtClean="0"/>
              <a:t>educated</a:t>
            </a:r>
            <a:r>
              <a:rPr lang="es-MX" sz="1600" dirty="0" smtClean="0"/>
              <a:t> </a:t>
            </a:r>
            <a:r>
              <a:rPr lang="es-MX" sz="1600" dirty="0" err="1" smtClean="0"/>
              <a:t>people</a:t>
            </a:r>
            <a:r>
              <a:rPr lang="es-MX" sz="1600" dirty="0" smtClean="0"/>
              <a:t>.  </a:t>
            </a:r>
            <a:r>
              <a:rPr lang="es-MX" sz="1600" dirty="0" err="1" smtClean="0"/>
              <a:t>Transfers</a:t>
            </a:r>
            <a:r>
              <a:rPr lang="es-MX" sz="1600" dirty="0" smtClean="0"/>
              <a:t> are more </a:t>
            </a:r>
            <a:r>
              <a:rPr lang="es-MX" sz="1600" dirty="0" err="1" smtClean="0"/>
              <a:t>likely</a:t>
            </a:r>
            <a:r>
              <a:rPr lang="es-MX" sz="1600" dirty="0" smtClean="0"/>
              <a:t> </a:t>
            </a:r>
            <a:r>
              <a:rPr lang="es-MX" sz="1600" dirty="0" err="1" smtClean="0"/>
              <a:t>to</a:t>
            </a:r>
            <a:r>
              <a:rPr lang="es-MX" sz="1600" dirty="0" smtClean="0"/>
              <a:t> </a:t>
            </a:r>
            <a:r>
              <a:rPr lang="es-MX" sz="1600" dirty="0" err="1" smtClean="0"/>
              <a:t>bring</a:t>
            </a:r>
            <a:r>
              <a:rPr lang="es-MX" sz="1600" dirty="0" smtClean="0"/>
              <a:t> </a:t>
            </a:r>
            <a:r>
              <a:rPr lang="es-MX" sz="1600" dirty="0" err="1" smtClean="0"/>
              <a:t>people</a:t>
            </a:r>
            <a:r>
              <a:rPr lang="es-MX" sz="1600" dirty="0" smtClean="0"/>
              <a:t> </a:t>
            </a:r>
            <a:r>
              <a:rPr lang="es-MX" sz="1600" dirty="0" err="1" smtClean="0"/>
              <a:t>out</a:t>
            </a:r>
            <a:r>
              <a:rPr lang="es-MX" sz="1600" dirty="0" smtClean="0"/>
              <a:t> of </a:t>
            </a:r>
            <a:r>
              <a:rPr lang="es-MX" sz="1600" dirty="0" err="1" smtClean="0"/>
              <a:t>poverty</a:t>
            </a:r>
            <a:r>
              <a:rPr lang="es-MX" sz="1600" dirty="0" smtClean="0"/>
              <a:t> in </a:t>
            </a:r>
            <a:r>
              <a:rPr lang="es-MX" sz="1600" dirty="0" err="1" smtClean="0"/>
              <a:t>the</a:t>
            </a:r>
            <a:r>
              <a:rPr lang="es-MX" sz="1600" dirty="0" smtClean="0"/>
              <a:t> </a:t>
            </a:r>
            <a:r>
              <a:rPr lang="es-MX" sz="1600" dirty="0" err="1" smtClean="0"/>
              <a:t>Northeast</a:t>
            </a:r>
            <a:r>
              <a:rPr lang="es-MX" sz="1600" dirty="0" smtClean="0"/>
              <a:t> and North, </a:t>
            </a:r>
            <a:r>
              <a:rPr lang="es-MX" sz="1600" dirty="0" err="1" smtClean="0"/>
              <a:t>but</a:t>
            </a:r>
            <a:r>
              <a:rPr lang="es-MX" sz="1600" dirty="0" smtClean="0"/>
              <a:t> </a:t>
            </a:r>
            <a:r>
              <a:rPr lang="es-MX" sz="1600" dirty="0" err="1" smtClean="0"/>
              <a:t>not</a:t>
            </a:r>
            <a:r>
              <a:rPr lang="es-MX" sz="1600" dirty="0" smtClean="0"/>
              <a:t> in rural </a:t>
            </a:r>
            <a:r>
              <a:rPr lang="es-MX" sz="1600" dirty="0" err="1" smtClean="0"/>
              <a:t>areas</a:t>
            </a:r>
            <a:r>
              <a:rPr lang="es-MX" sz="1600" dirty="0" smtClean="0"/>
              <a:t> </a:t>
            </a:r>
            <a:r>
              <a:rPr lang="es-MX" sz="1600" dirty="0" err="1" smtClean="0"/>
              <a:t>or</a:t>
            </a:r>
            <a:r>
              <a:rPr lang="es-MX" sz="1600" dirty="0" smtClean="0"/>
              <a:t> </a:t>
            </a:r>
            <a:r>
              <a:rPr lang="es-MX" sz="1600" dirty="0" err="1" smtClean="0"/>
              <a:t>among</a:t>
            </a:r>
            <a:r>
              <a:rPr lang="es-MX" sz="1600" dirty="0" smtClean="0"/>
              <a:t> </a:t>
            </a:r>
            <a:r>
              <a:rPr lang="es-MX" sz="1600" dirty="0" err="1" smtClean="0"/>
              <a:t>children</a:t>
            </a:r>
            <a:r>
              <a:rPr lang="es-MX" sz="1600" dirty="0" smtClean="0"/>
              <a:t>. </a:t>
            </a:r>
            <a:endParaRPr lang="es-MX" sz="1600" dirty="0"/>
          </a:p>
        </p:txBody>
      </p:sp>
    </p:spTree>
    <p:extLst>
      <p:ext uri="{BB962C8B-B14F-4D97-AF65-F5344CB8AC3E}">
        <p14:creationId xmlns:p14="http://schemas.microsoft.com/office/powerpoint/2010/main" val="189112389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6"/>
            <a:ext cx="8229600" cy="715962"/>
          </a:xfrm>
          <a:solidFill>
            <a:schemeClr val="bg2">
              <a:lumMod val="75000"/>
            </a:schemeClr>
          </a:solidFill>
        </p:spPr>
        <p:txBody>
          <a:bodyPr>
            <a:normAutofit fontScale="90000"/>
          </a:bodyPr>
          <a:lstStyle/>
          <a:p>
            <a:r>
              <a:rPr lang="en-US" b="1" dirty="0" smtClean="0"/>
              <a:t/>
            </a:r>
            <a:br>
              <a:rPr lang="en-US" b="1" dirty="0" smtClean="0"/>
            </a:br>
            <a:r>
              <a:rPr lang="en-US" dirty="0" smtClean="0"/>
              <a:t>Brazil: Conclusions</a:t>
            </a:r>
            <a:br>
              <a:rPr lang="en-US" dirty="0" smtClean="0"/>
            </a:br>
            <a:endParaRPr lang="en-US" dirty="0"/>
          </a:p>
        </p:txBody>
      </p:sp>
      <p:sp>
        <p:nvSpPr>
          <p:cNvPr id="3" name="Content Placeholder 2"/>
          <p:cNvSpPr>
            <a:spLocks noGrp="1"/>
          </p:cNvSpPr>
          <p:nvPr>
            <p:ph idx="1"/>
          </p:nvPr>
        </p:nvSpPr>
        <p:spPr>
          <a:xfrm>
            <a:off x="152400" y="762000"/>
            <a:ext cx="8763000" cy="5619328"/>
          </a:xfrm>
        </p:spPr>
        <p:txBody>
          <a:bodyPr>
            <a:normAutofit/>
          </a:bodyPr>
          <a:lstStyle/>
          <a:p>
            <a:r>
              <a:rPr lang="en-US" sz="2800" dirty="0" smtClean="0"/>
              <a:t>Social spending played an important role to bring people out of poverty. 61.5% of the poor (69.3% of the extreme poor) are covered by at least one direct transfer. </a:t>
            </a:r>
          </a:p>
          <a:p>
            <a:endParaRPr lang="en-US" sz="2800" dirty="0" smtClean="0"/>
          </a:p>
          <a:p>
            <a:r>
              <a:rPr lang="en-US" sz="2800" dirty="0" err="1" smtClean="0"/>
              <a:t>Bolsa</a:t>
            </a:r>
            <a:r>
              <a:rPr lang="en-US" sz="2800" dirty="0" smtClean="0"/>
              <a:t> </a:t>
            </a:r>
            <a:r>
              <a:rPr lang="en-US" sz="2800" dirty="0" err="1" smtClean="0"/>
              <a:t>Família</a:t>
            </a:r>
            <a:r>
              <a:rPr lang="en-US" sz="2800" dirty="0" smtClean="0"/>
              <a:t> and BPC are highly progressive and contribute to a significant decrease in the market income </a:t>
            </a:r>
            <a:r>
              <a:rPr lang="en-US" sz="2800" dirty="0" err="1" smtClean="0"/>
              <a:t>Gini</a:t>
            </a:r>
            <a:r>
              <a:rPr lang="en-US" sz="2800" dirty="0" smtClean="0"/>
              <a:t>.</a:t>
            </a:r>
          </a:p>
          <a:p>
            <a:endParaRPr lang="en-US" sz="2800" dirty="0" smtClean="0"/>
          </a:p>
          <a:p>
            <a:r>
              <a:rPr lang="en-US" sz="2800" dirty="0" err="1" smtClean="0"/>
              <a:t>Bolsa</a:t>
            </a:r>
            <a:r>
              <a:rPr lang="en-US" sz="2800" dirty="0" smtClean="0"/>
              <a:t> </a:t>
            </a:r>
            <a:r>
              <a:rPr lang="en-US" sz="2800" dirty="0" err="1" smtClean="0"/>
              <a:t>Família</a:t>
            </a:r>
            <a:r>
              <a:rPr lang="en-US" sz="2800" dirty="0" smtClean="0"/>
              <a:t> is the single program with the highest coverage of the poor out of all countries studied -- but Mexico’s CCT “</a:t>
            </a:r>
            <a:r>
              <a:rPr lang="en-US" sz="2800" dirty="0" err="1" smtClean="0"/>
              <a:t>Oportunidades</a:t>
            </a:r>
            <a:r>
              <a:rPr lang="en-US" sz="2800" dirty="0" smtClean="0"/>
              <a:t>” performs better in terms of covering the extreme poor.   </a:t>
            </a:r>
          </a:p>
        </p:txBody>
      </p:sp>
      <p:sp>
        <p:nvSpPr>
          <p:cNvPr id="4" name="Slide Number Placeholder 3"/>
          <p:cNvSpPr>
            <a:spLocks noGrp="1"/>
          </p:cNvSpPr>
          <p:nvPr>
            <p:ph type="sldNum" sz="quarter" idx="12"/>
          </p:nvPr>
        </p:nvSpPr>
        <p:spPr/>
        <p:txBody>
          <a:bodyPr/>
          <a:lstStyle/>
          <a:p>
            <a:fld id="{D3D9255C-85FE-4B60-B1A8-EFF14C1E0D43}" type="slidenum">
              <a:rPr lang="en-US" smtClean="0"/>
              <a:pPr/>
              <a:t>34</a:t>
            </a:fld>
            <a:endParaRPr lang="en-US"/>
          </a:p>
        </p:txBody>
      </p:sp>
    </p:spTree>
    <p:extLst>
      <p:ext uri="{BB962C8B-B14F-4D97-AF65-F5344CB8AC3E}">
        <p14:creationId xmlns:p14="http://schemas.microsoft.com/office/powerpoint/2010/main" val="412776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6"/>
            <a:ext cx="8229600" cy="715962"/>
          </a:xfrm>
          <a:solidFill>
            <a:schemeClr val="bg2">
              <a:lumMod val="75000"/>
            </a:schemeClr>
          </a:solidFill>
        </p:spPr>
        <p:txBody>
          <a:bodyPr>
            <a:normAutofit fontScale="90000"/>
          </a:bodyPr>
          <a:lstStyle/>
          <a:p>
            <a:r>
              <a:rPr lang="en-US" b="1" dirty="0" smtClean="0"/>
              <a:t/>
            </a:r>
            <a:br>
              <a:rPr lang="en-US" b="1" dirty="0" smtClean="0"/>
            </a:br>
            <a:r>
              <a:rPr lang="en-US" dirty="0" smtClean="0"/>
              <a:t>Brazil: Conclusions</a:t>
            </a:r>
            <a:r>
              <a:rPr lang="en-US" b="1" dirty="0" smtClean="0"/>
              <a:t/>
            </a:r>
            <a:br>
              <a:rPr lang="en-US" b="1" dirty="0" smtClean="0"/>
            </a:br>
            <a:endParaRPr lang="en-US" b="1" dirty="0"/>
          </a:p>
        </p:txBody>
      </p:sp>
      <p:sp>
        <p:nvSpPr>
          <p:cNvPr id="3" name="Content Placeholder 2"/>
          <p:cNvSpPr>
            <a:spLocks noGrp="1"/>
          </p:cNvSpPr>
          <p:nvPr>
            <p:ph idx="1"/>
          </p:nvPr>
        </p:nvSpPr>
        <p:spPr>
          <a:xfrm>
            <a:off x="152400" y="762000"/>
            <a:ext cx="8763000" cy="6096000"/>
          </a:xfrm>
        </p:spPr>
        <p:txBody>
          <a:bodyPr>
            <a:normAutofit lnSpcReduction="10000"/>
          </a:bodyPr>
          <a:lstStyle/>
          <a:p>
            <a:r>
              <a:rPr lang="en-US" sz="2800" dirty="0" smtClean="0"/>
              <a:t>The low eligibility cut-offs of </a:t>
            </a:r>
            <a:r>
              <a:rPr lang="en-US" sz="2800" dirty="0" err="1" smtClean="0"/>
              <a:t>Bolsa</a:t>
            </a:r>
            <a:r>
              <a:rPr lang="en-US" sz="2800" dirty="0" smtClean="0"/>
              <a:t> </a:t>
            </a:r>
            <a:r>
              <a:rPr lang="en-US" sz="2800" dirty="0" err="1" smtClean="0"/>
              <a:t>Família</a:t>
            </a:r>
            <a:r>
              <a:rPr lang="en-US" sz="2800" dirty="0" smtClean="0"/>
              <a:t> (140 </a:t>
            </a:r>
            <a:r>
              <a:rPr lang="en-US" sz="2800" dirty="0" err="1" smtClean="0"/>
              <a:t>reais</a:t>
            </a:r>
            <a:r>
              <a:rPr lang="en-US" sz="2800" dirty="0" smtClean="0"/>
              <a:t> per month in September, 2009, or approximately $2.70 PPP per day) and BPC (one fourth of one monthly minimum salary, or 116.25 </a:t>
            </a:r>
            <a:r>
              <a:rPr lang="en-US" sz="2800" dirty="0" err="1" smtClean="0"/>
              <a:t>reais</a:t>
            </a:r>
            <a:r>
              <a:rPr lang="en-US" sz="2800" dirty="0" smtClean="0"/>
              <a:t> in September, 2009, or approximately $2.25 PPP per day) imply that many families with household per capita income less than $4 PPP per day, who are thus poor by regional standards (CEDLAS and World Bank, 2011) are not eligible for any transfer. </a:t>
            </a:r>
          </a:p>
          <a:p>
            <a:pPr>
              <a:buNone/>
            </a:pPr>
            <a:endParaRPr lang="en-US" sz="2800" dirty="0" smtClean="0"/>
          </a:p>
          <a:p>
            <a:r>
              <a:rPr lang="en-US" sz="2800" dirty="0" smtClean="0"/>
              <a:t>Targeted transfers programs need to be improved, increasing coverage  especially in rural areas.  This is one goal of the new program </a:t>
            </a:r>
            <a:r>
              <a:rPr lang="en-US" sz="2800" dirty="0" err="1" smtClean="0"/>
              <a:t>Brasil</a:t>
            </a:r>
            <a:r>
              <a:rPr lang="en-US" sz="2800" dirty="0" smtClean="0"/>
              <a:t> </a:t>
            </a:r>
            <a:r>
              <a:rPr lang="en-US" sz="2800" dirty="0" err="1" smtClean="0"/>
              <a:t>Sem</a:t>
            </a:r>
            <a:r>
              <a:rPr lang="en-US" sz="2800" dirty="0" smtClean="0"/>
              <a:t> </a:t>
            </a:r>
            <a:r>
              <a:rPr lang="en-US" sz="2800" dirty="0" err="1" smtClean="0"/>
              <a:t>Miséria</a:t>
            </a:r>
            <a:r>
              <a:rPr lang="en-US" sz="2800" dirty="0" smtClean="0"/>
              <a:t> introduced in 2011.</a:t>
            </a:r>
          </a:p>
          <a:p>
            <a:pPr>
              <a:buNone/>
            </a:pPr>
            <a:endParaRPr lang="en-US" sz="2800" dirty="0" smtClean="0"/>
          </a:p>
          <a:p>
            <a:endParaRPr lang="en-US" dirty="0" smtClean="0"/>
          </a:p>
        </p:txBody>
      </p:sp>
      <p:sp>
        <p:nvSpPr>
          <p:cNvPr id="4" name="Slide Number Placeholder 3"/>
          <p:cNvSpPr>
            <a:spLocks noGrp="1"/>
          </p:cNvSpPr>
          <p:nvPr>
            <p:ph type="sldNum" sz="quarter" idx="12"/>
          </p:nvPr>
        </p:nvSpPr>
        <p:spPr/>
        <p:txBody>
          <a:bodyPr/>
          <a:lstStyle/>
          <a:p>
            <a:fld id="{D3D9255C-85FE-4B60-B1A8-EFF14C1E0D43}" type="slidenum">
              <a:rPr lang="en-US" smtClean="0"/>
              <a:pPr/>
              <a:t>35</a:t>
            </a:fld>
            <a:endParaRPr lang="en-US" dirty="0"/>
          </a:p>
        </p:txBody>
      </p:sp>
    </p:spTree>
    <p:extLst>
      <p:ext uri="{BB962C8B-B14F-4D97-AF65-F5344CB8AC3E}">
        <p14:creationId xmlns:p14="http://schemas.microsoft.com/office/powerpoint/2010/main" val="13156299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6"/>
            <a:ext cx="8229600" cy="715962"/>
          </a:xfrm>
          <a:solidFill>
            <a:schemeClr val="bg2">
              <a:lumMod val="75000"/>
            </a:schemeClr>
          </a:solidFill>
        </p:spPr>
        <p:txBody>
          <a:bodyPr>
            <a:normAutofit fontScale="90000"/>
          </a:bodyPr>
          <a:lstStyle/>
          <a:p>
            <a:r>
              <a:rPr lang="en-US" dirty="0" smtClean="0"/>
              <a:t/>
            </a:r>
            <a:br>
              <a:rPr lang="en-US" dirty="0" smtClean="0"/>
            </a:br>
            <a:r>
              <a:rPr lang="en-US" dirty="0" smtClean="0"/>
              <a:t>Brazil: Conclusions</a:t>
            </a:r>
            <a:br>
              <a:rPr lang="en-US" dirty="0" smtClean="0"/>
            </a:br>
            <a:endParaRPr lang="en-US" dirty="0"/>
          </a:p>
        </p:txBody>
      </p:sp>
      <p:sp>
        <p:nvSpPr>
          <p:cNvPr id="3" name="Content Placeholder 2"/>
          <p:cNvSpPr>
            <a:spLocks noGrp="1"/>
          </p:cNvSpPr>
          <p:nvPr>
            <p:ph idx="1"/>
          </p:nvPr>
        </p:nvSpPr>
        <p:spPr>
          <a:xfrm>
            <a:off x="152400" y="762000"/>
            <a:ext cx="8763000" cy="6096000"/>
          </a:xfrm>
        </p:spPr>
        <p:txBody>
          <a:bodyPr>
            <a:normAutofit fontScale="85000" lnSpcReduction="20000"/>
          </a:bodyPr>
          <a:lstStyle/>
          <a:p>
            <a:r>
              <a:rPr lang="en-US" dirty="0" smtClean="0"/>
              <a:t>Targeted programs need to increase its size in order to eradicate poverty, especially </a:t>
            </a:r>
            <a:r>
              <a:rPr lang="en-US" dirty="0" err="1" smtClean="0"/>
              <a:t>Bolsa</a:t>
            </a:r>
            <a:r>
              <a:rPr lang="en-US" dirty="0" smtClean="0"/>
              <a:t> </a:t>
            </a:r>
            <a:r>
              <a:rPr lang="en-US" dirty="0" err="1" smtClean="0"/>
              <a:t>Familia</a:t>
            </a:r>
            <a:r>
              <a:rPr lang="en-US" dirty="0" smtClean="0"/>
              <a:t> – 0.39% of GDP. It is clear that Brazilian policymakers are not opposed to increasing its budget (see, for example, </a:t>
            </a:r>
            <a:r>
              <a:rPr lang="en-US" dirty="0" err="1" smtClean="0"/>
              <a:t>Britto</a:t>
            </a:r>
            <a:r>
              <a:rPr lang="en-US" dirty="0" smtClean="0"/>
              <a:t> and </a:t>
            </a:r>
            <a:r>
              <a:rPr lang="en-US" dirty="0" err="1" smtClean="0"/>
              <a:t>Soares</a:t>
            </a:r>
            <a:r>
              <a:rPr lang="en-US" dirty="0" smtClean="0"/>
              <a:t>, 2011). The focus should be on raising the low eligibility requirement, expanding coverage to the currently excluded, and potentially increasing the transfer size.</a:t>
            </a:r>
          </a:p>
          <a:p>
            <a:endParaRPr lang="en-US" dirty="0" smtClean="0"/>
          </a:p>
          <a:p>
            <a:r>
              <a:rPr lang="en-US" dirty="0" smtClean="0"/>
              <a:t>Indirect taxes are very high, especially on items important for poor families (food and domestic fuel). Food expenditures are 20 to 25% of the budget of the bottom 20%, and taxes on items in the basic food basket are highly regressive, making up 3.3% of the total expenditure of the poorest </a:t>
            </a:r>
            <a:r>
              <a:rPr lang="en-US" dirty="0" err="1" smtClean="0"/>
              <a:t>decile</a:t>
            </a:r>
            <a:r>
              <a:rPr lang="en-US" dirty="0" smtClean="0"/>
              <a:t>. When all food items (not just those in the basic basket) are considered, the poorest </a:t>
            </a:r>
            <a:r>
              <a:rPr lang="en-US" dirty="0" err="1" smtClean="0"/>
              <a:t>decile</a:t>
            </a:r>
            <a:r>
              <a:rPr lang="en-US" dirty="0" smtClean="0"/>
              <a:t> spends 4.8% of its expenditures on indirect food taxes.</a:t>
            </a:r>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3D9255C-85FE-4B60-B1A8-EFF14C1E0D43}" type="slidenum">
              <a:rPr lang="en-US" smtClean="0"/>
              <a:pPr/>
              <a:t>36</a:t>
            </a:fld>
            <a:endParaRPr lang="en-US"/>
          </a:p>
        </p:txBody>
      </p:sp>
    </p:spTree>
    <p:extLst>
      <p:ext uri="{BB962C8B-B14F-4D97-AF65-F5344CB8AC3E}">
        <p14:creationId xmlns:p14="http://schemas.microsoft.com/office/powerpoint/2010/main" val="185951469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6"/>
            <a:ext cx="8229600" cy="715962"/>
          </a:xfrm>
          <a:solidFill>
            <a:schemeClr val="bg2">
              <a:lumMod val="75000"/>
            </a:schemeClr>
          </a:solidFill>
        </p:spPr>
        <p:txBody>
          <a:bodyPr>
            <a:normAutofit fontScale="90000"/>
          </a:bodyPr>
          <a:lstStyle/>
          <a:p>
            <a:r>
              <a:rPr lang="en-US" dirty="0" smtClean="0"/>
              <a:t/>
            </a:r>
            <a:br>
              <a:rPr lang="en-US" dirty="0" smtClean="0"/>
            </a:br>
            <a:r>
              <a:rPr lang="en-US" dirty="0" smtClean="0"/>
              <a:t>Brazil: Main Policy Suggestions</a:t>
            </a:r>
            <a:br>
              <a:rPr lang="en-US" dirty="0" smtClean="0"/>
            </a:br>
            <a:endParaRPr lang="en-US" dirty="0"/>
          </a:p>
        </p:txBody>
      </p:sp>
      <p:sp>
        <p:nvSpPr>
          <p:cNvPr id="3" name="Content Placeholder 2"/>
          <p:cNvSpPr>
            <a:spLocks noGrp="1"/>
          </p:cNvSpPr>
          <p:nvPr>
            <p:ph idx="1"/>
          </p:nvPr>
        </p:nvSpPr>
        <p:spPr>
          <a:xfrm>
            <a:off x="152400" y="762000"/>
            <a:ext cx="8763000" cy="6096000"/>
          </a:xfrm>
        </p:spPr>
        <p:txBody>
          <a:bodyPr>
            <a:normAutofit/>
          </a:bodyPr>
          <a:lstStyle/>
          <a:p>
            <a:r>
              <a:rPr lang="en-US" dirty="0" smtClean="0"/>
              <a:t>Increase expenditures on education for children, which is very progressive. </a:t>
            </a:r>
          </a:p>
          <a:p>
            <a:endParaRPr lang="en-US" dirty="0"/>
          </a:p>
          <a:p>
            <a:r>
              <a:rPr lang="en-US" dirty="0" smtClean="0"/>
              <a:t>Raise the low eligibility requirements and expand coverage of </a:t>
            </a:r>
            <a:r>
              <a:rPr lang="en-US" dirty="0" err="1" smtClean="0"/>
              <a:t>Bolsa</a:t>
            </a:r>
            <a:r>
              <a:rPr lang="en-US" dirty="0" smtClean="0"/>
              <a:t> </a:t>
            </a:r>
            <a:r>
              <a:rPr lang="en-US" dirty="0" err="1" smtClean="0"/>
              <a:t>Família</a:t>
            </a:r>
            <a:r>
              <a:rPr lang="en-US" dirty="0" smtClean="0"/>
              <a:t> and BPC.</a:t>
            </a:r>
          </a:p>
          <a:p>
            <a:endParaRPr lang="en-US" dirty="0" smtClean="0"/>
          </a:p>
          <a:p>
            <a:r>
              <a:rPr lang="en-US" dirty="0" smtClean="0"/>
              <a:t>The net effect of taxes and transfers is heavily affected by regressive indirect taxes—reforming the indirect tax system, especially with respect to taxes on basic food items, must be a high priority.</a:t>
            </a:r>
          </a:p>
        </p:txBody>
      </p:sp>
      <p:sp>
        <p:nvSpPr>
          <p:cNvPr id="4" name="Slide Number Placeholder 3"/>
          <p:cNvSpPr>
            <a:spLocks noGrp="1"/>
          </p:cNvSpPr>
          <p:nvPr>
            <p:ph type="sldNum" sz="quarter" idx="12"/>
          </p:nvPr>
        </p:nvSpPr>
        <p:spPr/>
        <p:txBody>
          <a:bodyPr/>
          <a:lstStyle/>
          <a:p>
            <a:fld id="{D3D9255C-85FE-4B60-B1A8-EFF14C1E0D43}" type="slidenum">
              <a:rPr lang="en-US" smtClean="0"/>
              <a:pPr/>
              <a:t>37</a:t>
            </a:fld>
            <a:endParaRPr lang="en-US"/>
          </a:p>
        </p:txBody>
      </p:sp>
    </p:spTree>
    <p:extLst>
      <p:ext uri="{BB962C8B-B14F-4D97-AF65-F5344CB8AC3E}">
        <p14:creationId xmlns:p14="http://schemas.microsoft.com/office/powerpoint/2010/main" val="15144681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smtClean="0"/>
              <a:t>Thank you!</a:t>
            </a:r>
            <a:endParaRPr lang="en-US" sz="8800"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D3D9255C-85FE-4B60-B1A8-EFF14C1E0D43}" type="slidenum">
              <a:rPr lang="en-US" smtClean="0"/>
              <a:pPr/>
              <a:t>38</a:t>
            </a:fld>
            <a:endParaRPr lang="en-US"/>
          </a:p>
        </p:txBody>
      </p:sp>
    </p:spTree>
    <p:extLst>
      <p:ext uri="{BB962C8B-B14F-4D97-AF65-F5344CB8AC3E}">
        <p14:creationId xmlns:p14="http://schemas.microsoft.com/office/powerpoint/2010/main" val="1252387738"/>
      </p:ext>
    </p:extLst>
  </p:cSld>
  <p:clrMapOvr>
    <a:masterClrMapping/>
  </p:clrMapOvr>
  <p:transition xmlns:p14="http://schemas.microsoft.com/office/powerpoint/2010/main"/>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a:bodyPr>
          <a:lstStyle/>
          <a:p>
            <a:r>
              <a:rPr lang="en-US" b="1" dirty="0" smtClean="0"/>
              <a:t>CEQ: An Application to Brazil</a:t>
            </a:r>
            <a:endParaRPr lang="en-US" b="1"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smtClean="0"/>
              <a:t>Are poverty gaps (monetary and human capital) close to zero?</a:t>
            </a:r>
          </a:p>
          <a:p>
            <a:r>
              <a:rPr lang="en-US" dirty="0" smtClean="0"/>
              <a:t>Does the government collect and allocate enough resources to potentially eliminate the poverty gaps?</a:t>
            </a:r>
          </a:p>
          <a:p>
            <a:r>
              <a:rPr lang="en-US" dirty="0" smtClean="0"/>
              <a:t>If yes, why do poverty gaps subsist?</a:t>
            </a:r>
          </a:p>
          <a:p>
            <a:pPr lvl="1"/>
            <a:r>
              <a:rPr lang="en-US" dirty="0" smtClean="0"/>
              <a:t>Doest it allocate resources equitably?</a:t>
            </a:r>
          </a:p>
          <a:p>
            <a:pPr lvl="1"/>
            <a:r>
              <a:rPr lang="en-US" dirty="0" smtClean="0"/>
              <a:t>Is the coverage of existing targeted programs universal?</a:t>
            </a:r>
          </a:p>
          <a:p>
            <a:pPr lvl="1"/>
            <a:r>
              <a:rPr lang="en-US" dirty="0" smtClean="0"/>
              <a:t>What is the profile of the “excluded” (i.e., the after transfers poor)?</a:t>
            </a:r>
          </a:p>
          <a:p>
            <a:pPr lvl="1"/>
            <a:endParaRPr lang="en-US" dirty="0" smtClean="0"/>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39</a:t>
            </a:fld>
            <a:endParaRPr lang="en-US"/>
          </a:p>
        </p:txBody>
      </p:sp>
    </p:spTree>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Motivation</a:t>
            </a:r>
            <a:endParaRPr lang="en-US" b="1"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err="1" smtClean="0"/>
              <a:t>Goñi</a:t>
            </a:r>
            <a:r>
              <a:rPr lang="en-US" dirty="0" smtClean="0"/>
              <a:t> et al. (2011): in fifteen European countries the average </a:t>
            </a:r>
            <a:r>
              <a:rPr lang="en-US" dirty="0" err="1" smtClean="0"/>
              <a:t>Gini</a:t>
            </a:r>
            <a:r>
              <a:rPr lang="en-US" dirty="0" smtClean="0"/>
              <a:t> coefficient for market (before direct taxes and transfers) income declines by </a:t>
            </a:r>
            <a:r>
              <a:rPr lang="en-US" b="1" dirty="0" smtClean="0"/>
              <a:t>15 </a:t>
            </a:r>
            <a:r>
              <a:rPr lang="en-US" b="1" dirty="0" err="1" smtClean="0"/>
              <a:t>ppts</a:t>
            </a:r>
            <a:r>
              <a:rPr lang="en-US" dirty="0" smtClean="0"/>
              <a:t> for disposable income (from .46 to .31) </a:t>
            </a:r>
          </a:p>
          <a:p>
            <a:r>
              <a:rPr lang="en-US" dirty="0" smtClean="0"/>
              <a:t>In contrast, six largest Latin American countries (Argentina, Brazil, Chile, Colombia, Mexico and Peru) the </a:t>
            </a:r>
            <a:r>
              <a:rPr lang="en-US" dirty="0" err="1" smtClean="0"/>
              <a:t>Gini</a:t>
            </a:r>
            <a:r>
              <a:rPr lang="en-US" dirty="0" smtClean="0"/>
              <a:t> declines by only </a:t>
            </a:r>
            <a:r>
              <a:rPr lang="en-US" b="1" dirty="0" smtClean="0"/>
              <a:t>2 </a:t>
            </a:r>
            <a:r>
              <a:rPr lang="en-US" b="1" dirty="0" err="1" smtClean="0"/>
              <a:t>ppts</a:t>
            </a:r>
            <a:r>
              <a:rPr lang="en-US" dirty="0" smtClean="0"/>
              <a:t> (from .52 to .50) </a:t>
            </a:r>
          </a:p>
          <a:p>
            <a:r>
              <a:rPr lang="en-US" dirty="0" smtClean="0"/>
              <a:t>When you factor in the effect of indirect taxes, redistributive effect is tempered but contrast still striking: </a:t>
            </a:r>
            <a:r>
              <a:rPr lang="en-US" dirty="0" err="1" smtClean="0"/>
              <a:t>Gini</a:t>
            </a:r>
            <a:r>
              <a:rPr lang="en-US" dirty="0" smtClean="0"/>
              <a:t> declines by </a:t>
            </a:r>
            <a:r>
              <a:rPr lang="en-US" b="1" dirty="0" smtClean="0"/>
              <a:t>12 </a:t>
            </a:r>
            <a:r>
              <a:rPr lang="en-US" b="1" dirty="0" err="1" smtClean="0"/>
              <a:t>ppts</a:t>
            </a:r>
            <a:r>
              <a:rPr lang="en-US" dirty="0" smtClean="0"/>
              <a:t> in Europe and only </a:t>
            </a:r>
            <a:r>
              <a:rPr lang="en-US" b="1" dirty="0" smtClean="0"/>
              <a:t>1 </a:t>
            </a:r>
            <a:r>
              <a:rPr lang="en-US" b="1" dirty="0" err="1" smtClean="0"/>
              <a:t>ppt</a:t>
            </a:r>
            <a:r>
              <a:rPr lang="en-US" dirty="0" smtClean="0"/>
              <a:t> in Latin America</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fontScale="90000"/>
          </a:bodyPr>
          <a:lstStyle/>
          <a:p>
            <a:r>
              <a:rPr lang="en-US" b="1" dirty="0" smtClean="0"/>
              <a:t>CEQ: Argentina and Mexico  (preliminary results)</a:t>
            </a:r>
            <a:endParaRPr lang="en-US" b="1"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Income poverty gaps:</a:t>
            </a:r>
          </a:p>
          <a:p>
            <a:pPr lvl="1"/>
            <a:r>
              <a:rPr lang="en-US" dirty="0" smtClean="0"/>
              <a:t>Extreme, below US$2.50ppp/day</a:t>
            </a:r>
          </a:p>
          <a:p>
            <a:pPr lvl="1"/>
            <a:r>
              <a:rPr lang="en-US" dirty="0" smtClean="0"/>
              <a:t>Total, below US$4ppp/day</a:t>
            </a:r>
          </a:p>
          <a:p>
            <a:r>
              <a:rPr lang="en-US" dirty="0" smtClean="0"/>
              <a:t>Human Capital poverty gaps (HK):</a:t>
            </a:r>
          </a:p>
          <a:p>
            <a:pPr lvl="1"/>
            <a:r>
              <a:rPr lang="en-US" dirty="0" smtClean="0"/>
              <a:t>Education:  </a:t>
            </a:r>
          </a:p>
          <a:p>
            <a:pPr lvl="2"/>
            <a:r>
              <a:rPr lang="en-US" dirty="0" smtClean="0"/>
              <a:t>Critical level: completing last year of high school; monetize it based on government spending and enrollment at each level</a:t>
            </a:r>
          </a:p>
          <a:p>
            <a:pPr lvl="1"/>
            <a:r>
              <a:rPr lang="en-US" dirty="0" smtClean="0"/>
              <a:t>Health:</a:t>
            </a:r>
          </a:p>
          <a:p>
            <a:pPr lvl="2"/>
            <a:r>
              <a:rPr lang="en-US" dirty="0" smtClean="0"/>
              <a:t>Critical level: basic health package (varies by country)</a:t>
            </a:r>
          </a:p>
          <a:p>
            <a:pPr>
              <a:buNone/>
            </a:pP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40</a:t>
            </a:fld>
            <a:endParaRPr lang="en-US"/>
          </a:p>
        </p:txBody>
      </p:sp>
    </p:spTree>
  </p:cSld>
  <p:clrMapOvr>
    <a:masterClrMapping/>
  </p:clrMapOvr>
  <p:transition xmlns:p14="http://schemas.microsoft.com/office/powerpoint/2010/main"/>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Resources</a:t>
            </a:r>
            <a:br>
              <a:rPr lang="en-US" b="1" dirty="0" smtClean="0"/>
            </a:br>
            <a:endParaRPr lang="en-US" b="1" dirty="0"/>
          </a:p>
        </p:txBody>
      </p:sp>
      <p:sp>
        <p:nvSpPr>
          <p:cNvPr id="3" name="Content Placeholder 2"/>
          <p:cNvSpPr>
            <a:spLocks noGrp="1"/>
          </p:cNvSpPr>
          <p:nvPr>
            <p:ph idx="1"/>
          </p:nvPr>
        </p:nvSpPr>
        <p:spPr>
          <a:xfrm>
            <a:off x="457200" y="914400"/>
            <a:ext cx="8229600" cy="5943600"/>
          </a:xfrm>
        </p:spPr>
        <p:txBody>
          <a:bodyPr>
            <a:normAutofit fontScale="85000" lnSpcReduction="10000"/>
          </a:bodyPr>
          <a:lstStyle/>
          <a:p>
            <a:r>
              <a:rPr lang="en-US" i="1" dirty="0" smtClean="0"/>
              <a:t>Does the government allocate sufficient budgetary resources for redistributive spending purposes to potentially close the poverty gaps?</a:t>
            </a:r>
          </a:p>
          <a:p>
            <a:r>
              <a:rPr lang="en-US" dirty="0" smtClean="0"/>
              <a:t>Government revenue, government spending, redistributive spending, and social spending are enough to close the total poverty (income using US$4ppp/day and human capital (HK)) gap and more than consistent with its level of development</a:t>
            </a:r>
          </a:p>
          <a:p>
            <a:r>
              <a:rPr lang="en-US" dirty="0" smtClean="0"/>
              <a:t>However, spending on targeted anti-poverty programs (excluding the moratorium pensions) not enough to close the US$4 income poverty gap</a:t>
            </a:r>
          </a:p>
          <a:p>
            <a:r>
              <a:rPr lang="en-US" dirty="0" smtClean="0"/>
              <a:t>If moratorium pensions are included, “targeted” spending is enough to close the US$4 income poverty gap</a:t>
            </a:r>
          </a:p>
          <a:p>
            <a:pPr lvl="3">
              <a:buNone/>
            </a:pPr>
            <a:r>
              <a:rPr lang="en-US" dirty="0" smtClean="0"/>
              <a:t>  	</a:t>
            </a:r>
            <a:endParaRPr lang="en-US" b="1" dirty="0"/>
          </a:p>
        </p:txBody>
      </p:sp>
      <p:sp>
        <p:nvSpPr>
          <p:cNvPr id="5" name="Slide Number Placeholder 4"/>
          <p:cNvSpPr>
            <a:spLocks noGrp="1"/>
          </p:cNvSpPr>
          <p:nvPr>
            <p:ph type="sldNum" sz="quarter" idx="12"/>
          </p:nvPr>
        </p:nvSpPr>
        <p:spPr/>
        <p:txBody>
          <a:bodyPr/>
          <a:lstStyle/>
          <a:p>
            <a:fld id="{D3D9255C-85FE-4B60-B1A8-EFF14C1E0D43}" type="slidenum">
              <a:rPr lang="en-US" smtClean="0"/>
              <a:pPr/>
              <a:t>41</a:t>
            </a:fld>
            <a:endParaRPr lang="en-US"/>
          </a:p>
        </p:txBody>
      </p:sp>
    </p:spTree>
  </p:cSld>
  <p:clrMapOvr>
    <a:masterClrMapping/>
  </p:clrMapOvr>
  <p:transition xmlns:p14="http://schemas.microsoft.com/office/powerpoint/2010/main"/>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409953821"/>
              </p:ext>
            </p:extLst>
          </p:nvPr>
        </p:nvGraphicFramePr>
        <p:xfrm>
          <a:off x="76200" y="152400"/>
          <a:ext cx="8610600" cy="1452118"/>
        </p:xfrm>
        <a:graphic>
          <a:graphicData uri="http://schemas.openxmlformats.org/drawingml/2006/table">
            <a:tbl>
              <a:tblPr firstRow="1" firstCol="1" bandRow="1">
                <a:tableStyleId>{5C22544A-7EE6-4342-B048-85BDC9FD1C3A}</a:tableStyleId>
              </a:tblPr>
              <a:tblGrid>
                <a:gridCol w="1828800"/>
                <a:gridCol w="750670"/>
                <a:gridCol w="1030285"/>
                <a:gridCol w="951032"/>
                <a:gridCol w="792527"/>
                <a:gridCol w="715916"/>
                <a:gridCol w="864970"/>
                <a:gridCol w="960484"/>
                <a:gridCol w="715916"/>
              </a:tblGrid>
              <a:tr h="269875">
                <a:tc>
                  <a:txBody>
                    <a:bodyPr/>
                    <a:lstStyle/>
                    <a:p>
                      <a:pPr marL="0" marR="0">
                        <a:lnSpc>
                          <a:spcPct val="115000"/>
                        </a:lnSpc>
                        <a:spcBef>
                          <a:spcPts val="0"/>
                        </a:spcBef>
                        <a:spcAft>
                          <a:spcPts val="0"/>
                        </a:spcAft>
                      </a:pPr>
                      <a:r>
                        <a:rPr lang="en-US" sz="1200" dirty="0">
                          <a:effectLst/>
                          <a:latin typeface="+mn-lt"/>
                        </a:rPr>
                        <a:t> </a:t>
                      </a:r>
                    </a:p>
                    <a:p>
                      <a:pPr marL="0" marR="0">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600" dirty="0" smtClean="0">
                          <a:solidFill>
                            <a:schemeClr val="tx1"/>
                          </a:solidFill>
                          <a:effectLst/>
                          <a:latin typeface="+mn-lt"/>
                        </a:rPr>
                        <a:t>AR:</a:t>
                      </a:r>
                      <a:r>
                        <a:rPr lang="en-US" sz="1600" baseline="0" dirty="0" smtClean="0">
                          <a:solidFill>
                            <a:schemeClr val="tx1"/>
                          </a:solidFill>
                          <a:effectLst/>
                          <a:latin typeface="+mn-lt"/>
                        </a:rPr>
                        <a:t> </a:t>
                      </a:r>
                      <a:r>
                        <a:rPr lang="en-US" sz="1600" dirty="0" smtClean="0">
                          <a:solidFill>
                            <a:schemeClr val="tx1"/>
                          </a:solidFill>
                          <a:effectLst/>
                          <a:latin typeface="+mn-lt"/>
                        </a:rPr>
                        <a:t>TABLE 1. Resources:</a:t>
                      </a:r>
                      <a:r>
                        <a:rPr lang="en-US" sz="1600" baseline="0" dirty="0" smtClean="0">
                          <a:solidFill>
                            <a:schemeClr val="tx1"/>
                          </a:solidFill>
                          <a:effectLst/>
                          <a:latin typeface="+mn-lt"/>
                        </a:rPr>
                        <a:t> total r</a:t>
                      </a:r>
                      <a:r>
                        <a:rPr lang="en-US" sz="1600" dirty="0" smtClean="0">
                          <a:solidFill>
                            <a:schemeClr val="tx1"/>
                          </a:solidFill>
                          <a:effectLst/>
                          <a:latin typeface="+mn-lt"/>
                        </a:rPr>
                        <a:t>esources available and </a:t>
                      </a:r>
                      <a:r>
                        <a:rPr lang="en-US" sz="1600" dirty="0">
                          <a:solidFill>
                            <a:schemeClr val="tx1"/>
                          </a:solidFill>
                          <a:effectLst/>
                          <a:latin typeface="+mn-lt"/>
                        </a:rPr>
                        <a:t>needs (gaps) </a:t>
                      </a:r>
                      <a:endParaRPr lang="en-US" sz="16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6070">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line</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Resources</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&amp; 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effectLst/>
                          <a:latin typeface="+mn-lt"/>
                        </a:rPr>
                        <a:t>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200">
                          <a:effectLst/>
                          <a:latin typeface="+mn-lt"/>
                        </a:rPr>
                        <a:t>PG Shock</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0870">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dirty="0">
                          <a:effectLst/>
                          <a:latin typeface="+mn-lt"/>
                        </a:rPr>
                        <a:t> </a:t>
                      </a:r>
                      <a:r>
                        <a:rPr lang="en-US" sz="1200" dirty="0" smtClean="0">
                          <a:effectLst/>
                          <a:latin typeface="+mn-lt"/>
                        </a:rPr>
                        <a:t>All</a:t>
                      </a:r>
                      <a:endParaRPr lang="en-US" sz="1200" dirty="0" smtClean="0">
                        <a:effectLst/>
                        <a:latin typeface="+mn-lt"/>
                        <a:ea typeface="Calibri"/>
                        <a:cs typeface="Times New Roman"/>
                      </a:endParaRPr>
                    </a:p>
                    <a:p>
                      <a:pPr marL="0" marR="0" algn="ctr">
                        <a:lnSpc>
                          <a:spcPct val="115000"/>
                        </a:lnSpc>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smtClean="0">
                          <a:effectLst/>
                          <a:latin typeface="+mn-lt"/>
                          <a:ea typeface="Calibri"/>
                          <a:cs typeface="Times New Roman"/>
                        </a:rPr>
                        <a:t>Income</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smtClean="0">
                          <a:effectLst/>
                          <a:latin typeface="+mn-lt"/>
                        </a:rPr>
                        <a:t>Total HK</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Education Gap</a:t>
                      </a:r>
                      <a:r>
                        <a:rPr lang="en-US" sz="1200" baseline="30000">
                          <a:effectLst/>
                          <a:latin typeface="+mn-lt"/>
                        </a:rPr>
                        <a:t>2</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Health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68357440"/>
              </p:ext>
            </p:extLst>
          </p:nvPr>
        </p:nvGraphicFramePr>
        <p:xfrm>
          <a:off x="152400" y="1523999"/>
          <a:ext cx="8610600" cy="2209801"/>
        </p:xfrm>
        <a:graphic>
          <a:graphicData uri="http://schemas.openxmlformats.org/drawingml/2006/table">
            <a:tbl>
              <a:tblPr firstRow="1" firstCol="1" bandRow="1">
                <a:tableStyleId>{5C22544A-7EE6-4342-B048-85BDC9FD1C3A}</a:tableStyleId>
              </a:tblPr>
              <a:tblGrid>
                <a:gridCol w="1828800"/>
                <a:gridCol w="754412"/>
                <a:gridCol w="1016629"/>
                <a:gridCol w="938426"/>
                <a:gridCol w="782022"/>
                <a:gridCol w="706427"/>
                <a:gridCol w="907484"/>
                <a:gridCol w="893773"/>
                <a:gridCol w="782627"/>
              </a:tblGrid>
              <a:tr h="245533">
                <a:tc>
                  <a:txBody>
                    <a:bodyPr/>
                    <a:lstStyle/>
                    <a:p>
                      <a:endParaRPr lang="en-US" sz="1200" dirty="0">
                        <a:solidFill>
                          <a:schemeClr val="tx1"/>
                        </a:solidFill>
                        <a:effectLst/>
                        <a:latin typeface="+mn-lt"/>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200" dirty="0">
                          <a:solidFill>
                            <a:schemeClr val="tx1"/>
                          </a:solidFill>
                          <a:effectLst/>
                          <a:latin typeface="+mn-lt"/>
                        </a:rPr>
                        <a:t>   Million pesos</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1067">
                <a:tc>
                  <a:txBody>
                    <a:bodyPr/>
                    <a:lstStyle/>
                    <a:p>
                      <a:pPr marL="0" marR="0">
                        <a:lnSpc>
                          <a:spcPct val="115000"/>
                        </a:lnSpc>
                        <a:spcBef>
                          <a:spcPts val="0"/>
                        </a:spcBef>
                        <a:spcAft>
                          <a:spcPts val="0"/>
                        </a:spcAft>
                      </a:pPr>
                      <a:r>
                        <a:rPr lang="en-US" sz="1200" dirty="0">
                          <a:solidFill>
                            <a:schemeClr val="tx1"/>
                          </a:solidFill>
                          <a:effectLst/>
                          <a:latin typeface="+mn-lt"/>
                        </a:rPr>
                        <a:t>Gap before transfers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31,248</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7,955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22,943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15,917</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7,026</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350</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1067">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59,182</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19,170</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39,168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27,267</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11,901</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844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1067">
                <a:tc>
                  <a:txBody>
                    <a:bodyPr/>
                    <a:lstStyle/>
                    <a:p>
                      <a:pPr marL="0" marR="0">
                        <a:lnSpc>
                          <a:spcPct val="115000"/>
                        </a:lnSpc>
                        <a:spcBef>
                          <a:spcPts val="0"/>
                        </a:spcBef>
                        <a:spcAft>
                          <a:spcPts val="0"/>
                        </a:spcAft>
                      </a:pPr>
                      <a:r>
                        <a:rPr lang="en-US" sz="1200" dirty="0">
                          <a:solidFill>
                            <a:schemeClr val="tx1"/>
                          </a:solidFill>
                          <a:effectLst/>
                          <a:latin typeface="+mn-lt"/>
                        </a:rPr>
                        <a:t>Gap after transfers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9896</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1685</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8,211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3,642</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4,569</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1067">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21005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7488</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13,517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6,000</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7,516</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18636427"/>
              </p:ext>
            </p:extLst>
          </p:nvPr>
        </p:nvGraphicFramePr>
        <p:xfrm>
          <a:off x="76200" y="3733800"/>
          <a:ext cx="8610600" cy="2286000"/>
        </p:xfrm>
        <a:graphic>
          <a:graphicData uri="http://schemas.openxmlformats.org/drawingml/2006/table">
            <a:tbl>
              <a:tblPr firstRow="1" firstCol="1" bandRow="1">
                <a:tableStyleId>{5C22544A-7EE6-4342-B048-85BDC9FD1C3A}</a:tableStyleId>
              </a:tblPr>
              <a:tblGrid>
                <a:gridCol w="1813289"/>
                <a:gridCol w="777511"/>
                <a:gridCol w="1040086"/>
                <a:gridCol w="946514"/>
                <a:gridCol w="788761"/>
                <a:gridCol w="712514"/>
                <a:gridCol w="855525"/>
                <a:gridCol w="961256"/>
                <a:gridCol w="715144"/>
              </a:tblGrid>
              <a:tr h="349624">
                <a:tc>
                  <a:txBody>
                    <a:bodyPr/>
                    <a:lstStyle/>
                    <a:p>
                      <a:endParaRPr lang="en-US" sz="1200" dirty="0">
                        <a:solidFill>
                          <a:schemeClr val="tx1"/>
                        </a:solidFill>
                        <a:effectLst/>
                        <a:latin typeface="+mn-lt"/>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algn="ctr">
                        <a:lnSpc>
                          <a:spcPct val="115000"/>
                        </a:lnSpc>
                        <a:spcBef>
                          <a:spcPts val="0"/>
                        </a:spcBef>
                        <a:spcAft>
                          <a:spcPts val="0"/>
                        </a:spcAft>
                      </a:pPr>
                      <a:r>
                        <a:rPr lang="en-US" sz="1200" dirty="0">
                          <a:solidFill>
                            <a:schemeClr val="tx1"/>
                          </a:solidFill>
                          <a:effectLst/>
                          <a:latin typeface="+mn-lt"/>
                        </a:rPr>
                        <a:t>Resources/Needs</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4094">
                <a:tc>
                  <a:txBody>
                    <a:bodyPr/>
                    <a:lstStyle/>
                    <a:p>
                      <a:pPr marL="0" marR="0">
                        <a:lnSpc>
                          <a:spcPct val="115000"/>
                        </a:lnSpc>
                        <a:spcBef>
                          <a:spcPts val="0"/>
                        </a:spcBef>
                        <a:spcAft>
                          <a:spcPts val="0"/>
                        </a:spcAft>
                      </a:pPr>
                      <a:r>
                        <a:rPr lang="en-US" sz="1200" dirty="0">
                          <a:solidFill>
                            <a:schemeClr val="tx1"/>
                          </a:solidFill>
                          <a:effectLst/>
                          <a:latin typeface="+mn-lt"/>
                        </a:rPr>
                        <a:t>Total </a:t>
                      </a:r>
                      <a:r>
                        <a:rPr lang="en-US" sz="1200" dirty="0" err="1">
                          <a:solidFill>
                            <a:schemeClr val="tx1"/>
                          </a:solidFill>
                          <a:effectLst/>
                          <a:latin typeface="+mn-lt"/>
                        </a:rPr>
                        <a:t>Gov</a:t>
                      </a:r>
                      <a:r>
                        <a:rPr lang="en-US" sz="1200" dirty="0">
                          <a:solidFill>
                            <a:schemeClr val="tx1"/>
                          </a:solidFill>
                          <a:effectLst/>
                          <a:latin typeface="+mn-lt"/>
                        </a:rPr>
                        <a:t> Expenditure</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459961</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14.72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smtClean="0">
                          <a:solidFill>
                            <a:srgbClr val="00B050"/>
                          </a:solidFill>
                          <a:effectLst/>
                          <a:latin typeface="+mn-lt"/>
                        </a:rPr>
                        <a:t>      57.82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4094">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7.77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23.99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4094">
                <a:tc>
                  <a:txBody>
                    <a:bodyPr/>
                    <a:lstStyle/>
                    <a:p>
                      <a:pPr marL="0" marR="0">
                        <a:lnSpc>
                          <a:spcPct val="115000"/>
                        </a:lnSpc>
                        <a:spcBef>
                          <a:spcPts val="0"/>
                        </a:spcBef>
                        <a:spcAft>
                          <a:spcPts val="0"/>
                        </a:spcAft>
                      </a:pPr>
                      <a:r>
                        <a:rPr lang="en-US" sz="1200" dirty="0">
                          <a:solidFill>
                            <a:schemeClr val="tx1"/>
                          </a:solidFill>
                          <a:effectLst/>
                          <a:latin typeface="+mn-lt"/>
                        </a:rPr>
                        <a:t>Total Tax Revenue</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359729</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11.51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45.22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4094">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6.08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18.77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Oval 4"/>
          <p:cNvSpPr/>
          <p:nvPr/>
        </p:nvSpPr>
        <p:spPr>
          <a:xfrm>
            <a:off x="4572000" y="23622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657600" y="2362200"/>
            <a:ext cx="914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72000" y="6096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657600" y="533400"/>
            <a:ext cx="914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743200" y="5105400"/>
            <a:ext cx="914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733800" y="5562600"/>
            <a:ext cx="914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D3D9255C-85FE-4B60-B1A8-EFF14C1E0D43}" type="slidenum">
              <a:rPr lang="en-US" smtClean="0"/>
              <a:pPr/>
              <a:t>42</a:t>
            </a:fld>
            <a:endParaRPr lang="en-US"/>
          </a:p>
        </p:txBody>
      </p:sp>
      <p:sp>
        <p:nvSpPr>
          <p:cNvPr id="15" name="Oval 14"/>
          <p:cNvSpPr/>
          <p:nvPr/>
        </p:nvSpPr>
        <p:spPr>
          <a:xfrm>
            <a:off x="4724400" y="55626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540778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03421728"/>
              </p:ext>
            </p:extLst>
          </p:nvPr>
        </p:nvGraphicFramePr>
        <p:xfrm>
          <a:off x="76201" y="150395"/>
          <a:ext cx="8610600" cy="1452118"/>
        </p:xfrm>
        <a:graphic>
          <a:graphicData uri="http://schemas.openxmlformats.org/drawingml/2006/table">
            <a:tbl>
              <a:tblPr firstRow="1" firstCol="1" bandRow="1">
                <a:tableStyleId>{5C22544A-7EE6-4342-B048-85BDC9FD1C3A}</a:tableStyleId>
              </a:tblPr>
              <a:tblGrid>
                <a:gridCol w="1676399"/>
                <a:gridCol w="903071"/>
                <a:gridCol w="1154329"/>
                <a:gridCol w="826988"/>
                <a:gridCol w="925612"/>
                <a:gridCol w="685800"/>
                <a:gridCol w="990600"/>
                <a:gridCol w="838200"/>
                <a:gridCol w="609601"/>
              </a:tblGrid>
              <a:tr h="269875">
                <a:tc>
                  <a:txBody>
                    <a:bodyPr/>
                    <a:lstStyle/>
                    <a:p>
                      <a:pPr marL="0" marR="0">
                        <a:lnSpc>
                          <a:spcPct val="115000"/>
                        </a:lnSpc>
                        <a:spcBef>
                          <a:spcPts val="0"/>
                        </a:spcBef>
                        <a:spcAft>
                          <a:spcPts val="0"/>
                        </a:spcAft>
                      </a:pPr>
                      <a:r>
                        <a:rPr lang="en-US" sz="1200" dirty="0">
                          <a:effectLst/>
                          <a:latin typeface="+mn-lt"/>
                        </a:rPr>
                        <a:t> </a:t>
                      </a:r>
                    </a:p>
                    <a:p>
                      <a:pPr marL="0" marR="0">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600" dirty="0" smtClean="0">
                          <a:solidFill>
                            <a:schemeClr val="tx1"/>
                          </a:solidFill>
                          <a:effectLst/>
                          <a:latin typeface="+mn-lt"/>
                        </a:rPr>
                        <a:t>AR:</a:t>
                      </a:r>
                      <a:r>
                        <a:rPr lang="en-US" sz="1600" baseline="0" dirty="0" smtClean="0">
                          <a:solidFill>
                            <a:schemeClr val="tx1"/>
                          </a:solidFill>
                          <a:effectLst/>
                          <a:latin typeface="+mn-lt"/>
                        </a:rPr>
                        <a:t> </a:t>
                      </a:r>
                      <a:r>
                        <a:rPr lang="en-US" sz="1600" dirty="0" smtClean="0">
                          <a:solidFill>
                            <a:schemeClr val="tx1"/>
                          </a:solidFill>
                          <a:effectLst/>
                          <a:latin typeface="+mn-lt"/>
                        </a:rPr>
                        <a:t>TABLE 1. Resources:</a:t>
                      </a:r>
                      <a:r>
                        <a:rPr lang="en-US" sz="1600" baseline="0" dirty="0" smtClean="0">
                          <a:solidFill>
                            <a:schemeClr val="tx1"/>
                          </a:solidFill>
                          <a:effectLst/>
                          <a:latin typeface="+mn-lt"/>
                        </a:rPr>
                        <a:t> total r</a:t>
                      </a:r>
                      <a:r>
                        <a:rPr lang="en-US" sz="1600" dirty="0" smtClean="0">
                          <a:solidFill>
                            <a:schemeClr val="tx1"/>
                          </a:solidFill>
                          <a:effectLst/>
                          <a:latin typeface="+mn-lt"/>
                        </a:rPr>
                        <a:t>esources available and </a:t>
                      </a:r>
                      <a:r>
                        <a:rPr lang="en-US" sz="1600" dirty="0">
                          <a:solidFill>
                            <a:schemeClr val="tx1"/>
                          </a:solidFill>
                          <a:effectLst/>
                          <a:latin typeface="+mn-lt"/>
                        </a:rPr>
                        <a:t>needs (gaps) </a:t>
                      </a:r>
                      <a:endParaRPr lang="en-US" sz="16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6070">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Poverty line</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Resources</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&amp; 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effectLst/>
                          <a:latin typeface="+mn-lt"/>
                        </a:rPr>
                        <a:t>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200">
                          <a:effectLst/>
                          <a:latin typeface="+mn-lt"/>
                        </a:rPr>
                        <a:t>PG Shock</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0870">
                <a:tc>
                  <a:txBody>
                    <a:bodyPr/>
                    <a:lstStyle/>
                    <a:p>
                      <a:pPr marL="0" marR="0">
                        <a:lnSpc>
                          <a:spcPct val="115000"/>
                        </a:lnSpc>
                        <a:spcBef>
                          <a:spcPts val="0"/>
                        </a:spcBef>
                        <a:spcAft>
                          <a:spcPts val="0"/>
                        </a:spcAft>
                      </a:pPr>
                      <a:r>
                        <a:rPr lang="en-US" sz="1200" dirty="0">
                          <a:solidFill>
                            <a:schemeClr val="tx1"/>
                          </a:solidFill>
                          <a:effectLst/>
                          <a:latin typeface="+mn-lt"/>
                        </a:rPr>
                        <a:t>Gap before transfers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smtClean="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59,182</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19,170</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66923007"/>
              </p:ext>
            </p:extLst>
          </p:nvPr>
        </p:nvGraphicFramePr>
        <p:xfrm>
          <a:off x="0" y="1828800"/>
          <a:ext cx="8610600" cy="2496670"/>
        </p:xfrm>
        <a:graphic>
          <a:graphicData uri="http://schemas.openxmlformats.org/drawingml/2006/table">
            <a:tbl>
              <a:tblPr firstRow="1" firstCol="1" bandRow="1">
                <a:tableStyleId>{5C22544A-7EE6-4342-B048-85BDC9FD1C3A}</a:tableStyleId>
              </a:tblPr>
              <a:tblGrid>
                <a:gridCol w="1676400"/>
                <a:gridCol w="914400"/>
                <a:gridCol w="1143000"/>
                <a:gridCol w="843600"/>
                <a:gridCol w="909000"/>
                <a:gridCol w="685800"/>
                <a:gridCol w="990600"/>
                <a:gridCol w="838200"/>
                <a:gridCol w="609600"/>
              </a:tblGrid>
              <a:tr h="249667">
                <a:tc>
                  <a:txBody>
                    <a:bodyPr/>
                    <a:lstStyle/>
                    <a:p>
                      <a:endParaRPr lang="en-US" sz="1200" dirty="0">
                        <a:solidFill>
                          <a:schemeClr val="tx1"/>
                        </a:solidFill>
                        <a:effectLst/>
                        <a:latin typeface="+mn-lt"/>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200" dirty="0">
                          <a:solidFill>
                            <a:schemeClr val="tx1"/>
                          </a:solidFill>
                          <a:effectLst/>
                          <a:latin typeface="+mn-lt"/>
                        </a:rPr>
                        <a:t>   Million pesos</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9667">
                <a:tc>
                  <a:txBody>
                    <a:bodyPr/>
                    <a:lstStyle/>
                    <a:p>
                      <a:endParaRPr lang="en-US" sz="1200" dirty="0">
                        <a:solidFill>
                          <a:schemeClr val="tx1"/>
                        </a:solidFill>
                        <a:effectLst/>
                        <a:latin typeface="+mn-lt"/>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algn="ctr">
                        <a:lnSpc>
                          <a:spcPct val="115000"/>
                        </a:lnSpc>
                        <a:spcBef>
                          <a:spcPts val="0"/>
                        </a:spcBef>
                        <a:spcAft>
                          <a:spcPts val="0"/>
                        </a:spcAft>
                      </a:pPr>
                      <a:r>
                        <a:rPr lang="en-US" sz="1200" dirty="0">
                          <a:solidFill>
                            <a:schemeClr val="tx1"/>
                          </a:solidFill>
                          <a:effectLst/>
                          <a:latin typeface="+mn-lt"/>
                        </a:rPr>
                        <a:t>Resources/Needs</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9334">
                <a:tc>
                  <a:txBody>
                    <a:bodyPr/>
                    <a:lstStyle/>
                    <a:p>
                      <a:pPr marL="0" marR="0">
                        <a:lnSpc>
                          <a:spcPct val="115000"/>
                        </a:lnSpc>
                        <a:spcBef>
                          <a:spcPts val="0"/>
                        </a:spcBef>
                        <a:spcAft>
                          <a:spcPts val="0"/>
                        </a:spcAft>
                      </a:pPr>
                      <a:r>
                        <a:rPr lang="en-US" sz="1200" dirty="0">
                          <a:solidFill>
                            <a:schemeClr val="tx1"/>
                          </a:solidFill>
                          <a:effectLst/>
                          <a:latin typeface="+mn-lt"/>
                        </a:rPr>
                        <a:t>Redistributive Spending</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246,728</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7.90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31.01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9334">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4.17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12.87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9334">
                <a:tc>
                  <a:txBody>
                    <a:bodyPr/>
                    <a:lstStyle/>
                    <a:p>
                      <a:pPr marL="0" marR="0">
                        <a:lnSpc>
                          <a:spcPct val="115000"/>
                        </a:lnSpc>
                        <a:spcBef>
                          <a:spcPts val="0"/>
                        </a:spcBef>
                        <a:spcAft>
                          <a:spcPts val="0"/>
                        </a:spcAft>
                      </a:pPr>
                      <a:r>
                        <a:rPr lang="en-US" sz="1200" dirty="0">
                          <a:solidFill>
                            <a:schemeClr val="tx1"/>
                          </a:solidFill>
                          <a:effectLst/>
                          <a:latin typeface="+mn-lt"/>
                        </a:rPr>
                        <a:t>Redistributive Spending</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324,673</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10.39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40.81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9334">
                <a:tc>
                  <a:txBody>
                    <a:bodyPr/>
                    <a:lstStyle/>
                    <a:p>
                      <a:pPr marL="0" marR="0">
                        <a:lnSpc>
                          <a:spcPct val="115000"/>
                        </a:lnSpc>
                        <a:spcBef>
                          <a:spcPts val="0"/>
                        </a:spcBef>
                        <a:spcAft>
                          <a:spcPts val="0"/>
                        </a:spcAft>
                      </a:pPr>
                      <a:r>
                        <a:rPr lang="en-US" sz="1200" dirty="0">
                          <a:solidFill>
                            <a:schemeClr val="tx1"/>
                          </a:solidFill>
                          <a:effectLst/>
                          <a:latin typeface="+mn-lt"/>
                        </a:rPr>
                        <a:t>with </a:t>
                      </a:r>
                      <a:r>
                        <a:rPr lang="en-US" sz="1200" dirty="0" err="1">
                          <a:solidFill>
                            <a:schemeClr val="tx1"/>
                          </a:solidFill>
                          <a:effectLst/>
                          <a:latin typeface="+mn-lt"/>
                        </a:rPr>
                        <a:t>Contr</a:t>
                      </a:r>
                      <a:r>
                        <a:rPr lang="en-US" sz="1200" dirty="0">
                          <a:solidFill>
                            <a:schemeClr val="tx1"/>
                          </a:solidFill>
                          <a:effectLst/>
                          <a:latin typeface="+mn-lt"/>
                        </a:rPr>
                        <a:t> Pensions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5.49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16.94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10733677"/>
              </p:ext>
            </p:extLst>
          </p:nvPr>
        </p:nvGraphicFramePr>
        <p:xfrm>
          <a:off x="0" y="4572000"/>
          <a:ext cx="8610598" cy="2019300"/>
        </p:xfrm>
        <a:graphic>
          <a:graphicData uri="http://schemas.openxmlformats.org/drawingml/2006/table">
            <a:tbl>
              <a:tblPr firstRow="1" firstCol="1" bandRow="1">
                <a:tableStyleId>{5C22544A-7EE6-4342-B048-85BDC9FD1C3A}</a:tableStyleId>
              </a:tblPr>
              <a:tblGrid>
                <a:gridCol w="1676400"/>
                <a:gridCol w="914400"/>
                <a:gridCol w="1143000"/>
                <a:gridCol w="838200"/>
                <a:gridCol w="914400"/>
                <a:gridCol w="685800"/>
                <a:gridCol w="990600"/>
                <a:gridCol w="838200"/>
                <a:gridCol w="609598"/>
              </a:tblGrid>
              <a:tr h="504825">
                <a:tc>
                  <a:txBody>
                    <a:bodyPr/>
                    <a:lstStyle/>
                    <a:p>
                      <a:pPr marL="0" marR="0">
                        <a:lnSpc>
                          <a:spcPct val="115000"/>
                        </a:lnSpc>
                        <a:spcBef>
                          <a:spcPts val="0"/>
                        </a:spcBef>
                        <a:spcAft>
                          <a:spcPts val="0"/>
                        </a:spcAft>
                      </a:pPr>
                      <a:r>
                        <a:rPr lang="en-US" sz="1200" dirty="0">
                          <a:solidFill>
                            <a:schemeClr val="tx1"/>
                          </a:solidFill>
                          <a:effectLst/>
                          <a:latin typeface="+mn-lt"/>
                        </a:rPr>
                        <a:t>Social Spending</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301,045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smtClean="0">
                          <a:solidFill>
                            <a:srgbClr val="00B050"/>
                          </a:solidFill>
                          <a:effectLst/>
                          <a:latin typeface="+mn-lt"/>
                        </a:rPr>
                        <a:t>        9.63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37.84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825">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5.09  </a:t>
                      </a:r>
                      <a:r>
                        <a:rPr lang="en-US" sz="1400" b="1" dirty="0">
                          <a:solidFill>
                            <a:schemeClr val="tx1"/>
                          </a:solidFill>
                          <a:effectLst/>
                          <a:latin typeface="+mn-lt"/>
                        </a:rPr>
                        <a:t> </a:t>
                      </a:r>
                      <a:endParaRPr lang="en-US" sz="1400" b="1"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15.70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825">
                <a:tc>
                  <a:txBody>
                    <a:bodyPr/>
                    <a:lstStyle/>
                    <a:p>
                      <a:pPr marL="0" marR="0">
                        <a:lnSpc>
                          <a:spcPct val="115000"/>
                        </a:lnSpc>
                        <a:spcBef>
                          <a:spcPts val="0"/>
                        </a:spcBef>
                        <a:spcAft>
                          <a:spcPts val="0"/>
                        </a:spcAft>
                      </a:pPr>
                      <a:r>
                        <a:rPr lang="en-US" sz="1200" dirty="0">
                          <a:solidFill>
                            <a:schemeClr val="tx1"/>
                          </a:solidFill>
                          <a:effectLst/>
                          <a:latin typeface="+mn-lt"/>
                        </a:rPr>
                        <a:t>Targeted (anti-poverty) </a:t>
                      </a:r>
                      <a:r>
                        <a:rPr lang="en-US" sz="1200" baseline="30000" dirty="0">
                          <a:solidFill>
                            <a:schemeClr val="tx1"/>
                          </a:solidFill>
                          <a:effectLst/>
                          <a:latin typeface="+mn-lt"/>
                        </a:rPr>
                        <a:t>1</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9,459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1.19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825">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a:solidFill>
                            <a:schemeClr val="tx1"/>
                          </a:solidFill>
                          <a:effectLst/>
                          <a:latin typeface="+mn-lt"/>
                        </a:rPr>
                        <a:t> </a:t>
                      </a:r>
                      <a:endParaRPr lang="en-US" sz="14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FF0000"/>
                          </a:solidFill>
                          <a:effectLst/>
                          <a:latin typeface="+mn-lt"/>
                        </a:rPr>
                        <a:t>        0.49</a:t>
                      </a:r>
                      <a:r>
                        <a:rPr lang="en-US" sz="1400" b="0" dirty="0">
                          <a:solidFill>
                            <a:srgbClr val="FF0000"/>
                          </a:solidFill>
                          <a:effectLst/>
                          <a:latin typeface="+mn-lt"/>
                        </a:rPr>
                        <a:t>   </a:t>
                      </a:r>
                      <a:endParaRPr lang="en-US" sz="1400" b="0" dirty="0">
                        <a:solidFill>
                          <a:srgbClr val="FF000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Oval 7"/>
          <p:cNvSpPr/>
          <p:nvPr/>
        </p:nvSpPr>
        <p:spPr>
          <a:xfrm>
            <a:off x="4648200" y="12192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743200" y="56388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stCxn id="8" idx="4"/>
          </p:cNvCxnSpPr>
          <p:nvPr/>
        </p:nvCxnSpPr>
        <p:spPr>
          <a:xfrm rot="5400000">
            <a:off x="2324100" y="2857500"/>
            <a:ext cx="3886200" cy="1676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17" idx="1"/>
          </p:cNvCxnSpPr>
          <p:nvPr/>
        </p:nvCxnSpPr>
        <p:spPr>
          <a:xfrm>
            <a:off x="3657600" y="5943600"/>
            <a:ext cx="1124511" cy="30671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4648200" y="61722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lide Number Placeholder 19"/>
          <p:cNvSpPr>
            <a:spLocks noGrp="1"/>
          </p:cNvSpPr>
          <p:nvPr>
            <p:ph type="sldNum" sz="quarter" idx="12"/>
          </p:nvPr>
        </p:nvSpPr>
        <p:spPr/>
        <p:txBody>
          <a:bodyPr/>
          <a:lstStyle/>
          <a:p>
            <a:fld id="{D3D9255C-85FE-4B60-B1A8-EFF14C1E0D43}" type="slidenum">
              <a:rPr lang="en-US" smtClean="0"/>
              <a:pPr/>
              <a:t>43</a:t>
            </a:fld>
            <a:endParaRPr lang="en-US"/>
          </a:p>
        </p:txBody>
      </p:sp>
    </p:spTree>
    <p:extLst>
      <p:ext uri="{BB962C8B-B14F-4D97-AF65-F5344CB8AC3E}">
        <p14:creationId xmlns:p14="http://schemas.microsoft.com/office/powerpoint/2010/main" val="394156393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9127151"/>
              </p:ext>
            </p:extLst>
          </p:nvPr>
        </p:nvGraphicFramePr>
        <p:xfrm>
          <a:off x="76201" y="150395"/>
          <a:ext cx="8610599" cy="1381143"/>
        </p:xfrm>
        <a:graphic>
          <a:graphicData uri="http://schemas.openxmlformats.org/drawingml/2006/table">
            <a:tbl>
              <a:tblPr firstRow="1" firstCol="1" bandRow="1">
                <a:tableStyleId>{5C22544A-7EE6-4342-B048-85BDC9FD1C3A}</a:tableStyleId>
              </a:tblPr>
              <a:tblGrid>
                <a:gridCol w="1523999"/>
                <a:gridCol w="990600"/>
                <a:gridCol w="914400"/>
                <a:gridCol w="838200"/>
                <a:gridCol w="838200"/>
                <a:gridCol w="762000"/>
                <a:gridCol w="1245370"/>
                <a:gridCol w="735830"/>
                <a:gridCol w="762000"/>
              </a:tblGrid>
              <a:tr h="302555">
                <a:tc>
                  <a:txBody>
                    <a:bodyPr/>
                    <a:lstStyle/>
                    <a:p>
                      <a:pPr marL="0" marR="0">
                        <a:lnSpc>
                          <a:spcPct val="115000"/>
                        </a:lnSpc>
                        <a:spcBef>
                          <a:spcPts val="0"/>
                        </a:spcBef>
                        <a:spcAft>
                          <a:spcPts val="0"/>
                        </a:spcAft>
                      </a:pPr>
                      <a:r>
                        <a:rPr lang="en-US" sz="1200" dirty="0">
                          <a:effectLst/>
                          <a:latin typeface="+mn-lt"/>
                        </a:rPr>
                        <a:t> </a:t>
                      </a:r>
                    </a:p>
                    <a:p>
                      <a:pPr marL="0" marR="0">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600" dirty="0" smtClean="0">
                          <a:solidFill>
                            <a:schemeClr val="tx1"/>
                          </a:solidFill>
                          <a:effectLst/>
                          <a:latin typeface="+mn-lt"/>
                        </a:rPr>
                        <a:t>AR:</a:t>
                      </a:r>
                      <a:r>
                        <a:rPr lang="en-US" sz="1600" baseline="0" dirty="0" smtClean="0">
                          <a:solidFill>
                            <a:schemeClr val="tx1"/>
                          </a:solidFill>
                          <a:effectLst/>
                          <a:latin typeface="+mn-lt"/>
                        </a:rPr>
                        <a:t> </a:t>
                      </a:r>
                      <a:r>
                        <a:rPr lang="en-US" sz="1600" dirty="0" smtClean="0">
                          <a:solidFill>
                            <a:schemeClr val="tx1"/>
                          </a:solidFill>
                          <a:effectLst/>
                          <a:latin typeface="+mn-lt"/>
                        </a:rPr>
                        <a:t>TABLE 1. Resources:</a:t>
                      </a:r>
                      <a:r>
                        <a:rPr lang="en-US" sz="1600" baseline="0" dirty="0" smtClean="0">
                          <a:solidFill>
                            <a:schemeClr val="tx1"/>
                          </a:solidFill>
                          <a:effectLst/>
                          <a:latin typeface="+mn-lt"/>
                        </a:rPr>
                        <a:t> total r</a:t>
                      </a:r>
                      <a:r>
                        <a:rPr lang="en-US" sz="1600" dirty="0" smtClean="0">
                          <a:solidFill>
                            <a:schemeClr val="tx1"/>
                          </a:solidFill>
                          <a:effectLst/>
                          <a:latin typeface="+mn-lt"/>
                        </a:rPr>
                        <a:t>esources available and </a:t>
                      </a:r>
                      <a:r>
                        <a:rPr lang="en-US" sz="1600" dirty="0">
                          <a:solidFill>
                            <a:schemeClr val="tx1"/>
                          </a:solidFill>
                          <a:effectLst/>
                          <a:latin typeface="+mn-lt"/>
                        </a:rPr>
                        <a:t>needs (gaps) </a:t>
                      </a:r>
                      <a:endParaRPr lang="en-US" sz="16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960">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line</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Resources</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&amp; 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effectLst/>
                          <a:latin typeface="+mn-lt"/>
                        </a:rPr>
                        <a:t>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200" dirty="0">
                          <a:effectLst/>
                          <a:latin typeface="+mn-lt"/>
                        </a:rPr>
                        <a:t>PG Shock</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9895">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dirty="0" smtClean="0">
                          <a:effectLst/>
                          <a:latin typeface="+mn-lt"/>
                        </a:rPr>
                        <a:t>All</a:t>
                      </a:r>
                      <a:endParaRPr lang="en-US" sz="1200" dirty="0" smtClean="0">
                        <a:effectLst/>
                        <a:latin typeface="+mn-lt"/>
                        <a:ea typeface="Calibri"/>
                        <a:cs typeface="Times New Roman"/>
                      </a:endParaRPr>
                    </a:p>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smtClean="0">
                          <a:effectLst/>
                          <a:latin typeface="+mn-lt"/>
                          <a:ea typeface="Calibri"/>
                          <a:cs typeface="Times New Roman"/>
                        </a:rPr>
                        <a:t>Income</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smtClean="0">
                          <a:effectLst/>
                          <a:latin typeface="+mn-lt"/>
                        </a:rPr>
                        <a:t>Total HK</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Education Gap</a:t>
                      </a:r>
                      <a:r>
                        <a:rPr lang="en-US" sz="1200" baseline="30000">
                          <a:effectLst/>
                          <a:latin typeface="+mn-lt"/>
                        </a:rPr>
                        <a:t>2</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Health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634809392"/>
              </p:ext>
            </p:extLst>
          </p:nvPr>
        </p:nvGraphicFramePr>
        <p:xfrm>
          <a:off x="76200" y="1447800"/>
          <a:ext cx="8610600" cy="420624"/>
        </p:xfrm>
        <a:graphic>
          <a:graphicData uri="http://schemas.openxmlformats.org/drawingml/2006/table">
            <a:tbl>
              <a:tblPr firstRow="1" firstCol="1" bandRow="1">
                <a:tableStyleId>{5C22544A-7EE6-4342-B048-85BDC9FD1C3A}</a:tableStyleId>
              </a:tblPr>
              <a:tblGrid>
                <a:gridCol w="1524000"/>
                <a:gridCol w="990600"/>
                <a:gridCol w="6096000"/>
              </a:tblGrid>
              <a:tr h="175260">
                <a:tc>
                  <a:txBody>
                    <a:bodyPr/>
                    <a:lstStyle/>
                    <a:p>
                      <a:endParaRPr lang="en-US" sz="1200" dirty="0">
                        <a:solidFill>
                          <a:schemeClr val="tx1"/>
                        </a:solidFill>
                        <a:effectLst/>
                        <a:latin typeface="Garamond" pitchFamily="18" charset="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algn="ctr">
                        <a:lnSpc>
                          <a:spcPct val="115000"/>
                        </a:lnSpc>
                        <a:spcBef>
                          <a:spcPts val="0"/>
                        </a:spcBef>
                        <a:spcAft>
                          <a:spcPts val="0"/>
                        </a:spcAft>
                      </a:pPr>
                      <a:r>
                        <a:rPr lang="en-US" sz="1200" dirty="0">
                          <a:solidFill>
                            <a:schemeClr val="tx1"/>
                          </a:solidFill>
                          <a:effectLst/>
                          <a:latin typeface="Garamond" pitchFamily="18" charset="0"/>
                        </a:rPr>
                        <a:t>   Million pesos</a:t>
                      </a:r>
                      <a:endParaRPr lang="en-US" sz="1200" dirty="0">
                        <a:solidFill>
                          <a:schemeClr val="tx1"/>
                        </a:solidFill>
                        <a:effectLst/>
                        <a:latin typeface="Garamond"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9164">
                <a:tc>
                  <a:txBody>
                    <a:bodyPr/>
                    <a:lstStyle/>
                    <a:p>
                      <a:endParaRPr lang="en-US" sz="1200" dirty="0">
                        <a:solidFill>
                          <a:schemeClr val="tx1"/>
                        </a:solidFill>
                        <a:effectLst/>
                        <a:latin typeface="Garamond" pitchFamily="18" charset="0"/>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200" dirty="0">
                          <a:solidFill>
                            <a:schemeClr val="tx1"/>
                          </a:solidFill>
                          <a:effectLst/>
                          <a:latin typeface="Garamond" pitchFamily="18" charset="0"/>
                        </a:rPr>
                        <a:t> </a:t>
                      </a:r>
                      <a:endParaRPr lang="en-US" sz="1200" dirty="0">
                        <a:solidFill>
                          <a:schemeClr val="tx1"/>
                        </a:solidFill>
                        <a:effectLst/>
                        <a:latin typeface="Garamond" pitchFamily="18" charset="0"/>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latin typeface="Garamond" pitchFamily="18" charset="0"/>
                        </a:rPr>
                        <a:t>Resources/Needs</a:t>
                      </a:r>
                      <a:endParaRPr lang="en-US" sz="1200" dirty="0">
                        <a:solidFill>
                          <a:schemeClr val="tx1"/>
                        </a:solidFill>
                        <a:effectLst/>
                        <a:latin typeface="Garamond"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67859266"/>
              </p:ext>
            </p:extLst>
          </p:nvPr>
        </p:nvGraphicFramePr>
        <p:xfrm>
          <a:off x="76200" y="1877695"/>
          <a:ext cx="8610598" cy="1487424"/>
        </p:xfrm>
        <a:graphic>
          <a:graphicData uri="http://schemas.openxmlformats.org/drawingml/2006/table">
            <a:tbl>
              <a:tblPr firstRow="1" firstCol="1" bandRow="1">
                <a:tableStyleId>{5C22544A-7EE6-4342-B048-85BDC9FD1C3A}</a:tableStyleId>
              </a:tblPr>
              <a:tblGrid>
                <a:gridCol w="1524000"/>
                <a:gridCol w="990600"/>
                <a:gridCol w="914400"/>
                <a:gridCol w="838200"/>
                <a:gridCol w="838200"/>
                <a:gridCol w="762000"/>
                <a:gridCol w="1219200"/>
                <a:gridCol w="762000"/>
                <a:gridCol w="761998"/>
              </a:tblGrid>
              <a:tr h="381000">
                <a:tc>
                  <a:txBody>
                    <a:bodyPr/>
                    <a:lstStyle/>
                    <a:p>
                      <a:pPr marL="0" marR="0">
                        <a:lnSpc>
                          <a:spcPct val="115000"/>
                        </a:lnSpc>
                        <a:spcBef>
                          <a:spcPts val="0"/>
                        </a:spcBef>
                        <a:spcAft>
                          <a:spcPts val="0"/>
                        </a:spcAft>
                      </a:pPr>
                      <a:r>
                        <a:rPr lang="en-US" sz="1200" dirty="0">
                          <a:solidFill>
                            <a:schemeClr val="tx1"/>
                          </a:solidFill>
                          <a:effectLst/>
                          <a:latin typeface="+mn-lt"/>
                        </a:rPr>
                        <a:t>Social Security</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26,633</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3.35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marL="0" marR="0">
                        <a:lnSpc>
                          <a:spcPct val="115000"/>
                        </a:lnSpc>
                        <a:spcBef>
                          <a:spcPts val="0"/>
                        </a:spcBef>
                        <a:spcAft>
                          <a:spcPts val="0"/>
                        </a:spcAft>
                      </a:pPr>
                      <a:r>
                        <a:rPr lang="en-US" sz="1200" dirty="0">
                          <a:solidFill>
                            <a:schemeClr val="tx1"/>
                          </a:solidFill>
                          <a:effectLst/>
                          <a:latin typeface="+mn-lt"/>
                        </a:rPr>
                        <a:t>Non Contributory</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1.39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00">
                <a:tc>
                  <a:txBody>
                    <a:bodyPr/>
                    <a:lstStyle/>
                    <a:p>
                      <a:pPr marL="0" marR="0">
                        <a:lnSpc>
                          <a:spcPct val="115000"/>
                        </a:lnSpc>
                        <a:spcBef>
                          <a:spcPts val="0"/>
                        </a:spcBef>
                        <a:spcAft>
                          <a:spcPts val="0"/>
                        </a:spcAft>
                      </a:pPr>
                      <a:r>
                        <a:rPr lang="en-US" sz="1200" dirty="0">
                          <a:solidFill>
                            <a:schemeClr val="tx1"/>
                          </a:solidFill>
                          <a:effectLst/>
                          <a:latin typeface="+mn-lt"/>
                        </a:rPr>
                        <a:t>Targeted (anti-poverty plus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36,092</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a:solidFill>
                            <a:schemeClr val="tx1"/>
                          </a:solidFill>
                          <a:effectLst/>
                          <a:latin typeface="+mn-lt"/>
                        </a:rPr>
                        <a:t> </a:t>
                      </a:r>
                      <a:endParaRPr lang="en-US" sz="14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4.54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00">
                <a:tc>
                  <a:txBody>
                    <a:bodyPr/>
                    <a:lstStyle/>
                    <a:p>
                      <a:pPr marL="0" marR="0">
                        <a:lnSpc>
                          <a:spcPct val="115000"/>
                        </a:lnSpc>
                        <a:spcBef>
                          <a:spcPts val="0"/>
                        </a:spcBef>
                        <a:spcAft>
                          <a:spcPts val="0"/>
                        </a:spcAft>
                      </a:pPr>
                      <a:r>
                        <a:rPr lang="en-US" sz="1200" dirty="0">
                          <a:solidFill>
                            <a:schemeClr val="tx1"/>
                          </a:solidFill>
                          <a:effectLst/>
                          <a:latin typeface="+mn-lt"/>
                        </a:rPr>
                        <a:t>SS Non-Contributory)</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a:solidFill>
                            <a:schemeClr val="tx1"/>
                          </a:solidFill>
                          <a:effectLst/>
                          <a:latin typeface="+mn-lt"/>
                        </a:rPr>
                        <a:t> </a:t>
                      </a:r>
                      <a:endParaRPr lang="en-US" sz="14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1.88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824889715"/>
              </p:ext>
            </p:extLst>
          </p:nvPr>
        </p:nvGraphicFramePr>
        <p:xfrm>
          <a:off x="0" y="3617083"/>
          <a:ext cx="8610600" cy="3255331"/>
        </p:xfrm>
        <a:graphic>
          <a:graphicData uri="http://schemas.openxmlformats.org/drawingml/2006/table">
            <a:tbl>
              <a:tblPr firstRow="1" firstCol="1" bandRow="1">
                <a:tableStyleId>{5C22544A-7EE6-4342-B048-85BDC9FD1C3A}</a:tableStyleId>
              </a:tblPr>
              <a:tblGrid>
                <a:gridCol w="1524000"/>
                <a:gridCol w="990600"/>
                <a:gridCol w="914400"/>
                <a:gridCol w="838200"/>
                <a:gridCol w="838200"/>
                <a:gridCol w="762000"/>
                <a:gridCol w="1219200"/>
                <a:gridCol w="762000"/>
                <a:gridCol w="762000"/>
              </a:tblGrid>
              <a:tr h="0">
                <a:tc>
                  <a:txBody>
                    <a:bodyPr/>
                    <a:lstStyle/>
                    <a:p>
                      <a:pPr marL="0" marR="0">
                        <a:lnSpc>
                          <a:spcPct val="115000"/>
                        </a:lnSpc>
                        <a:spcBef>
                          <a:spcPts val="0"/>
                        </a:spcBef>
                        <a:spcAft>
                          <a:spcPts val="0"/>
                        </a:spcAft>
                      </a:pPr>
                      <a:r>
                        <a:rPr lang="en-US" sz="1200" dirty="0">
                          <a:solidFill>
                            <a:schemeClr val="tx1"/>
                          </a:solidFill>
                          <a:effectLst/>
                          <a:latin typeface="+mn-lt"/>
                        </a:rPr>
                        <a:t>Education</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58,787</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3.69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00">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2.16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marL="0" marR="0">
                        <a:lnSpc>
                          <a:spcPct val="115000"/>
                        </a:lnSpc>
                        <a:spcBef>
                          <a:spcPts val="0"/>
                        </a:spcBef>
                        <a:spcAft>
                          <a:spcPts val="0"/>
                        </a:spcAft>
                      </a:pPr>
                      <a:r>
                        <a:rPr lang="en-US" sz="1200" dirty="0">
                          <a:solidFill>
                            <a:schemeClr val="tx1"/>
                          </a:solidFill>
                          <a:effectLst/>
                          <a:latin typeface="+mn-lt"/>
                        </a:rPr>
                        <a:t>Health</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35,840</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5.10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3.01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2681">
                <a:tc>
                  <a:txBody>
                    <a:bodyPr/>
                    <a:lstStyle/>
                    <a:p>
                      <a:pPr marL="0" marR="0">
                        <a:lnSpc>
                          <a:spcPct val="115000"/>
                        </a:lnSpc>
                        <a:spcBef>
                          <a:spcPts val="0"/>
                        </a:spcBef>
                        <a:spcAft>
                          <a:spcPts val="0"/>
                        </a:spcAft>
                      </a:pPr>
                      <a:r>
                        <a:rPr lang="en-US" sz="1200">
                          <a:solidFill>
                            <a:schemeClr val="tx1"/>
                          </a:solidFill>
                          <a:effectLst/>
                          <a:latin typeface="+mn-lt"/>
                        </a:rPr>
                        <a:t>Social Security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77945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2681">
                <a:tc>
                  <a:txBody>
                    <a:bodyPr/>
                    <a:lstStyle/>
                    <a:p>
                      <a:pPr marL="0" marR="0">
                        <a:lnSpc>
                          <a:spcPct val="115000"/>
                        </a:lnSpc>
                        <a:spcBef>
                          <a:spcPts val="0"/>
                        </a:spcBef>
                        <a:spcAft>
                          <a:spcPts val="0"/>
                        </a:spcAft>
                      </a:pPr>
                      <a:r>
                        <a:rPr lang="en-US" sz="1200" dirty="0">
                          <a:solidFill>
                            <a:schemeClr val="tx1"/>
                          </a:solidFill>
                          <a:effectLst/>
                          <a:latin typeface="+mn-lt"/>
                        </a:rPr>
                        <a:t>Contributory</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75668">
                <a:tc gridSpan="9">
                  <a:txBody>
                    <a:bodyPr/>
                    <a:lstStyle/>
                    <a:p>
                      <a:pPr marL="0" marR="0">
                        <a:lnSpc>
                          <a:spcPct val="115000"/>
                        </a:lnSpc>
                        <a:spcBef>
                          <a:spcPts val="0"/>
                        </a:spcBef>
                        <a:spcAft>
                          <a:spcPts val="0"/>
                        </a:spcAft>
                      </a:pPr>
                      <a:r>
                        <a:rPr lang="en-US" sz="1200" baseline="30000" dirty="0">
                          <a:solidFill>
                            <a:schemeClr val="tx1"/>
                          </a:solidFill>
                          <a:effectLst/>
                          <a:latin typeface="+mn-lt"/>
                        </a:rPr>
                        <a:t>1</a:t>
                      </a:r>
                      <a:r>
                        <a:rPr lang="en-US" sz="1200" dirty="0">
                          <a:solidFill>
                            <a:schemeClr val="tx1"/>
                          </a:solidFill>
                          <a:effectLst/>
                          <a:latin typeface="+mn-lt"/>
                        </a:rPr>
                        <a:t> Includes transfers accounted for explicitly in the EPH, JJHH, </a:t>
                      </a:r>
                      <a:r>
                        <a:rPr lang="en-US" sz="1200" dirty="0" err="1">
                          <a:solidFill>
                            <a:schemeClr val="tx1"/>
                          </a:solidFill>
                          <a:effectLst/>
                          <a:latin typeface="+mn-lt"/>
                        </a:rPr>
                        <a:t>Familias</a:t>
                      </a:r>
                      <a:r>
                        <a:rPr lang="en-US" sz="1200" dirty="0">
                          <a:solidFill>
                            <a:schemeClr val="tx1"/>
                          </a:solidFill>
                          <a:effectLst/>
                          <a:latin typeface="+mn-lt"/>
                        </a:rPr>
                        <a:t>, </a:t>
                      </a:r>
                      <a:r>
                        <a:rPr lang="en-US" sz="1200" dirty="0" err="1">
                          <a:solidFill>
                            <a:schemeClr val="tx1"/>
                          </a:solidFill>
                          <a:effectLst/>
                          <a:latin typeface="+mn-lt"/>
                        </a:rPr>
                        <a:t>Becas</a:t>
                      </a:r>
                      <a:r>
                        <a:rPr lang="en-US" sz="1200" dirty="0">
                          <a:solidFill>
                            <a:schemeClr val="tx1"/>
                          </a:solidFill>
                          <a:effectLst/>
                          <a:latin typeface="+mn-lt"/>
                        </a:rPr>
                        <a:t>, Unemployment Insurance and the simulation of the </a:t>
                      </a:r>
                      <a:r>
                        <a:rPr lang="en-US" sz="1200" dirty="0" err="1">
                          <a:solidFill>
                            <a:schemeClr val="tx1"/>
                          </a:solidFill>
                          <a:effectLst/>
                          <a:latin typeface="+mn-lt"/>
                        </a:rPr>
                        <a:t>Asignacion</a:t>
                      </a:r>
                      <a:r>
                        <a:rPr lang="en-US" sz="1200" dirty="0">
                          <a:solidFill>
                            <a:schemeClr val="tx1"/>
                          </a:solidFill>
                          <a:effectLst/>
                          <a:latin typeface="+mn-lt"/>
                        </a:rPr>
                        <a:t> Universal </a:t>
                      </a:r>
                      <a:r>
                        <a:rPr lang="en-US" sz="1200" dirty="0" err="1">
                          <a:solidFill>
                            <a:schemeClr val="tx1"/>
                          </a:solidFill>
                          <a:effectLst/>
                          <a:latin typeface="+mn-lt"/>
                        </a:rPr>
                        <a:t>por</a:t>
                      </a:r>
                      <a:r>
                        <a:rPr lang="en-US" sz="1200" dirty="0">
                          <a:solidFill>
                            <a:schemeClr val="tx1"/>
                          </a:solidFill>
                          <a:effectLst/>
                          <a:latin typeface="+mn-lt"/>
                        </a:rPr>
                        <a:t> </a:t>
                      </a:r>
                      <a:r>
                        <a:rPr lang="en-US" sz="1200" dirty="0" err="1">
                          <a:solidFill>
                            <a:schemeClr val="tx1"/>
                          </a:solidFill>
                          <a:effectLst/>
                          <a:latin typeface="+mn-lt"/>
                        </a:rPr>
                        <a:t>Hijo</a:t>
                      </a:r>
                      <a:r>
                        <a:rPr lang="en-US" sz="1200" dirty="0">
                          <a:solidFill>
                            <a:schemeClr val="tx1"/>
                          </a:solidFill>
                          <a:effectLst/>
                          <a:latin typeface="+mn-lt"/>
                        </a:rPr>
                        <a:t> (AUH)</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2681">
                <a:tc gridSpan="9">
                  <a:txBody>
                    <a:bodyPr/>
                    <a:lstStyle/>
                    <a:p>
                      <a:pPr marL="0" marR="0">
                        <a:lnSpc>
                          <a:spcPct val="115000"/>
                        </a:lnSpc>
                        <a:spcBef>
                          <a:spcPts val="0"/>
                        </a:spcBef>
                        <a:spcAft>
                          <a:spcPts val="0"/>
                        </a:spcAft>
                      </a:pPr>
                      <a:r>
                        <a:rPr lang="en-US" sz="1200" baseline="30000" dirty="0">
                          <a:solidFill>
                            <a:schemeClr val="tx1"/>
                          </a:solidFill>
                          <a:effectLst/>
                          <a:latin typeface="+mn-lt"/>
                        </a:rPr>
                        <a:t>2</a:t>
                      </a:r>
                      <a:r>
                        <a:rPr lang="en-US" sz="1200" dirty="0">
                          <a:solidFill>
                            <a:schemeClr val="tx1"/>
                          </a:solidFill>
                          <a:effectLst/>
                          <a:latin typeface="+mn-lt"/>
                        </a:rPr>
                        <a:t> Education Gap, includes Early Childhood 0-4, Primary 5-12, Secondary, 13-18</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8" name="Oval 7"/>
          <p:cNvSpPr/>
          <p:nvPr/>
        </p:nvSpPr>
        <p:spPr>
          <a:xfrm>
            <a:off x="2514600" y="26670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419600" y="30480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D3D9255C-85FE-4B60-B1A8-EFF14C1E0D43}" type="slidenum">
              <a:rPr lang="en-US" smtClean="0"/>
              <a:pPr/>
              <a:t>44</a:t>
            </a:fld>
            <a:endParaRPr lang="en-US"/>
          </a:p>
        </p:txBody>
      </p:sp>
      <p:sp>
        <p:nvSpPr>
          <p:cNvPr id="12" name="TextBox 11"/>
          <p:cNvSpPr txBox="1"/>
          <p:nvPr/>
        </p:nvSpPr>
        <p:spPr>
          <a:xfrm>
            <a:off x="0" y="1828800"/>
            <a:ext cx="8610600" cy="392159"/>
          </a:xfrm>
          <a:prstGeom prst="rect">
            <a:avLst/>
          </a:prstGeom>
          <a:solidFill>
            <a:schemeClr val="bg1"/>
          </a:solidFill>
        </p:spPr>
        <p:txBody>
          <a:bodyPr wrap="square" rtlCol="0">
            <a:spAutoFit/>
          </a:bodyPr>
          <a:lstStyle/>
          <a:p>
            <a:pPr algn="ctr">
              <a:lnSpc>
                <a:spcPct val="115000"/>
              </a:lnSpc>
            </a:pPr>
            <a:r>
              <a:rPr lang="en-US" dirty="0" smtClean="0"/>
              <a:t>                19,170</a:t>
            </a:r>
            <a:endParaRPr lang="en-US" dirty="0">
              <a:ea typeface="Calibri"/>
              <a:cs typeface="Times New Roman"/>
            </a:endParaRPr>
          </a:p>
        </p:txBody>
      </p:sp>
      <p:sp>
        <p:nvSpPr>
          <p:cNvPr id="13" name="TextBox 12"/>
          <p:cNvSpPr txBox="1"/>
          <p:nvPr/>
        </p:nvSpPr>
        <p:spPr>
          <a:xfrm>
            <a:off x="0" y="2209800"/>
            <a:ext cx="8610600" cy="369332"/>
          </a:xfrm>
          <a:prstGeom prst="rect">
            <a:avLst/>
          </a:prstGeom>
          <a:solidFill>
            <a:schemeClr val="bg1"/>
          </a:solidFill>
        </p:spPr>
        <p:txBody>
          <a:bodyPr wrap="square" rtlCol="0">
            <a:spAutoFit/>
          </a:bodyPr>
          <a:lstStyle/>
          <a:p>
            <a:endParaRPr lang="en-US" dirty="0"/>
          </a:p>
        </p:txBody>
      </p:sp>
      <p:sp>
        <p:nvSpPr>
          <p:cNvPr id="15" name="TextBox 14"/>
          <p:cNvSpPr txBox="1"/>
          <p:nvPr/>
        </p:nvSpPr>
        <p:spPr>
          <a:xfrm>
            <a:off x="0" y="3657600"/>
            <a:ext cx="8686800" cy="3139321"/>
          </a:xfrm>
          <a:prstGeom prst="rect">
            <a:avLst/>
          </a:prstGeom>
          <a:solidFill>
            <a:schemeClr val="bg1"/>
          </a:solidFill>
        </p:spPr>
        <p:txBody>
          <a:bodyPr wrap="square" rtlCol="0">
            <a:spAutoFit/>
          </a:bodyPr>
          <a:lstStyle/>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16" name="Oval 15"/>
          <p:cNvSpPr/>
          <p:nvPr/>
        </p:nvSpPr>
        <p:spPr>
          <a:xfrm>
            <a:off x="4267200" y="17526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3" idx="0"/>
          </p:cNvCxnSpPr>
          <p:nvPr/>
        </p:nvCxnSpPr>
        <p:spPr>
          <a:xfrm rot="16200000" flipH="1" flipV="1">
            <a:off x="3524250" y="1885950"/>
            <a:ext cx="457200" cy="11049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9" idx="2"/>
          </p:cNvCxnSpPr>
          <p:nvPr/>
        </p:nvCxnSpPr>
        <p:spPr>
          <a:xfrm>
            <a:off x="3429000" y="3048000"/>
            <a:ext cx="990600" cy="2667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10643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fontScale="90000"/>
          </a:bodyPr>
          <a:lstStyle/>
          <a:p>
            <a:r>
              <a:rPr lang="en-US" b="1" dirty="0" smtClean="0"/>
              <a:t/>
            </a:r>
            <a:br>
              <a:rPr lang="en-US" b="1" dirty="0" smtClean="0"/>
            </a:br>
            <a:r>
              <a:rPr lang="en-US" b="1" dirty="0" smtClean="0"/>
              <a:t>Argentina: Resources</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lstStyle/>
          <a:p>
            <a:endParaRPr lang="en-US" dirty="0" smtClean="0"/>
          </a:p>
          <a:p>
            <a:endParaRPr lang="en-US" dirty="0" smtClean="0"/>
          </a:p>
          <a:p>
            <a:r>
              <a:rPr lang="en-US" dirty="0" smtClean="0"/>
              <a:t>Targeted monetary transfers represent 0.8% of GDP  and 2.9% of redistributive spending</a:t>
            </a:r>
          </a:p>
          <a:p>
            <a:endParaRPr lang="en-US" dirty="0" smtClean="0"/>
          </a:p>
          <a:p>
            <a:r>
              <a:rPr lang="en-US" dirty="0" smtClean="0"/>
              <a:t>This amount increases to 2.9% of GDP and 11.1% of redistributive spending when adding the </a:t>
            </a:r>
            <a:r>
              <a:rPr lang="en-US" i="1" dirty="0" smtClean="0"/>
              <a:t>“non-contributory” pensions</a:t>
            </a:r>
            <a:r>
              <a:rPr lang="en-US" dirty="0" smtClean="0"/>
              <a:t> that resulted from the governments pension moratorium</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45</a:t>
            </a:fld>
            <a:endParaRPr lang="en-US"/>
          </a:p>
        </p:txBody>
      </p:sp>
    </p:spTree>
  </p:cSld>
  <p:clrMapOvr>
    <a:masterClrMapping/>
  </p:clrMapOvr>
  <p:transition xmlns:p14="http://schemas.microsoft.com/office/powerpoint/2010/main"/>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Resources - Conclusion</a:t>
            </a:r>
            <a:br>
              <a:rPr lang="en-US" b="1" dirty="0" smtClean="0"/>
            </a:br>
            <a:endParaRPr lang="en-US" b="1" dirty="0"/>
          </a:p>
        </p:txBody>
      </p:sp>
      <p:sp>
        <p:nvSpPr>
          <p:cNvPr id="3" name="Content Placeholder 2"/>
          <p:cNvSpPr>
            <a:spLocks noGrp="1"/>
          </p:cNvSpPr>
          <p:nvPr>
            <p:ph idx="1"/>
          </p:nvPr>
        </p:nvSpPr>
        <p:spPr>
          <a:xfrm>
            <a:off x="457200" y="914400"/>
            <a:ext cx="8229600" cy="5943600"/>
          </a:xfrm>
        </p:spPr>
        <p:txBody>
          <a:bodyPr>
            <a:normAutofit lnSpcReduction="10000"/>
          </a:bodyPr>
          <a:lstStyle/>
          <a:p>
            <a:pPr>
              <a:buNone/>
            </a:pPr>
            <a:r>
              <a:rPr lang="en-US" dirty="0" smtClean="0"/>
              <a:t>	</a:t>
            </a:r>
            <a:r>
              <a:rPr lang="en-US" b="1" dirty="0" smtClean="0"/>
              <a:t>               GOVERNMENT REVENUES AND REDISTRIBUTIVE SPENDING </a:t>
            </a:r>
            <a:r>
              <a:rPr lang="en-US" b="1" u="sng" dirty="0" smtClean="0"/>
              <a:t>ARE</a:t>
            </a:r>
            <a:r>
              <a:rPr lang="en-US" b="1" dirty="0" smtClean="0"/>
              <a:t> POTENTIALLY SUFFICIENT TO ERADICATE POVERTY (INCOME AND HK POVERTY)</a:t>
            </a:r>
          </a:p>
          <a:p>
            <a:pPr>
              <a:buNone/>
            </a:pPr>
            <a:r>
              <a:rPr lang="en-US" b="1" dirty="0" smtClean="0"/>
              <a:t>              	WITHOUT MORATORIUM PENSIONS GOVERNMENT SPENDING IN MONETARY TRANSFERS </a:t>
            </a:r>
            <a:r>
              <a:rPr lang="en-US" b="1" u="sng" dirty="0" smtClean="0"/>
              <a:t>IS NOT</a:t>
            </a:r>
            <a:r>
              <a:rPr lang="en-US" b="1" dirty="0" smtClean="0"/>
              <a:t> POTENTIALLY SUFFICIENT TO ERADICATE INCOME POVERTY</a:t>
            </a:r>
          </a:p>
          <a:p>
            <a:pPr>
              <a:buNone/>
            </a:pPr>
            <a:r>
              <a:rPr lang="en-US" b="1" dirty="0" smtClean="0"/>
              <a:t>			WITH MORATORIUM PENSIONS GOVERNMENT SPENDING IN MONETARY TRANSFERS </a:t>
            </a:r>
            <a:r>
              <a:rPr lang="en-US" b="1" u="sng" dirty="0" smtClean="0"/>
              <a:t>IS</a:t>
            </a:r>
            <a:r>
              <a:rPr lang="en-US" b="1" dirty="0" smtClean="0"/>
              <a:t> POTENTIALLY SUFFICIENT TO ERADICATE INCOME POVERTY</a:t>
            </a:r>
            <a:endParaRPr lang="en-US" b="1" dirty="0"/>
          </a:p>
        </p:txBody>
      </p:sp>
      <p:sp>
        <p:nvSpPr>
          <p:cNvPr id="4" name="Right Arrow 3"/>
          <p:cNvSpPr/>
          <p:nvPr/>
        </p:nvSpPr>
        <p:spPr>
          <a:xfrm>
            <a:off x="685800" y="2743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D3D9255C-85FE-4B60-B1A8-EFF14C1E0D43}" type="slidenum">
              <a:rPr lang="en-US" smtClean="0"/>
              <a:pPr/>
              <a:t>46</a:t>
            </a:fld>
            <a:endParaRPr lang="en-US"/>
          </a:p>
        </p:txBody>
      </p:sp>
      <p:sp>
        <p:nvSpPr>
          <p:cNvPr id="6" name="Right Arrow 5"/>
          <p:cNvSpPr/>
          <p:nvPr/>
        </p:nvSpPr>
        <p:spPr>
          <a:xfrm>
            <a:off x="838200" y="990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62000" y="4572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xmlns:p14="http://schemas.microsoft.com/office/powerpoint/2010/main"/>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fontScale="92500" lnSpcReduction="20000"/>
          </a:bodyPr>
          <a:lstStyle/>
          <a:p>
            <a:r>
              <a:rPr lang="en-US" i="1" dirty="0" smtClean="0"/>
              <a:t>Is the proportion of redistributive spending allocated to the poor sufficient?</a:t>
            </a:r>
          </a:p>
          <a:p>
            <a:r>
              <a:rPr lang="en-US" dirty="0" smtClean="0"/>
              <a:t>The proportion of redistributive spending </a:t>
            </a:r>
            <a:r>
              <a:rPr lang="en-US" u="sng" dirty="0" smtClean="0"/>
              <a:t>allocated </a:t>
            </a:r>
            <a:r>
              <a:rPr lang="en-US" dirty="0" smtClean="0"/>
              <a:t>to the poor is sufficient to close the before net transfers total poverty gap (table 2).</a:t>
            </a:r>
          </a:p>
          <a:p>
            <a:pPr lvl="1"/>
            <a:r>
              <a:rPr lang="en-US" dirty="0" smtClean="0"/>
              <a:t>Total redistributive spending reaching the poor covers 139% of the extreme income and HK poverty gap and 122% of the moderate income and HK poverty gap. </a:t>
            </a:r>
          </a:p>
          <a:p>
            <a:r>
              <a:rPr lang="en-US" dirty="0" smtClean="0"/>
              <a:t>However, targeted monetary transfers </a:t>
            </a:r>
            <a:r>
              <a:rPr lang="en-US" u="sng" dirty="0" smtClean="0"/>
              <a:t>allocated</a:t>
            </a:r>
            <a:r>
              <a:rPr lang="en-US" dirty="0" smtClean="0"/>
              <a:t> to the poor are not enough to eradicate income poverty: targeted resources reaching the poor represent 46% (24%) of the extreme (total) poverty gap. This of course worsens if we take out the simulated </a:t>
            </a:r>
            <a:r>
              <a:rPr lang="en-US" dirty="0" err="1" smtClean="0"/>
              <a:t>Asig</a:t>
            </a:r>
            <a:r>
              <a:rPr lang="en-US" dirty="0" smtClean="0"/>
              <a:t> </a:t>
            </a:r>
            <a:r>
              <a:rPr lang="en-US" dirty="0" err="1" smtClean="0"/>
              <a:t>Univ</a:t>
            </a:r>
            <a:r>
              <a:rPr lang="en-US" dirty="0" smtClean="0"/>
              <a:t> </a:t>
            </a:r>
            <a:r>
              <a:rPr lang="en-US" dirty="0" err="1" smtClean="0"/>
              <a:t>por</a:t>
            </a:r>
            <a:r>
              <a:rPr lang="en-US" dirty="0" smtClean="0"/>
              <a:t> </a:t>
            </a:r>
            <a:r>
              <a:rPr lang="en-US" dirty="0" err="1" smtClean="0"/>
              <a:t>Hijo</a:t>
            </a:r>
            <a:r>
              <a:rPr lang="en-US" dirty="0" smtClean="0"/>
              <a:t> (AUH)</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47</a:t>
            </a:fld>
            <a:endParaRPr lang="en-US"/>
          </a:p>
        </p:txBody>
      </p:sp>
    </p:spTree>
  </p:cSld>
  <p:clrMapOvr>
    <a:masterClrMapping/>
  </p:clrMapOvr>
  <p:transition xmlns:p14="http://schemas.microsoft.com/office/powerpoint/2010/main"/>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20950921"/>
              </p:ext>
            </p:extLst>
          </p:nvPr>
        </p:nvGraphicFramePr>
        <p:xfrm>
          <a:off x="152401" y="236763"/>
          <a:ext cx="8839199" cy="4924198"/>
        </p:xfrm>
        <a:graphic>
          <a:graphicData uri="http://schemas.openxmlformats.org/drawingml/2006/table">
            <a:tbl>
              <a:tblPr firstRow="1" firstCol="1" bandRow="1">
                <a:tableStyleId>{5C22544A-7EE6-4342-B048-85BDC9FD1C3A}</a:tableStyleId>
              </a:tblPr>
              <a:tblGrid>
                <a:gridCol w="1870767"/>
                <a:gridCol w="1052745"/>
                <a:gridCol w="730684"/>
                <a:gridCol w="729904"/>
                <a:gridCol w="839857"/>
                <a:gridCol w="839857"/>
                <a:gridCol w="1052745"/>
                <a:gridCol w="1722640"/>
              </a:tblGrid>
              <a:tr h="530495">
                <a:tc>
                  <a:txBody>
                    <a:bodyPr/>
                    <a:lstStyle/>
                    <a:p>
                      <a:endParaRPr lang="en-US" sz="1400" dirty="0">
                        <a:solidFill>
                          <a:schemeClr val="tx1"/>
                        </a:solidFill>
                        <a:effectLst/>
                        <a:latin typeface="+mn-lt"/>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a:lnSpc>
                          <a:spcPct val="115000"/>
                        </a:lnSpc>
                        <a:spcBef>
                          <a:spcPts val="0"/>
                        </a:spcBef>
                        <a:spcAft>
                          <a:spcPts val="0"/>
                        </a:spcAft>
                      </a:pPr>
                      <a:r>
                        <a:rPr lang="en-US" sz="1600" dirty="0" smtClean="0">
                          <a:solidFill>
                            <a:schemeClr val="tx1"/>
                          </a:solidFill>
                          <a:effectLst/>
                          <a:latin typeface="+mn-lt"/>
                        </a:rPr>
                        <a:t>AR: TABLE </a:t>
                      </a:r>
                      <a:r>
                        <a:rPr lang="en-US" sz="1600" dirty="0">
                          <a:solidFill>
                            <a:schemeClr val="tx1"/>
                          </a:solidFill>
                          <a:effectLst/>
                          <a:latin typeface="+mn-lt"/>
                        </a:rPr>
                        <a:t>2. Equity: resources reaching the poor and needs (gaps)</a:t>
                      </a:r>
                    </a:p>
                    <a:p>
                      <a:pPr marL="0" marR="0">
                        <a:lnSpc>
                          <a:spcPct val="115000"/>
                        </a:lnSpc>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1768">
                <a:tc rowSpan="3">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p>
                      <a:pPr marL="0" marR="0" algn="ctr">
                        <a:lnSpc>
                          <a:spcPct val="115000"/>
                        </a:lnSpc>
                        <a:spcBef>
                          <a:spcPts val="0"/>
                        </a:spcBef>
                        <a:spcAft>
                          <a:spcPts val="0"/>
                        </a:spcAft>
                      </a:pPr>
                      <a:r>
                        <a:rPr lang="en-US" sz="1400" dirty="0" err="1">
                          <a:solidFill>
                            <a:schemeClr val="tx1"/>
                          </a:solidFill>
                          <a:effectLst/>
                          <a:latin typeface="+mn-lt"/>
                        </a:rPr>
                        <a:t>Pov</a:t>
                      </a:r>
                      <a:r>
                        <a:rPr lang="en-US" sz="1400" dirty="0">
                          <a:solidFill>
                            <a:schemeClr val="tx1"/>
                          </a:solidFill>
                          <a:effectLst/>
                          <a:latin typeface="+mn-lt"/>
                        </a:rPr>
                        <a:t> Line </a:t>
                      </a:r>
                      <a:endParaRPr lang="en-US" sz="1400" dirty="0">
                        <a:solidFill>
                          <a:schemeClr val="tx1"/>
                        </a:solidFill>
                        <a:effectLst/>
                        <a:latin typeface="+mn-lt"/>
                        <a:ea typeface="Calibri"/>
                        <a:cs typeface="Times New Roman"/>
                      </a:endParaRPr>
                    </a:p>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gridSpan="2">
                  <a:txBody>
                    <a:bodyPr/>
                    <a:lstStyle/>
                    <a:p>
                      <a:pPr marL="0" marR="0" algn="ctr">
                        <a:lnSpc>
                          <a:spcPct val="115000"/>
                        </a:lnSpc>
                        <a:spcBef>
                          <a:spcPts val="0"/>
                        </a:spcBef>
                        <a:spcAft>
                          <a:spcPts val="0"/>
                        </a:spcAft>
                      </a:pPr>
                      <a:r>
                        <a:rPr lang="en-US" sz="1400" dirty="0">
                          <a:solidFill>
                            <a:schemeClr val="tx1"/>
                          </a:solidFill>
                          <a:effectLst/>
                          <a:latin typeface="+mn-lt"/>
                        </a:rPr>
                        <a:t>Resources Reaching the Poor</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endParaRPr lang="en-US"/>
                    </a:p>
                  </a:txBody>
                  <a:tcPr/>
                </a:tc>
                <a:tc gridSpan="4">
                  <a:txBody>
                    <a:bodyPr/>
                    <a:lstStyle/>
                    <a:p>
                      <a:pPr marL="0" marR="0" algn="ctr">
                        <a:lnSpc>
                          <a:spcPct val="115000"/>
                        </a:lnSpc>
                        <a:spcBef>
                          <a:spcPts val="0"/>
                        </a:spcBef>
                        <a:spcAft>
                          <a:spcPts val="0"/>
                        </a:spcAft>
                      </a:pPr>
                      <a:r>
                        <a:rPr lang="en-US" sz="1400" dirty="0">
                          <a:solidFill>
                            <a:schemeClr val="tx1"/>
                          </a:solidFill>
                          <a:effectLst/>
                          <a:latin typeface="+mn-lt"/>
                        </a:rPr>
                        <a:t>Needs (gaps)</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45871">
                <a:tc vMerge="1">
                  <a:txBody>
                    <a:bodyPr/>
                    <a:lstStyle/>
                    <a:p>
                      <a:endParaRPr lang="en-US"/>
                    </a:p>
                  </a:txBody>
                  <a:tcPr/>
                </a:tc>
                <a:tc vMerge="1">
                  <a:txBody>
                    <a:bodyPr/>
                    <a:lstStyle/>
                    <a:p>
                      <a:pPr marL="0" marR="0" algn="ctr">
                        <a:lnSpc>
                          <a:spcPct val="115000"/>
                        </a:lnSpc>
                        <a:spcBef>
                          <a:spcPts val="0"/>
                        </a:spcBef>
                        <a:spcAft>
                          <a:spcPts val="0"/>
                        </a:spcAft>
                      </a:pPr>
                      <a:endParaRPr lang="en-US" sz="1400" dirty="0">
                        <a:solidFill>
                          <a:schemeClr val="tx1"/>
                        </a:solidFill>
                        <a:effectLst/>
                        <a:latin typeface="+mn-lt"/>
                        <a:ea typeface="Calibri"/>
                        <a:cs typeface="Times New Roman"/>
                      </a:endParaRPr>
                    </a:p>
                  </a:txBody>
                  <a:tcPr marL="68498" marR="684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en-US"/>
                    </a:p>
                  </a:txBody>
                  <a:tcPr/>
                </a:tc>
                <a:tc hMerge="1" vMerge="1">
                  <a:txBody>
                    <a:bodyPr/>
                    <a:lstStyle/>
                    <a:p>
                      <a:endParaRPr lang="en-US"/>
                    </a:p>
                  </a:txBody>
                  <a:tcPr/>
                </a:tc>
                <a:tc rowSpan="2">
                  <a:txBody>
                    <a:bodyPr/>
                    <a:lstStyle/>
                    <a:p>
                      <a:pPr marL="0" marR="0" algn="ctr">
                        <a:lnSpc>
                          <a:spcPct val="115000"/>
                        </a:lnSpc>
                        <a:spcBef>
                          <a:spcPts val="0"/>
                        </a:spcBef>
                        <a:spcAft>
                          <a:spcPts val="0"/>
                        </a:spcAft>
                      </a:pPr>
                      <a:r>
                        <a:rPr lang="en-US" sz="1400">
                          <a:solidFill>
                            <a:schemeClr val="tx1"/>
                          </a:solidFill>
                          <a:effectLst/>
                          <a:latin typeface="+mn-lt"/>
                        </a:rPr>
                        <a:t>Poverty &amp; HK Gap</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lnSpc>
                          <a:spcPct val="115000"/>
                        </a:lnSpc>
                        <a:spcBef>
                          <a:spcPts val="0"/>
                        </a:spcBef>
                        <a:spcAft>
                          <a:spcPts val="0"/>
                        </a:spcAft>
                      </a:pPr>
                      <a:r>
                        <a:rPr lang="en-US" sz="1400">
                          <a:solidFill>
                            <a:schemeClr val="tx1"/>
                          </a:solidFill>
                          <a:effectLst/>
                          <a:latin typeface="+mn-lt"/>
                        </a:rPr>
                        <a:t>Poverty Gap</a:t>
                      </a:r>
                      <a:endParaRPr lang="en-US" sz="1400">
                        <a:solidFill>
                          <a:schemeClr val="tx1"/>
                        </a:solidFill>
                        <a:effectLst/>
                        <a:latin typeface="+mn-lt"/>
                        <a:ea typeface="Calibri"/>
                        <a:cs typeface="Times New Roman"/>
                      </a:endParaRPr>
                    </a:p>
                  </a:txBody>
                  <a:tcPr marL="68498" marR="684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algn="ctr">
                        <a:lnSpc>
                          <a:spcPct val="115000"/>
                        </a:lnSpc>
                        <a:spcBef>
                          <a:spcPts val="0"/>
                        </a:spcBef>
                        <a:spcAft>
                          <a:spcPts val="0"/>
                        </a:spcAft>
                      </a:pPr>
                      <a:r>
                        <a:rPr lang="en-US" sz="1400">
                          <a:solidFill>
                            <a:schemeClr val="tx1"/>
                          </a:solidFill>
                          <a:effectLst/>
                          <a:latin typeface="+mn-lt"/>
                        </a:rPr>
                        <a:t>HK Gap</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589120">
                <a:tc vMerge="1">
                  <a:txBody>
                    <a:bodyPr/>
                    <a:lstStyle/>
                    <a:p>
                      <a:endParaRPr lang="en-US"/>
                    </a:p>
                  </a:txBody>
                  <a:tcPr/>
                </a:tc>
                <a:tc vMerge="1">
                  <a:txBody>
                    <a:bodyPr/>
                    <a:lstStyle/>
                    <a:p>
                      <a:pPr marL="0" marR="0" algn="ctr">
                        <a:lnSpc>
                          <a:spcPct val="115000"/>
                        </a:lnSpc>
                        <a:spcBef>
                          <a:spcPts val="0"/>
                        </a:spcBef>
                        <a:spcAft>
                          <a:spcPts val="0"/>
                        </a:spcAft>
                      </a:pPr>
                      <a:endParaRPr lang="en-US" sz="1400" dirty="0">
                        <a:solidFill>
                          <a:schemeClr val="tx1"/>
                        </a:solidFill>
                        <a:effectLst/>
                        <a:latin typeface="+mn-lt"/>
                        <a:ea typeface="Calibri"/>
                        <a:cs typeface="Times New Roman"/>
                      </a:endParaRPr>
                    </a:p>
                  </a:txBody>
                  <a:tcPr marL="68498" marR="684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a:solidFill>
                            <a:schemeClr val="tx1"/>
                          </a:solidFill>
                          <a:effectLst/>
                          <a:latin typeface="+mn-lt"/>
                        </a:rPr>
                        <a:t>Education Gap</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Health </a:t>
                      </a:r>
                      <a:endParaRPr lang="en-US" sz="1400" dirty="0">
                        <a:solidFill>
                          <a:schemeClr val="tx1"/>
                        </a:solidFill>
                        <a:effectLst/>
                        <a:latin typeface="+mn-lt"/>
                        <a:ea typeface="Calibri"/>
                        <a:cs typeface="Times New Roman"/>
                      </a:endParaRPr>
                    </a:p>
                    <a:p>
                      <a:pPr marL="0" marR="0" algn="ctr">
                        <a:lnSpc>
                          <a:spcPct val="115000"/>
                        </a:lnSpc>
                        <a:spcBef>
                          <a:spcPts val="0"/>
                        </a:spcBef>
                        <a:spcAft>
                          <a:spcPts val="0"/>
                        </a:spcAft>
                      </a:pPr>
                      <a:r>
                        <a:rPr lang="en-US" sz="1400" dirty="0">
                          <a:solidFill>
                            <a:schemeClr val="tx1"/>
                          </a:solidFill>
                          <a:effectLst/>
                          <a:latin typeface="+mn-lt"/>
                        </a:rPr>
                        <a:t>Gap</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5743">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Share of total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Million pesos</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algn="ctr">
                        <a:lnSpc>
                          <a:spcPct val="115000"/>
                        </a:lnSpc>
                        <a:spcBef>
                          <a:spcPts val="0"/>
                        </a:spcBef>
                        <a:spcAft>
                          <a:spcPts val="0"/>
                        </a:spcAft>
                      </a:pPr>
                      <a:r>
                        <a:rPr lang="en-US" sz="1400" dirty="0">
                          <a:solidFill>
                            <a:schemeClr val="tx1"/>
                          </a:solidFill>
                          <a:effectLst/>
                          <a:latin typeface="+mn-lt"/>
                        </a:rPr>
                        <a:t>Resources/Needs</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45014">
                <a:tc>
                  <a:txBody>
                    <a:bodyPr/>
                    <a:lstStyle/>
                    <a:p>
                      <a:pPr marL="0" marR="0">
                        <a:lnSpc>
                          <a:spcPct val="115000"/>
                        </a:lnSpc>
                        <a:spcBef>
                          <a:spcPts val="0"/>
                        </a:spcBef>
                        <a:spcAft>
                          <a:spcPts val="0"/>
                        </a:spcAft>
                      </a:pPr>
                      <a:r>
                        <a:rPr lang="en-US" sz="1400" dirty="0">
                          <a:solidFill>
                            <a:schemeClr val="tx1"/>
                          </a:solidFill>
                          <a:effectLst/>
                          <a:latin typeface="+mn-lt"/>
                        </a:rPr>
                        <a:t>Redistributive Spending</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17.6%</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43,523</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smtClean="0">
                          <a:solidFill>
                            <a:srgbClr val="00B050"/>
                          </a:solidFill>
                          <a:effectLst/>
                          <a:latin typeface="+mn-lt"/>
                        </a:rPr>
                        <a:t>     1.39   </a:t>
                      </a:r>
                      <a:endParaRPr lang="en-US" sz="1400" b="1" dirty="0">
                        <a:solidFill>
                          <a:srgbClr val="00B05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a:solidFill>
                            <a:schemeClr val="tx1"/>
                          </a:solidFill>
                          <a:effectLst/>
                          <a:latin typeface="+mn-lt"/>
                        </a:rPr>
                        <a:t>&lt;4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29.1%</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71,909</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1.22   </a:t>
                      </a:r>
                      <a:endParaRPr lang="en-US" sz="1400" b="1" dirty="0">
                        <a:solidFill>
                          <a:srgbClr val="00B05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a:solidFill>
                            <a:schemeClr val="tx1"/>
                          </a:solidFill>
                          <a:effectLst/>
                          <a:latin typeface="+mn-lt"/>
                        </a:rPr>
                        <a:t>Redistributive Spending</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a:solidFill>
                            <a:schemeClr val="tx1"/>
                          </a:solidFill>
                          <a:effectLst/>
                          <a:latin typeface="+mn-lt"/>
                        </a:rPr>
                        <a:t>&lt;2.5</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13.2%</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42,954</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1.37   </a:t>
                      </a:r>
                      <a:endParaRPr lang="en-US" sz="1400" b="1" dirty="0">
                        <a:solidFill>
                          <a:srgbClr val="00B05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a:solidFill>
                            <a:schemeClr val="tx1"/>
                          </a:solidFill>
                          <a:effectLst/>
                          <a:latin typeface="+mn-lt"/>
                        </a:rPr>
                        <a:t>with Contr Pensions</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a:solidFill>
                            <a:schemeClr val="tx1"/>
                          </a:solidFill>
                          <a:effectLst/>
                          <a:latin typeface="+mn-lt"/>
                        </a:rPr>
                        <a:t>&lt;4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22.4%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72,759</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1.23   </a:t>
                      </a:r>
                      <a:endParaRPr lang="en-US" sz="1400" b="1" dirty="0">
                        <a:solidFill>
                          <a:srgbClr val="00B05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dirty="0">
                          <a:solidFill>
                            <a:schemeClr val="tx1"/>
                          </a:solidFill>
                          <a:effectLst/>
                          <a:latin typeface="+mn-lt"/>
                        </a:rPr>
                        <a:t>Targeted (anti-poverty)</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38.3%</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3,623</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FF0000"/>
                          </a:solidFill>
                          <a:effectLst/>
                          <a:latin typeface="+mn-lt"/>
                        </a:rPr>
                        <a:t>     0.46   </a:t>
                      </a:r>
                      <a:endParaRPr lang="en-US" sz="1400" b="1" dirty="0">
                        <a:solidFill>
                          <a:srgbClr val="FF000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a:solidFill>
                            <a:schemeClr val="tx1"/>
                          </a:solidFill>
                          <a:effectLst/>
                          <a:latin typeface="+mn-lt"/>
                        </a:rPr>
                        <a:t>&lt;4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49.1%</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4,644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FF0000"/>
                          </a:solidFill>
                          <a:effectLst/>
                          <a:latin typeface="+mn-lt"/>
                        </a:rPr>
                        <a:t>     0.24   </a:t>
                      </a:r>
                      <a:endParaRPr lang="en-US" sz="1400" b="1" dirty="0">
                        <a:solidFill>
                          <a:srgbClr val="FF000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1"/>
          <p:cNvSpPr>
            <a:spLocks noChangeArrowheads="1"/>
          </p:cNvSpPr>
          <p:nvPr/>
        </p:nvSpPr>
        <p:spPr bwMode="auto">
          <a:xfrm>
            <a:off x="1489075"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D3D9255C-85FE-4B60-B1A8-EFF14C1E0D43}" type="slidenum">
              <a:rPr lang="en-US" smtClean="0"/>
              <a:pPr/>
              <a:t>48</a:t>
            </a:fld>
            <a:endParaRPr lang="en-US"/>
          </a:p>
        </p:txBody>
      </p:sp>
      <p:sp>
        <p:nvSpPr>
          <p:cNvPr id="8" name="TextBox 7"/>
          <p:cNvSpPr txBox="1"/>
          <p:nvPr/>
        </p:nvSpPr>
        <p:spPr>
          <a:xfrm>
            <a:off x="0" y="2209800"/>
            <a:ext cx="8991600" cy="2308324"/>
          </a:xfrm>
          <a:prstGeom prst="rect">
            <a:avLst/>
          </a:prstGeom>
          <a:solidFill>
            <a:schemeClr val="bg1"/>
          </a:solidFill>
        </p:spPr>
        <p:txBody>
          <a:bodyPr wrap="square" rtlCol="0">
            <a:spAutoFit/>
          </a:bodyPr>
          <a:lstStyle/>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9" name="Oval 8"/>
          <p:cNvSpPr/>
          <p:nvPr/>
        </p:nvSpPr>
        <p:spPr>
          <a:xfrm>
            <a:off x="5410200" y="441960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45883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r>
              <a:rPr lang="en-US" b="1" i="1" dirty="0" smtClean="0"/>
              <a:t> </a:t>
            </a:r>
            <a:r>
              <a:rPr lang="en-US" b="1" dirty="0" smtClean="0"/>
              <a:t>Progressivity of Net Transfers</a:t>
            </a:r>
            <a:r>
              <a:rPr lang="en-US" b="1" i="1" dirty="0" smtClean="0"/>
              <a:t> </a:t>
            </a:r>
            <a:r>
              <a:rPr lang="en-US" b="1" dirty="0" smtClean="0"/>
              <a:t/>
            </a:r>
            <a:br>
              <a:rPr lang="en-US" b="1" dirty="0" smtClean="0"/>
            </a:br>
            <a:endParaRPr lang="en-US" b="1" dirty="0"/>
          </a:p>
        </p:txBody>
      </p:sp>
      <p:sp>
        <p:nvSpPr>
          <p:cNvPr id="3" name="Content Placeholder 2"/>
          <p:cNvSpPr>
            <a:spLocks noGrp="1"/>
          </p:cNvSpPr>
          <p:nvPr>
            <p:ph idx="1"/>
          </p:nvPr>
        </p:nvSpPr>
        <p:spPr>
          <a:xfrm>
            <a:off x="457200" y="1447800"/>
            <a:ext cx="8229600" cy="5410200"/>
          </a:xfrm>
        </p:spPr>
        <p:txBody>
          <a:bodyPr>
            <a:normAutofit/>
          </a:bodyPr>
          <a:lstStyle/>
          <a:p>
            <a:r>
              <a:rPr lang="en-US" dirty="0" smtClean="0"/>
              <a:t>The limited share of social and redistributive transfers received by the poor is explained by:</a:t>
            </a:r>
          </a:p>
          <a:p>
            <a:pPr lvl="1"/>
            <a:r>
              <a:rPr lang="en-US" dirty="0" smtClean="0"/>
              <a:t>relatively small share of targeted monetary transfers in the budget and </a:t>
            </a:r>
          </a:p>
          <a:p>
            <a:pPr lvl="1"/>
            <a:r>
              <a:rPr lang="en-US" dirty="0" smtClean="0"/>
              <a:t>equalizing effect of the more significant social transfers in kind which are pro-poor (basic education and health services for the uninsured) are cancelled out by other large transfers which largely exclude the poor (e.g., tertiary education as well as consumer and agricultural subsidies)</a:t>
            </a:r>
          </a:p>
        </p:txBody>
      </p:sp>
      <p:sp>
        <p:nvSpPr>
          <p:cNvPr id="4" name="Slide Number Placeholder 3"/>
          <p:cNvSpPr>
            <a:spLocks noGrp="1"/>
          </p:cNvSpPr>
          <p:nvPr>
            <p:ph type="sldNum" sz="quarter" idx="12"/>
          </p:nvPr>
        </p:nvSpPr>
        <p:spPr/>
        <p:txBody>
          <a:bodyPr/>
          <a:lstStyle/>
          <a:p>
            <a:fld id="{D3D9255C-85FE-4B60-B1A8-EFF14C1E0D43}" type="slidenum">
              <a:rPr lang="en-US" smtClean="0"/>
              <a:pPr/>
              <a:t>49</a:t>
            </a:fld>
            <a:endParaRPr lang="en-US"/>
          </a:p>
        </p:txBody>
      </p:sp>
    </p:spTree>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Motivation</a:t>
            </a:r>
            <a:endParaRPr lang="en-US" dirty="0"/>
          </a:p>
        </p:txBody>
      </p:sp>
      <p:sp>
        <p:nvSpPr>
          <p:cNvPr id="3" name="Content Placeholder 2"/>
          <p:cNvSpPr>
            <a:spLocks noGrp="1"/>
          </p:cNvSpPr>
          <p:nvPr>
            <p:ph idx="1"/>
          </p:nvPr>
        </p:nvSpPr>
        <p:spPr>
          <a:xfrm>
            <a:off x="0" y="1600200"/>
            <a:ext cx="8991600" cy="5257800"/>
          </a:xfrm>
        </p:spPr>
        <p:txBody>
          <a:bodyPr>
            <a:normAutofit fontScale="85000" lnSpcReduction="10000"/>
          </a:bodyPr>
          <a:lstStyle/>
          <a:p>
            <a:r>
              <a:rPr lang="en-US" dirty="0" smtClean="0"/>
              <a:t>Using Engel et al.’s (1999) analytical framework, </a:t>
            </a:r>
            <a:r>
              <a:rPr lang="en-US" dirty="0" err="1" smtClean="0"/>
              <a:t>Goñi</a:t>
            </a:r>
            <a:r>
              <a:rPr lang="en-US" dirty="0" smtClean="0"/>
              <a:t> et al. conclude lower fiscal redistribution in Latin America is a result of low tax revenues and -- above all -- lower and less progressive transfers</a:t>
            </a:r>
          </a:p>
          <a:p>
            <a:endParaRPr lang="en-US" dirty="0" smtClean="0"/>
          </a:p>
          <a:p>
            <a:r>
              <a:rPr lang="en-US" dirty="0" smtClean="0"/>
              <a:t>The neutral or even regressive incidence of the tax system (direct and indirect taxes combined) plays a secondary role</a:t>
            </a:r>
          </a:p>
          <a:p>
            <a:pPr>
              <a:buNone/>
            </a:pPr>
            <a:endParaRPr lang="en-US" dirty="0" smtClean="0"/>
          </a:p>
          <a:p>
            <a:r>
              <a:rPr lang="en-US" dirty="0" smtClean="0"/>
              <a:t>The authors find that lower transfers are primarily due to the differences in revenue collection rather than the composition of spending (i.e., the share of spending allocated to transfers in the budget is similar between the two groups)</a:t>
            </a:r>
          </a:p>
        </p:txBody>
      </p:sp>
      <p:sp>
        <p:nvSpPr>
          <p:cNvPr id="4" name="Slide Number Placeholder 3"/>
          <p:cNvSpPr>
            <a:spLocks noGrp="1"/>
          </p:cNvSpPr>
          <p:nvPr>
            <p:ph type="sldNum" sz="quarter" idx="12"/>
          </p:nvPr>
        </p:nvSpPr>
        <p:spPr/>
        <p:txBody>
          <a:bodyPr/>
          <a:lstStyle/>
          <a:p>
            <a:fld id="{D3D9255C-85FE-4B60-B1A8-EFF14C1E0D43}"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0" y="381000"/>
            <a:ext cx="9214239" cy="5562600"/>
          </a:xfrm>
          <a:prstGeom prst="rect">
            <a:avLst/>
          </a:prstGeom>
          <a:noFill/>
          <a:ln w="9525">
            <a:noFill/>
            <a:miter lim="800000"/>
            <a:headEnd/>
            <a:tailEnd/>
          </a:ln>
          <a:effectLst/>
        </p:spPr>
      </p:pic>
      <p:sp>
        <p:nvSpPr>
          <p:cNvPr id="4" name="Oval 3"/>
          <p:cNvSpPr/>
          <p:nvPr/>
        </p:nvSpPr>
        <p:spPr>
          <a:xfrm>
            <a:off x="2362200" y="2667000"/>
            <a:ext cx="26670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8153400" y="2819400"/>
            <a:ext cx="990600" cy="1828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50</a:t>
            </a:fld>
            <a:endParaRPr lang="en-US"/>
          </a:p>
        </p:txBody>
      </p:sp>
    </p:spTree>
  </p:cSld>
  <p:clrMapOvr>
    <a:masterClrMapping/>
  </p:clrMapOvr>
  <p:transition xmlns:p14="http://schemas.microsoft.com/office/powerpoint/2010/main"/>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r>
              <a:rPr lang="en-US" b="1" i="1" dirty="0" smtClean="0"/>
              <a:t> </a:t>
            </a:r>
            <a:r>
              <a:rPr lang="en-US" b="1" dirty="0" smtClean="0"/>
              <a:t>Progressivity of Net Transfers</a:t>
            </a:r>
            <a:r>
              <a:rPr lang="en-US" b="1" i="1" dirty="0" smtClean="0"/>
              <a:t> </a:t>
            </a:r>
            <a:r>
              <a:rPr lang="en-US" b="1" dirty="0" smtClean="0"/>
              <a:t/>
            </a:r>
            <a:br>
              <a:rPr lang="en-US" b="1" dirty="0" smtClean="0"/>
            </a:br>
            <a:endParaRPr lang="en-US" b="1" dirty="0"/>
          </a:p>
        </p:txBody>
      </p:sp>
      <p:sp>
        <p:nvSpPr>
          <p:cNvPr id="3" name="Content Placeholder 2"/>
          <p:cNvSpPr>
            <a:spLocks noGrp="1"/>
          </p:cNvSpPr>
          <p:nvPr>
            <p:ph idx="1"/>
          </p:nvPr>
        </p:nvSpPr>
        <p:spPr>
          <a:xfrm>
            <a:off x="457200" y="1447800"/>
            <a:ext cx="8229600" cy="5410200"/>
          </a:xfrm>
        </p:spPr>
        <p:txBody>
          <a:bodyPr>
            <a:normAutofit/>
          </a:bodyPr>
          <a:lstStyle/>
          <a:p>
            <a:endParaRPr lang="en-US" dirty="0" smtClean="0"/>
          </a:p>
          <a:p>
            <a:r>
              <a:rPr lang="en-US" dirty="0" smtClean="0"/>
              <a:t>However, as you can see in next table, though not progressive in absolute terms, non-social subsidies represent a significant share (27.7%) of the incomes of the bottom 20%; eliminating them without compensatory measures would hurt the poor significantly</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51</a:t>
            </a:fld>
            <a:endParaRPr lang="en-US"/>
          </a:p>
        </p:txBody>
      </p:sp>
    </p:spTree>
  </p:cSld>
  <p:clrMapOvr>
    <a:masterClrMapping/>
  </p:clrMapOvr>
  <p:transition xmlns:p14="http://schemas.microsoft.com/office/powerpoint/2010/main"/>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228600"/>
          <a:ext cx="8534400" cy="1600201"/>
        </p:xfrm>
        <a:graphic>
          <a:graphicData uri="http://schemas.openxmlformats.org/drawingml/2006/table">
            <a:tbl>
              <a:tblPr/>
              <a:tblGrid>
                <a:gridCol w="1466533"/>
                <a:gridCol w="787582"/>
                <a:gridCol w="784187"/>
                <a:gridCol w="841899"/>
                <a:gridCol w="845292"/>
                <a:gridCol w="763818"/>
                <a:gridCol w="763818"/>
                <a:gridCol w="651791"/>
                <a:gridCol w="814740"/>
                <a:gridCol w="814740"/>
              </a:tblGrid>
              <a:tr h="230166">
                <a:tc gridSpan="10">
                  <a:txBody>
                    <a:bodyPr/>
                    <a:lstStyle/>
                    <a:p>
                      <a:pPr algn="ctr" fontAlgn="t"/>
                      <a:r>
                        <a:rPr lang="en-US" sz="900" b="1" i="0" u="none" strike="noStrike" dirty="0">
                          <a:solidFill>
                            <a:srgbClr val="000000"/>
                          </a:solidFill>
                          <a:latin typeface="Calibri"/>
                        </a:rPr>
                        <a:t>TABLE 3. Distribution and incidence of transfers</a:t>
                      </a:r>
                    </a:p>
                  </a:txBody>
                  <a:tcPr marL="7671" marR="7671" marT="7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126">
                <a:tc>
                  <a:txBody>
                    <a:bodyPr/>
                    <a:lstStyle/>
                    <a:p>
                      <a:pPr algn="ctr" fontAlgn="t"/>
                      <a:r>
                        <a:rPr lang="en-US" sz="900" b="0" i="0" u="none" strike="noStrike">
                          <a:solidFill>
                            <a:srgbClr val="000000"/>
                          </a:solidFill>
                          <a:latin typeface="Calibri"/>
                        </a:rPr>
                        <a:t> </a:t>
                      </a:r>
                    </a:p>
                  </a:txBody>
                  <a:tcPr marL="7671" marR="7671" marT="7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9">
                  <a:txBody>
                    <a:bodyPr/>
                    <a:lstStyle/>
                    <a:p>
                      <a:pPr algn="ctr" fontAlgn="b"/>
                      <a:r>
                        <a:rPr lang="en-US" sz="900" b="0" i="0" u="none" strike="noStrike">
                          <a:solidFill>
                            <a:srgbClr val="000000"/>
                          </a:solidFill>
                          <a:latin typeface="Calibri"/>
                        </a:rPr>
                        <a:t>Transfers</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9206">
                <a:tc rowSpan="4">
                  <a:txBody>
                    <a:bodyPr/>
                    <a:lstStyle/>
                    <a:p>
                      <a:pPr algn="ctr" fontAlgn="t"/>
                      <a:r>
                        <a:rPr lang="en-US" sz="900" b="0" i="0" u="none" strike="noStrike" dirty="0">
                          <a:solidFill>
                            <a:srgbClr val="000000"/>
                          </a:solidFill>
                          <a:latin typeface="Calibri"/>
                        </a:rPr>
                        <a:t> </a:t>
                      </a:r>
                    </a:p>
                  </a:txBody>
                  <a:tcPr marL="7671" marR="7671" marT="7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gridSpan="9">
                  <a:txBody>
                    <a:bodyPr/>
                    <a:lstStyle/>
                    <a:p>
                      <a:pPr algn="ctr" fontAlgn="b"/>
                      <a:r>
                        <a:rPr lang="en-US" sz="900" b="0" i="0" u="none" strike="noStrike">
                          <a:solidFill>
                            <a:srgbClr val="000000"/>
                          </a:solidFill>
                          <a:latin typeface="Calibri"/>
                        </a:rPr>
                        <a:t>Redistributive Spending</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0166">
                <a:tc vMerge="1">
                  <a:txBody>
                    <a:bodyPr/>
                    <a:lstStyle/>
                    <a:p>
                      <a:endParaRPr lang="en-US"/>
                    </a:p>
                  </a:txBody>
                  <a:tcPr/>
                </a:tc>
                <a:tc rowSpan="3">
                  <a:txBody>
                    <a:bodyPr/>
                    <a:lstStyle/>
                    <a:p>
                      <a:pPr algn="ctr" fontAlgn="b"/>
                      <a:r>
                        <a:rPr lang="en-US" sz="900" b="0" i="0" u="none" strike="noStrike">
                          <a:solidFill>
                            <a:srgbClr val="000000"/>
                          </a:solidFill>
                          <a:latin typeface="Calibri"/>
                        </a:rPr>
                        <a:t> Total</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900" b="0" i="0" u="none" strike="noStrike">
                          <a:solidFill>
                            <a:srgbClr val="000000"/>
                          </a:solidFill>
                          <a:latin typeface="Calibri"/>
                        </a:rPr>
                        <a:t>Targeted Monetary</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900" b="0" i="0" u="none" strike="noStrike">
                          <a:solidFill>
                            <a:srgbClr val="000000"/>
                          </a:solidFill>
                          <a:latin typeface="Calibri"/>
                        </a:rPr>
                        <a:t>Simulated AUH</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900" b="0" i="0" u="none" strike="noStrike" dirty="0">
                          <a:solidFill>
                            <a:srgbClr val="000000"/>
                          </a:solidFill>
                          <a:latin typeface="Calibri"/>
                        </a:rPr>
                        <a:t>Non </a:t>
                      </a:r>
                      <a:r>
                        <a:rPr lang="en-US" sz="900" b="0" i="0" u="none" strike="noStrike" dirty="0" smtClean="0">
                          <a:solidFill>
                            <a:srgbClr val="000000"/>
                          </a:solidFill>
                          <a:latin typeface="Calibri"/>
                        </a:rPr>
                        <a:t>Contributory </a:t>
                      </a:r>
                      <a:r>
                        <a:rPr lang="en-US" sz="900" b="0" i="0" u="none" strike="noStrike" dirty="0">
                          <a:solidFill>
                            <a:srgbClr val="000000"/>
                          </a:solidFill>
                          <a:latin typeface="Calibri"/>
                        </a:rPr>
                        <a:t>Pensions</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900" b="0" i="0" u="none" strike="noStrike">
                          <a:solidFill>
                            <a:srgbClr val="000000"/>
                          </a:solidFill>
                          <a:latin typeface="Calibri"/>
                        </a:rPr>
                        <a:t>Health</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3">
                  <a:txBody>
                    <a:bodyPr/>
                    <a:lstStyle/>
                    <a:p>
                      <a:pPr algn="ctr" fontAlgn="b"/>
                      <a:r>
                        <a:rPr lang="en-US" sz="900" b="0" i="0" u="none" strike="noStrike">
                          <a:solidFill>
                            <a:srgbClr val="000000"/>
                          </a:solidFill>
                          <a:latin typeface="Calibri"/>
                        </a:rPr>
                        <a:t>Non social spending (Subsidies)</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84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900" b="0" i="0" u="none" strike="noStrike">
                          <a:solidFill>
                            <a:srgbClr val="000000"/>
                          </a:solidFill>
                          <a:latin typeface="Calibri"/>
                        </a:rPr>
                        <a:t>Housing and Urban</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en-US" sz="900" b="0" i="0" u="none" strike="noStrike">
                          <a:solidFill>
                            <a:srgbClr val="000000"/>
                          </a:solidFill>
                          <a:latin typeface="Calibri"/>
                        </a:rPr>
                        <a:t>Education</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n-US"/>
                    </a:p>
                  </a:txBody>
                  <a:tcPr/>
                </a:tc>
                <a:tc>
                  <a:txBody>
                    <a:bodyPr/>
                    <a:lstStyle/>
                    <a:p>
                      <a:pPr algn="ctr" fontAlgn="b"/>
                      <a:r>
                        <a:rPr lang="en-US" sz="900" b="0" i="0" u="none" strike="noStrike">
                          <a:solidFill>
                            <a:srgbClr val="000000"/>
                          </a:solidFill>
                          <a:latin typeface="Calibri"/>
                        </a:rPr>
                        <a:t>Other Social</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n-US"/>
                    </a:p>
                  </a:txBody>
                  <a:tcPr/>
                </a:tc>
              </a:tr>
              <a:tr h="241126">
                <a:tc vMerge="1">
                  <a:txBody>
                    <a:bodyPr/>
                    <a:lstStyle/>
                    <a:p>
                      <a:endParaRPr lang="en-US"/>
                    </a:p>
                  </a:txBody>
                  <a:tcPr/>
                </a:tc>
                <a:tc vMerge="1">
                  <a:txBody>
                    <a:bodyPr/>
                    <a:lstStyle/>
                    <a:p>
                      <a:endParaRPr lang="en-US"/>
                    </a:p>
                  </a:txBody>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dirty="0">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r>
            </a:tbl>
          </a:graphicData>
        </a:graphic>
      </p:graphicFrame>
      <p:pic>
        <p:nvPicPr>
          <p:cNvPr id="3073" name="Picture 1"/>
          <p:cNvPicPr>
            <a:picLocks noChangeAspect="1" noChangeArrowheads="1"/>
          </p:cNvPicPr>
          <p:nvPr/>
        </p:nvPicPr>
        <p:blipFill>
          <a:blip r:embed="rId2" cstate="print"/>
          <a:srcRect/>
          <a:stretch>
            <a:fillRect/>
          </a:stretch>
        </p:blipFill>
        <p:spPr bwMode="auto">
          <a:xfrm>
            <a:off x="152400" y="1828800"/>
            <a:ext cx="8610600" cy="2533650"/>
          </a:xfrm>
          <a:prstGeom prst="rect">
            <a:avLst/>
          </a:prstGeom>
          <a:noFill/>
          <a:ln w="9525">
            <a:noFill/>
            <a:miter lim="800000"/>
            <a:headEnd/>
            <a:tailEnd/>
          </a:ln>
          <a:effectLst/>
        </p:spPr>
      </p:pic>
      <p:sp>
        <p:nvSpPr>
          <p:cNvPr id="4" name="Oval 3"/>
          <p:cNvSpPr/>
          <p:nvPr/>
        </p:nvSpPr>
        <p:spPr>
          <a:xfrm>
            <a:off x="7772400" y="2514600"/>
            <a:ext cx="8382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rot="16200000" flipV="1">
            <a:off x="4191000" y="3048000"/>
            <a:ext cx="2971800" cy="2362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4" idx="4"/>
          </p:cNvCxnSpPr>
          <p:nvPr/>
        </p:nvCxnSpPr>
        <p:spPr>
          <a:xfrm rot="5400000" flipH="1" flipV="1">
            <a:off x="6038850" y="3638550"/>
            <a:ext cx="2971800" cy="13335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3505200" y="2743200"/>
            <a:ext cx="3352800" cy="2971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Slide Number Placeholder 17"/>
          <p:cNvSpPr>
            <a:spLocks noGrp="1"/>
          </p:cNvSpPr>
          <p:nvPr>
            <p:ph type="sldNum" sz="quarter" idx="12"/>
          </p:nvPr>
        </p:nvSpPr>
        <p:spPr/>
        <p:txBody>
          <a:bodyPr/>
          <a:lstStyle/>
          <a:p>
            <a:fld id="{D3D9255C-85FE-4B60-B1A8-EFF14C1E0D43}" type="slidenum">
              <a:rPr lang="en-US" smtClean="0"/>
              <a:pPr/>
              <a:t>52</a:t>
            </a:fld>
            <a:endParaRPr lang="en-US"/>
          </a:p>
        </p:txBody>
      </p:sp>
      <p:sp>
        <p:nvSpPr>
          <p:cNvPr id="19" name="Oval 18"/>
          <p:cNvSpPr/>
          <p:nvPr/>
        </p:nvSpPr>
        <p:spPr>
          <a:xfrm>
            <a:off x="1600200" y="1752600"/>
            <a:ext cx="73914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rot="5400000">
            <a:off x="8153400" y="2286000"/>
            <a:ext cx="3048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fontScale="77500" lnSpcReduction="20000"/>
          </a:bodyPr>
          <a:lstStyle/>
          <a:p>
            <a:pPr>
              <a:buNone/>
            </a:pPr>
            <a:r>
              <a:rPr lang="en-US" i="1" dirty="0" smtClean="0"/>
              <a:t>Are benefits going to the non-poor by design (i.e., intentional), or are there errors of inclusion (i.e., leakages to unintended beneficiaries)? </a:t>
            </a:r>
          </a:p>
          <a:p>
            <a:pPr>
              <a:buNone/>
            </a:pPr>
            <a:endParaRPr lang="en-US" i="1" dirty="0" smtClean="0"/>
          </a:p>
          <a:p>
            <a:pPr>
              <a:buNone/>
            </a:pPr>
            <a:r>
              <a:rPr lang="en-US" b="1" dirty="0" smtClean="0"/>
              <a:t>Targeted Monetary Transfers:</a:t>
            </a:r>
          </a:p>
          <a:p>
            <a:r>
              <a:rPr lang="en-US" dirty="0" smtClean="0"/>
              <a:t>According to Table 4, on average , 50% of spending on Targeted Programs goes to the non-poor. </a:t>
            </a:r>
          </a:p>
          <a:p>
            <a:r>
              <a:rPr lang="en-US" dirty="0" smtClean="0"/>
              <a:t>Some of these leakages are intentional and some are due to leakages to unintended beneficiaries. </a:t>
            </a:r>
          </a:p>
          <a:p>
            <a:r>
              <a:rPr lang="en-US" dirty="0" smtClean="0"/>
              <a:t>AUH (</a:t>
            </a:r>
            <a:r>
              <a:rPr lang="en-US" dirty="0" err="1" smtClean="0"/>
              <a:t>Asignacion</a:t>
            </a:r>
            <a:r>
              <a:rPr lang="en-US" dirty="0" smtClean="0"/>
              <a:t> Universal </a:t>
            </a:r>
            <a:r>
              <a:rPr lang="en-US" dirty="0" err="1" smtClean="0"/>
              <a:t>por</a:t>
            </a:r>
            <a:r>
              <a:rPr lang="en-US" dirty="0" smtClean="0"/>
              <a:t> </a:t>
            </a:r>
            <a:r>
              <a:rPr lang="en-US" dirty="0" err="1" smtClean="0"/>
              <a:t>Hijo</a:t>
            </a:r>
            <a:r>
              <a:rPr lang="en-US" dirty="0" smtClean="0"/>
              <a:t>)  of 40% to the non-poor is due to program design since these are </a:t>
            </a:r>
            <a:r>
              <a:rPr lang="en-US" i="1" dirty="0" smtClean="0"/>
              <a:t>simulated</a:t>
            </a:r>
            <a:r>
              <a:rPr lang="en-US" dirty="0" smtClean="0"/>
              <a:t> and not actual beneficiaries.  </a:t>
            </a:r>
          </a:p>
          <a:p>
            <a:pPr lvl="1"/>
            <a:r>
              <a:rPr lang="en-US" dirty="0" smtClean="0"/>
              <a:t>In this case the “error of inclusion” is due to shortcomings in the targeting mechanism that chooses beneficiaries as a function of the number of children and the income threshold is set for the household as a whole so those beneficiaries with fewer children may actually be above the poverty line</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53</a:t>
            </a:fld>
            <a:endParaRPr lang="en-US"/>
          </a:p>
        </p:txBody>
      </p:sp>
    </p:spTree>
  </p:cSld>
  <p:clrMapOvr>
    <a:masterClrMapping/>
  </p:clrMapOvr>
  <p:transition xmlns:p14="http://schemas.microsoft.com/office/powerpoint/2010/main"/>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37069297"/>
              </p:ext>
            </p:extLst>
          </p:nvPr>
        </p:nvGraphicFramePr>
        <p:xfrm>
          <a:off x="76200" y="76200"/>
          <a:ext cx="8991600" cy="6096001"/>
        </p:xfrm>
        <a:graphic>
          <a:graphicData uri="http://schemas.openxmlformats.org/drawingml/2006/table">
            <a:tbl>
              <a:tblPr firstRow="1" firstCol="1" bandRow="1">
                <a:tableStyleId>{5C22544A-7EE6-4342-B048-85BDC9FD1C3A}</a:tableStyleId>
              </a:tblPr>
              <a:tblGrid>
                <a:gridCol w="3150211"/>
                <a:gridCol w="1080072"/>
                <a:gridCol w="1080072"/>
                <a:gridCol w="1080072"/>
                <a:gridCol w="1080072"/>
                <a:gridCol w="1521101"/>
              </a:tblGrid>
              <a:tr h="358401">
                <a:tc gridSpan="6">
                  <a:txBody>
                    <a:bodyPr/>
                    <a:lstStyle/>
                    <a:p>
                      <a:pPr marL="0" marR="0" algn="ctr">
                        <a:lnSpc>
                          <a:spcPct val="115000"/>
                        </a:lnSpc>
                        <a:spcBef>
                          <a:spcPts val="0"/>
                        </a:spcBef>
                        <a:spcAft>
                          <a:spcPts val="0"/>
                        </a:spcAft>
                      </a:pPr>
                      <a:r>
                        <a:rPr lang="en-US" sz="1600" dirty="0" smtClean="0">
                          <a:solidFill>
                            <a:schemeClr val="tx1"/>
                          </a:solidFill>
                          <a:effectLst/>
                        </a:rPr>
                        <a:t>AR: TABLE </a:t>
                      </a:r>
                      <a:r>
                        <a:rPr lang="en-US" sz="1600" dirty="0">
                          <a:solidFill>
                            <a:schemeClr val="tx1"/>
                          </a:solidFill>
                          <a:effectLst/>
                        </a:rPr>
                        <a:t>4.  </a:t>
                      </a:r>
                      <a:r>
                        <a:rPr lang="en-US" sz="1600" dirty="0" smtClean="0">
                          <a:solidFill>
                            <a:schemeClr val="tx1"/>
                          </a:solidFill>
                          <a:effectLst/>
                        </a:rPr>
                        <a:t>Leakages  and Coverage </a:t>
                      </a:r>
                      <a:endParaRPr lang="en-US" sz="16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8401">
                <a:tc rowSpan="2">
                  <a:txBody>
                    <a:bodyPr/>
                    <a:lstStyle/>
                    <a:p>
                      <a:pPr marL="0" marR="0">
                        <a:lnSpc>
                          <a:spcPct val="115000"/>
                        </a:lnSpc>
                        <a:spcBef>
                          <a:spcPts val="0"/>
                        </a:spcBef>
                        <a:spcAft>
                          <a:spcPts val="0"/>
                        </a:spcAft>
                      </a:pPr>
                      <a:r>
                        <a:rPr lang="en-US" sz="10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solidFill>
                            <a:schemeClr val="tx1"/>
                          </a:solidFill>
                          <a:effectLst/>
                        </a:rPr>
                        <a:t>Share of Benefits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a:solidFill>
                            <a:schemeClr val="tx1"/>
                          </a:solidFill>
                          <a:effectLst/>
                        </a:rPr>
                        <a:t>Coverage</a:t>
                      </a:r>
                      <a:endParaRPr lang="en-US" sz="12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571166">
                <a:tc vMerge="1">
                  <a:txBody>
                    <a:bodyPr/>
                    <a:lstStyle/>
                    <a:p>
                      <a:endParaRPr lang="en-US"/>
                    </a:p>
                  </a:txBody>
                  <a:tcPr/>
                </a:tc>
                <a:tc gridSpan="3">
                  <a:txBody>
                    <a:bodyPr/>
                    <a:lstStyle/>
                    <a:p>
                      <a:pPr marL="0" marR="0" algn="ctr">
                        <a:lnSpc>
                          <a:spcPct val="115000"/>
                        </a:lnSpc>
                        <a:spcBef>
                          <a:spcPts val="0"/>
                        </a:spcBef>
                        <a:spcAft>
                          <a:spcPts val="0"/>
                        </a:spcAft>
                      </a:pPr>
                      <a:r>
                        <a:rPr lang="en-US" sz="1200" dirty="0">
                          <a:solidFill>
                            <a:schemeClr val="tx1"/>
                          </a:solidFill>
                          <a:effectLst/>
                        </a:rPr>
                        <a:t>who go to those</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dirty="0">
                          <a:solidFill>
                            <a:schemeClr val="tx1"/>
                          </a:solidFill>
                          <a:effectLst/>
                        </a:rPr>
                        <a:t>(Beneficiaries/Poor Households)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609622">
                <a:tc>
                  <a:txBody>
                    <a:bodyPr/>
                    <a:lstStyle/>
                    <a:p>
                      <a:pPr marL="0" marR="0">
                        <a:lnSpc>
                          <a:spcPct val="115000"/>
                        </a:lnSpc>
                        <a:spcBef>
                          <a:spcPts val="0"/>
                        </a:spcBef>
                        <a:spcAft>
                          <a:spcPts val="0"/>
                        </a:spcAft>
                      </a:pPr>
                      <a:r>
                        <a:rPr lang="en-US" sz="10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Extreme poor 2.5</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Moderate poor 4.0</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Non-poor</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Extreme poor 2.5</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Moderate poor 4.0</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s-AR" sz="1200" dirty="0">
                          <a:solidFill>
                            <a:schemeClr val="tx1"/>
                          </a:solidFill>
                          <a:effectLst/>
                        </a:rPr>
                        <a:t>Jefas y Jefes de Hogar</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37.7%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57.8%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42.2%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2.9%</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err="1">
                          <a:solidFill>
                            <a:schemeClr val="tx1"/>
                          </a:solidFill>
                          <a:effectLst/>
                        </a:rPr>
                        <a:t>Familias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62.5%</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37.5%</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22.1%</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22.1%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Unemployment Insurance</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28.7%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59.1%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1.3%</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err="1">
                          <a:solidFill>
                            <a:schemeClr val="tx1"/>
                          </a:solidFill>
                          <a:effectLst/>
                        </a:rPr>
                        <a:t>Becas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25.2%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1.0%</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Non Contributory Pensions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51.9%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54.7%</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44.6%</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Food</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39.7%</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58.9%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41.1%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13.4%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12.8%</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5602">
                <a:tc>
                  <a:txBody>
                    <a:bodyPr/>
                    <a:lstStyle/>
                    <a:p>
                      <a:pPr marL="0" marR="0" algn="ctr">
                        <a:lnSpc>
                          <a:spcPct val="115000"/>
                        </a:lnSpc>
                        <a:spcBef>
                          <a:spcPts val="0"/>
                        </a:spcBef>
                        <a:spcAft>
                          <a:spcPts val="0"/>
                        </a:spcAft>
                      </a:pPr>
                      <a:r>
                        <a:rPr lang="es-AR" sz="1200" dirty="0" err="1">
                          <a:solidFill>
                            <a:schemeClr val="tx1"/>
                          </a:solidFill>
                          <a:effectLst/>
                        </a:rPr>
                        <a:t>Simulated</a:t>
                      </a:r>
                      <a:r>
                        <a:rPr lang="es-AR" sz="1200" dirty="0">
                          <a:solidFill>
                            <a:schemeClr val="tx1"/>
                          </a:solidFill>
                          <a:effectLst/>
                        </a:rPr>
                        <a:t> AUH </a:t>
                      </a:r>
                      <a:r>
                        <a:rPr lang="es-AR" sz="1200" dirty="0" err="1">
                          <a:solidFill>
                            <a:schemeClr val="tx1"/>
                          </a:solidFill>
                          <a:effectLst/>
                        </a:rPr>
                        <a:t>Asignacion</a:t>
                      </a:r>
                      <a:r>
                        <a:rPr lang="es-AR" sz="1200" dirty="0">
                          <a:solidFill>
                            <a:schemeClr val="tx1"/>
                          </a:solidFill>
                          <a:effectLst/>
                        </a:rPr>
                        <a:t> Universal por Hijo</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37.6%</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60.0%</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40.0%</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31.2%</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34.7%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735">
                <a:tc>
                  <a:txBody>
                    <a:bodyPr/>
                    <a:lstStyle/>
                    <a:p>
                      <a:pPr marL="0" marR="0" algn="ctr">
                        <a:lnSpc>
                          <a:spcPct val="115000"/>
                        </a:lnSpc>
                        <a:spcBef>
                          <a:spcPts val="0"/>
                        </a:spcBef>
                        <a:spcAft>
                          <a:spcPts val="0"/>
                        </a:spcAft>
                      </a:pPr>
                      <a:r>
                        <a:rPr lang="en-US" sz="1200" dirty="0">
                          <a:solidFill>
                            <a:schemeClr val="tx1"/>
                          </a:solidFill>
                          <a:effectLst/>
                        </a:rPr>
                        <a:t>All without Simulated AUH and Nutrition</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38.3%</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49.1%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75.5%</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65.7%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2668">
                <a:tc>
                  <a:txBody>
                    <a:bodyPr/>
                    <a:lstStyle/>
                    <a:p>
                      <a:pPr marL="0" marR="0" algn="ctr">
                        <a:lnSpc>
                          <a:spcPct val="115000"/>
                        </a:lnSpc>
                        <a:spcBef>
                          <a:spcPts val="0"/>
                        </a:spcBef>
                        <a:spcAft>
                          <a:spcPts val="0"/>
                        </a:spcAft>
                      </a:pPr>
                      <a:r>
                        <a:rPr lang="en-US" sz="1200" dirty="0">
                          <a:solidFill>
                            <a:schemeClr val="tx1"/>
                          </a:solidFill>
                          <a:effectLst/>
                        </a:rPr>
                        <a:t>All with Simulated AUH and Nutrition</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51.1%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86.3%</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79.9%</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Oval 2"/>
          <p:cNvSpPr/>
          <p:nvPr/>
        </p:nvSpPr>
        <p:spPr>
          <a:xfrm>
            <a:off x="5410200" y="4267200"/>
            <a:ext cx="9144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876800" y="838200"/>
            <a:ext cx="1447800" cy="990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18" idx="7"/>
          </p:cNvCxnSpPr>
          <p:nvPr/>
        </p:nvCxnSpPr>
        <p:spPr>
          <a:xfrm rot="5400000">
            <a:off x="4497552" y="3521940"/>
            <a:ext cx="3596386" cy="5771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152400" y="5029200"/>
            <a:ext cx="32004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p:cNvSpPr>
            <a:spLocks noGrp="1"/>
          </p:cNvSpPr>
          <p:nvPr>
            <p:ph type="sldNum" sz="quarter" idx="12"/>
          </p:nvPr>
        </p:nvSpPr>
        <p:spPr/>
        <p:txBody>
          <a:bodyPr/>
          <a:lstStyle/>
          <a:p>
            <a:fld id="{D3D9255C-85FE-4B60-B1A8-EFF14C1E0D43}" type="slidenum">
              <a:rPr lang="en-US" smtClean="0"/>
              <a:pPr/>
              <a:t>54</a:t>
            </a:fld>
            <a:endParaRPr lang="en-US"/>
          </a:p>
        </p:txBody>
      </p:sp>
      <p:sp>
        <p:nvSpPr>
          <p:cNvPr id="18" name="Oval 17"/>
          <p:cNvSpPr/>
          <p:nvPr/>
        </p:nvSpPr>
        <p:spPr>
          <a:xfrm>
            <a:off x="5486400" y="5181600"/>
            <a:ext cx="9144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99865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a:bodyPr>
          <a:lstStyle/>
          <a:p>
            <a:pPr>
              <a:buNone/>
            </a:pPr>
            <a:r>
              <a:rPr lang="en-US" i="1" dirty="0" smtClean="0"/>
              <a:t>Is coverage of the poor universal?</a:t>
            </a:r>
            <a:r>
              <a:rPr lang="en-US" dirty="0" smtClean="0"/>
              <a:t> </a:t>
            </a:r>
          </a:p>
          <a:p>
            <a:r>
              <a:rPr lang="en-US" dirty="0" smtClean="0"/>
              <a:t>Considering all monetary transfer programs that benefit the poor (including the Pension Moratorium) but without the simulated AUH, the coverage of the extreme poor is 75.5%</a:t>
            </a:r>
          </a:p>
          <a:p>
            <a:endParaRPr lang="en-US" dirty="0" smtClean="0"/>
          </a:p>
          <a:p>
            <a:r>
              <a:rPr lang="en-US" dirty="0" smtClean="0"/>
              <a:t>Including the simulation of AUH benefits, the coverage increases to 86.3%.  </a:t>
            </a:r>
          </a:p>
        </p:txBody>
      </p:sp>
      <p:sp>
        <p:nvSpPr>
          <p:cNvPr id="4" name="Slide Number Placeholder 3"/>
          <p:cNvSpPr>
            <a:spLocks noGrp="1"/>
          </p:cNvSpPr>
          <p:nvPr>
            <p:ph type="sldNum" sz="quarter" idx="12"/>
          </p:nvPr>
        </p:nvSpPr>
        <p:spPr/>
        <p:txBody>
          <a:bodyPr/>
          <a:lstStyle/>
          <a:p>
            <a:fld id="{D3D9255C-85FE-4B60-B1A8-EFF14C1E0D43}" type="slidenum">
              <a:rPr lang="en-US" smtClean="0"/>
              <a:pPr/>
              <a:t>55</a:t>
            </a:fld>
            <a:endParaRPr lang="en-US"/>
          </a:p>
        </p:txBody>
      </p:sp>
    </p:spTree>
  </p:cSld>
  <p:clrMapOvr>
    <a:masterClrMapping/>
  </p:clrMapOvr>
  <p:transition xmlns:p14="http://schemas.microsoft.com/office/powerpoint/2010/main"/>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37069297"/>
              </p:ext>
            </p:extLst>
          </p:nvPr>
        </p:nvGraphicFramePr>
        <p:xfrm>
          <a:off x="76200" y="76200"/>
          <a:ext cx="8991600" cy="6096001"/>
        </p:xfrm>
        <a:graphic>
          <a:graphicData uri="http://schemas.openxmlformats.org/drawingml/2006/table">
            <a:tbl>
              <a:tblPr firstRow="1" firstCol="1" bandRow="1">
                <a:tableStyleId>{5C22544A-7EE6-4342-B048-85BDC9FD1C3A}</a:tableStyleId>
              </a:tblPr>
              <a:tblGrid>
                <a:gridCol w="3150211"/>
                <a:gridCol w="1080072"/>
                <a:gridCol w="1080072"/>
                <a:gridCol w="1080072"/>
                <a:gridCol w="1080072"/>
                <a:gridCol w="1521101"/>
              </a:tblGrid>
              <a:tr h="358401">
                <a:tc gridSpan="6">
                  <a:txBody>
                    <a:bodyPr/>
                    <a:lstStyle/>
                    <a:p>
                      <a:pPr marL="0" marR="0" algn="ctr">
                        <a:lnSpc>
                          <a:spcPct val="115000"/>
                        </a:lnSpc>
                        <a:spcBef>
                          <a:spcPts val="0"/>
                        </a:spcBef>
                        <a:spcAft>
                          <a:spcPts val="0"/>
                        </a:spcAft>
                      </a:pPr>
                      <a:r>
                        <a:rPr lang="en-US" sz="1600" dirty="0" smtClean="0">
                          <a:solidFill>
                            <a:schemeClr val="tx1"/>
                          </a:solidFill>
                          <a:effectLst/>
                        </a:rPr>
                        <a:t>AR: TABLE </a:t>
                      </a:r>
                      <a:r>
                        <a:rPr lang="en-US" sz="1600" dirty="0">
                          <a:solidFill>
                            <a:schemeClr val="tx1"/>
                          </a:solidFill>
                          <a:effectLst/>
                        </a:rPr>
                        <a:t>4.  Coverage and Leakages (2009 EPH)</a:t>
                      </a:r>
                      <a:endParaRPr lang="en-US" sz="16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8401">
                <a:tc rowSpan="2">
                  <a:txBody>
                    <a:bodyPr/>
                    <a:lstStyle/>
                    <a:p>
                      <a:pPr marL="0" marR="0">
                        <a:lnSpc>
                          <a:spcPct val="115000"/>
                        </a:lnSpc>
                        <a:spcBef>
                          <a:spcPts val="0"/>
                        </a:spcBef>
                        <a:spcAft>
                          <a:spcPts val="0"/>
                        </a:spcAft>
                      </a:pPr>
                      <a:r>
                        <a:rPr lang="en-US" sz="10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solidFill>
                            <a:schemeClr val="tx1"/>
                          </a:solidFill>
                          <a:effectLst/>
                        </a:rPr>
                        <a:t>Share of Benefits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a:solidFill>
                            <a:schemeClr val="tx1"/>
                          </a:solidFill>
                          <a:effectLst/>
                        </a:rPr>
                        <a:t>Coverage</a:t>
                      </a:r>
                      <a:endParaRPr lang="en-US" sz="12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571166">
                <a:tc vMerge="1">
                  <a:txBody>
                    <a:bodyPr/>
                    <a:lstStyle/>
                    <a:p>
                      <a:endParaRPr lang="en-US"/>
                    </a:p>
                  </a:txBody>
                  <a:tcPr/>
                </a:tc>
                <a:tc gridSpan="3">
                  <a:txBody>
                    <a:bodyPr/>
                    <a:lstStyle/>
                    <a:p>
                      <a:pPr marL="0" marR="0" algn="ctr">
                        <a:lnSpc>
                          <a:spcPct val="115000"/>
                        </a:lnSpc>
                        <a:spcBef>
                          <a:spcPts val="0"/>
                        </a:spcBef>
                        <a:spcAft>
                          <a:spcPts val="0"/>
                        </a:spcAft>
                      </a:pPr>
                      <a:r>
                        <a:rPr lang="en-US" sz="1200" dirty="0">
                          <a:solidFill>
                            <a:schemeClr val="tx1"/>
                          </a:solidFill>
                          <a:effectLst/>
                        </a:rPr>
                        <a:t>who go to those</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a:solidFill>
                            <a:schemeClr val="tx1"/>
                          </a:solidFill>
                          <a:effectLst/>
                        </a:rPr>
                        <a:t>(Beneficiaries/Poor Households)</a:t>
                      </a:r>
                      <a:endParaRPr lang="en-US" sz="12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609622">
                <a:tc>
                  <a:txBody>
                    <a:bodyPr/>
                    <a:lstStyle/>
                    <a:p>
                      <a:pPr marL="0" marR="0">
                        <a:lnSpc>
                          <a:spcPct val="115000"/>
                        </a:lnSpc>
                        <a:spcBef>
                          <a:spcPts val="0"/>
                        </a:spcBef>
                        <a:spcAft>
                          <a:spcPts val="0"/>
                        </a:spcAft>
                      </a:pPr>
                      <a:r>
                        <a:rPr lang="en-US" sz="10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Extreme poor 2.5</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Moderate poor 4.0</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Non-poor</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Extreme poor 2.5</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Moderate poor 4.0</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s-AR" sz="1200" dirty="0">
                          <a:solidFill>
                            <a:schemeClr val="tx1"/>
                          </a:solidFill>
                          <a:effectLst/>
                        </a:rPr>
                        <a:t>Jefas y Jefes de Hogar</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37.7%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57.8%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42.2%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2.9%</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err="1">
                          <a:solidFill>
                            <a:schemeClr val="tx1"/>
                          </a:solidFill>
                          <a:effectLst/>
                        </a:rPr>
                        <a:t>Familias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62.5%</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37.5%</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22.1%</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22.1%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Unemployment Insurance</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28.7%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59.1%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1.3%</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err="1">
                          <a:solidFill>
                            <a:schemeClr val="tx1"/>
                          </a:solidFill>
                          <a:effectLst/>
                        </a:rPr>
                        <a:t>Becas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25.2%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1.0%</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Non Contributory Pensions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51.9%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54.7%</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44.6%</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Food</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39.7%</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58.9%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41.1%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13.4%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12.8%</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5602">
                <a:tc>
                  <a:txBody>
                    <a:bodyPr/>
                    <a:lstStyle/>
                    <a:p>
                      <a:pPr marL="0" marR="0" algn="ctr">
                        <a:lnSpc>
                          <a:spcPct val="115000"/>
                        </a:lnSpc>
                        <a:spcBef>
                          <a:spcPts val="0"/>
                        </a:spcBef>
                        <a:spcAft>
                          <a:spcPts val="0"/>
                        </a:spcAft>
                      </a:pPr>
                      <a:r>
                        <a:rPr lang="es-AR" sz="1200" dirty="0" err="1">
                          <a:solidFill>
                            <a:schemeClr val="tx1"/>
                          </a:solidFill>
                          <a:effectLst/>
                        </a:rPr>
                        <a:t>Simulated</a:t>
                      </a:r>
                      <a:r>
                        <a:rPr lang="es-AR" sz="1200" dirty="0">
                          <a:solidFill>
                            <a:schemeClr val="tx1"/>
                          </a:solidFill>
                          <a:effectLst/>
                        </a:rPr>
                        <a:t> AUH </a:t>
                      </a:r>
                      <a:r>
                        <a:rPr lang="es-AR" sz="1200" dirty="0" err="1">
                          <a:solidFill>
                            <a:schemeClr val="tx1"/>
                          </a:solidFill>
                          <a:effectLst/>
                        </a:rPr>
                        <a:t>Asignacion</a:t>
                      </a:r>
                      <a:r>
                        <a:rPr lang="es-AR" sz="1200" dirty="0">
                          <a:solidFill>
                            <a:schemeClr val="tx1"/>
                          </a:solidFill>
                          <a:effectLst/>
                        </a:rPr>
                        <a:t> Universal por Hijo</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37.6%</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60.0%</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40.0%</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31.2%</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34.7%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735">
                <a:tc>
                  <a:txBody>
                    <a:bodyPr/>
                    <a:lstStyle/>
                    <a:p>
                      <a:pPr marL="0" marR="0" algn="ctr">
                        <a:lnSpc>
                          <a:spcPct val="115000"/>
                        </a:lnSpc>
                        <a:spcBef>
                          <a:spcPts val="0"/>
                        </a:spcBef>
                        <a:spcAft>
                          <a:spcPts val="0"/>
                        </a:spcAft>
                      </a:pPr>
                      <a:r>
                        <a:rPr lang="en-US" sz="1200" dirty="0">
                          <a:solidFill>
                            <a:schemeClr val="tx1"/>
                          </a:solidFill>
                          <a:effectLst/>
                        </a:rPr>
                        <a:t>All without Simulated AUH and Nutrition</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38.3%</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49.1%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75.5%</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65.7%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2668">
                <a:tc>
                  <a:txBody>
                    <a:bodyPr/>
                    <a:lstStyle/>
                    <a:p>
                      <a:pPr marL="0" marR="0" algn="ctr">
                        <a:lnSpc>
                          <a:spcPct val="115000"/>
                        </a:lnSpc>
                        <a:spcBef>
                          <a:spcPts val="0"/>
                        </a:spcBef>
                        <a:spcAft>
                          <a:spcPts val="0"/>
                        </a:spcAft>
                      </a:pPr>
                      <a:r>
                        <a:rPr lang="en-US" sz="1200" dirty="0">
                          <a:solidFill>
                            <a:schemeClr val="tx1"/>
                          </a:solidFill>
                          <a:effectLst/>
                        </a:rPr>
                        <a:t>All with Simulated AUH and Nutrition</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51.1%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86.3%</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79.9%</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Oval 6"/>
          <p:cNvSpPr/>
          <p:nvPr/>
        </p:nvSpPr>
        <p:spPr>
          <a:xfrm>
            <a:off x="6553200" y="4724400"/>
            <a:ext cx="914400" cy="76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848600" y="4800600"/>
            <a:ext cx="914400" cy="76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629400" y="533400"/>
            <a:ext cx="2514600" cy="16002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477000" y="5562600"/>
            <a:ext cx="914400" cy="76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848600" y="5638800"/>
            <a:ext cx="914400" cy="76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endCxn id="8" idx="0"/>
          </p:cNvCxnSpPr>
          <p:nvPr/>
        </p:nvCxnSpPr>
        <p:spPr>
          <a:xfrm rot="16200000" flipH="1">
            <a:off x="6896100" y="3390900"/>
            <a:ext cx="2743200" cy="762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5753100" y="3162300"/>
            <a:ext cx="2667000" cy="1524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Slide Number Placeholder 21"/>
          <p:cNvSpPr>
            <a:spLocks noGrp="1"/>
          </p:cNvSpPr>
          <p:nvPr>
            <p:ph type="sldNum" sz="quarter" idx="12"/>
          </p:nvPr>
        </p:nvSpPr>
        <p:spPr/>
        <p:txBody>
          <a:bodyPr/>
          <a:lstStyle/>
          <a:p>
            <a:fld id="{D3D9255C-85FE-4B60-B1A8-EFF14C1E0D43}" type="slidenum">
              <a:rPr lang="en-US" smtClean="0"/>
              <a:pPr/>
              <a:t>56</a:t>
            </a:fld>
            <a:endParaRPr lang="en-US"/>
          </a:p>
        </p:txBody>
      </p:sp>
    </p:spTree>
    <p:extLst>
      <p:ext uri="{BB962C8B-B14F-4D97-AF65-F5344CB8AC3E}">
        <p14:creationId xmlns:p14="http://schemas.microsoft.com/office/powerpoint/2010/main" val="34699865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75028079"/>
              </p:ext>
            </p:extLst>
          </p:nvPr>
        </p:nvGraphicFramePr>
        <p:xfrm>
          <a:off x="609600" y="457200"/>
          <a:ext cx="7772398" cy="6400797"/>
        </p:xfrm>
        <a:graphic>
          <a:graphicData uri="http://schemas.openxmlformats.org/drawingml/2006/table">
            <a:tbl>
              <a:tblPr>
                <a:tableStyleId>{5C22544A-7EE6-4342-B048-85BDC9FD1C3A}</a:tableStyleId>
              </a:tblPr>
              <a:tblGrid>
                <a:gridCol w="1981200"/>
                <a:gridCol w="2205788"/>
                <a:gridCol w="717082"/>
                <a:gridCol w="717082"/>
                <a:gridCol w="717082"/>
                <a:gridCol w="717082"/>
                <a:gridCol w="717082"/>
              </a:tblGrid>
              <a:tr h="322043">
                <a:tc gridSpan="7">
                  <a:txBody>
                    <a:bodyPr/>
                    <a:lstStyle/>
                    <a:p>
                      <a:pPr marL="0" marR="0" algn="ctr">
                        <a:lnSpc>
                          <a:spcPct val="115000"/>
                        </a:lnSpc>
                        <a:spcBef>
                          <a:spcPts val="0"/>
                        </a:spcBef>
                        <a:spcAft>
                          <a:spcPts val="0"/>
                        </a:spcAft>
                      </a:pPr>
                      <a:r>
                        <a:rPr lang="en-US" sz="1600" b="1" dirty="0" smtClean="0">
                          <a:effectLst/>
                        </a:rPr>
                        <a:t>MX: Coverage </a:t>
                      </a:r>
                      <a:r>
                        <a:rPr lang="en-US" sz="1600" b="1" dirty="0">
                          <a:effectLst/>
                        </a:rPr>
                        <a:t>and Leakages (2008)</a:t>
                      </a:r>
                      <a:endParaRPr lang="en-US" sz="1600" b="1" dirty="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4328">
                <a:tc gridSpan="2">
                  <a:txBody>
                    <a:bodyPr/>
                    <a:lstStyle/>
                    <a:p>
                      <a:pPr>
                        <a:lnSpc>
                          <a:spcPct val="115000"/>
                        </a:lnSpc>
                      </a:pPr>
                      <a:endParaRPr lang="en-US" sz="1000" dirty="0">
                        <a:effectLst/>
                        <a:latin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gridSpan="3">
                  <a:txBody>
                    <a:bodyPr/>
                    <a:lstStyle/>
                    <a:p>
                      <a:pPr marL="0" marR="0" algn="ctr">
                        <a:lnSpc>
                          <a:spcPct val="115000"/>
                        </a:lnSpc>
                        <a:spcBef>
                          <a:spcPts val="0"/>
                        </a:spcBef>
                        <a:spcAft>
                          <a:spcPts val="0"/>
                        </a:spcAft>
                      </a:pPr>
                      <a:r>
                        <a:rPr lang="en-US" sz="1200">
                          <a:effectLst/>
                        </a:rPr>
                        <a:t>Leakage</a:t>
                      </a:r>
                    </a:p>
                    <a:p>
                      <a:pPr marL="0" marR="0" algn="ctr">
                        <a:lnSpc>
                          <a:spcPct val="115000"/>
                        </a:lnSpc>
                        <a:spcBef>
                          <a:spcPts val="0"/>
                        </a:spcBef>
                        <a:spcAft>
                          <a:spcPts val="0"/>
                        </a:spcAft>
                      </a:pPr>
                      <a:r>
                        <a:rPr lang="en-US" sz="1200">
                          <a:effectLst/>
                        </a:rPr>
                        <a:t>(% resourses to poor and non-poor)</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a:effectLst/>
                        </a:rPr>
                        <a:t>Coverage</a:t>
                      </a:r>
                    </a:p>
                    <a:p>
                      <a:pPr marL="0" marR="0" algn="ctr">
                        <a:lnSpc>
                          <a:spcPct val="115000"/>
                        </a:lnSpc>
                        <a:spcBef>
                          <a:spcPts val="0"/>
                        </a:spcBef>
                        <a:spcAft>
                          <a:spcPts val="0"/>
                        </a:spcAft>
                      </a:pPr>
                      <a:r>
                        <a:rPr lang="en-US" sz="1200">
                          <a:effectLst/>
                        </a:rPr>
                        <a:t>(beneficiaries/poor)</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1102446">
                <a:tc gridSpan="2">
                  <a:txBody>
                    <a:bodyPr/>
                    <a:lstStyle/>
                    <a:p>
                      <a:pPr>
                        <a:lnSpc>
                          <a:spcPct val="115000"/>
                        </a:lnSpc>
                      </a:pPr>
                      <a:endParaRPr lang="en-US" sz="12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marL="0" marR="0" algn="ctr">
                        <a:lnSpc>
                          <a:spcPct val="115000"/>
                        </a:lnSpc>
                        <a:spcBef>
                          <a:spcPts val="0"/>
                        </a:spcBef>
                        <a:spcAft>
                          <a:spcPts val="0"/>
                        </a:spcAft>
                      </a:pPr>
                      <a:r>
                        <a:rPr lang="en-US" sz="1200">
                          <a:effectLst/>
                        </a:rPr>
                        <a:t>Extreme poor 2.5</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rPr>
                        <a:t>Moderate poor 4.0</a:t>
                      </a:r>
                      <a:endParaRPr lang="en-US" sz="1200" dirty="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rPr>
                        <a:t>Non-poor</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rPr>
                        <a:t>Extreme poor 2.5</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rPr>
                        <a:t>Moderate poor 4.0</a:t>
                      </a:r>
                      <a:endParaRPr lang="en-US" sz="1200" dirty="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rowSpan="4">
                  <a:txBody>
                    <a:bodyPr/>
                    <a:lstStyle/>
                    <a:p>
                      <a:pPr marL="0" marR="0">
                        <a:lnSpc>
                          <a:spcPct val="115000"/>
                        </a:lnSpc>
                        <a:spcBef>
                          <a:spcPts val="0"/>
                        </a:spcBef>
                        <a:spcAft>
                          <a:spcPts val="0"/>
                        </a:spcAft>
                      </a:pPr>
                      <a:r>
                        <a:rPr lang="en-US" sz="1200" dirty="0">
                          <a:effectLst/>
                          <a:latin typeface="+mn-lt"/>
                        </a:rPr>
                        <a:t>Principal </a:t>
                      </a:r>
                    </a:p>
                    <a:p>
                      <a:pPr marL="0" marR="0">
                        <a:lnSpc>
                          <a:spcPct val="115000"/>
                        </a:lnSpc>
                        <a:spcBef>
                          <a:spcPts val="0"/>
                        </a:spcBef>
                        <a:spcAft>
                          <a:spcPts val="0"/>
                        </a:spcAft>
                      </a:pPr>
                      <a:r>
                        <a:rPr lang="en-US" sz="1200" dirty="0">
                          <a:effectLst/>
                          <a:latin typeface="+mn-lt"/>
                        </a:rPr>
                        <a:t>monetary transfers </a:t>
                      </a:r>
                      <a:endParaRPr lang="en-US" sz="12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effectLst/>
                          <a:latin typeface="+mn-lt"/>
                        </a:rPr>
                        <a:t>At least one the three</a:t>
                      </a:r>
                      <a:endParaRPr lang="en-US" sz="1200">
                        <a:effectLst/>
                        <a:latin typeface="+mn-lt"/>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dirty="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dirty="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s-MX" sz="1400" dirty="0">
                          <a:effectLst/>
                          <a:latin typeface="+mn-lt"/>
                        </a:rPr>
                        <a:t>64.3%</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s-MX" sz="1400">
                          <a:effectLst/>
                          <a:latin typeface="+mn-lt"/>
                        </a:rPr>
                        <a:t>52.1%</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vMerge="1">
                  <a:txBody>
                    <a:bodyPr/>
                    <a:lstStyle/>
                    <a:p>
                      <a:endParaRPr lang="en-US"/>
                    </a:p>
                  </a:txBody>
                  <a:tcPr/>
                </a:tc>
                <a:tc>
                  <a:txBody>
                    <a:bodyPr/>
                    <a:lstStyle/>
                    <a:p>
                      <a:pPr marL="0" marR="0">
                        <a:lnSpc>
                          <a:spcPct val="115000"/>
                        </a:lnSpc>
                        <a:spcBef>
                          <a:spcPts val="0"/>
                        </a:spcBef>
                        <a:spcAft>
                          <a:spcPts val="0"/>
                        </a:spcAft>
                      </a:pPr>
                      <a:r>
                        <a:rPr lang="en-US" sz="1200">
                          <a:effectLst/>
                          <a:latin typeface="+mn-lt"/>
                        </a:rPr>
                        <a:t>Oportunidades</a:t>
                      </a:r>
                      <a:endParaRPr lang="en-US" sz="1200">
                        <a:effectLst/>
                        <a:latin typeface="+mn-lt"/>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41.9%</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23.1%</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35.0%</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58.1%</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35.9%</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vMerge="1">
                  <a:txBody>
                    <a:bodyPr/>
                    <a:lstStyle/>
                    <a:p>
                      <a:endParaRPr lang="en-US"/>
                    </a:p>
                  </a:txBody>
                  <a:tcPr/>
                </a:tc>
                <a:tc>
                  <a:txBody>
                    <a:bodyPr/>
                    <a:lstStyle/>
                    <a:p>
                      <a:pPr marL="0" marR="0">
                        <a:lnSpc>
                          <a:spcPct val="115000"/>
                        </a:lnSpc>
                        <a:spcBef>
                          <a:spcPts val="0"/>
                        </a:spcBef>
                        <a:spcAft>
                          <a:spcPts val="0"/>
                        </a:spcAft>
                      </a:pPr>
                      <a:r>
                        <a:rPr lang="en-US" sz="1200">
                          <a:effectLst/>
                          <a:latin typeface="+mn-lt"/>
                        </a:rPr>
                        <a:t>Adultos Mayores</a:t>
                      </a:r>
                      <a:endParaRPr lang="en-US" sz="1200">
                        <a:effectLst/>
                        <a:latin typeface="+mn-lt"/>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29.2%</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12.5%</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58.4%</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9.9%</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4.8%</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vMerge="1">
                  <a:txBody>
                    <a:bodyPr/>
                    <a:lstStyle/>
                    <a:p>
                      <a:endParaRPr lang="en-US"/>
                    </a:p>
                  </a:txBody>
                  <a:tcPr/>
                </a:tc>
                <a:tc>
                  <a:txBody>
                    <a:bodyPr/>
                    <a:lstStyle/>
                    <a:p>
                      <a:pPr marL="0" marR="0">
                        <a:lnSpc>
                          <a:spcPct val="115000"/>
                        </a:lnSpc>
                        <a:spcBef>
                          <a:spcPts val="0"/>
                        </a:spcBef>
                        <a:spcAft>
                          <a:spcPts val="0"/>
                        </a:spcAft>
                      </a:pPr>
                      <a:r>
                        <a:rPr lang="en-US" sz="1200">
                          <a:effectLst/>
                          <a:latin typeface="+mn-lt"/>
                        </a:rPr>
                        <a:t>Procampo</a:t>
                      </a:r>
                      <a:endParaRPr lang="en-US" sz="1200">
                        <a:effectLst/>
                        <a:latin typeface="+mn-lt"/>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32.3%</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11.6%</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56.2%</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12.0%</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3.9%</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gridSpan="2">
                  <a:txBody>
                    <a:bodyPr/>
                    <a:lstStyle/>
                    <a:p>
                      <a:pPr marL="0" marR="0">
                        <a:lnSpc>
                          <a:spcPct val="115000"/>
                        </a:lnSpc>
                        <a:spcBef>
                          <a:spcPts val="0"/>
                        </a:spcBef>
                        <a:spcAft>
                          <a:spcPts val="0"/>
                        </a:spcAft>
                      </a:pPr>
                      <a:r>
                        <a:rPr lang="en-US" sz="1200">
                          <a:effectLst/>
                          <a:latin typeface="+mn-lt"/>
                        </a:rPr>
                        <a:t>Becas (excl. Oportunidades)</a:t>
                      </a:r>
                      <a:endParaRPr lang="en-US" sz="12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marL="0" marR="0" algn="ctr">
                        <a:lnSpc>
                          <a:spcPct val="115000"/>
                        </a:lnSpc>
                        <a:spcBef>
                          <a:spcPts val="0"/>
                        </a:spcBef>
                        <a:spcAft>
                          <a:spcPts val="0"/>
                        </a:spcAft>
                      </a:pPr>
                      <a:r>
                        <a:rPr lang="en-US" sz="1400">
                          <a:effectLst/>
                          <a:latin typeface="+mn-lt"/>
                        </a:rPr>
                        <a:t>9.5%</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6.9%</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83.6%</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4.4%</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4.3%</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gridSpan="2">
                  <a:txBody>
                    <a:bodyPr/>
                    <a:lstStyle/>
                    <a:p>
                      <a:pPr marL="0" marR="0">
                        <a:lnSpc>
                          <a:spcPct val="115000"/>
                        </a:lnSpc>
                        <a:spcBef>
                          <a:spcPts val="0"/>
                        </a:spcBef>
                        <a:spcAft>
                          <a:spcPts val="0"/>
                        </a:spcAft>
                      </a:pPr>
                      <a:r>
                        <a:rPr lang="en-US" sz="1200">
                          <a:effectLst/>
                          <a:latin typeface="+mn-lt"/>
                        </a:rPr>
                        <a:t>Other social programs</a:t>
                      </a:r>
                      <a:endParaRPr lang="en-US" sz="12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marL="0" marR="0" algn="ctr">
                        <a:lnSpc>
                          <a:spcPct val="115000"/>
                        </a:lnSpc>
                        <a:spcBef>
                          <a:spcPts val="0"/>
                        </a:spcBef>
                        <a:spcAft>
                          <a:spcPts val="0"/>
                        </a:spcAft>
                      </a:pPr>
                      <a:r>
                        <a:rPr lang="en-US" sz="1400">
                          <a:effectLst/>
                          <a:latin typeface="+mn-lt"/>
                        </a:rPr>
                        <a:t>22.8%</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13.9%</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63.3%</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3.7%</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2.3%</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7260">
                <a:tc gridSpan="2">
                  <a:txBody>
                    <a:bodyPr/>
                    <a:lstStyle/>
                    <a:p>
                      <a:pPr marL="0" marR="0">
                        <a:lnSpc>
                          <a:spcPct val="115000"/>
                        </a:lnSpc>
                        <a:spcBef>
                          <a:spcPts val="0"/>
                        </a:spcBef>
                        <a:spcAft>
                          <a:spcPts val="0"/>
                        </a:spcAft>
                      </a:pPr>
                      <a:r>
                        <a:rPr lang="en-US" sz="1200" dirty="0" err="1">
                          <a:effectLst/>
                          <a:latin typeface="+mn-lt"/>
                        </a:rPr>
                        <a:t>Seguro</a:t>
                      </a:r>
                      <a:r>
                        <a:rPr lang="en-US" sz="1200" dirty="0">
                          <a:effectLst/>
                          <a:latin typeface="+mn-lt"/>
                        </a:rPr>
                        <a:t> Popular</a:t>
                      </a:r>
                    </a:p>
                    <a:p>
                      <a:pPr marL="0" marR="0">
                        <a:lnSpc>
                          <a:spcPct val="115000"/>
                        </a:lnSpc>
                        <a:spcBef>
                          <a:spcPts val="0"/>
                        </a:spcBef>
                        <a:spcAft>
                          <a:spcPts val="0"/>
                        </a:spcAft>
                      </a:pPr>
                      <a:r>
                        <a:rPr lang="en-US" sz="1200" dirty="0">
                          <a:effectLst/>
                          <a:latin typeface="+mn-lt"/>
                        </a:rPr>
                        <a:t>(</a:t>
                      </a:r>
                      <a:r>
                        <a:rPr lang="en-US" sz="1200" dirty="0" smtClean="0">
                          <a:effectLst/>
                          <a:latin typeface="+mn-lt"/>
                        </a:rPr>
                        <a:t>Non–contributory health</a:t>
                      </a:r>
                      <a:r>
                        <a:rPr lang="en-US" sz="1200" dirty="0">
                          <a:effectLst/>
                          <a:latin typeface="+mn-lt"/>
                        </a:rPr>
                        <a:t>)</a:t>
                      </a:r>
                      <a:endParaRPr lang="en-US" sz="12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41.5%</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33.7%</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gridSpan="2">
                  <a:txBody>
                    <a:bodyPr/>
                    <a:lstStyle/>
                    <a:p>
                      <a:pPr marL="0" marR="0">
                        <a:lnSpc>
                          <a:spcPct val="115000"/>
                        </a:lnSpc>
                        <a:spcBef>
                          <a:spcPts val="0"/>
                        </a:spcBef>
                        <a:spcAft>
                          <a:spcPts val="0"/>
                        </a:spcAft>
                      </a:pPr>
                      <a:r>
                        <a:rPr lang="en-US" sz="1200" dirty="0" smtClean="0">
                          <a:effectLst/>
                          <a:latin typeface="+mn-lt"/>
                        </a:rPr>
                        <a:t>Contributory Health </a:t>
                      </a:r>
                      <a:r>
                        <a:rPr lang="en-US" sz="1200" dirty="0">
                          <a:effectLst/>
                          <a:latin typeface="+mn-lt"/>
                        </a:rPr>
                        <a:t>Insurance</a:t>
                      </a:r>
                      <a:endParaRPr lang="en-US" sz="12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4.8%</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15.8%</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gridSpan="2">
                  <a:txBody>
                    <a:bodyPr/>
                    <a:lstStyle/>
                    <a:p>
                      <a:pPr marL="0" marR="0">
                        <a:lnSpc>
                          <a:spcPct val="115000"/>
                        </a:lnSpc>
                        <a:spcBef>
                          <a:spcPts val="0"/>
                        </a:spcBef>
                        <a:spcAft>
                          <a:spcPts val="0"/>
                        </a:spcAft>
                      </a:pPr>
                      <a:r>
                        <a:rPr lang="en-US" sz="1200" dirty="0" smtClean="0">
                          <a:effectLst/>
                          <a:latin typeface="+mn-lt"/>
                        </a:rPr>
                        <a:t>Contributory </a:t>
                      </a:r>
                      <a:r>
                        <a:rPr lang="en-US" sz="1200" dirty="0">
                          <a:effectLst/>
                          <a:latin typeface="+mn-lt"/>
                        </a:rPr>
                        <a:t>Pensions</a:t>
                      </a:r>
                      <a:endParaRPr lang="en-US" sz="12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10.6%</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9.1%</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Oval 2"/>
          <p:cNvSpPr/>
          <p:nvPr/>
        </p:nvSpPr>
        <p:spPr>
          <a:xfrm>
            <a:off x="6553200" y="2590800"/>
            <a:ext cx="2057400" cy="6858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rot="5400000">
            <a:off x="6972300" y="2324100"/>
            <a:ext cx="381000" cy="1524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8077200" y="2438400"/>
            <a:ext cx="228600" cy="762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6781800" y="685800"/>
            <a:ext cx="2057400" cy="17526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a:off x="3581400" y="3505200"/>
            <a:ext cx="12192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D3D9255C-85FE-4B60-B1A8-EFF14C1E0D43}" type="slidenum">
              <a:rPr lang="en-US" smtClean="0"/>
              <a:pPr/>
              <a:t>57</a:t>
            </a:fld>
            <a:endParaRPr lang="en-US"/>
          </a:p>
        </p:txBody>
      </p:sp>
    </p:spTree>
    <p:extLst>
      <p:ext uri="{BB962C8B-B14F-4D97-AF65-F5344CB8AC3E}">
        <p14:creationId xmlns:p14="http://schemas.microsoft.com/office/powerpoint/2010/main" val="416702084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fontScale="92500"/>
          </a:bodyPr>
          <a:lstStyle/>
          <a:p>
            <a:r>
              <a:rPr lang="en-US" dirty="0" smtClean="0"/>
              <a:t>  </a:t>
            </a:r>
            <a:r>
              <a:rPr lang="en-US" i="1" dirty="0" smtClean="0"/>
              <a:t>If program/policy coverage is not 100 percent, what is the cause? Gaps in the safety net system? Do programs and policies intentionally leave out some of the poor? Who are they? </a:t>
            </a:r>
          </a:p>
          <a:p>
            <a:r>
              <a:rPr lang="en-US" dirty="0" smtClean="0"/>
              <a:t>By design, targeted programs leave out some poor individuals: in particular, the younger individuals without children are not targeted by the main flagship programs in Argentina. </a:t>
            </a:r>
          </a:p>
          <a:p>
            <a:r>
              <a:rPr lang="en-US" dirty="0" smtClean="0"/>
              <a:t>Figure “The Profile of the Excluded” shows that the probability of being poor after transfers changes signs for out of the labor force, males and with some tertiary education</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58</a:t>
            </a:fld>
            <a:endParaRPr lang="en-US"/>
          </a:p>
        </p:txBody>
      </p:sp>
    </p:spTree>
  </p:cSld>
  <p:clrMapOvr>
    <a:masterClrMapping/>
  </p:clrMapOvr>
  <p:transition xmlns:p14="http://schemas.microsoft.com/office/powerpoint/2010/main"/>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53998" y="287923"/>
            <a:ext cx="3007875" cy="338554"/>
          </a:xfrm>
          <a:prstGeom prst="rect">
            <a:avLst/>
          </a:prstGeom>
          <a:solidFill>
            <a:schemeClr val="bg2">
              <a:lumMod val="7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ea typeface="Calibri" pitchFamily="34" charset="0"/>
                <a:cs typeface="Times New Roman" pitchFamily="18" charset="0"/>
              </a:rPr>
              <a:t>AR: The</a:t>
            </a:r>
            <a:r>
              <a:rPr kumimoji="0" lang="en-US" sz="1600" b="1" i="0" u="none" strike="noStrike" cap="none" normalizeH="0" dirty="0" smtClean="0">
                <a:ln>
                  <a:noFill/>
                </a:ln>
                <a:solidFill>
                  <a:schemeClr val="tx1"/>
                </a:solidFill>
                <a:effectLst/>
                <a:latin typeface="Garamond" pitchFamily="18" charset="0"/>
                <a:ea typeface="Calibri" pitchFamily="34" charset="0"/>
                <a:cs typeface="Times New Roman" pitchFamily="18" charset="0"/>
              </a:rPr>
              <a:t> Profile of the Excluded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1378" name="Picture 2"/>
          <p:cNvPicPr>
            <a:picLocks noChangeAspect="1" noChangeArrowheads="1"/>
          </p:cNvPicPr>
          <p:nvPr/>
        </p:nvPicPr>
        <p:blipFill>
          <a:blip r:embed="rId2" cstate="print"/>
          <a:srcRect/>
          <a:stretch>
            <a:fillRect/>
          </a:stretch>
        </p:blipFill>
        <p:spPr bwMode="auto">
          <a:xfrm>
            <a:off x="70370" y="609600"/>
            <a:ext cx="8884098" cy="5562600"/>
          </a:xfrm>
          <a:prstGeom prst="rect">
            <a:avLst/>
          </a:prstGeom>
          <a:noFill/>
          <a:ln w="9525">
            <a:noFill/>
            <a:miter lim="800000"/>
            <a:headEnd/>
            <a:tailEnd/>
          </a:ln>
          <a:effectLst/>
        </p:spPr>
      </p:pic>
      <p:cxnSp>
        <p:nvCxnSpPr>
          <p:cNvPr id="7" name="Straight Arrow Connector 6"/>
          <p:cNvCxnSpPr/>
          <p:nvPr/>
        </p:nvCxnSpPr>
        <p:spPr>
          <a:xfrm rot="10800000" flipV="1">
            <a:off x="5867400" y="381000"/>
            <a:ext cx="2057400" cy="1600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5638800" y="3886200"/>
            <a:ext cx="2057400" cy="1600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V="1">
            <a:off x="5334000" y="1905000"/>
            <a:ext cx="2209800" cy="1143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12"/>
          <p:cNvSpPr>
            <a:spLocks noGrp="1"/>
          </p:cNvSpPr>
          <p:nvPr>
            <p:ph type="sldNum" sz="quarter" idx="12"/>
          </p:nvPr>
        </p:nvSpPr>
        <p:spPr/>
        <p:txBody>
          <a:bodyPr/>
          <a:lstStyle/>
          <a:p>
            <a:fld id="{D3D9255C-85FE-4B60-B1A8-EFF14C1E0D43}" type="slidenum">
              <a:rPr lang="en-US" smtClean="0"/>
              <a:pPr/>
              <a:t>59</a:t>
            </a:fld>
            <a:endParaRPr lang="en-US"/>
          </a:p>
        </p:txBody>
      </p:sp>
    </p:spTree>
    <p:extLst>
      <p:ext uri="{BB962C8B-B14F-4D97-AF65-F5344CB8AC3E}">
        <p14:creationId xmlns:p14="http://schemas.microsoft.com/office/powerpoint/2010/main" val="19705403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a:solidFill>
            <a:schemeClr val="bg2">
              <a:lumMod val="75000"/>
            </a:schemeClr>
          </a:solidFill>
        </p:spPr>
        <p:txBody>
          <a:bodyPr>
            <a:normAutofit fontScale="90000"/>
          </a:bodyPr>
          <a:lstStyle/>
          <a:p>
            <a:r>
              <a:rPr lang="en-US" dirty="0" smtClean="0"/>
              <a:t> </a:t>
            </a:r>
            <a:br>
              <a:rPr lang="en-US" dirty="0" smtClean="0"/>
            </a:br>
            <a:r>
              <a:rPr lang="en-US" b="1" dirty="0" smtClean="0"/>
              <a:t>What is the Commitment to Equity Assessment?</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5181600"/>
          </a:xfrm>
        </p:spPr>
        <p:txBody>
          <a:bodyPr>
            <a:normAutofit/>
          </a:bodyPr>
          <a:lstStyle/>
          <a:p>
            <a:r>
              <a:rPr lang="en-US" dirty="0" smtClean="0"/>
              <a:t>A diagnostic framework to evaluate:</a:t>
            </a:r>
          </a:p>
          <a:p>
            <a:pPr>
              <a:buNone/>
            </a:pPr>
            <a:endParaRPr lang="en-US" dirty="0" smtClean="0"/>
          </a:p>
          <a:p>
            <a:pPr lvl="1"/>
            <a:r>
              <a:rPr lang="en-US" dirty="0" smtClean="0"/>
              <a:t> how aligned fiscal policies are with </a:t>
            </a:r>
            <a:r>
              <a:rPr lang="en-US" u="sng" dirty="0" smtClean="0"/>
              <a:t>supporting a minimum living standard</a:t>
            </a:r>
          </a:p>
          <a:p>
            <a:pPr lvl="1">
              <a:buNone/>
            </a:pPr>
            <a:endParaRPr lang="en-US" u="sng" dirty="0" smtClean="0"/>
          </a:p>
          <a:p>
            <a:pPr lvl="1"/>
            <a:r>
              <a:rPr lang="en-US" dirty="0" smtClean="0"/>
              <a:t>in ways that </a:t>
            </a:r>
            <a:r>
              <a:rPr lang="en-US" u="sng" dirty="0" smtClean="0"/>
              <a:t>reduce inequality</a:t>
            </a:r>
            <a:r>
              <a:rPr lang="en-US" dirty="0" smtClean="0"/>
              <a:t> and are broadly </a:t>
            </a:r>
            <a:r>
              <a:rPr lang="en-US" u="sng" dirty="0" smtClean="0"/>
              <a:t>consistent with macroeconomic stability, microeconomic efficiency and growth </a:t>
            </a:r>
            <a:endParaRPr lang="en-US" u="sng"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 - Conclusions</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lnSpcReduction="10000"/>
          </a:bodyPr>
          <a:lstStyle/>
          <a:p>
            <a:pPr>
              <a:buNone/>
            </a:pPr>
            <a:r>
              <a:rPr lang="en-US" dirty="0" smtClean="0"/>
              <a:t>Income Poverty Gap is not zero because:</a:t>
            </a:r>
          </a:p>
          <a:p>
            <a:pPr>
              <a:buNone/>
            </a:pPr>
            <a:r>
              <a:rPr lang="en-US" dirty="0" smtClean="0"/>
              <a:t>             	Although coverage of the poor with existing safety net system is quite high (around 80%)…</a:t>
            </a:r>
          </a:p>
          <a:p>
            <a:pPr>
              <a:buNone/>
            </a:pPr>
            <a:r>
              <a:rPr lang="en-US" dirty="0" smtClean="0"/>
              <a:t>			The </a:t>
            </a:r>
            <a:r>
              <a:rPr lang="en-US" u="sng" dirty="0" smtClean="0"/>
              <a:t>amount</a:t>
            </a:r>
            <a:r>
              <a:rPr lang="en-US" dirty="0" smtClean="0"/>
              <a:t> of Targeted Monetary Transfers reaching the poor are below the needs</a:t>
            </a:r>
          </a:p>
          <a:p>
            <a:pPr lvl="1"/>
            <a:r>
              <a:rPr lang="en-US" dirty="0" smtClean="0"/>
              <a:t>There are “errors” of inclusion by design (AUH)</a:t>
            </a:r>
          </a:p>
          <a:p>
            <a:pPr lvl="1"/>
            <a:r>
              <a:rPr lang="en-US" dirty="0" smtClean="0"/>
              <a:t>There are “errors” of exclusion by design due to gaps in safety net system </a:t>
            </a:r>
          </a:p>
          <a:p>
            <a:pPr lvl="1">
              <a:buNone/>
            </a:pPr>
            <a:r>
              <a:rPr lang="en-US" dirty="0" smtClean="0"/>
              <a:t>			The “excluded” tend to be male, outside the labor force and more educated</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60</a:t>
            </a:fld>
            <a:endParaRPr lang="en-US"/>
          </a:p>
        </p:txBody>
      </p:sp>
      <p:sp>
        <p:nvSpPr>
          <p:cNvPr id="5" name="Right Arrow 4"/>
          <p:cNvSpPr/>
          <p:nvPr/>
        </p:nvSpPr>
        <p:spPr>
          <a:xfrm>
            <a:off x="990600" y="29718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990600" y="1676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914400" y="56388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xmlns:p14="http://schemas.microsoft.com/office/powerpoint/2010/main"/>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 - Conclusions</a:t>
            </a:r>
            <a:br>
              <a:rPr lang="en-US" b="1" dirty="0" smtClean="0"/>
            </a:br>
            <a:endParaRPr lang="en-US" b="1" dirty="0"/>
          </a:p>
        </p:txBody>
      </p:sp>
      <p:sp>
        <p:nvSpPr>
          <p:cNvPr id="3" name="Content Placeholder 2"/>
          <p:cNvSpPr>
            <a:spLocks noGrp="1"/>
          </p:cNvSpPr>
          <p:nvPr>
            <p:ph idx="1"/>
          </p:nvPr>
        </p:nvSpPr>
        <p:spPr>
          <a:xfrm>
            <a:off x="152400" y="762000"/>
            <a:ext cx="8763000" cy="6096000"/>
          </a:xfrm>
        </p:spPr>
        <p:txBody>
          <a:bodyPr>
            <a:normAutofit fontScale="85000" lnSpcReduction="20000"/>
          </a:bodyPr>
          <a:lstStyle/>
          <a:p>
            <a:pPr>
              <a:buNone/>
            </a:pPr>
            <a:r>
              <a:rPr lang="en-US" dirty="0" smtClean="0"/>
              <a:t>Progressivity of transfers </a:t>
            </a:r>
          </a:p>
          <a:p>
            <a:pPr>
              <a:buNone/>
            </a:pPr>
            <a:r>
              <a:rPr lang="en-US" dirty="0" smtClean="0"/>
              <a:t>			Total redistributive spending is slightly progressive in absolute terms, but some of the social and economic subsidies are not; some of the latter are outright regressive (after transfers inequality is higher than before transfers; e.g., airline subsidies)</a:t>
            </a:r>
          </a:p>
          <a:p>
            <a:pPr>
              <a:buNone/>
            </a:pPr>
            <a:r>
              <a:rPr lang="en-US" dirty="0" smtClean="0"/>
              <a:t>			Thus, there is room to re-allocate benefits from the non-poor to the poor and eradicate the extreme poverty gap</a:t>
            </a:r>
          </a:p>
          <a:p>
            <a:pPr>
              <a:buNone/>
            </a:pPr>
            <a:r>
              <a:rPr lang="en-US" dirty="0" smtClean="0"/>
              <a:t>	Watch out: </a:t>
            </a:r>
          </a:p>
          <a:p>
            <a:pPr>
              <a:buNone/>
            </a:pPr>
            <a:r>
              <a:rPr lang="en-US" dirty="0" smtClean="0"/>
              <a:t>			-negative incentives </a:t>
            </a:r>
          </a:p>
          <a:p>
            <a:pPr>
              <a:buNone/>
            </a:pPr>
            <a:r>
              <a:rPr lang="en-US" dirty="0" smtClean="0"/>
              <a:t>			-impact on poor when eliminating some 			programs</a:t>
            </a:r>
          </a:p>
          <a:p>
            <a:pPr>
              <a:buNone/>
            </a:pPr>
            <a:r>
              <a:rPr lang="en-US" dirty="0" smtClean="0"/>
              <a:t>			-who bears the brunt of redistribution—			political economy dynamics</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61</a:t>
            </a:fld>
            <a:endParaRPr lang="en-US"/>
          </a:p>
        </p:txBody>
      </p:sp>
      <p:sp>
        <p:nvSpPr>
          <p:cNvPr id="5" name="Right Arrow 4"/>
          <p:cNvSpPr/>
          <p:nvPr/>
        </p:nvSpPr>
        <p:spPr>
          <a:xfrm>
            <a:off x="762000" y="1143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85800" y="2895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85800" y="4419600"/>
            <a:ext cx="978408" cy="13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xmlns:p14="http://schemas.microsoft.com/office/powerpoint/2010/main"/>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r>
              <a:rPr lang="en-US" u="sng" dirty="0" smtClean="0"/>
              <a:t/>
            </a:r>
            <a:br>
              <a:rPr lang="en-US" u="sng" dirty="0" smtClean="0"/>
            </a:br>
            <a:r>
              <a:rPr lang="en-US" u="sng" dirty="0" smtClean="0"/>
              <a:t>First</a:t>
            </a:r>
            <a:r>
              <a:rPr lang="en-US" dirty="0" smtClean="0"/>
              <a:t>, there is no “Latin-America” </a:t>
            </a:r>
            <a:br>
              <a:rPr lang="en-US" dirty="0" smtClean="0"/>
            </a:br>
            <a:endParaRPr lang="en-US" dirty="0"/>
          </a:p>
        </p:txBody>
      </p:sp>
      <p:sp>
        <p:nvSpPr>
          <p:cNvPr id="3" name="Content Placeholder 2"/>
          <p:cNvSpPr>
            <a:spLocks noGrp="1"/>
          </p:cNvSpPr>
          <p:nvPr>
            <p:ph idx="1"/>
          </p:nvPr>
        </p:nvSpPr>
        <p:spPr>
          <a:xfrm>
            <a:off x="457200" y="1600200"/>
            <a:ext cx="8229600" cy="5069160"/>
          </a:xfrm>
        </p:spPr>
        <p:txBody>
          <a:bodyPr>
            <a:normAutofit fontScale="85000" lnSpcReduction="20000"/>
          </a:bodyPr>
          <a:lstStyle/>
          <a:p>
            <a:r>
              <a:rPr lang="en-US" dirty="0" smtClean="0"/>
              <a:t>Extent and effectiveness of income redistribution and poverty reduction, revenue-collection, and spending patterns vary so significantly across countries that speaking of “Latin America” as a unit is misleading. </a:t>
            </a:r>
          </a:p>
          <a:p>
            <a:r>
              <a:rPr lang="en-US" dirty="0" smtClean="0"/>
              <a:t>The (after direct taxes and transfers) </a:t>
            </a:r>
            <a:r>
              <a:rPr lang="en-US" dirty="0" err="1" smtClean="0"/>
              <a:t>Gini</a:t>
            </a:r>
            <a:r>
              <a:rPr lang="en-US" dirty="0" smtClean="0"/>
              <a:t>, for example, declines by over 10 percent in Argentina but by only 2.4 percent in Bolivia. </a:t>
            </a:r>
          </a:p>
          <a:p>
            <a:r>
              <a:rPr lang="en-US" dirty="0" smtClean="0"/>
              <a:t>In Argentina, Brazil and Bolivia government revenues are close to 40 percent of GDP, whereas in Mexico and Peru they are around 20 percent.  </a:t>
            </a:r>
          </a:p>
          <a:p>
            <a:r>
              <a:rPr lang="en-US" dirty="0" smtClean="0"/>
              <a:t>Social spending (excluding contributory pensions) as a share of GDP ranges from 17 percent in Brazil to 5.2 percent in Peru. </a:t>
            </a:r>
          </a:p>
          <a:p>
            <a:pPr algn="r"/>
            <a:r>
              <a:rPr lang="en-US" dirty="0" smtClean="0"/>
              <a:t>See Table 1</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62</a:t>
            </a:fld>
            <a:endParaRPr lang="en-US" dirty="0"/>
          </a:p>
        </p:txBody>
      </p:sp>
    </p:spTree>
    <p:extLst>
      <p:ext uri="{BB962C8B-B14F-4D97-AF65-F5344CB8AC3E}">
        <p14:creationId xmlns:p14="http://schemas.microsoft.com/office/powerpoint/2010/main" val="167353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a:t>
            </a:r>
            <a:r>
              <a:rPr lang="en-US" dirty="0" err="1" smtClean="0"/>
              <a:t>Gini</a:t>
            </a:r>
            <a:r>
              <a:rPr lang="en-US" dirty="0" smtClean="0"/>
              <a:t> (in %)</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63</a:t>
            </a:fld>
            <a:endParaRPr lang="en-US"/>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4237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Headcount Ratio (in %)</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64</a:t>
            </a:fld>
            <a:endParaRPr lang="en-US"/>
          </a:p>
        </p:txBody>
      </p:sp>
      <p:graphicFrame>
        <p:nvGraphicFramePr>
          <p:cNvPr id="5" name="Content Placeholder 4"/>
          <p:cNvGraphicFramePr>
            <a:graphicFrameLocks noGrp="1"/>
          </p:cNvGraphicFramePr>
          <p:nvPr>
            <p:ph idx="1"/>
          </p:nvPr>
        </p:nvGraphicFramePr>
        <p:xfrm>
          <a:off x="179512" y="1600200"/>
          <a:ext cx="8712968" cy="5069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9086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
            </a:r>
            <a:br>
              <a:rPr lang="en-US" u="sng" dirty="0" smtClean="0"/>
            </a:br>
            <a:r>
              <a:rPr lang="en-US" u="sng" dirty="0" smtClean="0"/>
              <a:t>Second</a:t>
            </a:r>
            <a:r>
              <a:rPr lang="en-US" dirty="0" smtClean="0"/>
              <a:t>, social spending does not accrue to richest quintile. </a:t>
            </a:r>
            <a:br>
              <a:rPr lang="en-US" dirty="0" smtClean="0"/>
            </a:br>
            <a:endParaRPr lang="en-US" dirty="0"/>
          </a:p>
        </p:txBody>
      </p:sp>
      <p:sp>
        <p:nvSpPr>
          <p:cNvPr id="3" name="Content Placeholder 2"/>
          <p:cNvSpPr>
            <a:spLocks noGrp="1"/>
          </p:cNvSpPr>
          <p:nvPr>
            <p:ph idx="1"/>
          </p:nvPr>
        </p:nvSpPr>
        <p:spPr/>
        <p:txBody>
          <a:bodyPr/>
          <a:lstStyle/>
          <a:p>
            <a:r>
              <a:rPr lang="en-US" dirty="0" smtClean="0"/>
              <a:t>On the contrary, concentration coefficients for social spending are highly negative (progressive in absolute terms) for Argentina and slightly so for Bolivia and Mexico.</a:t>
            </a:r>
          </a:p>
          <a:p>
            <a:r>
              <a:rPr lang="en-US" dirty="0" smtClean="0"/>
              <a:t> In Brazil and Peru social spending is progressive in relative terms only. </a:t>
            </a:r>
          </a:p>
          <a:p>
            <a:pPr>
              <a:buNone/>
            </a:pPr>
            <a:endParaRPr lang="en-US" dirty="0" smtClean="0"/>
          </a:p>
          <a:p>
            <a:pPr algn="r"/>
            <a:r>
              <a:rPr lang="en-US" sz="2800" dirty="0" smtClean="0"/>
              <a:t>See Tables 4 and 5; Figure 1</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65</a:t>
            </a:fld>
            <a:endParaRPr lang="en-US"/>
          </a:p>
        </p:txBody>
      </p:sp>
    </p:spTree>
    <p:extLst>
      <p:ext uri="{BB962C8B-B14F-4D97-AF65-F5344CB8AC3E}">
        <p14:creationId xmlns:p14="http://schemas.microsoft.com/office/powerpoint/2010/main" val="3980147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Share of Direct Transfers Going to Each Quintile (Poorest to Richest)</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66</a:t>
            </a:fld>
            <a:endParaRPr lang="en-US"/>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7563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28800"/>
          </a:xfrm>
        </p:spPr>
        <p:txBody>
          <a:bodyPr>
            <a:normAutofit fontScale="90000"/>
          </a:bodyPr>
          <a:lstStyle/>
          <a:p>
            <a:r>
              <a:rPr lang="en-US" dirty="0" smtClean="0"/>
              <a:t>Share of In-kind Transfers (Education, Health, </a:t>
            </a:r>
            <a:r>
              <a:rPr lang="en-US" dirty="0" err="1" smtClean="0"/>
              <a:t>Urban&amp;Housing</a:t>
            </a:r>
            <a:r>
              <a:rPr lang="en-US" dirty="0" smtClean="0"/>
              <a:t>) Going to Each Quintile</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67</a:t>
            </a:fld>
            <a:endParaRPr lang="en-US"/>
          </a:p>
        </p:txBody>
      </p:sp>
      <p:graphicFrame>
        <p:nvGraphicFramePr>
          <p:cNvPr id="5" name="Content Placeholder 4"/>
          <p:cNvGraphicFramePr>
            <a:graphicFrameLocks noGrp="1"/>
          </p:cNvGraphicFramePr>
          <p:nvPr>
            <p:ph idx="1"/>
          </p:nvPr>
        </p:nvGraphicFramePr>
        <p:xfrm>
          <a:off x="251520" y="1916832"/>
          <a:ext cx="8661648" cy="47419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7867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Zooming-in: Share of Transfers Going to Bottom 20 %</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68</a:t>
            </a:fld>
            <a:endParaRPr lang="en-US"/>
          </a:p>
        </p:txBody>
      </p:sp>
      <p:graphicFrame>
        <p:nvGraphicFramePr>
          <p:cNvPr id="5" name="Content Placeholder 4"/>
          <p:cNvGraphicFramePr>
            <a:graphicFrameLocks noGrp="1"/>
          </p:cNvGraphicFramePr>
          <p:nvPr>
            <p:ph idx="1"/>
          </p:nvPr>
        </p:nvGraphicFramePr>
        <p:xfrm>
          <a:off x="0" y="1600200"/>
          <a:ext cx="8964488" cy="49251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2148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1426170"/>
          </a:xfrm>
        </p:spPr>
        <p:txBody>
          <a:bodyPr>
            <a:normAutofit fontScale="90000"/>
          </a:bodyPr>
          <a:lstStyle/>
          <a:p>
            <a:r>
              <a:rPr lang="en-US" u="sng" dirty="0" smtClean="0"/>
              <a:t>Third</a:t>
            </a:r>
            <a:r>
              <a:rPr lang="en-US" dirty="0" smtClean="0"/>
              <a:t>, no obvious correlation between size of government and redistribution (Table 1)</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69</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611560" y="1772816"/>
            <a:ext cx="7992888" cy="4661400"/>
          </a:xfrm>
          <a:prstGeom prst="rect">
            <a:avLst/>
          </a:prstGeom>
          <a:noFill/>
          <a:ln w="9525">
            <a:noFill/>
            <a:miter lim="800000"/>
            <a:headEnd/>
            <a:tailEnd/>
          </a:ln>
          <a:effectLst/>
        </p:spPr>
      </p:pic>
      <p:sp>
        <p:nvSpPr>
          <p:cNvPr id="6" name="Oval 5"/>
          <p:cNvSpPr/>
          <p:nvPr/>
        </p:nvSpPr>
        <p:spPr>
          <a:xfrm>
            <a:off x="5940152" y="3573016"/>
            <a:ext cx="1440160" cy="32849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1586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05000"/>
          </a:xfrm>
          <a:solidFill>
            <a:schemeClr val="bg2">
              <a:lumMod val="75000"/>
            </a:schemeClr>
          </a:solidFill>
        </p:spPr>
        <p:txBody>
          <a:bodyPr>
            <a:normAutofit/>
          </a:bodyPr>
          <a:lstStyle/>
          <a:p>
            <a:r>
              <a:rPr lang="en-US" dirty="0" smtClean="0"/>
              <a:t> </a:t>
            </a:r>
            <a:r>
              <a:rPr lang="en-US" b="1" dirty="0" smtClean="0"/>
              <a:t>Supporting</a:t>
            </a:r>
            <a:r>
              <a:rPr lang="en-US" dirty="0" smtClean="0"/>
              <a:t> </a:t>
            </a:r>
            <a:r>
              <a:rPr lang="en-US" b="1" dirty="0" smtClean="0"/>
              <a:t>a</a:t>
            </a:r>
            <a:r>
              <a:rPr lang="en-US" dirty="0" smtClean="0"/>
              <a:t> </a:t>
            </a:r>
            <a:r>
              <a:rPr lang="en-US" b="1" dirty="0" smtClean="0"/>
              <a:t>minimum</a:t>
            </a:r>
            <a:r>
              <a:rPr lang="en-US" dirty="0" smtClean="0"/>
              <a:t> </a:t>
            </a:r>
            <a:r>
              <a:rPr lang="en-US" b="1" dirty="0" smtClean="0"/>
              <a:t>living</a:t>
            </a:r>
            <a:r>
              <a:rPr lang="en-US" dirty="0" smtClean="0"/>
              <a:t> </a:t>
            </a:r>
            <a:r>
              <a:rPr lang="en-US" b="1" dirty="0" smtClean="0"/>
              <a:t>standard</a:t>
            </a:r>
            <a:endParaRPr lang="en-US" b="1" dirty="0"/>
          </a:p>
        </p:txBody>
      </p:sp>
      <p:sp>
        <p:nvSpPr>
          <p:cNvPr id="3" name="Content Placeholder 2"/>
          <p:cNvSpPr>
            <a:spLocks noGrp="1"/>
          </p:cNvSpPr>
          <p:nvPr>
            <p:ph idx="1"/>
          </p:nvPr>
        </p:nvSpPr>
        <p:spPr>
          <a:xfrm>
            <a:off x="0" y="1905000"/>
            <a:ext cx="9144000" cy="4953000"/>
          </a:xfrm>
        </p:spPr>
        <p:txBody>
          <a:bodyPr>
            <a:normAutofit fontScale="92500" lnSpcReduction="20000"/>
          </a:bodyPr>
          <a:lstStyle/>
          <a:p>
            <a:pPr marL="971550" lvl="1" indent="-514350">
              <a:buNone/>
            </a:pPr>
            <a:r>
              <a:rPr lang="en-US" dirty="0" smtClean="0"/>
              <a:t> </a:t>
            </a:r>
            <a:r>
              <a:rPr lang="en-US" b="1" i="1" dirty="0" smtClean="0"/>
              <a:t>poverty </a:t>
            </a:r>
            <a:r>
              <a:rPr lang="en-US" b="1" i="1" dirty="0"/>
              <a:t>reduction</a:t>
            </a:r>
            <a:r>
              <a:rPr lang="en-US" dirty="0"/>
              <a:t>: </a:t>
            </a:r>
            <a:r>
              <a:rPr lang="en-US" dirty="0" smtClean="0"/>
              <a:t>ensuring </a:t>
            </a:r>
            <a:r>
              <a:rPr lang="en-US" dirty="0"/>
              <a:t>that everyone has a minimum level of </a:t>
            </a:r>
            <a:r>
              <a:rPr lang="en-US" dirty="0" smtClean="0"/>
              <a:t>consumption</a:t>
            </a:r>
          </a:p>
          <a:p>
            <a:pPr marL="971550" lvl="1" indent="-514350">
              <a:buNone/>
            </a:pPr>
            <a:r>
              <a:rPr lang="en-US" dirty="0" smtClean="0"/>
              <a:t> </a:t>
            </a:r>
            <a:r>
              <a:rPr lang="en-US" b="1" i="1" dirty="0"/>
              <a:t>insurance</a:t>
            </a:r>
            <a:r>
              <a:rPr lang="en-US" dirty="0"/>
              <a:t>: </a:t>
            </a:r>
            <a:r>
              <a:rPr lang="en-US" dirty="0" smtClean="0"/>
              <a:t>preventing </a:t>
            </a:r>
            <a:r>
              <a:rPr lang="en-US" dirty="0"/>
              <a:t>individuals from falling (or falling further) below the minimum level of consumption due to adverse shocks, both idiosyncratic (unemployment, illness, bad harvests, etc.) and systemic (economic crises, natural disasters, spikes in food prices, etc</a:t>
            </a:r>
            <a:r>
              <a:rPr lang="en-US" dirty="0" smtClean="0"/>
              <a:t>.)</a:t>
            </a:r>
          </a:p>
          <a:p>
            <a:pPr marL="971550" lvl="1" indent="-514350">
              <a:buNone/>
            </a:pPr>
            <a:r>
              <a:rPr lang="en-US" b="1" i="1" dirty="0" smtClean="0"/>
              <a:t>income </a:t>
            </a:r>
            <a:r>
              <a:rPr lang="en-US" b="1" i="1" dirty="0"/>
              <a:t>smoothing</a:t>
            </a:r>
            <a:r>
              <a:rPr lang="en-US" i="1" dirty="0"/>
              <a:t>:</a:t>
            </a:r>
            <a:r>
              <a:rPr lang="en-US" dirty="0"/>
              <a:t> </a:t>
            </a:r>
            <a:r>
              <a:rPr lang="en-US" dirty="0" smtClean="0"/>
              <a:t>ensuring </a:t>
            </a:r>
            <a:r>
              <a:rPr lang="en-US" dirty="0"/>
              <a:t>that a minimum level of consumption is achieved throughout an individual’s life-cycle (maternity/paternity leave and retirement, in </a:t>
            </a:r>
            <a:r>
              <a:rPr lang="en-US" dirty="0" smtClean="0"/>
              <a:t>particular)</a:t>
            </a:r>
          </a:p>
          <a:p>
            <a:pPr marL="971550" lvl="1" indent="-514350">
              <a:buNone/>
            </a:pPr>
            <a:r>
              <a:rPr lang="en-US" b="1" i="1" dirty="0" smtClean="0"/>
              <a:t>building </a:t>
            </a:r>
            <a:r>
              <a:rPr lang="en-US" b="1" i="1" dirty="0"/>
              <a:t>poor people’s human capital</a:t>
            </a:r>
            <a:r>
              <a:rPr lang="en-US" dirty="0" smtClean="0"/>
              <a:t>: </a:t>
            </a:r>
            <a:r>
              <a:rPr lang="en-US" dirty="0"/>
              <a:t>ensuring that everyone has a minimum level of education and health.</a:t>
            </a:r>
          </a:p>
        </p:txBody>
      </p:sp>
      <p:sp>
        <p:nvSpPr>
          <p:cNvPr id="4" name="Slide Number Placeholder 3"/>
          <p:cNvSpPr>
            <a:spLocks noGrp="1"/>
          </p:cNvSpPr>
          <p:nvPr>
            <p:ph type="sldNum" sz="quarter" idx="12"/>
          </p:nvPr>
        </p:nvSpPr>
        <p:spPr/>
        <p:txBody>
          <a:bodyPr/>
          <a:lstStyle/>
          <a:p>
            <a:fld id="{D44A4457-FDB1-4F8C-86F4-C158D079D01D}" type="slidenum">
              <a:rPr lang="en-US" smtClean="0"/>
              <a:pPr/>
              <a:t>7</a:t>
            </a:fld>
            <a:endParaRPr lang="en-US" dirty="0"/>
          </a:p>
        </p:txBody>
      </p:sp>
    </p:spTree>
  </p:cSld>
  <p:clrMapOvr>
    <a:masterClrMapping/>
  </p:clrMapOvr>
  <p:transition xmlns:p14="http://schemas.microsoft.com/office/powerpoint/2010/main"/>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3D9255C-85FE-4B60-B1A8-EFF14C1E0D43}" type="slidenum">
              <a:rPr lang="en-US" smtClean="0"/>
              <a:pPr/>
              <a:t>70</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1331640" y="836712"/>
            <a:ext cx="6192688" cy="5182489"/>
          </a:xfrm>
          <a:prstGeom prst="rect">
            <a:avLst/>
          </a:prstGeom>
          <a:noFill/>
          <a:ln w="9525">
            <a:noFill/>
            <a:miter lim="800000"/>
            <a:headEnd/>
            <a:tailEnd/>
          </a:ln>
        </p:spPr>
      </p:pic>
    </p:spTree>
    <p:extLst>
      <p:ext uri="{BB962C8B-B14F-4D97-AF65-F5344CB8AC3E}">
        <p14:creationId xmlns:p14="http://schemas.microsoft.com/office/powerpoint/2010/main" val="3283259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 apparent correlation between size of government and impact </a:t>
            </a:r>
            <a:endParaRPr lang="en-US" dirty="0"/>
          </a:p>
        </p:txBody>
      </p:sp>
      <p:sp>
        <p:nvSpPr>
          <p:cNvPr id="3" name="Content Placeholder 2"/>
          <p:cNvSpPr>
            <a:spLocks noGrp="1"/>
          </p:cNvSpPr>
          <p:nvPr>
            <p:ph idx="1"/>
          </p:nvPr>
        </p:nvSpPr>
        <p:spPr/>
        <p:txBody>
          <a:bodyPr/>
          <a:lstStyle/>
          <a:p>
            <a:r>
              <a:rPr lang="en-US" dirty="0" smtClean="0"/>
              <a:t>Primary spending/GDP is similar for Argentina and Bolivia but they are on opposite sides in terms of the extent of redistribution.</a:t>
            </a:r>
          </a:p>
          <a:p>
            <a:endParaRPr lang="en-US" dirty="0" smtClean="0"/>
          </a:p>
          <a:p>
            <a:r>
              <a:rPr lang="en-US" dirty="0" smtClean="0"/>
              <a:t>Although Mexico spends 1/7</a:t>
            </a:r>
            <a:r>
              <a:rPr lang="en-US" baseline="30000" dirty="0" smtClean="0"/>
              <a:t>th</a:t>
            </a:r>
            <a:r>
              <a:rPr lang="en-US" dirty="0" smtClean="0"/>
              <a:t> of Brazil in transfers/GDP, the </a:t>
            </a:r>
            <a:r>
              <a:rPr lang="en-US" dirty="0" err="1" smtClean="0"/>
              <a:t>Gini</a:t>
            </a:r>
            <a:r>
              <a:rPr lang="en-US" dirty="0" smtClean="0"/>
              <a:t> declines by more in the former.</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71</a:t>
            </a:fld>
            <a:endParaRPr lang="en-US"/>
          </a:p>
        </p:txBody>
      </p:sp>
    </p:spTree>
    <p:extLst>
      <p:ext uri="{BB962C8B-B14F-4D97-AF65-F5344CB8AC3E}">
        <p14:creationId xmlns:p14="http://schemas.microsoft.com/office/powerpoint/2010/main" val="1078474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420888"/>
          </a:xfrm>
        </p:spPr>
        <p:txBody>
          <a:bodyPr>
            <a:normAutofit fontScale="90000"/>
          </a:bodyPr>
          <a:lstStyle/>
          <a:p>
            <a:pPr algn="l"/>
            <a:r>
              <a:rPr lang="en-US" u="sng" dirty="0" smtClean="0"/>
              <a:t>Fourth</a:t>
            </a:r>
            <a:r>
              <a:rPr lang="en-US" dirty="0" smtClean="0"/>
              <a:t>, due to indirect taxes households are net payers to the “</a:t>
            </a:r>
            <a:r>
              <a:rPr lang="en-US" dirty="0" err="1" smtClean="0"/>
              <a:t>fisc</a:t>
            </a:r>
            <a:r>
              <a:rPr lang="en-US" dirty="0" smtClean="0"/>
              <a:t>” beginning in the third </a:t>
            </a:r>
            <a:r>
              <a:rPr lang="en-US" dirty="0" err="1" smtClean="0"/>
              <a:t>decile</a:t>
            </a:r>
            <a:r>
              <a:rPr lang="en-US" dirty="0" smtClean="0"/>
              <a:t> in Bolivia and Brazil; for Peru this happens in the fifth </a:t>
            </a:r>
            <a:r>
              <a:rPr lang="en-US" dirty="0" err="1" smtClean="0"/>
              <a:t>decile</a:t>
            </a:r>
            <a:r>
              <a:rPr lang="en-US" dirty="0" smtClean="0"/>
              <a:t>.(Table 3)</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72</a:t>
            </a:fld>
            <a:endParaRPr lang="en-US"/>
          </a:p>
        </p:txBody>
      </p:sp>
      <p:pic>
        <p:nvPicPr>
          <p:cNvPr id="3076" name="Picture 4"/>
          <p:cNvPicPr>
            <a:picLocks noGrp="1" noChangeAspect="1" noChangeArrowheads="1"/>
          </p:cNvPicPr>
          <p:nvPr>
            <p:ph idx="1"/>
          </p:nvPr>
        </p:nvPicPr>
        <p:blipFill>
          <a:blip r:embed="rId2" cstate="print"/>
          <a:srcRect/>
          <a:stretch>
            <a:fillRect/>
          </a:stretch>
        </p:blipFill>
        <p:spPr bwMode="auto">
          <a:xfrm>
            <a:off x="971600" y="2564904"/>
            <a:ext cx="6840760" cy="4104455"/>
          </a:xfrm>
          <a:prstGeom prst="rect">
            <a:avLst/>
          </a:prstGeom>
          <a:noFill/>
          <a:ln w="9525">
            <a:noFill/>
            <a:miter lim="800000"/>
            <a:headEnd/>
            <a:tailEnd/>
          </a:ln>
          <a:effectLst/>
        </p:spPr>
      </p:pic>
    </p:spTree>
    <p:extLst>
      <p:ext uri="{BB962C8B-B14F-4D97-AF65-F5344CB8AC3E}">
        <p14:creationId xmlns:p14="http://schemas.microsoft.com/office/powerpoint/2010/main" val="2623512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964488" cy="1628800"/>
          </a:xfrm>
        </p:spPr>
        <p:txBody>
          <a:bodyPr>
            <a:normAutofit fontScale="90000"/>
          </a:bodyPr>
          <a:lstStyle/>
          <a:p>
            <a:r>
              <a:rPr lang="en-US" u="sng" dirty="0" smtClean="0"/>
              <a:t>Fifth</a:t>
            </a:r>
            <a:r>
              <a:rPr lang="en-US" dirty="0" smtClean="0"/>
              <a:t>, safety net system excludes substantial proportion of the poor by design</a:t>
            </a:r>
            <a:endParaRPr lang="en-US" u="sng"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73</a:t>
            </a:fld>
            <a:endParaRPr lang="en-US"/>
          </a:p>
        </p:txBody>
      </p:sp>
      <p:graphicFrame>
        <p:nvGraphicFramePr>
          <p:cNvPr id="5" name="Content Placeholder 4"/>
          <p:cNvGraphicFramePr>
            <a:graphicFrameLocks noGrp="1"/>
          </p:cNvGraphicFramePr>
          <p:nvPr>
            <p:ph idx="1"/>
          </p:nvPr>
        </p:nvGraphicFramePr>
        <p:xfrm>
          <a:off x="250825" y="1844675"/>
          <a:ext cx="8642350" cy="4679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2527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3D9255C-85FE-4B60-B1A8-EFF14C1E0D43}" type="slidenum">
              <a:rPr lang="en-US" smtClean="0"/>
              <a:pPr/>
              <a:t>74</a:t>
            </a:fld>
            <a:endParaRPr lang="en-US"/>
          </a:p>
        </p:txBody>
      </p:sp>
      <p:pic>
        <p:nvPicPr>
          <p:cNvPr id="6146" name="Picture 2"/>
          <p:cNvPicPr>
            <a:picLocks noChangeAspect="1" noChangeArrowheads="1"/>
          </p:cNvPicPr>
          <p:nvPr/>
        </p:nvPicPr>
        <p:blipFill>
          <a:blip r:embed="rId2" cstate="print"/>
          <a:srcRect/>
          <a:stretch>
            <a:fillRect/>
          </a:stretch>
        </p:blipFill>
        <p:spPr bwMode="auto">
          <a:xfrm>
            <a:off x="323528" y="620688"/>
            <a:ext cx="8640960" cy="5328592"/>
          </a:xfrm>
          <a:prstGeom prst="rect">
            <a:avLst/>
          </a:prstGeom>
          <a:noFill/>
          <a:ln w="9525">
            <a:noFill/>
            <a:miter lim="800000"/>
            <a:headEnd/>
            <a:tailEnd/>
          </a:ln>
          <a:effectLst/>
        </p:spPr>
      </p:pic>
    </p:spTree>
    <p:extLst>
      <p:ext uri="{BB962C8B-B14F-4D97-AF65-F5344CB8AC3E}">
        <p14:creationId xmlns:p14="http://schemas.microsoft.com/office/powerpoint/2010/main" val="2813847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Methodological Highlights</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D3D9255C-85FE-4B60-B1A8-EFF14C1E0D43}" type="slidenum">
              <a:rPr lang="en-US" smtClean="0"/>
              <a:pPr/>
              <a:t>75</a:t>
            </a:fld>
            <a:endParaRPr lang="en-US"/>
          </a:p>
        </p:txBody>
      </p:sp>
    </p:spTree>
    <p:extLst>
      <p:ext uri="{BB962C8B-B14F-4D97-AF65-F5344CB8AC3E}">
        <p14:creationId xmlns:p14="http://schemas.microsoft.com/office/powerpoint/2010/main" val="2889159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Methodological Highlights</a:t>
            </a:r>
            <a:endParaRPr lang="en-US" dirty="0"/>
          </a:p>
        </p:txBody>
      </p:sp>
      <p:sp>
        <p:nvSpPr>
          <p:cNvPr id="3" name="Content Placeholder 2"/>
          <p:cNvSpPr>
            <a:spLocks noGrp="1"/>
          </p:cNvSpPr>
          <p:nvPr>
            <p:ph idx="1"/>
          </p:nvPr>
        </p:nvSpPr>
        <p:spPr/>
        <p:txBody>
          <a:bodyPr>
            <a:normAutofit lnSpcReduction="10000"/>
          </a:bodyPr>
          <a:lstStyle/>
          <a:p>
            <a:r>
              <a:rPr lang="en-US" dirty="0" smtClean="0"/>
              <a:t>Definitions of income concepts and how they are constructed</a:t>
            </a:r>
          </a:p>
          <a:p>
            <a:pPr lvl="1"/>
            <a:r>
              <a:rPr lang="en-US" dirty="0" smtClean="0"/>
              <a:t>Methods</a:t>
            </a:r>
          </a:p>
          <a:p>
            <a:pPr lvl="1"/>
            <a:r>
              <a:rPr lang="en-US" dirty="0" smtClean="0"/>
              <a:t>When to scale-up</a:t>
            </a:r>
          </a:p>
          <a:p>
            <a:r>
              <a:rPr lang="en-US" dirty="0" smtClean="0"/>
              <a:t>Static fiscal incidence analysis</a:t>
            </a:r>
          </a:p>
          <a:p>
            <a:r>
              <a:rPr lang="en-US" dirty="0" smtClean="0"/>
              <a:t>Definition of “Progressive” and “Regressive”</a:t>
            </a:r>
          </a:p>
          <a:p>
            <a:endParaRPr lang="en-US" dirty="0" smtClean="0"/>
          </a:p>
          <a:p>
            <a:r>
              <a:rPr lang="en-US" dirty="0" smtClean="0"/>
              <a:t>Data: Household Surveys; See top rows of Appendix A</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76</a:t>
            </a:fld>
            <a:endParaRPr lang="en-US"/>
          </a:p>
        </p:txBody>
      </p:sp>
    </p:spTree>
    <p:extLst>
      <p:ext uri="{BB962C8B-B14F-4D97-AF65-F5344CB8AC3E}">
        <p14:creationId xmlns:p14="http://schemas.microsoft.com/office/powerpoint/2010/main" val="318997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Fiscal Incidence Analysis: Definitions of Income Concepts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attempt to assess the distributive impact of the full range of fiscal interventions. </a:t>
            </a:r>
          </a:p>
          <a:p>
            <a:r>
              <a:rPr lang="en-US" dirty="0" smtClean="0"/>
              <a:t>Whenever possible from market or primary income and sequentially estimate the incidence of</a:t>
            </a:r>
          </a:p>
          <a:p>
            <a:pPr lvl="1"/>
            <a:r>
              <a:rPr lang="en-US" dirty="0" smtClean="0"/>
              <a:t>direct taxes and contributions to the social security system, </a:t>
            </a:r>
          </a:p>
          <a:p>
            <a:pPr lvl="1"/>
            <a:r>
              <a:rPr lang="en-US" dirty="0" smtClean="0"/>
              <a:t>direct cash transfers, </a:t>
            </a:r>
          </a:p>
          <a:p>
            <a:pPr lvl="1"/>
            <a:r>
              <a:rPr lang="en-US" dirty="0" smtClean="0"/>
              <a:t>indirect taxes and subsidies, and </a:t>
            </a:r>
          </a:p>
          <a:p>
            <a:pPr lvl="1"/>
            <a:r>
              <a:rPr lang="en-US" dirty="0" smtClean="0"/>
              <a:t>in-kind transfers in the form of free or quasi-free services such as education and health.</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77</a:t>
            </a:fld>
            <a:endParaRPr lang="en-US"/>
          </a:p>
        </p:txBody>
      </p:sp>
    </p:spTree>
    <p:extLst>
      <p:ext uri="{BB962C8B-B14F-4D97-AF65-F5344CB8AC3E}">
        <p14:creationId xmlns:p14="http://schemas.microsoft.com/office/powerpoint/2010/main" val="4242564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3D9255C-85FE-4B60-B1A8-EFF14C1E0D43}" type="slidenum">
              <a:rPr lang="en-US" smtClean="0"/>
              <a:pPr/>
              <a:t>78</a:t>
            </a:fld>
            <a:endParaRPr lang="en-US"/>
          </a:p>
        </p:txBody>
      </p:sp>
      <p:pic>
        <p:nvPicPr>
          <p:cNvPr id="5122" name="Picture 2"/>
          <p:cNvPicPr>
            <a:picLocks noChangeAspect="1" noChangeArrowheads="1"/>
          </p:cNvPicPr>
          <p:nvPr/>
        </p:nvPicPr>
        <p:blipFill>
          <a:blip r:embed="rId2" cstate="print"/>
          <a:srcRect/>
          <a:stretch>
            <a:fillRect/>
          </a:stretch>
        </p:blipFill>
        <p:spPr bwMode="auto">
          <a:xfrm>
            <a:off x="827584" y="309563"/>
            <a:ext cx="7272807" cy="6548437"/>
          </a:xfrm>
          <a:prstGeom prst="rect">
            <a:avLst/>
          </a:prstGeom>
          <a:noFill/>
          <a:ln w="9525">
            <a:noFill/>
            <a:miter lim="800000"/>
            <a:headEnd/>
            <a:tailEnd/>
          </a:ln>
          <a:effectLst/>
        </p:spPr>
      </p:pic>
    </p:spTree>
    <p:extLst>
      <p:ext uri="{BB962C8B-B14F-4D97-AF65-F5344CB8AC3E}">
        <p14:creationId xmlns:p14="http://schemas.microsoft.com/office/powerpoint/2010/main" val="2001065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Fiscal Incidence Analysis: How Income Concepts are Constructed</a:t>
            </a:r>
            <a:endParaRPr lang="en-US" dirty="0"/>
          </a:p>
        </p:txBody>
      </p:sp>
      <p:sp>
        <p:nvSpPr>
          <p:cNvPr id="3" name="Content Placeholder 2"/>
          <p:cNvSpPr>
            <a:spLocks noGrp="1"/>
          </p:cNvSpPr>
          <p:nvPr>
            <p:ph idx="1"/>
          </p:nvPr>
        </p:nvSpPr>
        <p:spPr>
          <a:xfrm>
            <a:off x="457200" y="1600200"/>
            <a:ext cx="8229600" cy="4925144"/>
          </a:xfrm>
        </p:spPr>
        <p:txBody>
          <a:bodyPr>
            <a:normAutofit fontScale="92500" lnSpcReduction="20000"/>
          </a:bodyPr>
          <a:lstStyle/>
          <a:p>
            <a:r>
              <a:rPr lang="en-US" i="1" dirty="0" smtClean="0"/>
              <a:t>Direct Identification Method</a:t>
            </a:r>
            <a:endParaRPr lang="en-US" dirty="0" smtClean="0"/>
          </a:p>
          <a:p>
            <a:pPr>
              <a:buNone/>
            </a:pPr>
            <a:r>
              <a:rPr lang="en-US" dirty="0" smtClean="0"/>
              <a:t>Household surveys do not always include information on direct taxes or transfers from specific programs (or, on expenditures needed to estimate indirect taxes):</a:t>
            </a:r>
          </a:p>
          <a:p>
            <a:r>
              <a:rPr lang="en-US" i="1" dirty="0" smtClean="0"/>
              <a:t>Inference Method</a:t>
            </a:r>
            <a:endParaRPr lang="en-US" dirty="0" smtClean="0"/>
          </a:p>
          <a:p>
            <a:r>
              <a:rPr lang="en-US" i="1" dirty="0" smtClean="0"/>
              <a:t>Simulation Method</a:t>
            </a:r>
            <a:endParaRPr lang="en-US" dirty="0" smtClean="0"/>
          </a:p>
          <a:p>
            <a:r>
              <a:rPr lang="en-US" i="1" dirty="0" smtClean="0"/>
              <a:t>Imputation Method</a:t>
            </a:r>
            <a:endParaRPr lang="en-US" dirty="0" smtClean="0"/>
          </a:p>
          <a:p>
            <a:r>
              <a:rPr lang="en-US" i="1" dirty="0" smtClean="0"/>
              <a:t>Alternate Survey</a:t>
            </a:r>
            <a:endParaRPr lang="en-US" dirty="0" smtClean="0"/>
          </a:p>
          <a:p>
            <a:r>
              <a:rPr lang="en-US" i="1" dirty="0" smtClean="0"/>
              <a:t>Secondary Sources Method</a:t>
            </a:r>
          </a:p>
          <a:p>
            <a:pPr algn="r"/>
            <a:r>
              <a:rPr lang="en-US" dirty="0" smtClean="0"/>
              <a:t>Appendix A </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79</a:t>
            </a:fld>
            <a:endParaRPr lang="en-US"/>
          </a:p>
        </p:txBody>
      </p:sp>
    </p:spTree>
    <p:extLst>
      <p:ext uri="{BB962C8B-B14F-4D97-AF65-F5344CB8AC3E}">
        <p14:creationId xmlns:p14="http://schemas.microsoft.com/office/powerpoint/2010/main" val="2106912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01762"/>
          </a:xfrm>
          <a:solidFill>
            <a:schemeClr val="bg2">
              <a:lumMod val="75000"/>
            </a:schemeClr>
          </a:solidFill>
        </p:spPr>
        <p:txBody>
          <a:bodyPr>
            <a:normAutofit fontScale="90000"/>
          </a:bodyPr>
          <a:lstStyle/>
          <a:p>
            <a:pPr algn="l"/>
            <a:r>
              <a:rPr lang="en-US" sz="3600" dirty="0" smtClean="0"/>
              <a:t/>
            </a:r>
            <a:br>
              <a:rPr lang="en-US" sz="3600" dirty="0" smtClean="0"/>
            </a:br>
            <a:r>
              <a:rPr lang="en-US" sz="3600" dirty="0" smtClean="0"/>
              <a:t/>
            </a:r>
            <a:br>
              <a:rPr lang="en-US" sz="3600" dirty="0" smtClean="0"/>
            </a:br>
            <a:r>
              <a:rPr lang="en-US" sz="3600" b="1" dirty="0" smtClean="0"/>
              <a:t>CEQ</a:t>
            </a:r>
            <a:r>
              <a:rPr lang="en-US" sz="3600" dirty="0" smtClean="0"/>
              <a:t> </a:t>
            </a:r>
            <a:r>
              <a:rPr lang="en-US" sz="3600" b="1" dirty="0" smtClean="0"/>
              <a:t>evaluates</a:t>
            </a:r>
            <a:r>
              <a:rPr lang="en-US" sz="3600" dirty="0" smtClean="0"/>
              <a:t> </a:t>
            </a:r>
            <a:r>
              <a:rPr lang="en-US" sz="3600" b="1" dirty="0" smtClean="0"/>
              <a:t>efforts</a:t>
            </a:r>
            <a:r>
              <a:rPr lang="en-US" sz="3600" dirty="0" smtClean="0"/>
              <a:t> </a:t>
            </a:r>
            <a:r>
              <a:rPr lang="en-US" sz="3600" b="1" dirty="0" smtClean="0"/>
              <a:t>based</a:t>
            </a:r>
            <a:r>
              <a:rPr lang="en-US" sz="3600" dirty="0" smtClean="0"/>
              <a:t> </a:t>
            </a:r>
            <a:r>
              <a:rPr lang="en-US" sz="3600" b="1" dirty="0" smtClean="0"/>
              <a:t>on</a:t>
            </a:r>
            <a:r>
              <a:rPr lang="en-US" sz="3600" dirty="0" smtClean="0"/>
              <a:t> </a:t>
            </a:r>
            <a:r>
              <a:rPr lang="en-US" sz="3600" b="1" dirty="0" smtClean="0"/>
              <a:t>whether</a:t>
            </a:r>
            <a:r>
              <a:rPr lang="en-US" sz="3600" dirty="0" smtClean="0"/>
              <a:t> </a:t>
            </a:r>
            <a:r>
              <a:rPr lang="en-US" sz="3600" b="1" dirty="0" smtClean="0"/>
              <a:t>governments:</a:t>
            </a:r>
            <a:r>
              <a:rPr lang="en-US" sz="3600" dirty="0" smtClean="0"/>
              <a:t> </a:t>
            </a:r>
            <a:br>
              <a:rPr lang="en-US" sz="3600" dirty="0" smtClean="0"/>
            </a:br>
            <a:r>
              <a:rPr lang="en-US" dirty="0" smtClean="0"/>
              <a:t> </a:t>
            </a:r>
            <a:br>
              <a:rPr lang="en-US" dirty="0" smtClean="0"/>
            </a:br>
            <a:endParaRPr lang="en-US" dirty="0"/>
          </a:p>
        </p:txBody>
      </p:sp>
      <p:sp>
        <p:nvSpPr>
          <p:cNvPr id="3" name="Content Placeholder 2"/>
          <p:cNvSpPr>
            <a:spLocks noGrp="1"/>
          </p:cNvSpPr>
          <p:nvPr>
            <p:ph idx="1"/>
          </p:nvPr>
        </p:nvSpPr>
        <p:spPr>
          <a:xfrm>
            <a:off x="457200" y="1371600"/>
            <a:ext cx="8229600" cy="5486400"/>
          </a:xfrm>
        </p:spPr>
        <p:txBody>
          <a:bodyPr>
            <a:normAutofit lnSpcReduction="10000"/>
          </a:bodyPr>
          <a:lstStyle/>
          <a:p>
            <a:r>
              <a:rPr lang="en-US" dirty="0" smtClean="0"/>
              <a:t>collect and allocate enough resources to support a minimum living standard for all: RESOURCES</a:t>
            </a:r>
          </a:p>
          <a:p>
            <a:r>
              <a:rPr lang="en-US" dirty="0" smtClean="0"/>
              <a:t>collect and distribute resources equitably: EQUITY </a:t>
            </a:r>
          </a:p>
          <a:p>
            <a:r>
              <a:rPr lang="en-US" dirty="0" smtClean="0"/>
              <a:t>ensure spending is fiscally sustainable and that programs are incentive compatible: QUALITY</a:t>
            </a:r>
          </a:p>
          <a:p>
            <a:r>
              <a:rPr lang="en-US" dirty="0" smtClean="0"/>
              <a:t>collect and publish relevant information as well as are subject to independent evaluations: ACCOUNTABILITY</a:t>
            </a:r>
            <a:endParaRPr lang="en-US" dirty="0"/>
          </a:p>
        </p:txBody>
      </p:sp>
      <p:sp>
        <p:nvSpPr>
          <p:cNvPr id="4" name="Slide Number Placeholder 3"/>
          <p:cNvSpPr>
            <a:spLocks noGrp="1"/>
          </p:cNvSpPr>
          <p:nvPr>
            <p:ph type="sldNum" sz="quarter" idx="12"/>
          </p:nvPr>
        </p:nvSpPr>
        <p:spPr>
          <a:xfrm>
            <a:off x="8305800" y="6477000"/>
            <a:ext cx="381000" cy="244475"/>
          </a:xfrm>
        </p:spPr>
        <p:txBody>
          <a:bodyPr/>
          <a:lstStyle/>
          <a:p>
            <a:fld id="{D44A4457-FDB1-4F8C-86F4-C158D079D01D}" type="slidenum">
              <a:rPr lang="en-US" smtClean="0"/>
              <a:pPr/>
              <a:t>8</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Fiscal Incidence Analysis: Incidence Assumptions (Appendix A)</a:t>
            </a:r>
            <a:endParaRPr lang="en-US" dirty="0"/>
          </a:p>
        </p:txBody>
      </p:sp>
      <p:sp>
        <p:nvSpPr>
          <p:cNvPr id="3" name="Content Placeholder 2"/>
          <p:cNvSpPr>
            <a:spLocks noGrp="1"/>
          </p:cNvSpPr>
          <p:nvPr>
            <p:ph idx="1"/>
          </p:nvPr>
        </p:nvSpPr>
        <p:spPr>
          <a:xfrm>
            <a:off x="179512" y="1556792"/>
            <a:ext cx="8784976" cy="5301208"/>
          </a:xfrm>
        </p:spPr>
        <p:txBody>
          <a:bodyPr>
            <a:normAutofit/>
          </a:bodyPr>
          <a:lstStyle/>
          <a:p>
            <a:r>
              <a:rPr lang="en-US" dirty="0" smtClean="0"/>
              <a:t>Payroll taxes and social security contributions are borne fully by labor in the form of lower wages.</a:t>
            </a:r>
          </a:p>
          <a:p>
            <a:r>
              <a:rPr lang="en-US" dirty="0" smtClean="0"/>
              <a:t>Consumption taxes (VAT, excise taxes, consumption taxes) are borne by consumers of the taxed commodities; burdens are allocated in proportion to the shares of consumption of the taxed good.</a:t>
            </a:r>
          </a:p>
          <a:p>
            <a:r>
              <a:rPr lang="en-US" dirty="0" smtClean="0"/>
              <a:t>Cash transfers accrue to beneficiary households.</a:t>
            </a:r>
          </a:p>
        </p:txBody>
      </p:sp>
      <p:sp>
        <p:nvSpPr>
          <p:cNvPr id="4" name="Slide Number Placeholder 3"/>
          <p:cNvSpPr>
            <a:spLocks noGrp="1"/>
          </p:cNvSpPr>
          <p:nvPr>
            <p:ph type="sldNum" sz="quarter" idx="12"/>
          </p:nvPr>
        </p:nvSpPr>
        <p:spPr/>
        <p:txBody>
          <a:bodyPr/>
          <a:lstStyle/>
          <a:p>
            <a:fld id="{D3D9255C-85FE-4B60-B1A8-EFF14C1E0D43}" type="slidenum">
              <a:rPr lang="en-US" smtClean="0"/>
              <a:pPr/>
              <a:t>80</a:t>
            </a:fld>
            <a:endParaRPr lang="en-US"/>
          </a:p>
        </p:txBody>
      </p:sp>
    </p:spTree>
    <p:extLst>
      <p:ext uri="{BB962C8B-B14F-4D97-AF65-F5344CB8AC3E}">
        <p14:creationId xmlns:p14="http://schemas.microsoft.com/office/powerpoint/2010/main" val="4147020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Fiscal Incidence Analysis: Incidence Assumptions</a:t>
            </a:r>
            <a:endParaRPr lang="en-US" dirty="0"/>
          </a:p>
        </p:txBody>
      </p:sp>
      <p:sp>
        <p:nvSpPr>
          <p:cNvPr id="3" name="Content Placeholder 2"/>
          <p:cNvSpPr>
            <a:spLocks noGrp="1"/>
          </p:cNvSpPr>
          <p:nvPr>
            <p:ph idx="1"/>
          </p:nvPr>
        </p:nvSpPr>
        <p:spPr>
          <a:xfrm>
            <a:off x="179512" y="1556792"/>
            <a:ext cx="8784976" cy="5301208"/>
          </a:xfrm>
        </p:spPr>
        <p:txBody>
          <a:bodyPr>
            <a:normAutofit fontScale="92500" lnSpcReduction="10000"/>
          </a:bodyPr>
          <a:lstStyle/>
          <a:p>
            <a:r>
              <a:rPr lang="en-US" dirty="0" smtClean="0"/>
              <a:t>Social Security/contributory pensions (and unemployment compensation of a contributory system) are included in Market Income.</a:t>
            </a:r>
          </a:p>
          <a:p>
            <a:r>
              <a:rPr lang="en-US" dirty="0" smtClean="0"/>
              <a:t>SS pensions are </a:t>
            </a:r>
            <a:r>
              <a:rPr lang="en-US" u="sng" dirty="0" smtClean="0"/>
              <a:t>not</a:t>
            </a:r>
            <a:r>
              <a:rPr lang="en-US" dirty="0" smtClean="0"/>
              <a:t> considered part of government transfers because in an actuarially fair system, pensions—on average—correspond to life-time contributions. (“Micro-simulation” project of Paris School of Economics; see Bourguignon, various papers).</a:t>
            </a:r>
          </a:p>
          <a:p>
            <a:r>
              <a:rPr lang="en-US" dirty="0" smtClean="0"/>
              <a:t>What if there is a deficit in the year of analysis? Estimated the incidence of the “subsidy” separately.</a:t>
            </a:r>
          </a:p>
          <a:p>
            <a:pPr>
              <a:buNone/>
            </a:pPr>
            <a:endParaRPr lang="en-US" dirty="0" smtClean="0"/>
          </a:p>
        </p:txBody>
      </p:sp>
      <p:sp>
        <p:nvSpPr>
          <p:cNvPr id="4" name="Slide Number Placeholder 3"/>
          <p:cNvSpPr>
            <a:spLocks noGrp="1"/>
          </p:cNvSpPr>
          <p:nvPr>
            <p:ph type="sldNum" sz="quarter" idx="12"/>
          </p:nvPr>
        </p:nvSpPr>
        <p:spPr/>
        <p:txBody>
          <a:bodyPr/>
          <a:lstStyle/>
          <a:p>
            <a:fld id="{D3D9255C-85FE-4B60-B1A8-EFF14C1E0D43}" type="slidenum">
              <a:rPr lang="en-US" smtClean="0"/>
              <a:pPr/>
              <a:t>81</a:t>
            </a:fld>
            <a:endParaRPr lang="en-US" dirty="0"/>
          </a:p>
        </p:txBody>
      </p:sp>
    </p:spTree>
    <p:extLst>
      <p:ext uri="{BB962C8B-B14F-4D97-AF65-F5344CB8AC3E}">
        <p14:creationId xmlns:p14="http://schemas.microsoft.com/office/powerpoint/2010/main" val="1525414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Fiscal Incidence Analysis: Incidence Assumptions</a:t>
            </a:r>
            <a:endParaRPr lang="en-US" dirty="0"/>
          </a:p>
        </p:txBody>
      </p:sp>
      <p:sp>
        <p:nvSpPr>
          <p:cNvPr id="3" name="Content Placeholder 2"/>
          <p:cNvSpPr>
            <a:spLocks noGrp="1"/>
          </p:cNvSpPr>
          <p:nvPr>
            <p:ph idx="1"/>
          </p:nvPr>
        </p:nvSpPr>
        <p:spPr>
          <a:xfrm>
            <a:off x="179512" y="1556792"/>
            <a:ext cx="8784976" cy="5301208"/>
          </a:xfrm>
        </p:spPr>
        <p:txBody>
          <a:bodyPr>
            <a:normAutofit fontScale="92500" lnSpcReduction="20000"/>
          </a:bodyPr>
          <a:lstStyle/>
          <a:p>
            <a:r>
              <a:rPr lang="en-US" dirty="0" smtClean="0"/>
              <a:t>Education transfers: calculated as the average cost per student at each level multiplied by the number of children in school at each level in every household.</a:t>
            </a:r>
          </a:p>
          <a:p>
            <a:r>
              <a:rPr lang="en-US" dirty="0" smtClean="0"/>
              <a:t>Health transfers: depends on the system in the country.</a:t>
            </a:r>
          </a:p>
          <a:p>
            <a:pPr>
              <a:buNone/>
            </a:pPr>
            <a:r>
              <a:rPr lang="en-US" dirty="0" smtClean="0"/>
              <a:t>Scaling-up:</a:t>
            </a:r>
          </a:p>
          <a:p>
            <a:r>
              <a:rPr lang="en-US" dirty="0" smtClean="0"/>
              <a:t>Because these transfers are imputed based on totals from national or public accounts, market incomes and direct cash transfers (and taxes) need to be scaled-up to avoid overestimating the contribution of education and health transfers in the incidence analysis</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82</a:t>
            </a:fld>
            <a:endParaRPr lang="en-US"/>
          </a:p>
        </p:txBody>
      </p:sp>
    </p:spTree>
    <p:extLst>
      <p:ext uri="{BB962C8B-B14F-4D97-AF65-F5344CB8AC3E}">
        <p14:creationId xmlns:p14="http://schemas.microsoft.com/office/powerpoint/2010/main" val="3480832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CEQ Social Spending</a:t>
            </a:r>
            <a:endParaRPr lang="en-US" dirty="0"/>
          </a:p>
        </p:txBody>
      </p:sp>
      <p:sp>
        <p:nvSpPr>
          <p:cNvPr id="3" name="Content Placeholder 2"/>
          <p:cNvSpPr>
            <a:spLocks noGrp="1"/>
          </p:cNvSpPr>
          <p:nvPr>
            <p:ph idx="1"/>
          </p:nvPr>
        </p:nvSpPr>
        <p:spPr>
          <a:xfrm>
            <a:off x="457200" y="1600200"/>
            <a:ext cx="8435280" cy="5069160"/>
          </a:xfrm>
        </p:spPr>
        <p:txBody>
          <a:bodyPr>
            <a:normAutofit lnSpcReduction="10000"/>
          </a:bodyPr>
          <a:lstStyle/>
          <a:p>
            <a:r>
              <a:rPr lang="en-US" dirty="0" smtClean="0"/>
              <a:t>CEQ Social Spending includes public spending on education, health and social assistance. </a:t>
            </a:r>
          </a:p>
          <a:p>
            <a:r>
              <a:rPr lang="en-US" dirty="0" smtClean="0"/>
              <a:t>It does not include spending on contributory pensions except for the “subsidized” portion. </a:t>
            </a:r>
          </a:p>
          <a:p>
            <a:r>
              <a:rPr lang="en-US" dirty="0" smtClean="0"/>
              <a:t>The “subsidy” is equal to the deficit of the pay-as-you-go pension system in the year of the survey. </a:t>
            </a:r>
          </a:p>
          <a:p>
            <a:r>
              <a:rPr lang="en-US" dirty="0" smtClean="0"/>
              <a:t>If the contributory pension system did not have a deficit, the subsidy was taken to be equal to zero.</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83</a:t>
            </a:fld>
            <a:endParaRPr lang="en-US"/>
          </a:p>
        </p:txBody>
      </p:sp>
    </p:spTree>
    <p:extLst>
      <p:ext uri="{BB962C8B-B14F-4D97-AF65-F5344CB8AC3E}">
        <p14:creationId xmlns:p14="http://schemas.microsoft.com/office/powerpoint/2010/main" val="3503833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of Redistributive “Effectiveness”</a:t>
            </a:r>
            <a:endParaRPr lang="en-US" dirty="0"/>
          </a:p>
        </p:txBody>
      </p:sp>
      <p:sp>
        <p:nvSpPr>
          <p:cNvPr id="3" name="Content Placeholder 2"/>
          <p:cNvSpPr>
            <a:spLocks noGrp="1"/>
          </p:cNvSpPr>
          <p:nvPr>
            <p:ph idx="1"/>
          </p:nvPr>
        </p:nvSpPr>
        <p:spPr/>
        <p:txBody>
          <a:bodyPr/>
          <a:lstStyle/>
          <a:p>
            <a:r>
              <a:rPr lang="en-US" dirty="0" smtClean="0"/>
              <a:t>Effectiveness Indicator is defined as the redistributive effect (i.e., the relative decline in </a:t>
            </a:r>
            <a:r>
              <a:rPr lang="en-US" dirty="0" err="1" smtClean="0"/>
              <a:t>Gini</a:t>
            </a:r>
            <a:r>
              <a:rPr lang="en-US" dirty="0" smtClean="0"/>
              <a:t> or Headcount Ratio) of the taxes or transfers being analyzed divided by their relative size with respect to GDP.</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84</a:t>
            </a:fld>
            <a:endParaRPr lang="en-US"/>
          </a:p>
        </p:txBody>
      </p:sp>
    </p:spTree>
    <p:extLst>
      <p:ext uri="{BB962C8B-B14F-4D97-AF65-F5344CB8AC3E}">
        <p14:creationId xmlns:p14="http://schemas.microsoft.com/office/powerpoint/2010/main" val="3038449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of Extreme and Total Poverty </a:t>
            </a:r>
            <a:r>
              <a:rPr lang="en-US" dirty="0" smtClean="0">
                <a:solidFill>
                  <a:srgbClr val="FF0000"/>
                </a:solidFill>
              </a:rPr>
              <a:t>(to be confirmed)</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Extreme poverty is measured using the international PPP US$2.50 a day poverty line which for Latin America corresponds to roughly the median of national extreme poverty lines.</a:t>
            </a:r>
          </a:p>
          <a:p>
            <a:r>
              <a:rPr lang="en-US" dirty="0" smtClean="0"/>
              <a:t>Moderate poverty is measured using the international PPP US$4 a day poverty line which for Latin America corresponds to roughly the median of national moderate poverty lines.</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85</a:t>
            </a:fld>
            <a:endParaRPr lang="en-US"/>
          </a:p>
        </p:txBody>
      </p:sp>
    </p:spTree>
    <p:extLst>
      <p:ext uri="{BB962C8B-B14F-4D97-AF65-F5344CB8AC3E}">
        <p14:creationId xmlns:p14="http://schemas.microsoft.com/office/powerpoint/2010/main" val="3360827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Incidence Analysis: Caveats</a:t>
            </a:r>
            <a:endParaRPr lang="en-US" dirty="0"/>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r>
              <a:rPr lang="en-US" dirty="0" smtClean="0"/>
              <a:t>Does not incorporate potential systematic differences between average and marginal incidence effects. </a:t>
            </a:r>
          </a:p>
          <a:p>
            <a:r>
              <a:rPr lang="en-US" dirty="0" smtClean="0"/>
              <a:t>Does not include behavioral responses or general equilibrium effects. </a:t>
            </a:r>
          </a:p>
          <a:p>
            <a:r>
              <a:rPr lang="en-US" dirty="0" smtClean="0"/>
              <a:t>Does not analyze incidence or redistribution over the life-cycle. </a:t>
            </a:r>
          </a:p>
          <a:p>
            <a:r>
              <a:rPr lang="en-US" dirty="0" smtClean="0"/>
              <a:t>Does not take into account differences in the quality of public spending. </a:t>
            </a:r>
          </a:p>
          <a:p>
            <a:r>
              <a:rPr lang="en-US" dirty="0" smtClean="0"/>
              <a:t>Hence, this exercise should be viewed as a first-approximation of the impact of fiscal policy on inequality and poverty.</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86</a:t>
            </a:fld>
            <a:endParaRPr lang="en-US"/>
          </a:p>
        </p:txBody>
      </p:sp>
    </p:spTree>
    <p:extLst>
      <p:ext uri="{BB962C8B-B14F-4D97-AF65-F5344CB8AC3E}">
        <p14:creationId xmlns:p14="http://schemas.microsoft.com/office/powerpoint/2010/main" val="1560846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Summing-up </a:t>
            </a:r>
            <a:r>
              <a:rPr lang="en-US" dirty="0" smtClean="0">
                <a:solidFill>
                  <a:srgbClr val="FF0000"/>
                </a:solidFill>
              </a:rPr>
              <a:t>(to be confirmed) </a:t>
            </a:r>
            <a:r>
              <a:rPr lang="en-US" dirty="0" smtClean="0"/>
              <a:t>	</a:t>
            </a:r>
            <a:endParaRPr lang="en-US" dirty="0"/>
          </a:p>
        </p:txBody>
      </p:sp>
      <p:sp>
        <p:nvSpPr>
          <p:cNvPr id="3" name="Content Placeholder 2"/>
          <p:cNvSpPr>
            <a:spLocks noGrp="1"/>
          </p:cNvSpPr>
          <p:nvPr>
            <p:ph idx="1"/>
          </p:nvPr>
        </p:nvSpPr>
        <p:spPr/>
        <p:txBody>
          <a:bodyPr/>
          <a:lstStyle/>
          <a:p>
            <a:r>
              <a:rPr lang="en-US" dirty="0" smtClean="0"/>
              <a:t>Argentina: </a:t>
            </a:r>
          </a:p>
          <a:p>
            <a:pPr lvl="1"/>
            <a:r>
              <a:rPr lang="en-US" dirty="0" smtClean="0"/>
              <a:t>incidence analysis for net market, disposable income and final income*.</a:t>
            </a:r>
          </a:p>
          <a:p>
            <a:pPr lvl="1"/>
            <a:r>
              <a:rPr lang="en-US" dirty="0" smtClean="0"/>
              <a:t>AUH transfers were constructed by simulation.</a:t>
            </a:r>
          </a:p>
          <a:p>
            <a:pPr lvl="1"/>
            <a:r>
              <a:rPr lang="en-US" dirty="0" smtClean="0"/>
              <a:t>Any information on direct and indirect taxes and indirect and non-social subsidies comes from secondary sources; imputation method. </a:t>
            </a:r>
          </a:p>
          <a:p>
            <a:pPr lvl="1"/>
            <a:r>
              <a:rPr lang="en-US" dirty="0" smtClean="0"/>
              <a:t>Health:</a:t>
            </a:r>
          </a:p>
        </p:txBody>
      </p:sp>
      <p:sp>
        <p:nvSpPr>
          <p:cNvPr id="4" name="Slide Number Placeholder 3"/>
          <p:cNvSpPr>
            <a:spLocks noGrp="1"/>
          </p:cNvSpPr>
          <p:nvPr>
            <p:ph type="sldNum" sz="quarter" idx="12"/>
          </p:nvPr>
        </p:nvSpPr>
        <p:spPr/>
        <p:txBody>
          <a:bodyPr/>
          <a:lstStyle/>
          <a:p>
            <a:fld id="{D3D9255C-85FE-4B60-B1A8-EFF14C1E0D43}" type="slidenum">
              <a:rPr lang="en-US" smtClean="0"/>
              <a:pPr/>
              <a:t>87</a:t>
            </a:fld>
            <a:endParaRPr lang="en-US"/>
          </a:p>
        </p:txBody>
      </p:sp>
    </p:spTree>
    <p:extLst>
      <p:ext uri="{BB962C8B-B14F-4D97-AF65-F5344CB8AC3E}">
        <p14:creationId xmlns:p14="http://schemas.microsoft.com/office/powerpoint/2010/main" val="626970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Summing-up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Bolivia: </a:t>
            </a:r>
          </a:p>
          <a:p>
            <a:pPr lvl="1"/>
            <a:r>
              <a:rPr lang="en-US" dirty="0" smtClean="0"/>
              <a:t>incidence analysis for net market, disposable income and final income* based on micro-data.</a:t>
            </a:r>
          </a:p>
          <a:p>
            <a:pPr lvl="1"/>
            <a:r>
              <a:rPr lang="en-US" dirty="0" smtClean="0"/>
              <a:t>Bolivia doesn’t have direct taxes or SS contributions so market and net market income are pretty similar.</a:t>
            </a:r>
          </a:p>
          <a:p>
            <a:pPr lvl="1"/>
            <a:r>
              <a:rPr lang="en-US" dirty="0" err="1" smtClean="0"/>
              <a:t>Juancito</a:t>
            </a:r>
            <a:r>
              <a:rPr lang="en-US" dirty="0" smtClean="0"/>
              <a:t> Pinto, etc., transfers were constructed by simulation.</a:t>
            </a:r>
          </a:p>
          <a:p>
            <a:pPr lvl="1"/>
            <a:r>
              <a:rPr lang="en-US" dirty="0" smtClean="0"/>
              <a:t>Any information on indirect taxes and indirect and non-social subsidies comes from secondary sources; imputation method for domestic gas. </a:t>
            </a:r>
          </a:p>
          <a:p>
            <a:pPr lvl="1"/>
            <a:r>
              <a:rPr lang="en-US" dirty="0" smtClean="0"/>
              <a:t>Health</a:t>
            </a:r>
          </a:p>
          <a:p>
            <a:endParaRPr lang="en-US" dirty="0" smtClean="0"/>
          </a:p>
        </p:txBody>
      </p:sp>
      <p:sp>
        <p:nvSpPr>
          <p:cNvPr id="4" name="Slide Number Placeholder 3"/>
          <p:cNvSpPr>
            <a:spLocks noGrp="1"/>
          </p:cNvSpPr>
          <p:nvPr>
            <p:ph type="sldNum" sz="quarter" idx="12"/>
          </p:nvPr>
        </p:nvSpPr>
        <p:spPr/>
        <p:txBody>
          <a:bodyPr/>
          <a:lstStyle/>
          <a:p>
            <a:fld id="{D3D9255C-85FE-4B60-B1A8-EFF14C1E0D43}" type="slidenum">
              <a:rPr lang="en-US" smtClean="0"/>
              <a:pPr/>
              <a:t>88</a:t>
            </a:fld>
            <a:endParaRPr lang="en-US"/>
          </a:p>
        </p:txBody>
      </p:sp>
    </p:spTree>
    <p:extLst>
      <p:ext uri="{BB962C8B-B14F-4D97-AF65-F5344CB8AC3E}">
        <p14:creationId xmlns:p14="http://schemas.microsoft.com/office/powerpoint/2010/main" val="1287975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Summing-up	</a:t>
            </a:r>
            <a:endParaRPr lang="en-US" dirty="0"/>
          </a:p>
        </p:txBody>
      </p:sp>
      <p:sp>
        <p:nvSpPr>
          <p:cNvPr id="3" name="Content Placeholder 2"/>
          <p:cNvSpPr>
            <a:spLocks noGrp="1"/>
          </p:cNvSpPr>
          <p:nvPr>
            <p:ph idx="1"/>
          </p:nvPr>
        </p:nvSpPr>
        <p:spPr/>
        <p:txBody>
          <a:bodyPr>
            <a:normAutofit/>
          </a:bodyPr>
          <a:lstStyle/>
          <a:p>
            <a:r>
              <a:rPr lang="en-US" dirty="0" smtClean="0"/>
              <a:t>Brazil: </a:t>
            </a:r>
          </a:p>
          <a:p>
            <a:pPr lvl="1"/>
            <a:r>
              <a:rPr lang="en-US" dirty="0" smtClean="0"/>
              <a:t>incidence analysis for market, net market, disposable income and final income* based on micro-data.</a:t>
            </a:r>
          </a:p>
          <a:p>
            <a:pPr lvl="1"/>
            <a:r>
              <a:rPr lang="en-US" dirty="0" smtClean="0"/>
              <a:t>Any information on indirect taxes and indirect and non-social subsidies comes from secondary sources. </a:t>
            </a:r>
          </a:p>
          <a:p>
            <a:pPr lvl="1"/>
            <a:r>
              <a:rPr lang="en-US" dirty="0" smtClean="0"/>
              <a:t>Health</a:t>
            </a:r>
          </a:p>
          <a:p>
            <a:endParaRPr lang="en-US" dirty="0" smtClean="0"/>
          </a:p>
        </p:txBody>
      </p:sp>
      <p:sp>
        <p:nvSpPr>
          <p:cNvPr id="4" name="Slide Number Placeholder 3"/>
          <p:cNvSpPr>
            <a:spLocks noGrp="1"/>
          </p:cNvSpPr>
          <p:nvPr>
            <p:ph type="sldNum" sz="quarter" idx="12"/>
          </p:nvPr>
        </p:nvSpPr>
        <p:spPr/>
        <p:txBody>
          <a:bodyPr/>
          <a:lstStyle/>
          <a:p>
            <a:fld id="{D3D9255C-85FE-4B60-B1A8-EFF14C1E0D43}" type="slidenum">
              <a:rPr lang="en-US" smtClean="0"/>
              <a:pPr/>
              <a:t>89</a:t>
            </a:fld>
            <a:endParaRPr lang="en-US"/>
          </a:p>
        </p:txBody>
      </p:sp>
    </p:spTree>
    <p:extLst>
      <p:ext uri="{BB962C8B-B14F-4D97-AF65-F5344CB8AC3E}">
        <p14:creationId xmlns:p14="http://schemas.microsoft.com/office/powerpoint/2010/main" val="823686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2">
              <a:lumMod val="75000"/>
            </a:schemeClr>
          </a:solidFill>
        </p:spPr>
        <p:txBody>
          <a:bodyPr/>
          <a:lstStyle/>
          <a:p>
            <a:r>
              <a:rPr lang="en-US" b="1" dirty="0" smtClean="0"/>
              <a:t>CEQ: Diagnostic</a:t>
            </a:r>
            <a:r>
              <a:rPr lang="en-US" dirty="0" smtClean="0"/>
              <a:t> </a:t>
            </a:r>
            <a:r>
              <a:rPr lang="en-US" b="1" dirty="0" smtClean="0"/>
              <a:t>Framework</a:t>
            </a:r>
            <a:endParaRPr lang="en-US" b="1" dirty="0"/>
          </a:p>
        </p:txBody>
      </p:sp>
      <p:sp>
        <p:nvSpPr>
          <p:cNvPr id="3" name="Content Placeholder 2"/>
          <p:cNvSpPr>
            <a:spLocks noGrp="1"/>
          </p:cNvSpPr>
          <p:nvPr>
            <p:ph idx="1"/>
          </p:nvPr>
        </p:nvSpPr>
        <p:spPr>
          <a:xfrm>
            <a:off x="0" y="1143000"/>
            <a:ext cx="9144000" cy="5715000"/>
          </a:xfrm>
        </p:spPr>
        <p:txBody>
          <a:bodyPr>
            <a:noAutofit/>
          </a:bodyPr>
          <a:lstStyle/>
          <a:p>
            <a:endParaRPr lang="en-US" dirty="0" smtClean="0"/>
          </a:p>
          <a:p>
            <a:r>
              <a:rPr lang="en-US" dirty="0" smtClean="0"/>
              <a:t>Main question: Does a government make </a:t>
            </a:r>
            <a:r>
              <a:rPr lang="en-US" i="1" dirty="0" smtClean="0"/>
              <a:t>substantial efforts</a:t>
            </a:r>
            <a:r>
              <a:rPr lang="en-US" dirty="0" smtClean="0"/>
              <a:t> to support a minimum standard of living and build the human capital of the poor?</a:t>
            </a:r>
          </a:p>
          <a:p>
            <a:endParaRPr lang="en-US" dirty="0" smtClean="0"/>
          </a:p>
          <a:p>
            <a:r>
              <a:rPr lang="en-US" dirty="0" smtClean="0"/>
              <a:t>Define “substantial effort:” </a:t>
            </a:r>
          </a:p>
          <a:p>
            <a:pPr lvl="1"/>
            <a:r>
              <a:rPr lang="en-US" dirty="0" smtClean="0"/>
              <a:t>after net transfers income and human capital poverty gaps are “close to” zero</a:t>
            </a:r>
          </a:p>
        </p:txBody>
      </p:sp>
      <p:sp>
        <p:nvSpPr>
          <p:cNvPr id="4" name="Slide Number Placeholder 3"/>
          <p:cNvSpPr>
            <a:spLocks noGrp="1"/>
          </p:cNvSpPr>
          <p:nvPr>
            <p:ph type="sldNum" sz="quarter" idx="12"/>
          </p:nvPr>
        </p:nvSpPr>
        <p:spPr/>
        <p:txBody>
          <a:bodyPr/>
          <a:lstStyle/>
          <a:p>
            <a:fld id="{D44A4457-FDB1-4F8C-86F4-C158D079D01D}" type="slidenum">
              <a:rPr lang="en-US" smtClean="0"/>
              <a:pPr/>
              <a:t>9</a:t>
            </a:fld>
            <a:endParaRPr lang="en-US"/>
          </a:p>
        </p:txBody>
      </p:sp>
    </p:spTree>
  </p:cSld>
  <p:clrMapOvr>
    <a:masterClrMapping/>
  </p:clrMapOvr>
  <p:transition xmlns:p14="http://schemas.microsoft.com/office/powerpoint/2010/main"/>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Summing-up	</a:t>
            </a:r>
            <a:endParaRPr lang="en-US" dirty="0"/>
          </a:p>
        </p:txBody>
      </p:sp>
      <p:sp>
        <p:nvSpPr>
          <p:cNvPr id="3" name="Content Placeholder 2"/>
          <p:cNvSpPr>
            <a:spLocks noGrp="1"/>
          </p:cNvSpPr>
          <p:nvPr>
            <p:ph idx="1"/>
          </p:nvPr>
        </p:nvSpPr>
        <p:spPr/>
        <p:txBody>
          <a:bodyPr>
            <a:normAutofit/>
          </a:bodyPr>
          <a:lstStyle/>
          <a:p>
            <a:r>
              <a:rPr lang="en-US" dirty="0" smtClean="0"/>
              <a:t>Mexico: </a:t>
            </a:r>
          </a:p>
          <a:p>
            <a:pPr lvl="1"/>
            <a:r>
              <a:rPr lang="en-US" dirty="0" smtClean="0"/>
              <a:t>incidence analysis for net market, disposable income and final income* based on micro-data.</a:t>
            </a:r>
          </a:p>
          <a:p>
            <a:pPr lvl="1"/>
            <a:r>
              <a:rPr lang="en-US" dirty="0" smtClean="0"/>
              <a:t>Any information on direct and indirect taxes and indirect and non-social subsidies comes from secondary sources; imputation method for domestic gas. </a:t>
            </a:r>
          </a:p>
          <a:p>
            <a:pPr lvl="1"/>
            <a:r>
              <a:rPr lang="en-US" dirty="0" smtClean="0"/>
              <a:t>Health</a:t>
            </a:r>
          </a:p>
          <a:p>
            <a:endParaRPr lang="en-US" dirty="0" smtClean="0"/>
          </a:p>
        </p:txBody>
      </p:sp>
      <p:sp>
        <p:nvSpPr>
          <p:cNvPr id="4" name="Slide Number Placeholder 3"/>
          <p:cNvSpPr>
            <a:spLocks noGrp="1"/>
          </p:cNvSpPr>
          <p:nvPr>
            <p:ph type="sldNum" sz="quarter" idx="12"/>
          </p:nvPr>
        </p:nvSpPr>
        <p:spPr/>
        <p:txBody>
          <a:bodyPr/>
          <a:lstStyle/>
          <a:p>
            <a:fld id="{D3D9255C-85FE-4B60-B1A8-EFF14C1E0D43}" type="slidenum">
              <a:rPr lang="en-US" smtClean="0"/>
              <a:pPr/>
              <a:t>90</a:t>
            </a:fld>
            <a:endParaRPr lang="en-US"/>
          </a:p>
        </p:txBody>
      </p:sp>
    </p:spTree>
    <p:extLst>
      <p:ext uri="{BB962C8B-B14F-4D97-AF65-F5344CB8AC3E}">
        <p14:creationId xmlns:p14="http://schemas.microsoft.com/office/powerpoint/2010/main" val="2082300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Summing-up	</a:t>
            </a:r>
            <a:endParaRPr lang="en-US" dirty="0"/>
          </a:p>
        </p:txBody>
      </p:sp>
      <p:sp>
        <p:nvSpPr>
          <p:cNvPr id="3" name="Content Placeholder 2"/>
          <p:cNvSpPr>
            <a:spLocks noGrp="1"/>
          </p:cNvSpPr>
          <p:nvPr>
            <p:ph idx="1"/>
          </p:nvPr>
        </p:nvSpPr>
        <p:spPr/>
        <p:txBody>
          <a:bodyPr>
            <a:normAutofit/>
          </a:bodyPr>
          <a:lstStyle/>
          <a:p>
            <a:r>
              <a:rPr lang="en-US" dirty="0" smtClean="0"/>
              <a:t>Peru: </a:t>
            </a:r>
          </a:p>
          <a:p>
            <a:pPr lvl="1"/>
            <a:r>
              <a:rPr lang="en-US" dirty="0" smtClean="0"/>
              <a:t>incidence analysis for market, net market, disposable income, final and final income* based on micro-data.</a:t>
            </a:r>
          </a:p>
          <a:p>
            <a:pPr lvl="1"/>
            <a:r>
              <a:rPr lang="en-US" dirty="0" smtClean="0"/>
              <a:t>Health</a:t>
            </a:r>
          </a:p>
          <a:p>
            <a:pPr>
              <a:buNone/>
            </a:pPr>
            <a:endParaRPr lang="en-US" dirty="0" smtClean="0"/>
          </a:p>
        </p:txBody>
      </p:sp>
      <p:sp>
        <p:nvSpPr>
          <p:cNvPr id="4" name="Slide Number Placeholder 3"/>
          <p:cNvSpPr>
            <a:spLocks noGrp="1"/>
          </p:cNvSpPr>
          <p:nvPr>
            <p:ph type="sldNum" sz="quarter" idx="12"/>
          </p:nvPr>
        </p:nvSpPr>
        <p:spPr/>
        <p:txBody>
          <a:bodyPr/>
          <a:lstStyle/>
          <a:p>
            <a:fld id="{D3D9255C-85FE-4B60-B1A8-EFF14C1E0D43}" type="slidenum">
              <a:rPr lang="en-US" smtClean="0"/>
              <a:pPr/>
              <a:t>91</a:t>
            </a:fld>
            <a:endParaRPr lang="en-US"/>
          </a:p>
        </p:txBody>
      </p:sp>
    </p:spTree>
    <p:extLst>
      <p:ext uri="{BB962C8B-B14F-4D97-AF65-F5344CB8AC3E}">
        <p14:creationId xmlns:p14="http://schemas.microsoft.com/office/powerpoint/2010/main" val="681059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Definitions of Progressive and Regressive Taxes and Transfers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 convention on how to call transfers whose concentration curves lie between the Lorenz curve and the perfect equality diagonal.</a:t>
            </a:r>
          </a:p>
          <a:p>
            <a:r>
              <a:rPr lang="en-US" dirty="0" smtClean="0"/>
              <a:t>Here we decided to call them progressive in relative terms (and not regressive in absolute terms as some authors do).</a:t>
            </a:r>
          </a:p>
          <a:p>
            <a:r>
              <a:rPr lang="en-US" dirty="0" smtClean="0"/>
              <a:t>Our choice is based on a simple rule: anything that makes the distribution of income more equal (unequal), should be called progressive (regressive).</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92</a:t>
            </a:fld>
            <a:endParaRPr lang="en-US"/>
          </a:p>
        </p:txBody>
      </p:sp>
    </p:spTree>
    <p:extLst>
      <p:ext uri="{BB962C8B-B14F-4D97-AF65-F5344CB8AC3E}">
        <p14:creationId xmlns:p14="http://schemas.microsoft.com/office/powerpoint/2010/main" val="545692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3D9255C-85FE-4B60-B1A8-EFF14C1E0D43}" type="slidenum">
              <a:rPr lang="en-US" smtClean="0"/>
              <a:pPr/>
              <a:t>93</a:t>
            </a:fld>
            <a:endParaRPr lang="en-US"/>
          </a:p>
        </p:txBody>
      </p:sp>
      <p:pic>
        <p:nvPicPr>
          <p:cNvPr id="4098" name="Picture 2"/>
          <p:cNvPicPr>
            <a:picLocks noChangeAspect="1" noChangeArrowheads="1"/>
          </p:cNvPicPr>
          <p:nvPr/>
        </p:nvPicPr>
        <p:blipFill>
          <a:blip r:embed="rId2" cstate="print"/>
          <a:srcRect/>
          <a:stretch>
            <a:fillRect/>
          </a:stretch>
        </p:blipFill>
        <p:spPr bwMode="auto">
          <a:xfrm>
            <a:off x="0" y="323850"/>
            <a:ext cx="9144000" cy="6210300"/>
          </a:xfrm>
          <a:prstGeom prst="rect">
            <a:avLst/>
          </a:prstGeom>
          <a:noFill/>
          <a:ln w="9525">
            <a:noFill/>
            <a:miter lim="800000"/>
            <a:headEnd/>
            <a:tailEnd/>
          </a:ln>
        </p:spPr>
      </p:pic>
    </p:spTree>
    <p:extLst>
      <p:ext uri="{BB962C8B-B14F-4D97-AF65-F5344CB8AC3E}">
        <p14:creationId xmlns:p14="http://schemas.microsoft.com/office/powerpoint/2010/main" val="1318812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Remarks</a:t>
            </a:r>
            <a:endParaRPr lang="en-US" dirty="0"/>
          </a:p>
        </p:txBody>
      </p:sp>
      <p:sp>
        <p:nvSpPr>
          <p:cNvPr id="3" name="Content Placeholder 2"/>
          <p:cNvSpPr>
            <a:spLocks noGrp="1"/>
          </p:cNvSpPr>
          <p:nvPr>
            <p:ph idx="1"/>
          </p:nvPr>
        </p:nvSpPr>
        <p:spPr>
          <a:xfrm>
            <a:off x="0" y="1412776"/>
            <a:ext cx="9144000" cy="5445224"/>
          </a:xfrm>
        </p:spPr>
        <p:txBody>
          <a:bodyPr>
            <a:noAutofit/>
          </a:bodyPr>
          <a:lstStyle/>
          <a:p>
            <a:r>
              <a:rPr lang="en-US" sz="2600" dirty="0" smtClean="0"/>
              <a:t>How much redistribution (inequality and poverty reduction) do the countries accomplish through fiscal policy? </a:t>
            </a:r>
          </a:p>
          <a:p>
            <a:r>
              <a:rPr lang="en-US" sz="2600" dirty="0" smtClean="0"/>
              <a:t>Does the extent of redistribution and redistributive effectiveness vary significantly across countries?</a:t>
            </a:r>
          </a:p>
          <a:p>
            <a:r>
              <a:rPr lang="en-US" sz="2600" dirty="0" smtClean="0"/>
              <a:t>Is the extent of redistribution directly correlated with the size of government, social spending and spending on direct transfers as stated by existing research?</a:t>
            </a:r>
          </a:p>
          <a:p>
            <a:r>
              <a:rPr lang="en-US" sz="2600" dirty="0" smtClean="0"/>
              <a:t> What accounts for “success” in terms of both the extent of redistribution and government effectiveness to achieve it?</a:t>
            </a:r>
          </a:p>
          <a:p>
            <a:r>
              <a:rPr lang="en-US" sz="2600" dirty="0" smtClean="0"/>
              <a:t>Should governments collect more revenues, spend more or spend more progressively to increase redistribution and improve effectiveness?</a:t>
            </a:r>
            <a:endParaRPr lang="en-US" sz="260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94</a:t>
            </a:fld>
            <a:endParaRPr lang="en-US"/>
          </a:p>
        </p:txBody>
      </p:sp>
    </p:spTree>
    <p:extLst>
      <p:ext uri="{BB962C8B-B14F-4D97-AF65-F5344CB8AC3E}">
        <p14:creationId xmlns:p14="http://schemas.microsoft.com/office/powerpoint/2010/main" val="1668260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dirty="0" smtClean="0"/>
              <a:t>Redistribution</a:t>
            </a:r>
            <a:endParaRPr lang="en-US" dirty="0"/>
          </a:p>
        </p:txBody>
      </p:sp>
      <p:sp>
        <p:nvSpPr>
          <p:cNvPr id="3" name="Content Placeholder 2"/>
          <p:cNvSpPr>
            <a:spLocks noGrp="1"/>
          </p:cNvSpPr>
          <p:nvPr>
            <p:ph idx="1"/>
          </p:nvPr>
        </p:nvSpPr>
        <p:spPr>
          <a:xfrm>
            <a:off x="0" y="1124744"/>
            <a:ext cx="8964488" cy="5733256"/>
          </a:xfrm>
        </p:spPr>
        <p:txBody>
          <a:bodyPr>
            <a:noAutofit/>
          </a:bodyPr>
          <a:lstStyle/>
          <a:p>
            <a:r>
              <a:rPr lang="en-US" sz="2300" dirty="0" smtClean="0"/>
              <a:t>Redistribution is still small when compared to advanced countries, particularly in Western Europe but this study finds higher levels of redistribution than previous ones.</a:t>
            </a:r>
          </a:p>
          <a:p>
            <a:endParaRPr lang="en-US" sz="2300" dirty="0" smtClean="0"/>
          </a:p>
          <a:p>
            <a:r>
              <a:rPr lang="en-US" sz="2300" dirty="0" smtClean="0"/>
              <a:t>Income inequality reduction varies a great deal among countries:</a:t>
            </a:r>
          </a:p>
          <a:p>
            <a:pPr>
              <a:buNone/>
            </a:pPr>
            <a:r>
              <a:rPr lang="en-US" sz="2300" dirty="0" smtClean="0"/>
              <a:t>    </a:t>
            </a:r>
          </a:p>
          <a:p>
            <a:r>
              <a:rPr lang="en-US" sz="2300" dirty="0" smtClean="0"/>
              <a:t>Taking account of direct taxes and all transfers (cash and in-kind in the form of imputed values for public education and health), final income inequality in Argentina measured by the </a:t>
            </a:r>
            <a:r>
              <a:rPr lang="en-US" sz="2300" dirty="0" err="1" smtClean="0"/>
              <a:t>Gini</a:t>
            </a:r>
            <a:r>
              <a:rPr lang="en-US" sz="2300" dirty="0" smtClean="0"/>
              <a:t> coefficient is 27 percent lower than the “pre-</a:t>
            </a:r>
            <a:r>
              <a:rPr lang="en-US" sz="2300" dirty="0" err="1" smtClean="0"/>
              <a:t>fisc</a:t>
            </a:r>
            <a:r>
              <a:rPr lang="en-US" sz="2300" dirty="0" smtClean="0"/>
              <a:t>” market income inequality (the </a:t>
            </a:r>
            <a:r>
              <a:rPr lang="en-US" sz="2300" dirty="0" err="1" smtClean="0"/>
              <a:t>Gini</a:t>
            </a:r>
            <a:r>
              <a:rPr lang="en-US" sz="2300" dirty="0" smtClean="0"/>
              <a:t> declines by 13 percentage points). </a:t>
            </a:r>
          </a:p>
          <a:p>
            <a:r>
              <a:rPr lang="en-US" sz="2300" dirty="0" smtClean="0"/>
              <a:t>In contrast, Bolivia’s </a:t>
            </a:r>
            <a:r>
              <a:rPr lang="en-US" sz="2300" dirty="0" err="1" smtClean="0"/>
              <a:t>Gini</a:t>
            </a:r>
            <a:r>
              <a:rPr lang="en-US" sz="2300" dirty="0" smtClean="0"/>
              <a:t> declines by 11 percent (6 percentage points) in spite of the fact that social spending in Bolivia is roughly the same as in Argentina (about 15 percent of GDP) and that Bolivia spends more on direct transfers (5.1 percent of GDP vs. 3.1 percent in Argentina). </a:t>
            </a:r>
          </a:p>
        </p:txBody>
      </p:sp>
      <p:sp>
        <p:nvSpPr>
          <p:cNvPr id="4" name="Slide Number Placeholder 3"/>
          <p:cNvSpPr>
            <a:spLocks noGrp="1"/>
          </p:cNvSpPr>
          <p:nvPr>
            <p:ph type="sldNum" sz="quarter" idx="12"/>
          </p:nvPr>
        </p:nvSpPr>
        <p:spPr/>
        <p:txBody>
          <a:bodyPr/>
          <a:lstStyle/>
          <a:p>
            <a:fld id="{D3D9255C-85FE-4B60-B1A8-EFF14C1E0D43}" type="slidenum">
              <a:rPr lang="en-US" smtClean="0"/>
              <a:pPr/>
              <a:t>95</a:t>
            </a:fld>
            <a:endParaRPr lang="en-US"/>
          </a:p>
        </p:txBody>
      </p:sp>
    </p:spTree>
    <p:extLst>
      <p:ext uri="{BB962C8B-B14F-4D97-AF65-F5344CB8AC3E}">
        <p14:creationId xmlns:p14="http://schemas.microsoft.com/office/powerpoint/2010/main" val="4235219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Redistribution</a:t>
            </a:r>
            <a:endParaRPr lang="en-US" dirty="0"/>
          </a:p>
        </p:txBody>
      </p:sp>
      <p:sp>
        <p:nvSpPr>
          <p:cNvPr id="3" name="Content Placeholder 2"/>
          <p:cNvSpPr>
            <a:spLocks noGrp="1"/>
          </p:cNvSpPr>
          <p:nvPr>
            <p:ph idx="1"/>
          </p:nvPr>
        </p:nvSpPr>
        <p:spPr>
          <a:xfrm>
            <a:off x="0" y="1600200"/>
            <a:ext cx="8964488" cy="5257800"/>
          </a:xfrm>
        </p:spPr>
        <p:txBody>
          <a:bodyPr>
            <a:normAutofit fontScale="92500" lnSpcReduction="10000"/>
          </a:bodyPr>
          <a:lstStyle/>
          <a:p>
            <a:r>
              <a:rPr lang="en-US" dirty="0" smtClean="0"/>
              <a:t>As would be expected, the </a:t>
            </a:r>
            <a:r>
              <a:rPr lang="en-US" i="1" dirty="0" smtClean="0"/>
              <a:t>redistributive effectiveness</a:t>
            </a:r>
            <a:r>
              <a:rPr lang="en-US" dirty="0" smtClean="0"/>
              <a:t> is also quite different across countries.  </a:t>
            </a:r>
          </a:p>
          <a:p>
            <a:r>
              <a:rPr lang="en-US" dirty="0" smtClean="0"/>
              <a:t>Argentina seems to get the most redistribution “for the buck” spent by the government followed by Mexico and Peru.  </a:t>
            </a:r>
          </a:p>
          <a:p>
            <a:r>
              <a:rPr lang="en-US" dirty="0" smtClean="0"/>
              <a:t>Compared to Brazil and Bolivia, on average, these three countries are about three times more effective in terms of the distributive impact of cash transfers and two times more effective when in-kind transfers are added. </a:t>
            </a:r>
          </a:p>
          <a:p>
            <a:r>
              <a:rPr lang="en-US" dirty="0" smtClean="0"/>
              <a:t>In terms of effectiveness, Bolivia ranks worst. </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96</a:t>
            </a:fld>
            <a:endParaRPr lang="en-US"/>
          </a:p>
        </p:txBody>
      </p:sp>
    </p:spTree>
    <p:extLst>
      <p:ext uri="{BB962C8B-B14F-4D97-AF65-F5344CB8AC3E}">
        <p14:creationId xmlns:p14="http://schemas.microsoft.com/office/powerpoint/2010/main" val="308383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dirty="0" smtClean="0"/>
              <a:t>Poverty Reduction</a:t>
            </a:r>
            <a:endParaRPr lang="en-US" dirty="0"/>
          </a:p>
        </p:txBody>
      </p:sp>
      <p:sp>
        <p:nvSpPr>
          <p:cNvPr id="3" name="Content Placeholder 2"/>
          <p:cNvSpPr>
            <a:spLocks noGrp="1"/>
          </p:cNvSpPr>
          <p:nvPr>
            <p:ph idx="1"/>
          </p:nvPr>
        </p:nvSpPr>
        <p:spPr>
          <a:xfrm>
            <a:off x="457200" y="980728"/>
            <a:ext cx="8229600" cy="5688632"/>
          </a:xfrm>
        </p:spPr>
        <p:txBody>
          <a:bodyPr>
            <a:noAutofit/>
          </a:bodyPr>
          <a:lstStyle/>
          <a:p>
            <a:r>
              <a:rPr lang="en-US" sz="2400" dirty="0" smtClean="0"/>
              <a:t>In Argentina, Brazil, Mexico and Peru, the “pre-</a:t>
            </a:r>
            <a:r>
              <a:rPr lang="en-US" sz="2400" dirty="0" err="1" smtClean="0"/>
              <a:t>fisc</a:t>
            </a:r>
            <a:r>
              <a:rPr lang="en-US" sz="2400" dirty="0" smtClean="0"/>
              <a:t>” headcount ratio for extreme poverty is between 13 and 15 percent. In Bolivia is above 20 percent.</a:t>
            </a:r>
          </a:p>
          <a:p>
            <a:r>
              <a:rPr lang="en-US" sz="2400" dirty="0" smtClean="0"/>
              <a:t>Argentina’s fiscal policy reduces extreme poverty the most both in relative and absolute terms.  Direct cash transfers in Argentina reduce extreme poverty by a staggering 63 percent; after direct transfers and taxes extreme poverty in Argentina is as low as 5 percent (headcount ratio). </a:t>
            </a:r>
          </a:p>
          <a:p>
            <a:r>
              <a:rPr lang="en-US" sz="2400" dirty="0" smtClean="0"/>
              <a:t>At the other end of the spectrum is Peru where direct transfers reduce extreme poverty by only 8 percent.  Bolivia is second to last. </a:t>
            </a:r>
          </a:p>
          <a:p>
            <a:r>
              <a:rPr lang="en-US" sz="2400" dirty="0" smtClean="0"/>
              <a:t>Brazil and Mexico are in between: </a:t>
            </a:r>
            <a:r>
              <a:rPr lang="en-US" sz="2400" i="1" dirty="0" smtClean="0"/>
              <a:t>disposable income</a:t>
            </a:r>
            <a:r>
              <a:rPr lang="en-US" sz="2400" dirty="0" smtClean="0"/>
              <a:t> (that is, after direct net transfers) poverty is roughly 22 percent lower than </a:t>
            </a:r>
            <a:r>
              <a:rPr lang="en-US" sz="2400" i="1" dirty="0" smtClean="0"/>
              <a:t>market income</a:t>
            </a:r>
            <a:r>
              <a:rPr lang="en-US" sz="2400" dirty="0" smtClean="0"/>
              <a:t> extreme poverty.  </a:t>
            </a:r>
          </a:p>
          <a:p>
            <a:pPr>
              <a:buNone/>
            </a:pPr>
            <a:endParaRPr lang="en-US" sz="2400"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97</a:t>
            </a:fld>
            <a:endParaRPr lang="en-US"/>
          </a:p>
        </p:txBody>
      </p:sp>
    </p:spTree>
    <p:extLst>
      <p:ext uri="{BB962C8B-B14F-4D97-AF65-F5344CB8AC3E}">
        <p14:creationId xmlns:p14="http://schemas.microsoft.com/office/powerpoint/2010/main" val="592706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Poverty Reduction</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r>
              <a:rPr lang="en-US" dirty="0" smtClean="0"/>
              <a:t>However, because Mexico’s and Peru’s direct transfers are better targeted than those in Argentina, the </a:t>
            </a:r>
            <a:r>
              <a:rPr lang="en-US" i="1" dirty="0" smtClean="0"/>
              <a:t>poverty reduction effectiveness</a:t>
            </a:r>
            <a:r>
              <a:rPr lang="en-US" dirty="0" smtClean="0"/>
              <a:t> is highest in Mexico followed by Peru.  </a:t>
            </a:r>
          </a:p>
          <a:p>
            <a:r>
              <a:rPr lang="en-US" dirty="0" smtClean="0"/>
              <a:t>By this measure, Argentina ranks third, and Brazil and Bolivia rank worst. Brazil has roughly the same headcount ratio as Mexico for “pre-</a:t>
            </a:r>
            <a:r>
              <a:rPr lang="en-US" dirty="0" err="1" smtClean="0"/>
              <a:t>fisc</a:t>
            </a:r>
            <a:r>
              <a:rPr lang="en-US" dirty="0" smtClean="0"/>
              <a:t>” extreme poverty (15.6 and 13.5 percent, respectively).  </a:t>
            </a:r>
          </a:p>
          <a:p>
            <a:r>
              <a:rPr lang="en-US" dirty="0" smtClean="0"/>
              <a:t>While Brazil spends about seven times more on direct cash transfers (as a share of GDP) than Mexico, fiscal policy reduces extreme poverty by 22 percent in both countries.</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98</a:t>
            </a:fld>
            <a:endParaRPr lang="en-US"/>
          </a:p>
        </p:txBody>
      </p:sp>
    </p:spTree>
    <p:extLst>
      <p:ext uri="{BB962C8B-B14F-4D97-AF65-F5344CB8AC3E}">
        <p14:creationId xmlns:p14="http://schemas.microsoft.com/office/powerpoint/2010/main" val="1632604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Fiscal “space”</a:t>
            </a:r>
            <a:endParaRPr lang="en-US" dirty="0"/>
          </a:p>
        </p:txBody>
      </p:sp>
      <p:sp>
        <p:nvSpPr>
          <p:cNvPr id="3" name="Content Placeholder 2"/>
          <p:cNvSpPr>
            <a:spLocks noGrp="1"/>
          </p:cNvSpPr>
          <p:nvPr>
            <p:ph idx="1"/>
          </p:nvPr>
        </p:nvSpPr>
        <p:spPr>
          <a:xfrm>
            <a:off x="0" y="1600200"/>
            <a:ext cx="8964488" cy="5257800"/>
          </a:xfrm>
        </p:spPr>
        <p:txBody>
          <a:bodyPr>
            <a:normAutofit fontScale="62500" lnSpcReduction="20000"/>
          </a:bodyPr>
          <a:lstStyle/>
          <a:p>
            <a:r>
              <a:rPr lang="en-US" dirty="0" smtClean="0"/>
              <a:t>If you take into account non-tax and provincial government revenues, the fiscal space to engage in redistribution can be quite large: in Brazil, total government revenues (as a share of GDP) surpass 50 percent while in Argentina and Bolivia the figure is close to 40 percent. </a:t>
            </a:r>
          </a:p>
          <a:p>
            <a:r>
              <a:rPr lang="en-US" dirty="0" smtClean="0"/>
              <a:t>At the other end of the spectrum are Mexico and Peru where total revenues are just over 20 percent of </a:t>
            </a:r>
            <a:r>
              <a:rPr lang="en-US" dirty="0" err="1" smtClean="0"/>
              <a:t>GDP.Social</a:t>
            </a:r>
            <a:r>
              <a:rPr lang="en-US" dirty="0" smtClean="0"/>
              <a:t> spending (as a share of GDP) ranges from around 17 percent in Brazil to 5.2 percent in Peru.  </a:t>
            </a:r>
          </a:p>
          <a:p>
            <a:r>
              <a:rPr lang="en-US" dirty="0" smtClean="0"/>
              <a:t>Direct cash transfers as a share of GDP are different as well:  at the bottom are Mexico and Peru where spending on direct transfers is around 0.5 percent  while Argentina, Brazil and Bolivia spend 3.1, 4.1 and 5.1 percent of GDP, respectively. </a:t>
            </a:r>
          </a:p>
          <a:p>
            <a:r>
              <a:rPr lang="en-US" dirty="0" smtClean="0"/>
              <a:t>The much larger size of cash transfers in these countries arises from various forms of non-contributory pension programs: the </a:t>
            </a:r>
            <a:r>
              <a:rPr lang="en-US" i="1" dirty="0" smtClean="0"/>
              <a:t>Pension Moratorium</a:t>
            </a:r>
            <a:r>
              <a:rPr lang="en-US" dirty="0" smtClean="0"/>
              <a:t> (2.3 percent of GDP) in Argentina, </a:t>
            </a:r>
            <a:r>
              <a:rPr lang="en-US" i="1" dirty="0" smtClean="0"/>
              <a:t>Special Circumstances Pension</a:t>
            </a:r>
            <a:r>
              <a:rPr lang="en-US" dirty="0" smtClean="0"/>
              <a:t> (2.3 percent of GDP) in Brazil, and </a:t>
            </a:r>
            <a:r>
              <a:rPr lang="en-US" i="1" dirty="0" smtClean="0"/>
              <a:t>Bono Sol </a:t>
            </a:r>
            <a:r>
              <a:rPr lang="en-US" dirty="0" smtClean="0"/>
              <a:t>(0.9 percent of GDP) and the left-over payments of the pay-as-you-go system which was scrapped in 1996 (3.6 percent of GDP) in Bolivia. </a:t>
            </a:r>
          </a:p>
          <a:p>
            <a:r>
              <a:rPr lang="en-US" dirty="0" smtClean="0"/>
              <a:t>When these items are removed, cash transfers as a share of GDP in Argentina, Brazil and Bolivia decline to 0.8, 1.8 and 0.6 percent, respectively.  </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99</a:t>
            </a:fld>
            <a:endParaRPr lang="en-US"/>
          </a:p>
        </p:txBody>
      </p:sp>
    </p:spTree>
    <p:extLst>
      <p:ext uri="{BB962C8B-B14F-4D97-AF65-F5344CB8AC3E}">
        <p14:creationId xmlns:p14="http://schemas.microsoft.com/office/powerpoint/2010/main" val="1071035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3383</TotalTime>
  <Words>6834</Words>
  <Application>Microsoft Macintosh PowerPoint</Application>
  <PresentationFormat>On-screen Show (4:3)</PresentationFormat>
  <Paragraphs>1122</Paragraphs>
  <Slides>101</Slides>
  <Notes>6</Notes>
  <HiddenSlides>63</HiddenSlides>
  <MMClips>0</MMClips>
  <ScaleCrop>false</ScaleCrop>
  <HeadingPairs>
    <vt:vector size="4" baseType="variant">
      <vt:variant>
        <vt:lpstr>Theme</vt:lpstr>
      </vt:variant>
      <vt:variant>
        <vt:i4>1</vt:i4>
      </vt:variant>
      <vt:variant>
        <vt:lpstr>Slide Titles</vt:lpstr>
      </vt:variant>
      <vt:variant>
        <vt:i4>101</vt:i4>
      </vt:variant>
    </vt:vector>
  </HeadingPairs>
  <TitlesOfParts>
    <vt:vector size="102" baseType="lpstr">
      <vt:lpstr>Office Theme</vt:lpstr>
      <vt:lpstr>PowerPoint Presentation</vt:lpstr>
      <vt:lpstr>Outline</vt:lpstr>
      <vt:lpstr>Background</vt:lpstr>
      <vt:lpstr>Motivation</vt:lpstr>
      <vt:lpstr>Motivation</vt:lpstr>
      <vt:lpstr>  What is the Commitment to Equity Assessment? </vt:lpstr>
      <vt:lpstr> Supporting a minimum living standard</vt:lpstr>
      <vt:lpstr>  CEQ evaluates efforts based on whether governments:    </vt:lpstr>
      <vt:lpstr>CEQ: Diagnostic Framework</vt:lpstr>
      <vt:lpstr>Suppose, as in most developing countries, that the poverty gap is not close to zero  </vt:lpstr>
      <vt:lpstr>Diagnostic Framework</vt:lpstr>
      <vt:lpstr>CEQ: Snapshot of Diagnostic Framework</vt:lpstr>
      <vt:lpstr>Policy Instruments Considered</vt:lpstr>
      <vt:lpstr> CEQ: What form does it take?</vt:lpstr>
      <vt:lpstr>CEQ: Data requirements</vt:lpstr>
      <vt:lpstr>CEQ: Indicators</vt:lpstr>
      <vt:lpstr>PowerPoint Presentation</vt:lpstr>
      <vt:lpstr>CEQ in Practice</vt:lpstr>
      <vt:lpstr>Brazil: Basic Information</vt:lpstr>
      <vt:lpstr>    Brazil: Effects  of Taxes and Transfers on Inequality and Poverty </vt:lpstr>
      <vt:lpstr> Brazil: Resources </vt:lpstr>
      <vt:lpstr>PowerPoint Presentation</vt:lpstr>
      <vt:lpstr> Brazil: Equity </vt:lpstr>
      <vt:lpstr> Brazil: Equity </vt:lpstr>
      <vt:lpstr> Brazil: Equity </vt:lpstr>
      <vt:lpstr> Brazil: Coverage and Leakages of Main Social Programs </vt:lpstr>
      <vt:lpstr> Brazil: Progressivity and Regressivity of Government Spending</vt:lpstr>
      <vt:lpstr> Brazil: Progressivity and Regressivity of Government Spending</vt:lpstr>
      <vt:lpstr>Brazil: Fiscal Mobility Profile and Fiscal Incidence Curve, from Market to Post-fiscal Income</vt:lpstr>
      <vt:lpstr>Brazil: Cumulative Distribution of Income</vt:lpstr>
      <vt:lpstr>Brazil: Cumulative Distribution of Income (“zoomed in”)</vt:lpstr>
      <vt:lpstr>PowerPoint Presentation</vt:lpstr>
      <vt:lpstr> Who Escapes Poverty? Probit Analysis for Brazil </vt:lpstr>
      <vt:lpstr> Brazil: Conclusions </vt:lpstr>
      <vt:lpstr> Brazil: Conclusions </vt:lpstr>
      <vt:lpstr> Brazil: Conclusions </vt:lpstr>
      <vt:lpstr> Brazil: Main Policy Suggestions </vt:lpstr>
      <vt:lpstr>Thank you!</vt:lpstr>
      <vt:lpstr>CEQ: An Application to Brazil</vt:lpstr>
      <vt:lpstr>CEQ: Argentina and Mexico  (preliminary results)</vt:lpstr>
      <vt:lpstr> Argentina: Resources </vt:lpstr>
      <vt:lpstr>PowerPoint Presentation</vt:lpstr>
      <vt:lpstr>PowerPoint Presentation</vt:lpstr>
      <vt:lpstr>PowerPoint Presentation</vt:lpstr>
      <vt:lpstr> Argentina: Resources </vt:lpstr>
      <vt:lpstr> Argentina: Resources - Conclusion </vt:lpstr>
      <vt:lpstr> Argentina: Equity </vt:lpstr>
      <vt:lpstr>PowerPoint Presentation</vt:lpstr>
      <vt:lpstr> Argentina: Equity  Progressivity of Net Transfers  </vt:lpstr>
      <vt:lpstr>PowerPoint Presentation</vt:lpstr>
      <vt:lpstr> Argentina: Equity  Progressivity of Net Transfers  </vt:lpstr>
      <vt:lpstr>PowerPoint Presentation</vt:lpstr>
      <vt:lpstr> Argentina: Equity </vt:lpstr>
      <vt:lpstr>PowerPoint Presentation</vt:lpstr>
      <vt:lpstr> Argentina: Equity </vt:lpstr>
      <vt:lpstr>PowerPoint Presentation</vt:lpstr>
      <vt:lpstr>PowerPoint Presentation</vt:lpstr>
      <vt:lpstr> Argentina: Equity </vt:lpstr>
      <vt:lpstr>PowerPoint Presentation</vt:lpstr>
      <vt:lpstr> Argentina: Equity - Conclusions </vt:lpstr>
      <vt:lpstr> Argentina: Equity - Conclusions </vt:lpstr>
      <vt:lpstr> First, there is no “Latin-America”  </vt:lpstr>
      <vt:lpstr>Change in Gini (in %)</vt:lpstr>
      <vt:lpstr>Change in Headcount Ratio (in %)</vt:lpstr>
      <vt:lpstr> Second, social spending does not accrue to richest quintile.  </vt:lpstr>
      <vt:lpstr>Share of Direct Transfers Going to Each Quintile (Poorest to Richest)</vt:lpstr>
      <vt:lpstr>Share of In-kind Transfers (Education, Health, Urban&amp;Housing) Going to Each Quintile</vt:lpstr>
      <vt:lpstr>Zooming-in: Share of Transfers Going to Bottom 20 %</vt:lpstr>
      <vt:lpstr>Third, no obvious correlation between size of government and redistribution (Table 1)</vt:lpstr>
      <vt:lpstr>PowerPoint Presentation</vt:lpstr>
      <vt:lpstr>No apparent correlation between size of government and impact </vt:lpstr>
      <vt:lpstr>Fourth, due to indirect taxes households are net payers to the “fisc” beginning in the third decile in Bolivia and Brazil; for Peru this happens in the fifth decile.(Table 3)</vt:lpstr>
      <vt:lpstr>Fifth, safety net system excludes substantial proportion of the poor by design</vt:lpstr>
      <vt:lpstr>PowerPoint Presentation</vt:lpstr>
      <vt:lpstr>Methodological Highlights</vt:lpstr>
      <vt:lpstr>Methodological Highlights</vt:lpstr>
      <vt:lpstr>Fiscal Incidence Analysis: Definitions of Income Concepts</vt:lpstr>
      <vt:lpstr>PowerPoint Presentation</vt:lpstr>
      <vt:lpstr>Fiscal Incidence Analysis: How Income Concepts are Constructed</vt:lpstr>
      <vt:lpstr>Fiscal Incidence Analysis: Incidence Assumptions (Appendix A)</vt:lpstr>
      <vt:lpstr>Fiscal Incidence Analysis: Incidence Assumptions</vt:lpstr>
      <vt:lpstr>Fiscal Incidence Analysis: Incidence Assumptions</vt:lpstr>
      <vt:lpstr>Definition of CEQ Social Spending</vt:lpstr>
      <vt:lpstr>Definition of Redistributive “Effectiveness”</vt:lpstr>
      <vt:lpstr>Definition of Extreme and Total Poverty (to be confirmed)</vt:lpstr>
      <vt:lpstr>Fiscal Incidence Analysis: Caveats</vt:lpstr>
      <vt:lpstr>Summing-up (to be confirmed)  </vt:lpstr>
      <vt:lpstr>Summing-up </vt:lpstr>
      <vt:lpstr>Summing-up </vt:lpstr>
      <vt:lpstr>Summing-up </vt:lpstr>
      <vt:lpstr>Summing-up </vt:lpstr>
      <vt:lpstr>Definitions of Progressive and Regressive Taxes and Transfers</vt:lpstr>
      <vt:lpstr>PowerPoint Presentation</vt:lpstr>
      <vt:lpstr>Concluding Remarks</vt:lpstr>
      <vt:lpstr>Redistribution</vt:lpstr>
      <vt:lpstr>Redistribution</vt:lpstr>
      <vt:lpstr>Poverty Reduction</vt:lpstr>
      <vt:lpstr>Poverty Reduction</vt:lpstr>
      <vt:lpstr>Fiscal “space”</vt:lpstr>
      <vt:lpstr>Country “prototypes” in terms of Equity (of CEQ 4 dimensions)</vt:lpstr>
      <vt:lpstr>Country “prototypes” in terms of Quality (of CEQ 4 dimensions)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dc:creator>
  <cp:lastModifiedBy>Samantha Greenspun</cp:lastModifiedBy>
  <cp:revision>101</cp:revision>
  <dcterms:created xsi:type="dcterms:W3CDTF">2011-06-12T19:57:45Z</dcterms:created>
  <dcterms:modified xsi:type="dcterms:W3CDTF">2012-08-05T16:06:56Z</dcterms:modified>
</cp:coreProperties>
</file>