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81" r:id="rId3"/>
    <p:sldId id="391" r:id="rId4"/>
    <p:sldId id="278" r:id="rId5"/>
    <p:sldId id="280" r:id="rId6"/>
    <p:sldId id="266" r:id="rId7"/>
    <p:sldId id="269" r:id="rId8"/>
    <p:sldId id="270" r:id="rId9"/>
    <p:sldId id="277" r:id="rId10"/>
    <p:sldId id="258" r:id="rId11"/>
    <p:sldId id="375" r:id="rId12"/>
    <p:sldId id="285" r:id="rId13"/>
    <p:sldId id="284" r:id="rId14"/>
    <p:sldId id="291" r:id="rId15"/>
    <p:sldId id="261" r:id="rId16"/>
    <p:sldId id="292" r:id="rId17"/>
    <p:sldId id="296" r:id="rId18"/>
    <p:sldId id="297" r:id="rId19"/>
    <p:sldId id="377" r:id="rId20"/>
    <p:sldId id="378" r:id="rId21"/>
    <p:sldId id="372" r:id="rId22"/>
    <p:sldId id="374" r:id="rId23"/>
    <p:sldId id="373" r:id="rId24"/>
    <p:sldId id="379" r:id="rId25"/>
    <p:sldId id="302" r:id="rId26"/>
    <p:sldId id="303" r:id="rId27"/>
    <p:sldId id="304" r:id="rId28"/>
    <p:sldId id="305" r:id="rId29"/>
    <p:sldId id="308" r:id="rId30"/>
    <p:sldId id="309" r:id="rId31"/>
    <p:sldId id="310" r:id="rId32"/>
    <p:sldId id="311" r:id="rId33"/>
    <p:sldId id="315" r:id="rId34"/>
    <p:sldId id="314" r:id="rId35"/>
    <p:sldId id="380" r:id="rId36"/>
    <p:sldId id="381" r:id="rId37"/>
    <p:sldId id="316" r:id="rId38"/>
    <p:sldId id="322" r:id="rId39"/>
    <p:sldId id="329" r:id="rId40"/>
    <p:sldId id="336" r:id="rId41"/>
    <p:sldId id="337" r:id="rId42"/>
    <p:sldId id="384" r:id="rId43"/>
    <p:sldId id="382" r:id="rId44"/>
    <p:sldId id="383" r:id="rId45"/>
    <p:sldId id="385" r:id="rId46"/>
    <p:sldId id="386" r:id="rId47"/>
    <p:sldId id="387" r:id="rId48"/>
    <p:sldId id="389" r:id="rId49"/>
    <p:sldId id="341" r:id="rId50"/>
    <p:sldId id="352" r:id="rId51"/>
    <p:sldId id="366" r:id="rId52"/>
    <p:sldId id="367" r:id="rId53"/>
    <p:sldId id="371" r:id="rId54"/>
    <p:sldId id="39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oralustig\Documents\WORK%20IN%20PROGRESS\ECONOMIA\EDUARDO%20ORTIZ%20EXCLs\Graphs_Tables_NL_LF_EO_16Feb1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noralustig\Documents\WORK%20IN%20PROGRESS\ECONOMIA\EDUARDO%20ORTIZ%20EXCLs\Graphs_Tables_NL_LF_EO_16Feb1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noralustig\Documents\WORK%20IN%20PROGRESS\ECONOMIA\EDUARDO%20ORTIZ%20EXCLs\Graphs_Tables_NL_LF_EO_16Feb10(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noralustig\Documents\WORK%20IN%20PROGRESS\ECONOMIA\EDUARDO%20ORTIZ%20EXCLs\Graphs_Tables_NL_LF_EO_16Feb10(1).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chemeClr val="bg1">
                <a:lumMod val="50000"/>
              </a:schemeClr>
            </a:solidFill>
            <a:ln>
              <a:solidFill>
                <a:schemeClr val="bg1">
                  <a:lumMod val="50000"/>
                </a:schemeClr>
              </a:solidFill>
            </a:ln>
          </c:spPr>
          <c:dPt>
            <c:idx val="9"/>
            <c:spPr>
              <a:solidFill>
                <a:schemeClr val="bg1">
                  <a:lumMod val="50000"/>
                </a:schemeClr>
              </a:solidFill>
              <a:ln w="19050">
                <a:solidFill>
                  <a:prstClr val="black"/>
                </a:solidFill>
              </a:ln>
            </c:spPr>
          </c:dPt>
          <c:dPt>
            <c:idx val="10"/>
            <c:spPr>
              <a:solidFill>
                <a:schemeClr val="bg1">
                  <a:lumMod val="50000"/>
                </a:schemeClr>
              </a:solidFill>
              <a:ln w="19050">
                <a:solidFill>
                  <a:prstClr val="black"/>
                </a:solidFill>
              </a:ln>
            </c:spPr>
          </c:dPt>
          <c:dPt>
            <c:idx val="11"/>
            <c:spPr>
              <a:solidFill>
                <a:schemeClr val="bg1">
                  <a:lumMod val="50000"/>
                </a:schemeClr>
              </a:solidFill>
              <a:ln w="19050">
                <a:solidFill>
                  <a:prstClr val="black"/>
                </a:solidFill>
              </a:ln>
            </c:spPr>
          </c:dPt>
          <c:dPt>
            <c:idx val="13"/>
            <c:spPr>
              <a:solidFill>
                <a:schemeClr val="bg1">
                  <a:lumMod val="50000"/>
                </a:schemeClr>
              </a:solidFill>
              <a:ln w="19050">
                <a:solidFill>
                  <a:schemeClr val="tx1"/>
                </a:solidFill>
              </a:ln>
            </c:spPr>
          </c:dPt>
          <c:dPt>
            <c:idx val="14"/>
            <c:spPr>
              <a:solidFill>
                <a:schemeClr val="bg1">
                  <a:lumMod val="50000"/>
                </a:schemeClr>
              </a:solidFill>
              <a:ln>
                <a:noFill/>
              </a:ln>
            </c:spPr>
          </c:dPt>
          <c:dPt>
            <c:idx val="15"/>
            <c:spPr>
              <a:solidFill>
                <a:schemeClr val="bg1">
                  <a:lumMod val="50000"/>
                </a:schemeClr>
              </a:solidFill>
              <a:ln>
                <a:noFill/>
              </a:ln>
            </c:spPr>
          </c:dPt>
          <c:dPt>
            <c:idx val="16"/>
            <c:spPr>
              <a:solidFill>
                <a:sysClr val="window" lastClr="FFFFFF">
                  <a:lumMod val="50000"/>
                </a:sysClr>
              </a:solidFill>
              <a:ln w="12700">
                <a:noFill/>
              </a:ln>
            </c:spPr>
          </c:dPt>
          <c:dPt>
            <c:idx val="17"/>
            <c:spPr>
              <a:solidFill>
                <a:schemeClr val="bg1">
                  <a:lumMod val="75000"/>
                </a:schemeClr>
              </a:solidFill>
              <a:ln>
                <a:solidFill>
                  <a:schemeClr val="bg1">
                    <a:lumMod val="75000"/>
                  </a:schemeClr>
                </a:solidFill>
              </a:ln>
            </c:spPr>
          </c:dPt>
          <c:dPt>
            <c:idx val="18"/>
            <c:spPr>
              <a:solidFill>
                <a:schemeClr val="bg1">
                  <a:lumMod val="75000"/>
                </a:schemeClr>
              </a:solidFill>
              <a:ln>
                <a:solidFill>
                  <a:schemeClr val="bg1">
                    <a:lumMod val="75000"/>
                  </a:schemeClr>
                </a:solidFill>
              </a:ln>
            </c:spPr>
          </c:dPt>
          <c:dPt>
            <c:idx val="19"/>
            <c:spPr>
              <a:solidFill>
                <a:schemeClr val="tx2">
                  <a:lumMod val="20000"/>
                  <a:lumOff val="80000"/>
                </a:schemeClr>
              </a:solidFill>
              <a:ln>
                <a:solidFill>
                  <a:schemeClr val="tx2">
                    <a:lumMod val="20000"/>
                    <a:lumOff val="80000"/>
                  </a:schemeClr>
                </a:solidFill>
              </a:ln>
            </c:spPr>
          </c:dPt>
          <c:dPt>
            <c:idx val="20"/>
            <c:spPr>
              <a:solidFill>
                <a:schemeClr val="tx2">
                  <a:lumMod val="20000"/>
                  <a:lumOff val="80000"/>
                </a:schemeClr>
              </a:solidFill>
              <a:ln>
                <a:solidFill>
                  <a:schemeClr val="tx2">
                    <a:lumMod val="20000"/>
                    <a:lumOff val="80000"/>
                  </a:schemeClr>
                </a:solidFill>
              </a:ln>
            </c:spPr>
          </c:dPt>
          <c:dPt>
            <c:idx val="21"/>
            <c:spPr>
              <a:solidFill>
                <a:schemeClr val="tx2">
                  <a:lumMod val="20000"/>
                  <a:lumOff val="80000"/>
                </a:schemeClr>
              </a:solidFill>
              <a:ln>
                <a:solidFill>
                  <a:schemeClr val="tx2">
                    <a:lumMod val="20000"/>
                    <a:lumOff val="80000"/>
                  </a:schemeClr>
                </a:solidFill>
              </a:ln>
            </c:spPr>
          </c:dPt>
          <c:dPt>
            <c:idx val="22"/>
            <c:spPr>
              <a:solidFill>
                <a:schemeClr val="tx2">
                  <a:lumMod val="20000"/>
                  <a:lumOff val="80000"/>
                </a:schemeClr>
              </a:solidFill>
              <a:ln>
                <a:solidFill>
                  <a:schemeClr val="tx2">
                    <a:lumMod val="20000"/>
                    <a:lumOff val="80000"/>
                  </a:schemeClr>
                </a:solidFill>
              </a:ln>
            </c:spPr>
          </c:dPt>
          <c:dLbls>
            <c:showVal val="1"/>
          </c:dLbls>
          <c:cat>
            <c:strRef>
              <c:f>Figure2!$B$79:$B$101</c:f>
              <c:strCache>
                <c:ptCount val="23"/>
                <c:pt idx="0">
                  <c:v>El Salvador</c:v>
                </c:pt>
                <c:pt idx="1">
                  <c:v>Paraguay</c:v>
                </c:pt>
                <c:pt idx="2">
                  <c:v>Argentina</c:v>
                </c:pt>
                <c:pt idx="3">
                  <c:v>Chile</c:v>
                </c:pt>
                <c:pt idx="4">
                  <c:v>Ecuador</c:v>
                </c:pt>
                <c:pt idx="5">
                  <c:v>Peru</c:v>
                </c:pt>
                <c:pt idx="6">
                  <c:v>Panama</c:v>
                </c:pt>
                <c:pt idx="7">
                  <c:v>Brazil</c:v>
                </c:pt>
                <c:pt idx="8">
                  <c:v>Mexico</c:v>
                </c:pt>
                <c:pt idx="9">
                  <c:v>Bolivia</c:v>
                </c:pt>
                <c:pt idx="10">
                  <c:v>Dominican Republic</c:v>
                </c:pt>
                <c:pt idx="11">
                  <c:v>Costa Rica</c:v>
                </c:pt>
                <c:pt idx="12">
                  <c:v>Venezuela</c:v>
                </c:pt>
                <c:pt idx="13">
                  <c:v>Guatemala</c:v>
                </c:pt>
                <c:pt idx="14">
                  <c:v>Uruguay</c:v>
                </c:pt>
                <c:pt idx="15">
                  <c:v>Honduras</c:v>
                </c:pt>
                <c:pt idx="16">
                  <c:v>Nicaragua</c:v>
                </c:pt>
                <c:pt idx="17">
                  <c:v>Total 13</c:v>
                </c:pt>
                <c:pt idx="18">
                  <c:v>Total 17</c:v>
                </c:pt>
                <c:pt idx="19">
                  <c:v>China</c:v>
                </c:pt>
                <c:pt idx="20">
                  <c:v>India</c:v>
                </c:pt>
                <c:pt idx="21">
                  <c:v>South Africa</c:v>
                </c:pt>
                <c:pt idx="22">
                  <c:v>OECD-30</c:v>
                </c:pt>
              </c:strCache>
            </c:strRef>
          </c:cat>
          <c:val>
            <c:numRef>
              <c:f>Figure2!$C$79:$C$101</c:f>
              <c:numCache>
                <c:formatCode>0.00</c:formatCode>
                <c:ptCount val="23"/>
                <c:pt idx="0">
                  <c:v>-1.4791294640963486</c:v>
                </c:pt>
                <c:pt idx="1">
                  <c:v>-1.0500281801294118</c:v>
                </c:pt>
                <c:pt idx="2">
                  <c:v>-1.046784436222814</c:v>
                </c:pt>
                <c:pt idx="3">
                  <c:v>-1.0219670527537557</c:v>
                </c:pt>
                <c:pt idx="4">
                  <c:v>-1.0118569478552224</c:v>
                </c:pt>
                <c:pt idx="5">
                  <c:v>-0.94994404539151978</c:v>
                </c:pt>
                <c:pt idx="6">
                  <c:v>-0.9446274674227686</c:v>
                </c:pt>
                <c:pt idx="7">
                  <c:v>-0.91009881546940774</c:v>
                </c:pt>
                <c:pt idx="8">
                  <c:v>-0.71511523822911927</c:v>
                </c:pt>
                <c:pt idx="9">
                  <c:v>-0.52454078860166597</c:v>
                </c:pt>
                <c:pt idx="10">
                  <c:v>-0.3475023203354935</c:v>
                </c:pt>
                <c:pt idx="11">
                  <c:v>-0.33108568578286651</c:v>
                </c:pt>
                <c:pt idx="12">
                  <c:v>-0.23643650156642945</c:v>
                </c:pt>
                <c:pt idx="13">
                  <c:v>5.0271319179637786E-2</c:v>
                </c:pt>
                <c:pt idx="14">
                  <c:v>0.46166842607248598</c:v>
                </c:pt>
                <c:pt idx="15">
                  <c:v>0.67514652332555614</c:v>
                </c:pt>
                <c:pt idx="16">
                  <c:v>1.0198039639469145</c:v>
                </c:pt>
                <c:pt idx="17">
                  <c:v>-0.81300899568129381</c:v>
                </c:pt>
                <c:pt idx="18">
                  <c:v>-0.49189568890189589</c:v>
                </c:pt>
                <c:pt idx="19">
                  <c:v>2.020202020202019</c:v>
                </c:pt>
                <c:pt idx="20">
                  <c:v>1.4322916666666659</c:v>
                </c:pt>
                <c:pt idx="21">
                  <c:v>0.2985074626865663</c:v>
                </c:pt>
                <c:pt idx="22">
                  <c:v>0.25423728813559321</c:v>
                </c:pt>
              </c:numCache>
            </c:numRef>
          </c:val>
        </c:ser>
        <c:gapWidth val="50"/>
        <c:axId val="119754112"/>
        <c:axId val="119776384"/>
      </c:barChart>
      <c:catAx>
        <c:axId val="119754112"/>
        <c:scaling>
          <c:orientation val="minMax"/>
        </c:scaling>
        <c:axPos val="b"/>
        <c:majorTickMark val="none"/>
        <c:tickLblPos val="low"/>
        <c:txPr>
          <a:bodyPr rot="-5400000" vert="horz"/>
          <a:lstStyle/>
          <a:p>
            <a:pPr>
              <a:defRPr/>
            </a:pPr>
            <a:endParaRPr lang="en-US"/>
          </a:p>
        </c:txPr>
        <c:crossAx val="119776384"/>
        <c:crosses val="autoZero"/>
        <c:auto val="1"/>
        <c:lblAlgn val="ctr"/>
        <c:lblOffset val="100"/>
      </c:catAx>
      <c:valAx>
        <c:axId val="119776384"/>
        <c:scaling>
          <c:orientation val="minMax"/>
        </c:scaling>
        <c:axPos val="l"/>
        <c:majorGridlines>
          <c:spPr>
            <a:ln>
              <a:solidFill>
                <a:schemeClr val="bg1">
                  <a:lumMod val="95000"/>
                </a:schemeClr>
              </a:solidFill>
              <a:prstDash val="sysDash"/>
            </a:ln>
          </c:spPr>
        </c:majorGridlines>
        <c:title>
          <c:tx>
            <c:rich>
              <a:bodyPr/>
              <a:lstStyle/>
              <a:p>
                <a:pPr>
                  <a:defRPr sz="1100"/>
                </a:pPr>
                <a:r>
                  <a:rPr lang="es-MX" sz="1100" b="1" i="0" baseline="0"/>
                  <a:t>Annual Percent Change</a:t>
                </a:r>
              </a:p>
            </c:rich>
          </c:tx>
          <c:layout/>
        </c:title>
        <c:numFmt formatCode="0.00" sourceLinked="1"/>
        <c:majorTickMark val="none"/>
        <c:tickLblPos val="nextTo"/>
        <c:crossAx val="119754112"/>
        <c:crosses val="autoZero"/>
        <c:crossBetween val="between"/>
      </c:valAx>
      <c:spPr>
        <a:solidFill>
          <a:sysClr val="window" lastClr="FFFFFF"/>
        </a:solidFill>
        <a:ln>
          <a:solidFill>
            <a:sysClr val="window" lastClr="FFFFFF"/>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chemeClr val="bg1">
                <a:lumMod val="50000"/>
              </a:schemeClr>
            </a:solidFill>
            <a:ln>
              <a:solidFill>
                <a:schemeClr val="bg1">
                  <a:lumMod val="50000"/>
                </a:schemeClr>
              </a:solidFill>
            </a:ln>
          </c:spPr>
          <c:dPt>
            <c:idx val="9"/>
            <c:spPr>
              <a:solidFill>
                <a:schemeClr val="bg1">
                  <a:lumMod val="50000"/>
                </a:schemeClr>
              </a:solidFill>
              <a:ln>
                <a:noFill/>
              </a:ln>
            </c:spPr>
          </c:dPt>
          <c:dPt>
            <c:idx val="10"/>
            <c:spPr>
              <a:solidFill>
                <a:schemeClr val="bg1">
                  <a:lumMod val="50000"/>
                </a:schemeClr>
              </a:solidFill>
              <a:ln w="19050">
                <a:solidFill>
                  <a:prstClr val="black"/>
                </a:solidFill>
              </a:ln>
            </c:spPr>
          </c:dPt>
          <c:dPt>
            <c:idx val="11"/>
            <c:spPr>
              <a:solidFill>
                <a:schemeClr val="bg1">
                  <a:lumMod val="50000"/>
                </a:schemeClr>
              </a:solidFill>
              <a:ln>
                <a:noFill/>
              </a:ln>
            </c:spPr>
          </c:dPt>
          <c:dPt>
            <c:idx val="12"/>
            <c:spPr>
              <a:solidFill>
                <a:schemeClr val="bg1">
                  <a:lumMod val="50000"/>
                </a:schemeClr>
              </a:solidFill>
              <a:ln w="19050">
                <a:solidFill>
                  <a:schemeClr val="tx1"/>
                </a:solidFill>
              </a:ln>
            </c:spPr>
          </c:dPt>
          <c:dPt>
            <c:idx val="13"/>
            <c:spPr>
              <a:solidFill>
                <a:schemeClr val="bg1">
                  <a:lumMod val="50000"/>
                </a:schemeClr>
              </a:solidFill>
              <a:ln w="19050">
                <a:solidFill>
                  <a:schemeClr val="tx1"/>
                </a:solidFill>
              </a:ln>
            </c:spPr>
          </c:dPt>
          <c:dPt>
            <c:idx val="14"/>
            <c:spPr>
              <a:solidFill>
                <a:schemeClr val="bg1">
                  <a:lumMod val="50000"/>
                </a:schemeClr>
              </a:solidFill>
              <a:ln w="19050">
                <a:solidFill>
                  <a:prstClr val="black"/>
                </a:solidFill>
              </a:ln>
            </c:spPr>
          </c:dPt>
          <c:dPt>
            <c:idx val="15"/>
            <c:spPr>
              <a:solidFill>
                <a:schemeClr val="bg1">
                  <a:lumMod val="50000"/>
                </a:schemeClr>
              </a:solidFill>
              <a:ln>
                <a:noFill/>
              </a:ln>
            </c:spPr>
          </c:dPt>
          <c:dPt>
            <c:idx val="16"/>
            <c:spPr>
              <a:solidFill>
                <a:sysClr val="window" lastClr="FFFFFF">
                  <a:lumMod val="50000"/>
                </a:sysClr>
              </a:solidFill>
              <a:ln w="12700">
                <a:noFill/>
              </a:ln>
            </c:spPr>
          </c:dPt>
          <c:dPt>
            <c:idx val="17"/>
            <c:spPr>
              <a:solidFill>
                <a:schemeClr val="bg1">
                  <a:lumMod val="75000"/>
                </a:schemeClr>
              </a:solidFill>
              <a:ln>
                <a:solidFill>
                  <a:schemeClr val="bg1">
                    <a:lumMod val="75000"/>
                  </a:schemeClr>
                </a:solidFill>
              </a:ln>
            </c:spPr>
          </c:dPt>
          <c:dPt>
            <c:idx val="18"/>
            <c:spPr>
              <a:solidFill>
                <a:schemeClr val="bg1">
                  <a:lumMod val="75000"/>
                </a:schemeClr>
              </a:solidFill>
              <a:ln>
                <a:solidFill>
                  <a:schemeClr val="bg1">
                    <a:lumMod val="75000"/>
                  </a:schemeClr>
                </a:solidFill>
              </a:ln>
            </c:spPr>
          </c:dPt>
          <c:dPt>
            <c:idx val="19"/>
            <c:spPr>
              <a:solidFill>
                <a:schemeClr val="tx2">
                  <a:lumMod val="20000"/>
                  <a:lumOff val="80000"/>
                </a:schemeClr>
              </a:solidFill>
              <a:ln>
                <a:solidFill>
                  <a:schemeClr val="tx2">
                    <a:lumMod val="20000"/>
                    <a:lumOff val="80000"/>
                  </a:schemeClr>
                </a:solidFill>
              </a:ln>
            </c:spPr>
          </c:dPt>
          <c:dPt>
            <c:idx val="20"/>
            <c:spPr>
              <a:solidFill>
                <a:schemeClr val="tx2">
                  <a:lumMod val="20000"/>
                  <a:lumOff val="80000"/>
                </a:schemeClr>
              </a:solidFill>
              <a:ln>
                <a:solidFill>
                  <a:schemeClr val="tx2">
                    <a:lumMod val="20000"/>
                    <a:lumOff val="80000"/>
                  </a:schemeClr>
                </a:solidFill>
              </a:ln>
            </c:spPr>
          </c:dPt>
          <c:dPt>
            <c:idx val="21"/>
            <c:spPr>
              <a:solidFill>
                <a:schemeClr val="tx2">
                  <a:lumMod val="20000"/>
                  <a:lumOff val="80000"/>
                </a:schemeClr>
              </a:solidFill>
              <a:ln>
                <a:solidFill>
                  <a:schemeClr val="tx2">
                    <a:lumMod val="20000"/>
                    <a:lumOff val="80000"/>
                  </a:schemeClr>
                </a:solidFill>
              </a:ln>
            </c:spPr>
          </c:dPt>
          <c:dPt>
            <c:idx val="22"/>
            <c:spPr>
              <a:solidFill>
                <a:schemeClr val="tx2">
                  <a:lumMod val="20000"/>
                  <a:lumOff val="80000"/>
                </a:schemeClr>
              </a:solidFill>
              <a:ln>
                <a:solidFill>
                  <a:schemeClr val="tx2">
                    <a:lumMod val="20000"/>
                    <a:lumOff val="80000"/>
                  </a:schemeClr>
                </a:solidFill>
              </a:ln>
            </c:spPr>
          </c:dPt>
          <c:dLbls>
            <c:showVal val="1"/>
          </c:dLbls>
          <c:cat>
            <c:strRef>
              <c:f>Figure2!$B$152:$B$174</c:f>
              <c:strCache>
                <c:ptCount val="23"/>
                <c:pt idx="0">
                  <c:v>Ecuador</c:v>
                </c:pt>
                <c:pt idx="1">
                  <c:v>Paraguay</c:v>
                </c:pt>
                <c:pt idx="2">
                  <c:v>Peru</c:v>
                </c:pt>
                <c:pt idx="3">
                  <c:v>El Salvador</c:v>
                </c:pt>
                <c:pt idx="4">
                  <c:v>Argentina</c:v>
                </c:pt>
                <c:pt idx="5">
                  <c:v>Brazil</c:v>
                </c:pt>
                <c:pt idx="6">
                  <c:v>Dominican Rep.</c:v>
                </c:pt>
                <c:pt idx="7">
                  <c:v>Panama</c:v>
                </c:pt>
                <c:pt idx="8">
                  <c:v>Mexico</c:v>
                </c:pt>
                <c:pt idx="9">
                  <c:v>Chile</c:v>
                </c:pt>
                <c:pt idx="10">
                  <c:v>Bolivia</c:v>
                </c:pt>
                <c:pt idx="11">
                  <c:v>Venezuela</c:v>
                </c:pt>
                <c:pt idx="12">
                  <c:v>Honduras</c:v>
                </c:pt>
                <c:pt idx="13">
                  <c:v>Guatemala</c:v>
                </c:pt>
                <c:pt idx="14">
                  <c:v>Costa Rica</c:v>
                </c:pt>
                <c:pt idx="15">
                  <c:v>Uruguay</c:v>
                </c:pt>
                <c:pt idx="16">
                  <c:v>Nicaragua</c:v>
                </c:pt>
                <c:pt idx="17">
                  <c:v>Total 13</c:v>
                </c:pt>
                <c:pt idx="18">
                  <c:v>Total 17</c:v>
                </c:pt>
                <c:pt idx="19">
                  <c:v>China</c:v>
                </c:pt>
                <c:pt idx="20">
                  <c:v>India</c:v>
                </c:pt>
                <c:pt idx="21">
                  <c:v>South Africa</c:v>
                </c:pt>
                <c:pt idx="22">
                  <c:v>OECD-30</c:v>
                </c:pt>
              </c:strCache>
            </c:strRef>
          </c:cat>
          <c:val>
            <c:numRef>
              <c:f>Figure2!$C$152:$C$174</c:f>
              <c:numCache>
                <c:formatCode>0.00</c:formatCode>
                <c:ptCount val="23"/>
                <c:pt idx="0">
                  <c:v>-1.7054321172500864</c:v>
                </c:pt>
                <c:pt idx="1">
                  <c:v>-1.4919865199933995</c:v>
                </c:pt>
                <c:pt idx="2">
                  <c:v>-1.3126927015245813</c:v>
                </c:pt>
                <c:pt idx="3">
                  <c:v>-1.2892440928227804</c:v>
                </c:pt>
                <c:pt idx="4">
                  <c:v>-1.2697180749618899</c:v>
                </c:pt>
                <c:pt idx="5">
                  <c:v>-1.0748238456069608</c:v>
                </c:pt>
                <c:pt idx="6">
                  <c:v>-0.98501483768549003</c:v>
                </c:pt>
                <c:pt idx="7">
                  <c:v>-0.96889867360710646</c:v>
                </c:pt>
                <c:pt idx="8">
                  <c:v>-0.77332233791766458</c:v>
                </c:pt>
                <c:pt idx="9">
                  <c:v>-0.6568361900977967</c:v>
                </c:pt>
                <c:pt idx="10">
                  <c:v>-0.36456615276678384</c:v>
                </c:pt>
                <c:pt idx="11">
                  <c:v>-0.23643650156642945</c:v>
                </c:pt>
                <c:pt idx="12">
                  <c:v>-4.6904033396031664E-2</c:v>
                </c:pt>
                <c:pt idx="13">
                  <c:v>5.0271319179637786E-2</c:v>
                </c:pt>
                <c:pt idx="14">
                  <c:v>8.2614817885510353E-2</c:v>
                </c:pt>
                <c:pt idx="15">
                  <c:v>0.27687479557212347</c:v>
                </c:pt>
                <c:pt idx="16">
                  <c:v>1.0198039639469145</c:v>
                </c:pt>
                <c:pt idx="17">
                  <c:v>-0.93660585224592374</c:v>
                </c:pt>
                <c:pt idx="18">
                  <c:v>-0.63213595191840122</c:v>
                </c:pt>
                <c:pt idx="19">
                  <c:v>2.020202020202019</c:v>
                </c:pt>
                <c:pt idx="20">
                  <c:v>1.4322916666666659</c:v>
                </c:pt>
                <c:pt idx="21">
                  <c:v>0.2985074626865663</c:v>
                </c:pt>
                <c:pt idx="22">
                  <c:v>0.25423728813559321</c:v>
                </c:pt>
              </c:numCache>
            </c:numRef>
          </c:val>
        </c:ser>
        <c:gapWidth val="50"/>
        <c:axId val="119745152"/>
        <c:axId val="121500032"/>
      </c:barChart>
      <c:catAx>
        <c:axId val="119745152"/>
        <c:scaling>
          <c:orientation val="minMax"/>
        </c:scaling>
        <c:axPos val="b"/>
        <c:majorTickMark val="none"/>
        <c:tickLblPos val="low"/>
        <c:txPr>
          <a:bodyPr rot="-5400000" vert="horz"/>
          <a:lstStyle/>
          <a:p>
            <a:pPr>
              <a:defRPr/>
            </a:pPr>
            <a:endParaRPr lang="en-US"/>
          </a:p>
        </c:txPr>
        <c:crossAx val="121500032"/>
        <c:crosses val="autoZero"/>
        <c:auto val="1"/>
        <c:lblAlgn val="ctr"/>
        <c:lblOffset val="100"/>
      </c:catAx>
      <c:valAx>
        <c:axId val="121500032"/>
        <c:scaling>
          <c:orientation val="minMax"/>
        </c:scaling>
        <c:axPos val="l"/>
        <c:majorGridlines>
          <c:spPr>
            <a:ln>
              <a:solidFill>
                <a:schemeClr val="bg1">
                  <a:lumMod val="95000"/>
                </a:schemeClr>
              </a:solidFill>
              <a:prstDash val="sysDash"/>
            </a:ln>
          </c:spPr>
        </c:majorGridlines>
        <c:title>
          <c:tx>
            <c:rich>
              <a:bodyPr/>
              <a:lstStyle/>
              <a:p>
                <a:pPr>
                  <a:defRPr sz="1100"/>
                </a:pPr>
                <a:r>
                  <a:rPr lang="es-MX" sz="1100" b="1" i="0" baseline="0"/>
                  <a:t>Annual Percent Change</a:t>
                </a:r>
              </a:p>
            </c:rich>
          </c:tx>
          <c:layout>
            <c:manualLayout>
              <c:xMode val="edge"/>
              <c:yMode val="edge"/>
              <c:x val="2.3148148148148147E-2"/>
              <c:y val="0.21781873010554545"/>
            </c:manualLayout>
          </c:layout>
        </c:title>
        <c:numFmt formatCode="0.00" sourceLinked="1"/>
        <c:majorTickMark val="none"/>
        <c:tickLblPos val="nextTo"/>
        <c:crossAx val="119745152"/>
        <c:crosses val="autoZero"/>
        <c:crossBetween val="between"/>
      </c:valAx>
      <c:spPr>
        <a:solidFill>
          <a:sysClr val="window" lastClr="FFFFFF"/>
        </a:solidFill>
        <a:ln>
          <a:solidFill>
            <a:sysClr val="window" lastClr="FFFFFF"/>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Figure2.1!$F$4</c:f>
              <c:strCache>
                <c:ptCount val="1"/>
                <c:pt idx="0">
                  <c:v>Brazil</c:v>
                </c:pt>
              </c:strCache>
            </c:strRef>
          </c:tx>
          <c:spPr>
            <a:ln w="12700">
              <a:solidFill>
                <a:schemeClr val="tx1">
                  <a:lumMod val="65000"/>
                  <a:lumOff val="35000"/>
                </a:schemeClr>
              </a:solidFill>
            </a:ln>
          </c:spPr>
          <c:marker>
            <c:symbol val="circle"/>
            <c:size val="5"/>
            <c:spPr>
              <a:solidFill>
                <a:schemeClr val="tx1">
                  <a:lumMod val="65000"/>
                  <a:lumOff val="35000"/>
                </a:schemeClr>
              </a:solidFill>
              <a:ln>
                <a:solidFill>
                  <a:prstClr val="black">
                    <a:lumMod val="65000"/>
                    <a:lumOff val="35000"/>
                  </a:prstClr>
                </a:solidFill>
              </a:ln>
            </c:spPr>
          </c:marker>
          <c:cat>
            <c:numRef>
              <c:f>Figure2.1!$B$5:$B$18</c:f>
              <c:numCache>
                <c:formatCode>General</c:formatCode>
                <c:ptCount val="1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numCache>
            </c:numRef>
          </c:cat>
          <c:val>
            <c:numRef>
              <c:f>Figure2.1!$F$5:$F$18</c:f>
              <c:numCache>
                <c:formatCode>0.00</c:formatCode>
                <c:ptCount val="14"/>
                <c:pt idx="0">
                  <c:v>100</c:v>
                </c:pt>
                <c:pt idx="1">
                  <c:v>100.04695472114715</c:v>
                </c:pt>
                <c:pt idx="2">
                  <c:v>99.746396964403914</c:v>
                </c:pt>
                <c:pt idx="3">
                  <c:v>98.800788357832047</c:v>
                </c:pt>
                <c:pt idx="5">
                  <c:v>99.117365206932647</c:v>
                </c:pt>
                <c:pt idx="6">
                  <c:v>98.288192575182677</c:v>
                </c:pt>
                <c:pt idx="7">
                  <c:v>97.114108755745576</c:v>
                </c:pt>
                <c:pt idx="8">
                  <c:v>95.474463110476478</c:v>
                </c:pt>
                <c:pt idx="9">
                  <c:v>95.136415080544154</c:v>
                </c:pt>
                <c:pt idx="10">
                  <c:v>94.184755903306112</c:v>
                </c:pt>
                <c:pt idx="11">
                  <c:v>92.462924323241822</c:v>
                </c:pt>
                <c:pt idx="12">
                  <c:v>91.398180671456188</c:v>
                </c:pt>
                <c:pt idx="13">
                  <c:v>90.59466859588106</c:v>
                </c:pt>
              </c:numCache>
            </c:numRef>
          </c:val>
        </c:ser>
        <c:ser>
          <c:idx val="1"/>
          <c:order val="1"/>
          <c:tx>
            <c:strRef>
              <c:f>Figure2.1!$G$4</c:f>
              <c:strCache>
                <c:ptCount val="1"/>
                <c:pt idx="0">
                  <c:v>Chile</c:v>
                </c:pt>
              </c:strCache>
            </c:strRef>
          </c:tx>
          <c:spPr>
            <a:ln w="12700">
              <a:solidFill>
                <a:srgbClr val="C00000"/>
              </a:solidFill>
              <a:prstDash val="sysDash"/>
            </a:ln>
          </c:spPr>
          <c:marker>
            <c:symbol val="diamond"/>
            <c:size val="6"/>
            <c:spPr>
              <a:solidFill>
                <a:srgbClr val="C00000"/>
              </a:solidFill>
              <a:ln>
                <a:solidFill>
                  <a:srgbClr val="C00000"/>
                </a:solidFill>
              </a:ln>
            </c:spPr>
          </c:marker>
          <c:cat>
            <c:numRef>
              <c:f>Figure2.1!$B$5:$B$18</c:f>
              <c:numCache>
                <c:formatCode>General</c:formatCode>
                <c:ptCount val="1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numCache>
            </c:numRef>
          </c:cat>
          <c:val>
            <c:numRef>
              <c:f>Figure2.1!$G$5:$G$18</c:f>
              <c:numCache>
                <c:formatCode>General</c:formatCode>
                <c:ptCount val="14"/>
                <c:pt idx="0" formatCode="0.00">
                  <c:v>100</c:v>
                </c:pt>
                <c:pt idx="2" formatCode="0.00">
                  <c:v>101.15311239798577</c:v>
                </c:pt>
                <c:pt idx="4" formatCode="0.00">
                  <c:v>100.7083149866304</c:v>
                </c:pt>
                <c:pt idx="7" formatCode="0.00">
                  <c:v>99.53081146112649</c:v>
                </c:pt>
                <c:pt idx="10" formatCode="0.00">
                  <c:v>94.533080195349385</c:v>
                </c:pt>
                <c:pt idx="13" formatCode="0.00">
                  <c:v>94.754917053201552</c:v>
                </c:pt>
              </c:numCache>
            </c:numRef>
          </c:val>
        </c:ser>
        <c:ser>
          <c:idx val="2"/>
          <c:order val="2"/>
          <c:tx>
            <c:strRef>
              <c:f>Figure2.1!$H$4</c:f>
              <c:strCache>
                <c:ptCount val="1"/>
                <c:pt idx="0">
                  <c:v>Mexico</c:v>
                </c:pt>
              </c:strCache>
            </c:strRef>
          </c:tx>
          <c:spPr>
            <a:ln w="12700">
              <a:solidFill>
                <a:srgbClr val="002060"/>
              </a:solidFill>
              <a:prstDash val="dash"/>
            </a:ln>
          </c:spPr>
          <c:marker>
            <c:symbol val="star"/>
            <c:size val="6"/>
            <c:spPr>
              <a:ln>
                <a:solidFill>
                  <a:srgbClr val="002060"/>
                </a:solidFill>
              </a:ln>
            </c:spPr>
          </c:marker>
          <c:cat>
            <c:numRef>
              <c:f>Figure2.1!$B$5:$B$18</c:f>
              <c:numCache>
                <c:formatCode>General</c:formatCode>
                <c:ptCount val="1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numCache>
            </c:numRef>
          </c:cat>
          <c:val>
            <c:numRef>
              <c:f>Figure2.1!$H$5:$H$18</c:f>
              <c:numCache>
                <c:formatCode>General</c:formatCode>
                <c:ptCount val="14"/>
                <c:pt idx="0" formatCode="0.00">
                  <c:v>100</c:v>
                </c:pt>
                <c:pt idx="2" formatCode="0.00">
                  <c:v>97.71175324838272</c:v>
                </c:pt>
                <c:pt idx="4" formatCode="0.00">
                  <c:v>98.414410270593166</c:v>
                </c:pt>
                <c:pt idx="6" formatCode="0.00">
                  <c:v>93.257542809992444</c:v>
                </c:pt>
                <c:pt idx="8" formatCode="0.00">
                  <c:v>92.91827172707896</c:v>
                </c:pt>
                <c:pt idx="9" formatCode="0.00">
                  <c:v>93.164513743339057</c:v>
                </c:pt>
                <c:pt idx="10" formatCode="0.00">
                  <c:v>90.939219651288866</c:v>
                </c:pt>
                <c:pt idx="12" formatCode="0.00">
                  <c:v>92.325925323773689</c:v>
                </c:pt>
              </c:numCache>
            </c:numRef>
          </c:val>
        </c:ser>
        <c:ser>
          <c:idx val="3"/>
          <c:order val="3"/>
          <c:spPr>
            <a:ln w="12700">
              <a:solidFill>
                <a:schemeClr val="tx1"/>
              </a:solidFill>
              <a:prstDash val="sysDot"/>
            </a:ln>
          </c:spPr>
          <c:marker>
            <c:symbol val="none"/>
          </c:marker>
          <c:cat>
            <c:numRef>
              <c:f>Figure2.1!$B$5:$B$18</c:f>
              <c:numCache>
                <c:formatCode>General</c:formatCode>
                <c:ptCount val="1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numCache>
            </c:numRef>
          </c:cat>
          <c:val>
            <c:numRef>
              <c:f>Figure2.1!$I$5:$I$18</c:f>
              <c:numCache>
                <c:formatCode>0.0</c:formatCode>
                <c:ptCount val="1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numCache>
            </c:numRef>
          </c:val>
        </c:ser>
        <c:marker val="1"/>
        <c:axId val="106708992"/>
        <c:axId val="106710144"/>
      </c:lineChart>
      <c:catAx>
        <c:axId val="106708992"/>
        <c:scaling>
          <c:orientation val="minMax"/>
        </c:scaling>
        <c:axPos val="b"/>
        <c:numFmt formatCode="General" sourceLinked="1"/>
        <c:tickLblPos val="nextTo"/>
        <c:crossAx val="106710144"/>
        <c:crosses val="autoZero"/>
        <c:auto val="1"/>
        <c:lblAlgn val="ctr"/>
        <c:lblOffset val="100"/>
      </c:catAx>
      <c:valAx>
        <c:axId val="106710144"/>
        <c:scaling>
          <c:orientation val="minMax"/>
        </c:scaling>
        <c:axPos val="l"/>
        <c:numFmt formatCode="0.00" sourceLinked="1"/>
        <c:tickLblPos val="nextTo"/>
        <c:crossAx val="106708992"/>
        <c:crosses val="autoZero"/>
        <c:crossBetween val="between"/>
      </c:valAx>
    </c:plotArea>
    <c:legend>
      <c:legendPos val="t"/>
      <c:legendEntry>
        <c:idx val="3"/>
        <c:delete val="1"/>
      </c:legendEntry>
      <c:layout/>
    </c:legend>
    <c:plotVisOnly val="1"/>
  </c:chart>
  <c:spPr>
    <a:solidFill>
      <a:schemeClr val="bg1"/>
    </a:solidFill>
    <a:ln>
      <a:solidFill>
        <a:schemeClr val="bg1"/>
      </a:solidFill>
    </a:ln>
  </c:spPr>
  <c:txPr>
    <a:bodyPr/>
    <a:lstStyle/>
    <a:p>
      <a:pPr>
        <a:defRPr sz="1000">
          <a:latin typeface="Times New Roman" pitchFamily="18" charset="0"/>
          <a:cs typeface="Times New Roman" pitchFamily="18" charset="0"/>
        </a:defRPr>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Figure2.1!$G$32</c:f>
              <c:strCache>
                <c:ptCount val="1"/>
                <c:pt idx="0">
                  <c:v>Argentina</c:v>
                </c:pt>
              </c:strCache>
            </c:strRef>
          </c:tx>
          <c:spPr>
            <a:ln w="12700">
              <a:solidFill>
                <a:schemeClr val="tx1">
                  <a:lumMod val="65000"/>
                  <a:lumOff val="35000"/>
                </a:schemeClr>
              </a:solidFill>
            </a:ln>
          </c:spPr>
          <c:marker>
            <c:symbol val="circle"/>
            <c:size val="5"/>
            <c:spPr>
              <a:solidFill>
                <a:schemeClr val="tx1">
                  <a:lumMod val="65000"/>
                  <a:lumOff val="35000"/>
                </a:schemeClr>
              </a:solidFill>
              <a:ln>
                <a:solidFill>
                  <a:prstClr val="black">
                    <a:lumMod val="65000"/>
                    <a:lumOff val="35000"/>
                  </a:prstClr>
                </a:solidFill>
              </a:ln>
            </c:spPr>
          </c:marker>
          <c:cat>
            <c:numRef>
              <c:f>Figure2.1!$B$33:$B$45</c:f>
              <c:numCache>
                <c:formatCode>General</c:formatCode>
                <c:ptCount val="1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numCache>
            </c:numRef>
          </c:cat>
          <c:val>
            <c:numRef>
              <c:f>Figure2.1!$G$33:$G$45</c:f>
              <c:numCache>
                <c:formatCode>0.00</c:formatCode>
                <c:ptCount val="13"/>
                <c:pt idx="0">
                  <c:v>100</c:v>
                </c:pt>
                <c:pt idx="1">
                  <c:v>103.74010626990287</c:v>
                </c:pt>
                <c:pt idx="2">
                  <c:v>101.53370152699765</c:v>
                </c:pt>
                <c:pt idx="3">
                  <c:v>104.30625330964854</c:v>
                </c:pt>
                <c:pt idx="4">
                  <c:v>108.00337099352437</c:v>
                </c:pt>
                <c:pt idx="5">
                  <c:v>110.17390261669398</c:v>
                </c:pt>
                <c:pt idx="6">
                  <c:v>109.3098698901825</c:v>
                </c:pt>
                <c:pt idx="7">
                  <c:v>103.09597247853461</c:v>
                </c:pt>
                <c:pt idx="8">
                  <c:v>101.41889016886843</c:v>
                </c:pt>
                <c:pt idx="9">
                  <c:v>98.019093485043982</c:v>
                </c:pt>
                <c:pt idx="10">
                  <c:v>97.01522529831243</c:v>
                </c:pt>
                <c:pt idx="11">
                  <c:v>95.812165424414502</c:v>
                </c:pt>
                <c:pt idx="12">
                  <c:v>92.386695145355233</c:v>
                </c:pt>
              </c:numCache>
            </c:numRef>
          </c:val>
        </c:ser>
        <c:ser>
          <c:idx val="1"/>
          <c:order val="1"/>
          <c:tx>
            <c:strRef>
              <c:f>Figure2.1!$H$32</c:f>
              <c:strCache>
                <c:ptCount val="1"/>
                <c:pt idx="0">
                  <c:v>El Salvador</c:v>
                </c:pt>
              </c:strCache>
            </c:strRef>
          </c:tx>
          <c:spPr>
            <a:ln w="12700">
              <a:solidFill>
                <a:srgbClr val="C00000"/>
              </a:solidFill>
              <a:prstDash val="sysDash"/>
            </a:ln>
          </c:spPr>
          <c:marker>
            <c:symbol val="diamond"/>
            <c:size val="6"/>
            <c:spPr>
              <a:solidFill>
                <a:srgbClr val="C00000"/>
              </a:solidFill>
              <a:ln>
                <a:solidFill>
                  <a:srgbClr val="C00000"/>
                </a:solidFill>
              </a:ln>
            </c:spPr>
          </c:marker>
          <c:cat>
            <c:numRef>
              <c:f>Figure2.1!$B$33:$B$45</c:f>
              <c:numCache>
                <c:formatCode>General</c:formatCode>
                <c:ptCount val="1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numCache>
            </c:numRef>
          </c:cat>
          <c:val>
            <c:numRef>
              <c:f>Figure2.1!$H$33:$H$45</c:f>
              <c:numCache>
                <c:formatCode>0.00</c:formatCode>
                <c:ptCount val="13"/>
                <c:pt idx="0">
                  <c:v>100</c:v>
                </c:pt>
                <c:pt idx="1">
                  <c:v>104.80644587107928</c:v>
                </c:pt>
                <c:pt idx="2">
                  <c:v>100.34839043142208</c:v>
                </c:pt>
                <c:pt idx="3">
                  <c:v>101.78132631758564</c:v>
                </c:pt>
                <c:pt idx="4">
                  <c:v>102.98441193870669</c:v>
                </c:pt>
                <c:pt idx="5">
                  <c:v>102.26940785392424</c:v>
                </c:pt>
                <c:pt idx="6">
                  <c:v>97.73756728870292</c:v>
                </c:pt>
                <c:pt idx="7">
                  <c:v>94.891193363758703</c:v>
                </c:pt>
                <c:pt idx="8">
                  <c:v>97.420693442128567</c:v>
                </c:pt>
                <c:pt idx="9">
                  <c:v>90.404823590563794</c:v>
                </c:pt>
                <c:pt idx="10">
                  <c:v>91.834425840948413</c:v>
                </c:pt>
                <c:pt idx="11">
                  <c:v>91.283648420416498</c:v>
                </c:pt>
              </c:numCache>
            </c:numRef>
          </c:val>
        </c:ser>
        <c:ser>
          <c:idx val="2"/>
          <c:order val="2"/>
          <c:tx>
            <c:strRef>
              <c:f>Figure2.1!$I$32</c:f>
              <c:strCache>
                <c:ptCount val="1"/>
                <c:pt idx="0">
                  <c:v>Panama</c:v>
                </c:pt>
              </c:strCache>
            </c:strRef>
          </c:tx>
          <c:spPr>
            <a:ln w="12700">
              <a:solidFill>
                <a:srgbClr val="002060"/>
              </a:solidFill>
              <a:prstDash val="dash"/>
            </a:ln>
          </c:spPr>
          <c:marker>
            <c:symbol val="star"/>
            <c:size val="6"/>
            <c:spPr>
              <a:noFill/>
              <a:ln>
                <a:solidFill>
                  <a:srgbClr val="002060"/>
                </a:solidFill>
              </a:ln>
            </c:spPr>
          </c:marker>
          <c:cat>
            <c:numRef>
              <c:f>Figure2.1!$B$33:$B$45</c:f>
              <c:numCache>
                <c:formatCode>General</c:formatCode>
                <c:ptCount val="1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numCache>
            </c:numRef>
          </c:cat>
          <c:val>
            <c:numRef>
              <c:f>Figure2.1!$I$33:$I$45</c:f>
              <c:numCache>
                <c:formatCode>0.00</c:formatCode>
                <c:ptCount val="13"/>
                <c:pt idx="0">
                  <c:v>100</c:v>
                </c:pt>
                <c:pt idx="1">
                  <c:v>97.756622180332826</c:v>
                </c:pt>
                <c:pt idx="4">
                  <c:v>99.678337334221936</c:v>
                </c:pt>
                <c:pt idx="5">
                  <c:v>99.636002290371039</c:v>
                </c:pt>
                <c:pt idx="6">
                  <c:v>99.000960746373295</c:v>
                </c:pt>
                <c:pt idx="7">
                  <c:v>96.757215778227135</c:v>
                </c:pt>
                <c:pt idx="8">
                  <c:v>94.915666082624057</c:v>
                </c:pt>
                <c:pt idx="9">
                  <c:v>96.867561547544256</c:v>
                </c:pt>
                <c:pt idx="12">
                  <c:v>91.952080627782919</c:v>
                </c:pt>
              </c:numCache>
            </c:numRef>
          </c:val>
        </c:ser>
        <c:ser>
          <c:idx val="3"/>
          <c:order val="3"/>
          <c:tx>
            <c:strRef>
              <c:f>Figure2.1!$J$32</c:f>
              <c:strCache>
                <c:ptCount val="1"/>
                <c:pt idx="0">
                  <c:v>Peru</c:v>
                </c:pt>
              </c:strCache>
            </c:strRef>
          </c:tx>
          <c:spPr>
            <a:ln w="12700">
              <a:solidFill>
                <a:srgbClr val="FFC000"/>
              </a:solidFill>
              <a:prstDash val="dashDot"/>
            </a:ln>
          </c:spPr>
          <c:marker>
            <c:symbol val="square"/>
            <c:size val="5"/>
            <c:spPr>
              <a:solidFill>
                <a:srgbClr val="FFC000"/>
              </a:solidFill>
              <a:ln>
                <a:solidFill>
                  <a:srgbClr val="FFC000"/>
                </a:solidFill>
              </a:ln>
            </c:spPr>
          </c:marker>
          <c:cat>
            <c:numRef>
              <c:f>Figure2.1!$B$33:$B$45</c:f>
              <c:numCache>
                <c:formatCode>General</c:formatCode>
                <c:ptCount val="1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numCache>
            </c:numRef>
          </c:cat>
          <c:val>
            <c:numRef>
              <c:f>Figure2.1!$J$33:$J$45</c:f>
              <c:numCache>
                <c:formatCode>0.00</c:formatCode>
                <c:ptCount val="13"/>
                <c:pt idx="0">
                  <c:v>100</c:v>
                </c:pt>
                <c:pt idx="1">
                  <c:v>103.46923984428196</c:v>
                </c:pt>
                <c:pt idx="2">
                  <c:v>102.96463882313779</c:v>
                </c:pt>
                <c:pt idx="3">
                  <c:v>90.640146349144629</c:v>
                </c:pt>
                <c:pt idx="4">
                  <c:v>97.651547608073372</c:v>
                </c:pt>
                <c:pt idx="5">
                  <c:v>101.12243811307778</c:v>
                </c:pt>
                <c:pt idx="6">
                  <c:v>103.00321137347714</c:v>
                </c:pt>
                <c:pt idx="7">
                  <c:v>90.577560970302414</c:v>
                </c:pt>
                <c:pt idx="8">
                  <c:v>92.83522143334136</c:v>
                </c:pt>
                <c:pt idx="9">
                  <c:v>91.756775477873688</c:v>
                </c:pt>
                <c:pt idx="10">
                  <c:v>92.513875424225404</c:v>
                </c:pt>
                <c:pt idx="11">
                  <c:v>87.618276547747783</c:v>
                </c:pt>
                <c:pt idx="12">
                  <c:v>87.396629701057591</c:v>
                </c:pt>
              </c:numCache>
            </c:numRef>
          </c:val>
        </c:ser>
        <c:ser>
          <c:idx val="4"/>
          <c:order val="4"/>
          <c:tx>
            <c:strRef>
              <c:f>Figure2.1!$I$6:$I$18</c:f>
              <c:strCache>
                <c:ptCount val="1"/>
                <c:pt idx="0">
                  <c:v>100.0 100.0 100.0 100.0 100.0 100.0 100.0 100.0 100.0 100.0 100.0 100.0 100.0</c:v>
                </c:pt>
              </c:strCache>
            </c:strRef>
          </c:tx>
          <c:spPr>
            <a:ln w="12700">
              <a:solidFill>
                <a:schemeClr val="tx1"/>
              </a:solidFill>
              <a:prstDash val="sysDot"/>
            </a:ln>
          </c:spPr>
          <c:marker>
            <c:symbol val="none"/>
          </c:marker>
          <c:cat>
            <c:numRef>
              <c:f>Figure2.1!$B$33:$B$45</c:f>
              <c:numCache>
                <c:formatCode>General</c:formatCode>
                <c:ptCount val="1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numCache>
            </c:numRef>
          </c:cat>
          <c:val>
            <c:numRef>
              <c:f>Figure2.1!$I$6:$I$18</c:f>
              <c:numCache>
                <c:formatCode>0.0</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ser>
        <c:marker val="1"/>
        <c:axId val="114938240"/>
        <c:axId val="114939776"/>
      </c:lineChart>
      <c:catAx>
        <c:axId val="114938240"/>
        <c:scaling>
          <c:orientation val="minMax"/>
        </c:scaling>
        <c:axPos val="b"/>
        <c:numFmt formatCode="General" sourceLinked="1"/>
        <c:tickLblPos val="nextTo"/>
        <c:crossAx val="114939776"/>
        <c:crosses val="autoZero"/>
        <c:auto val="1"/>
        <c:lblAlgn val="ctr"/>
        <c:lblOffset val="100"/>
      </c:catAx>
      <c:valAx>
        <c:axId val="114939776"/>
        <c:scaling>
          <c:orientation val="minMax"/>
          <c:min val="80"/>
        </c:scaling>
        <c:axPos val="l"/>
        <c:numFmt formatCode="0.00" sourceLinked="1"/>
        <c:tickLblPos val="nextTo"/>
        <c:crossAx val="114938240"/>
        <c:crosses val="autoZero"/>
        <c:crossBetween val="between"/>
      </c:valAx>
    </c:plotArea>
    <c:legend>
      <c:legendPos val="t"/>
      <c:legendEntry>
        <c:idx val="4"/>
        <c:delete val="1"/>
      </c:legendEntry>
      <c:layout/>
    </c:legend>
    <c:plotVisOnly val="1"/>
  </c:chart>
  <c:spPr>
    <a:solidFill>
      <a:schemeClr val="bg1"/>
    </a:solidFill>
    <a:ln>
      <a:solidFill>
        <a:schemeClr val="bg1"/>
      </a:solidFill>
    </a:ln>
  </c:spPr>
  <c:txPr>
    <a:bodyPr/>
    <a:lstStyle/>
    <a:p>
      <a:pPr>
        <a:defRPr sz="1000">
          <a:latin typeface="Times New Roman" pitchFamily="18" charset="0"/>
          <a:cs typeface="Times New Roman" pitchFamily="18" charset="0"/>
        </a:defRPr>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0.11749</cdr:x>
      <cdr:y>0.13991</cdr:y>
    </cdr:from>
    <cdr:to>
      <cdr:x>0.2459</cdr:x>
      <cdr:y>0.19037</cdr:y>
    </cdr:to>
    <cdr:sp macro="" textlink="">
      <cdr:nvSpPr>
        <cdr:cNvPr id="3" name="2 Conector recto"/>
        <cdr:cNvSpPr/>
      </cdr:nvSpPr>
      <cdr:spPr>
        <a:xfrm xmlns:a="http://schemas.openxmlformats.org/drawingml/2006/main" flipV="1">
          <a:off x="819150" y="581025"/>
          <a:ext cx="895350" cy="209550"/>
        </a:xfrm>
        <a:prstGeom xmlns:a="http://schemas.openxmlformats.org/drawingml/2006/main" prst="line">
          <a:avLst/>
        </a:prstGeom>
        <a:ln xmlns:a="http://schemas.openxmlformats.org/drawingml/2006/main">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0.24454</cdr:x>
      <cdr:y>0.13991</cdr:y>
    </cdr:from>
    <cdr:to>
      <cdr:x>0.37295</cdr:x>
      <cdr:y>0.15826</cdr:y>
    </cdr:to>
    <cdr:sp macro="" textlink="">
      <cdr:nvSpPr>
        <cdr:cNvPr id="5" name="4 Conector recto"/>
        <cdr:cNvSpPr/>
      </cdr:nvSpPr>
      <cdr:spPr>
        <a:xfrm xmlns:a="http://schemas.openxmlformats.org/drawingml/2006/main">
          <a:off x="1704975" y="581025"/>
          <a:ext cx="895350" cy="76200"/>
        </a:xfrm>
        <a:prstGeom xmlns:a="http://schemas.openxmlformats.org/drawingml/2006/main" prst="line">
          <a:avLst/>
        </a:prstGeom>
        <a:ln xmlns:a="http://schemas.openxmlformats.org/drawingml/2006/main">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0.37295</cdr:x>
      <cdr:y>0.16055</cdr:y>
    </cdr:from>
    <cdr:to>
      <cdr:x>0.56421</cdr:x>
      <cdr:y>0.21101</cdr:y>
    </cdr:to>
    <cdr:sp macro="" textlink="">
      <cdr:nvSpPr>
        <cdr:cNvPr id="7" name="6 Conector recto"/>
        <cdr:cNvSpPr/>
      </cdr:nvSpPr>
      <cdr:spPr>
        <a:xfrm xmlns:a="http://schemas.openxmlformats.org/drawingml/2006/main">
          <a:off x="2600325" y="666750"/>
          <a:ext cx="1333500" cy="209550"/>
        </a:xfrm>
        <a:prstGeom xmlns:a="http://schemas.openxmlformats.org/drawingml/2006/main" prst="line">
          <a:avLst/>
        </a:prstGeom>
        <a:ln xmlns:a="http://schemas.openxmlformats.org/drawingml/2006/main">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0.56421</cdr:x>
      <cdr:y>0.2133</cdr:y>
    </cdr:from>
    <cdr:to>
      <cdr:x>0.75546</cdr:x>
      <cdr:y>0.43349</cdr:y>
    </cdr:to>
    <cdr:sp macro="" textlink="">
      <cdr:nvSpPr>
        <cdr:cNvPr id="9" name="8 Conector recto"/>
        <cdr:cNvSpPr/>
      </cdr:nvSpPr>
      <cdr:spPr>
        <a:xfrm xmlns:a="http://schemas.openxmlformats.org/drawingml/2006/main">
          <a:off x="3933825" y="885825"/>
          <a:ext cx="1333500" cy="914400"/>
        </a:xfrm>
        <a:prstGeom xmlns:a="http://schemas.openxmlformats.org/drawingml/2006/main" prst="line">
          <a:avLst/>
        </a:prstGeom>
        <a:ln xmlns:a="http://schemas.openxmlformats.org/drawingml/2006/main">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0.75546</cdr:x>
      <cdr:y>0.42431</cdr:y>
    </cdr:from>
    <cdr:to>
      <cdr:x>0.94672</cdr:x>
      <cdr:y>0.43349</cdr:y>
    </cdr:to>
    <cdr:sp macro="" textlink="">
      <cdr:nvSpPr>
        <cdr:cNvPr id="11" name="10 Conector recto"/>
        <cdr:cNvSpPr/>
      </cdr:nvSpPr>
      <cdr:spPr>
        <a:xfrm xmlns:a="http://schemas.openxmlformats.org/drawingml/2006/main" flipV="1">
          <a:off x="5267325" y="1762125"/>
          <a:ext cx="1333500" cy="38100"/>
        </a:xfrm>
        <a:prstGeom xmlns:a="http://schemas.openxmlformats.org/drawingml/2006/main" prst="line">
          <a:avLst/>
        </a:prstGeom>
        <a:ln xmlns:a="http://schemas.openxmlformats.org/drawingml/2006/main">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0.11749</cdr:x>
      <cdr:y>0.19495</cdr:y>
    </cdr:from>
    <cdr:to>
      <cdr:x>0.2459</cdr:x>
      <cdr:y>0.29358</cdr:y>
    </cdr:to>
    <cdr:sp macro="" textlink="">
      <cdr:nvSpPr>
        <cdr:cNvPr id="13" name="12 Conector recto"/>
        <cdr:cNvSpPr/>
      </cdr:nvSpPr>
      <cdr:spPr>
        <a:xfrm xmlns:a="http://schemas.openxmlformats.org/drawingml/2006/main">
          <a:off x="819150" y="809625"/>
          <a:ext cx="895350" cy="409575"/>
        </a:xfrm>
        <a:prstGeom xmlns:a="http://schemas.openxmlformats.org/drawingml/2006/main" prst="line">
          <a:avLst/>
        </a:prstGeom>
        <a:ln xmlns:a="http://schemas.openxmlformats.org/drawingml/2006/main">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0.2459</cdr:x>
      <cdr:y>0.26147</cdr:y>
    </cdr:from>
    <cdr:to>
      <cdr:x>0.37295</cdr:x>
      <cdr:y>0.29358</cdr:y>
    </cdr:to>
    <cdr:sp macro="" textlink="">
      <cdr:nvSpPr>
        <cdr:cNvPr id="15" name="14 Conector recto"/>
        <cdr:cNvSpPr/>
      </cdr:nvSpPr>
      <cdr:spPr>
        <a:xfrm xmlns:a="http://schemas.openxmlformats.org/drawingml/2006/main" flipV="1">
          <a:off x="1714500" y="1085850"/>
          <a:ext cx="885825" cy="133350"/>
        </a:xfrm>
        <a:prstGeom xmlns:a="http://schemas.openxmlformats.org/drawingml/2006/main" prst="line">
          <a:avLst/>
        </a:prstGeom>
        <a:ln xmlns:a="http://schemas.openxmlformats.org/drawingml/2006/main">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0.37295</cdr:x>
      <cdr:y>0.26376</cdr:y>
    </cdr:from>
    <cdr:to>
      <cdr:x>0.5</cdr:x>
      <cdr:y>0.49083</cdr:y>
    </cdr:to>
    <cdr:sp macro="" textlink="">
      <cdr:nvSpPr>
        <cdr:cNvPr id="17" name="16 Conector recto"/>
        <cdr:cNvSpPr/>
      </cdr:nvSpPr>
      <cdr:spPr>
        <a:xfrm xmlns:a="http://schemas.openxmlformats.org/drawingml/2006/main" rot="16200000" flipH="1">
          <a:off x="2600325" y="1095373"/>
          <a:ext cx="885825" cy="942976"/>
        </a:xfrm>
        <a:prstGeom xmlns:a="http://schemas.openxmlformats.org/drawingml/2006/main" prst="line">
          <a:avLst/>
        </a:prstGeom>
        <a:ln xmlns:a="http://schemas.openxmlformats.org/drawingml/2006/main">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0.5</cdr:x>
      <cdr:y>0.49083</cdr:y>
    </cdr:from>
    <cdr:to>
      <cdr:x>0.62842</cdr:x>
      <cdr:y>0.50688</cdr:y>
    </cdr:to>
    <cdr:sp macro="" textlink="">
      <cdr:nvSpPr>
        <cdr:cNvPr id="19" name="18 Conector recto"/>
        <cdr:cNvSpPr/>
      </cdr:nvSpPr>
      <cdr:spPr>
        <a:xfrm xmlns:a="http://schemas.openxmlformats.org/drawingml/2006/main">
          <a:off x="3486150" y="2038350"/>
          <a:ext cx="895350" cy="66675"/>
        </a:xfrm>
        <a:prstGeom xmlns:a="http://schemas.openxmlformats.org/drawingml/2006/main" prst="line">
          <a:avLst/>
        </a:prstGeom>
        <a:ln xmlns:a="http://schemas.openxmlformats.org/drawingml/2006/main">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0.75546</cdr:x>
      <cdr:y>0.53211</cdr:y>
    </cdr:from>
    <cdr:to>
      <cdr:x>0.88388</cdr:x>
      <cdr:y>0.59404</cdr:y>
    </cdr:to>
    <cdr:sp macro="" textlink="">
      <cdr:nvSpPr>
        <cdr:cNvPr id="21" name="20 Conector recto"/>
        <cdr:cNvSpPr/>
      </cdr:nvSpPr>
      <cdr:spPr>
        <a:xfrm xmlns:a="http://schemas.openxmlformats.org/drawingml/2006/main" flipV="1">
          <a:off x="5267325" y="2209800"/>
          <a:ext cx="895350" cy="257175"/>
        </a:xfrm>
        <a:prstGeom xmlns:a="http://schemas.openxmlformats.org/drawingml/2006/main" prst="line">
          <a:avLst/>
        </a:prstGeom>
        <a:ln xmlns:a="http://schemas.openxmlformats.org/drawingml/2006/main">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0.30874</cdr:x>
      <cdr:y>0.23165</cdr:y>
    </cdr:from>
    <cdr:to>
      <cdr:x>0.43716</cdr:x>
      <cdr:y>0.24541</cdr:y>
    </cdr:to>
    <cdr:sp macro="" textlink="">
      <cdr:nvSpPr>
        <cdr:cNvPr id="23" name="22 Conector recto"/>
        <cdr:cNvSpPr/>
      </cdr:nvSpPr>
      <cdr:spPr>
        <a:xfrm xmlns:a="http://schemas.openxmlformats.org/drawingml/2006/main" flipV="1">
          <a:off x="2152650" y="962025"/>
          <a:ext cx="895350" cy="57150"/>
        </a:xfrm>
        <a:prstGeom xmlns:a="http://schemas.openxmlformats.org/drawingml/2006/main" prst="line">
          <a:avLst/>
        </a:prstGeom>
        <a:ln xmlns:a="http://schemas.openxmlformats.org/drawingml/2006/main">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drawings/drawing2.xml><?xml version="1.0" encoding="utf-8"?>
<c:userShapes xmlns:c="http://schemas.openxmlformats.org/drawingml/2006/chart">
  <cdr:relSizeAnchor xmlns:cdr="http://schemas.openxmlformats.org/drawingml/2006/chartDrawing">
    <cdr:from>
      <cdr:x>0.18897</cdr:x>
      <cdr:y>0.4543</cdr:y>
    </cdr:from>
    <cdr:to>
      <cdr:x>0.39586</cdr:x>
      <cdr:y>0.49731</cdr:y>
    </cdr:to>
    <cdr:sp macro="" textlink="">
      <cdr:nvSpPr>
        <cdr:cNvPr id="3" name="2 Conector recto"/>
        <cdr:cNvSpPr/>
      </cdr:nvSpPr>
      <cdr:spPr>
        <a:xfrm xmlns:a="http://schemas.openxmlformats.org/drawingml/2006/main" flipV="1">
          <a:off x="1304926" y="1609725"/>
          <a:ext cx="1428750" cy="152400"/>
        </a:xfrm>
        <a:prstGeom xmlns:a="http://schemas.openxmlformats.org/drawingml/2006/main" prst="line">
          <a:avLst/>
        </a:prstGeom>
        <a:ln xmlns:a="http://schemas.openxmlformats.org/drawingml/2006/main">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0.73931</cdr:x>
      <cdr:y>0.51613</cdr:y>
    </cdr:from>
    <cdr:to>
      <cdr:x>0.94483</cdr:x>
      <cdr:y>0.62366</cdr:y>
    </cdr:to>
    <cdr:sp macro="" textlink="">
      <cdr:nvSpPr>
        <cdr:cNvPr id="5" name="4 Conector recto"/>
        <cdr:cNvSpPr/>
      </cdr:nvSpPr>
      <cdr:spPr>
        <a:xfrm xmlns:a="http://schemas.openxmlformats.org/drawingml/2006/main">
          <a:off x="5105401" y="1828800"/>
          <a:ext cx="1419225" cy="381000"/>
        </a:xfrm>
        <a:prstGeom xmlns:a="http://schemas.openxmlformats.org/drawingml/2006/main" prst="line">
          <a:avLst/>
        </a:prstGeom>
        <a:ln xmlns:a="http://schemas.openxmlformats.org/drawingml/2006/main">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158F0-A574-4EB6-A912-18243F465F2A}" type="datetimeFigureOut">
              <a:rPr lang="en-US" smtClean="0"/>
              <a:t>2/24/2011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5BD97C-2DD3-401F-986F-FF0665FA06C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6A05DA95-486F-4B72-8EE9-F14BBF4226D6}" type="slidenum">
              <a:rPr lang="pt-BR" sz="1200"/>
              <a:pPr algn="r"/>
              <a:t>38</a:t>
            </a:fld>
            <a:endParaRPr lang="pt-BR"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spcBef>
                <a:spcPct val="0"/>
              </a:spcBef>
            </a:pPr>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A2CB228F-DA90-4E56-824E-F7F34665D781}" type="slidenum">
              <a:rPr lang="en-US" smtClean="0"/>
              <a:pPr/>
              <a:t>44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776B19-8FF9-4C6B-BBFD-B177D5E365E0}" type="datetimeFigureOut">
              <a:rPr lang="en-US" smtClean="0"/>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76B19-8FF9-4C6B-BBFD-B177D5E365E0}" type="datetimeFigureOut">
              <a:rPr lang="en-US" smtClean="0"/>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76B19-8FF9-4C6B-BBFD-B177D5E365E0}" type="datetimeFigureOut">
              <a:rPr lang="en-US" smtClean="0"/>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76B19-8FF9-4C6B-BBFD-B177D5E365E0}" type="datetimeFigureOut">
              <a:rPr lang="en-US" smtClean="0"/>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776B19-8FF9-4C6B-BBFD-B177D5E365E0}" type="datetimeFigureOut">
              <a:rPr lang="en-US" smtClean="0"/>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776B19-8FF9-4C6B-BBFD-B177D5E365E0}" type="datetimeFigureOut">
              <a:rPr lang="en-US" smtClean="0"/>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776B19-8FF9-4C6B-BBFD-B177D5E365E0}" type="datetimeFigureOut">
              <a:rPr lang="en-US" smtClean="0"/>
              <a:t>2/23/2011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776B19-8FF9-4C6B-BBFD-B177D5E365E0}" type="datetimeFigureOut">
              <a:rPr lang="en-US" smtClean="0"/>
              <a:t>2/23/2011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76B19-8FF9-4C6B-BBFD-B177D5E365E0}" type="datetimeFigureOut">
              <a:rPr lang="en-US" smtClean="0"/>
              <a:t>2/23/2011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76B19-8FF9-4C6B-BBFD-B177D5E365E0}" type="datetimeFigureOut">
              <a:rPr lang="en-US" smtClean="0"/>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76B19-8FF9-4C6B-BBFD-B177D5E365E0}" type="datetimeFigureOut">
              <a:rPr lang="en-US" smtClean="0"/>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3E2D9-8C56-4E28-9787-0D6ABBA4A5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76B19-8FF9-4C6B-BBFD-B177D5E365E0}" type="datetimeFigureOut">
              <a:rPr lang="en-US" smtClean="0"/>
              <a:t>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E2D9-8C56-4E28-9787-0D6ABBA4A5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1"/>
            <a:ext cx="8534400" cy="2762250"/>
          </a:xfrm>
        </p:spPr>
        <p:txBody>
          <a:bodyPr>
            <a:normAutofit fontScale="90000"/>
          </a:bodyPr>
          <a:lstStyle/>
          <a:p>
            <a:r>
              <a:rPr lang="en-US" sz="4900" b="1" dirty="0"/>
              <a:t>Latin America’s Economic Challenges: Lessons for Emerging Economies</a:t>
            </a:r>
            <a:r>
              <a:rPr lang="en-US" dirty="0"/>
              <a:t/>
            </a:r>
            <a:br>
              <a:rPr lang="en-US" dirty="0"/>
            </a:br>
            <a:r>
              <a:rPr lang="en-US" b="1" dirty="0"/>
              <a:t>Nora </a:t>
            </a:r>
            <a:r>
              <a:rPr lang="en-US" b="1" dirty="0" err="1" smtClean="0"/>
              <a:t>Lustig</a:t>
            </a:r>
            <a:r>
              <a:rPr lang="en-US" b="1" dirty="0" smtClean="0"/>
              <a:t> (Tulane </a:t>
            </a:r>
            <a:r>
              <a:rPr lang="en-US" b="1" dirty="0" err="1" smtClean="0"/>
              <a:t>Univ</a:t>
            </a:r>
            <a:r>
              <a:rPr lang="en-US" b="1" dirty="0" smtClean="0"/>
              <a:t>) </a:t>
            </a:r>
            <a:r>
              <a:rPr lang="en-US" b="1" dirty="0"/>
              <a:t>and Jaime </a:t>
            </a:r>
            <a:r>
              <a:rPr lang="en-US" b="1" dirty="0" err="1" smtClean="0"/>
              <a:t>Ros</a:t>
            </a:r>
            <a:r>
              <a:rPr lang="en-US" b="1" dirty="0" smtClean="0"/>
              <a:t> (UNAM)</a:t>
            </a:r>
            <a:r>
              <a:rPr lang="en-US" dirty="0"/>
              <a:t/>
            </a:r>
            <a:br>
              <a:rPr lang="en-US" dirty="0"/>
            </a:b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Wrap-up Workshop “How can China avoid the middle-income trap?”</a:t>
            </a:r>
          </a:p>
          <a:p>
            <a:r>
              <a:rPr lang="en-US" dirty="0" smtClean="0"/>
              <a:t>ADB/NSD Peking University</a:t>
            </a:r>
          </a:p>
          <a:p>
            <a:r>
              <a:rPr lang="en-US" dirty="0" smtClean="0"/>
              <a:t>Beijing, February 24 and 25,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533400"/>
            <a:ext cx="9144000" cy="4343400"/>
          </a:xfrm>
          <a:prstGeom prst="rect">
            <a:avLst/>
          </a:prstGeom>
          <a:noFill/>
          <a:ln w="9525">
            <a:noFill/>
            <a:miter lim="800000"/>
            <a:headEnd/>
            <a:tailEnd/>
          </a:ln>
          <a:effectLst/>
        </p:spPr>
      </p:pic>
      <p:cxnSp>
        <p:nvCxnSpPr>
          <p:cNvPr id="6" name="Straight Arrow Connector 5"/>
          <p:cNvCxnSpPr/>
          <p:nvPr/>
        </p:nvCxnSpPr>
        <p:spPr>
          <a:xfrm rot="16200000" flipH="1">
            <a:off x="5334000" y="457200"/>
            <a:ext cx="12954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229100" y="342900"/>
            <a:ext cx="12954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 y="533400"/>
            <a:ext cx="9829800" cy="5638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Macroeconomic Volatility and Financial Instability</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a:t>Latin America has lived through macroeconomic crises driven either by excesses of the state or the market. </a:t>
            </a:r>
          </a:p>
          <a:p>
            <a:r>
              <a:rPr lang="en-US" dirty="0"/>
              <a:t>Fiscal crises affected countries such as Brazil and Mexico in the early 1980s under state-led import substitution. </a:t>
            </a:r>
          </a:p>
          <a:p>
            <a:r>
              <a:rPr lang="en-US" dirty="0"/>
              <a:t>But private-led financial crises affected the Southern cone countries (Argentina, Chile and Uruguay) in the early 1980s, Mexico (1994-95), Brazil (1999) and Argentina (2001-02) under market-oriented strategies. </a:t>
            </a:r>
          </a:p>
          <a:p>
            <a:r>
              <a:rPr lang="en-US" dirty="0"/>
              <a:t>There are lessons from crises which originated in the private/financial sector but in which the state often ended up with a large debt as a result of the insolvency of the former.  </a:t>
            </a:r>
          </a:p>
          <a:p>
            <a:r>
              <a:rPr lang="en-US" dirty="0"/>
              <a:t>Financial and capital account liberalization have their pitfalls and Latin America learned about them the hard way. </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Macroeconomic Volatility and Financial Instability: </a:t>
            </a:r>
            <a:r>
              <a:rPr lang="en-US" sz="3600" b="1" dirty="0" smtClean="0"/>
              <a:t>Lessons for China?</a:t>
            </a:r>
            <a:endParaRPr lang="en-US" sz="3600" b="1" dirty="0"/>
          </a:p>
        </p:txBody>
      </p:sp>
      <p:sp>
        <p:nvSpPr>
          <p:cNvPr id="3" name="Content Placeholder 2"/>
          <p:cNvSpPr>
            <a:spLocks noGrp="1"/>
          </p:cNvSpPr>
          <p:nvPr>
            <p:ph idx="1"/>
          </p:nvPr>
        </p:nvSpPr>
        <p:spPr>
          <a:xfrm>
            <a:off x="457200" y="1600200"/>
            <a:ext cx="8534400" cy="5029200"/>
          </a:xfrm>
        </p:spPr>
        <p:txBody>
          <a:bodyPr>
            <a:normAutofit fontScale="85000" lnSpcReduction="20000"/>
          </a:bodyPr>
          <a:lstStyle/>
          <a:p>
            <a:r>
              <a:rPr lang="en-US" dirty="0" smtClean="0"/>
              <a:t>Fiscal crises--or fiscal duress--can “sneak in” through the back door: </a:t>
            </a:r>
          </a:p>
          <a:p>
            <a:endParaRPr lang="en-US" dirty="0" smtClean="0"/>
          </a:p>
          <a:p>
            <a:pPr lvl="1"/>
            <a:r>
              <a:rPr lang="en-US" dirty="0" smtClean="0"/>
              <a:t>Rescue of systemically critical sectors:</a:t>
            </a:r>
          </a:p>
          <a:p>
            <a:pPr lvl="2"/>
            <a:r>
              <a:rPr lang="en-US" dirty="0" smtClean="0"/>
              <a:t>Financial sector</a:t>
            </a:r>
          </a:p>
          <a:p>
            <a:pPr lvl="1"/>
            <a:r>
              <a:rPr lang="en-US" dirty="0" smtClean="0"/>
              <a:t>Rescue of </a:t>
            </a:r>
            <a:r>
              <a:rPr lang="en-US" dirty="0" err="1" smtClean="0"/>
              <a:t>subnational</a:t>
            </a:r>
            <a:r>
              <a:rPr lang="en-US" dirty="0" smtClean="0"/>
              <a:t> governments</a:t>
            </a:r>
          </a:p>
          <a:p>
            <a:pPr lvl="1"/>
            <a:r>
              <a:rPr lang="en-US" dirty="0" smtClean="0"/>
              <a:t>Unfunded  spending commitments (public pensions)</a:t>
            </a:r>
            <a:endParaRPr lang="en-US" dirty="0" smtClean="0"/>
          </a:p>
          <a:p>
            <a:pPr lvl="2">
              <a:buNone/>
            </a:pPr>
            <a:endParaRPr lang="en-US" dirty="0" smtClean="0"/>
          </a:p>
          <a:p>
            <a:r>
              <a:rPr lang="en-US" dirty="0" smtClean="0"/>
              <a:t>Underscores the importance of prudential regulation in financial sector; monitoring and/or controlling volatile capital inflows; monitoring the potential development of “asset bubbles;” assess risks and contingent liabilities in sensitive sectors (social insurance and private pension plans;  guarantees for privately held debt)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Inflation Targeting and Exchange </a:t>
            </a:r>
            <a:r>
              <a:rPr lang="en-US" b="1" dirty="0"/>
              <a:t>Rate Management</a:t>
            </a:r>
            <a:endParaRPr lang="en-US" dirty="0"/>
          </a:p>
        </p:txBody>
      </p:sp>
      <p:sp>
        <p:nvSpPr>
          <p:cNvPr id="3" name="Content Placeholder 2"/>
          <p:cNvSpPr>
            <a:spLocks noGrp="1"/>
          </p:cNvSpPr>
          <p:nvPr>
            <p:ph idx="1"/>
          </p:nvPr>
        </p:nvSpPr>
        <p:spPr/>
        <p:txBody>
          <a:bodyPr>
            <a:normAutofit lnSpcReduction="10000"/>
          </a:bodyPr>
          <a:lstStyle/>
          <a:p>
            <a:r>
              <a:rPr lang="en-US" dirty="0"/>
              <a:t>Latin America has experimented with every exchange rate regime on earth: fixed exchange rates, crawling pegs, currency boards, dollarization and flexible exchange rates</a:t>
            </a:r>
          </a:p>
          <a:p>
            <a:r>
              <a:rPr lang="en-US" dirty="0" smtClean="0"/>
              <a:t>In </a:t>
            </a:r>
            <a:r>
              <a:rPr lang="en-US" dirty="0"/>
              <a:t>1990s and 2000s there has been a shift towards flexible exchange-rate </a:t>
            </a:r>
            <a:r>
              <a:rPr lang="en-US" dirty="0" smtClean="0"/>
              <a:t>regimes(see </a:t>
            </a:r>
            <a:r>
              <a:rPr lang="en-US" dirty="0"/>
              <a:t>Figure 2.1). </a:t>
            </a:r>
          </a:p>
          <a:p>
            <a:r>
              <a:rPr lang="en-US" dirty="0"/>
              <a:t>The move went together with the adoption of inflation targeting monetary regimes.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0" y="533399"/>
            <a:ext cx="9383611" cy="6019801"/>
          </a:xfrm>
          <a:prstGeom prst="rect">
            <a:avLst/>
          </a:prstGeom>
          <a:noFill/>
          <a:ln w="9525">
            <a:noFill/>
            <a:miter lim="800000"/>
            <a:headEnd/>
            <a:tailEnd/>
          </a:ln>
          <a:effectLst/>
        </p:spPr>
      </p:pic>
      <p:cxnSp>
        <p:nvCxnSpPr>
          <p:cNvPr id="3" name="Straight Arrow Connector 2"/>
          <p:cNvCxnSpPr/>
          <p:nvPr/>
        </p:nvCxnSpPr>
        <p:spPr>
          <a:xfrm rot="5400000" flipH="1" flipV="1">
            <a:off x="4343400" y="2819400"/>
            <a:ext cx="2667000" cy="2667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1371600" y="2438400"/>
            <a:ext cx="3124200" cy="2971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Exchange Rate </a:t>
            </a:r>
            <a:r>
              <a:rPr lang="en-US" b="1" dirty="0" smtClean="0"/>
              <a:t>Management: Lessons for China?</a:t>
            </a:r>
            <a:endParaRPr lang="en-US" dirty="0"/>
          </a:p>
        </p:txBody>
      </p:sp>
      <p:sp>
        <p:nvSpPr>
          <p:cNvPr id="3" name="Content Placeholder 2"/>
          <p:cNvSpPr>
            <a:spLocks noGrp="1"/>
          </p:cNvSpPr>
          <p:nvPr>
            <p:ph idx="1"/>
          </p:nvPr>
        </p:nvSpPr>
        <p:spPr/>
        <p:txBody>
          <a:bodyPr>
            <a:normAutofit/>
          </a:bodyPr>
          <a:lstStyle/>
          <a:p>
            <a:r>
              <a:rPr lang="en-US" dirty="0" smtClean="0"/>
              <a:t>Flexible exchange rates-cum-inflation targeting has been successful in </a:t>
            </a:r>
          </a:p>
          <a:p>
            <a:pPr lvl="1"/>
            <a:r>
              <a:rPr lang="en-US" dirty="0"/>
              <a:t>K</a:t>
            </a:r>
            <a:r>
              <a:rPr lang="en-US" dirty="0" smtClean="0"/>
              <a:t>eeping inflation under control</a:t>
            </a:r>
          </a:p>
          <a:p>
            <a:pPr lvl="1"/>
            <a:r>
              <a:rPr lang="en-US" dirty="0" smtClean="0"/>
              <a:t>Weather external shocks</a:t>
            </a:r>
          </a:p>
          <a:p>
            <a:pPr lvl="1"/>
            <a:r>
              <a:rPr lang="en-US" dirty="0" smtClean="0"/>
              <a:t>Deal better with volatility of capital flows</a:t>
            </a:r>
          </a:p>
          <a:p>
            <a:pPr lvl="1"/>
            <a:endParaRPr lang="en-US" dirty="0"/>
          </a:p>
          <a:p>
            <a:r>
              <a:rPr lang="en-US" dirty="0" smtClean="0"/>
              <a:t>Caveat: there will be periods of real appreciation that may hurt growth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228600" y="381000"/>
            <a:ext cx="10668000" cy="7389551"/>
          </a:xfrm>
          <a:prstGeom prst="rect">
            <a:avLst/>
          </a:prstGeom>
          <a:noFill/>
          <a:ln w="9525">
            <a:noFill/>
            <a:miter lim="800000"/>
            <a:headEnd/>
            <a:tailEnd/>
          </a:ln>
          <a:effectLst/>
        </p:spPr>
      </p:pic>
      <p:cxnSp>
        <p:nvCxnSpPr>
          <p:cNvPr id="4" name="Straight Arrow Connector 3"/>
          <p:cNvCxnSpPr/>
          <p:nvPr/>
        </p:nvCxnSpPr>
        <p:spPr>
          <a:xfrm rot="16200000" flipH="1">
            <a:off x="2247900" y="800100"/>
            <a:ext cx="1828800" cy="1447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381000" y="533400"/>
            <a:ext cx="9144000" cy="28956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381000" y="4038600"/>
            <a:ext cx="8534400" cy="2590800"/>
          </a:xfrm>
          <a:prstGeom prst="rect">
            <a:avLst/>
          </a:prstGeom>
          <a:noFill/>
          <a:ln w="9525">
            <a:noFill/>
            <a:miter lim="800000"/>
            <a:headEnd/>
            <a:tailEnd/>
          </a:ln>
          <a:effectLst/>
        </p:spPr>
      </p:pic>
      <p:cxnSp>
        <p:nvCxnSpPr>
          <p:cNvPr id="5" name="Straight Arrow Connector 4"/>
          <p:cNvCxnSpPr/>
          <p:nvPr/>
        </p:nvCxnSpPr>
        <p:spPr>
          <a:xfrm rot="16200000" flipH="1">
            <a:off x="2743200" y="12192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400800" y="1066800"/>
            <a:ext cx="9906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438400" y="3962400"/>
            <a:ext cx="9906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5257800" y="4114800"/>
            <a:ext cx="9906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The link between inequality and the middle-income trap in LA</a:t>
            </a:r>
            <a:endParaRPr lang="en-US" b="1" dirty="0"/>
          </a:p>
        </p:txBody>
      </p:sp>
      <p:sp>
        <p:nvSpPr>
          <p:cNvPr id="9219" name="Content Placeholder 2"/>
          <p:cNvSpPr>
            <a:spLocks noGrp="1"/>
          </p:cNvSpPr>
          <p:nvPr>
            <p:ph idx="1"/>
          </p:nvPr>
        </p:nvSpPr>
        <p:spPr>
          <a:xfrm>
            <a:off x="457200" y="1600200"/>
            <a:ext cx="8229600" cy="6248400"/>
          </a:xfrm>
        </p:spPr>
        <p:txBody>
          <a:bodyPr/>
          <a:lstStyle/>
          <a:p>
            <a:endParaRPr lang="en-US" sz="3600" dirty="0" smtClean="0"/>
          </a:p>
          <a:p>
            <a:r>
              <a:rPr lang="en-US" sz="3600" dirty="0" smtClean="0"/>
              <a:t>Latin America is the most unequal region in the world</a:t>
            </a:r>
          </a:p>
          <a:p>
            <a:r>
              <a:rPr lang="en-US" sz="3600" dirty="0" smtClean="0"/>
              <a:t>Using </a:t>
            </a:r>
            <a:r>
              <a:rPr lang="en-US" sz="3600" dirty="0" err="1" smtClean="0"/>
              <a:t>Gini</a:t>
            </a:r>
            <a:r>
              <a:rPr lang="en-US" sz="3600" dirty="0" smtClean="0"/>
              <a:t> coefficient,</a:t>
            </a:r>
          </a:p>
          <a:p>
            <a:pPr lvl="1" eaLnBrk="1" hangingPunct="1"/>
            <a:r>
              <a:rPr lang="en-US" dirty="0" smtClean="0"/>
              <a:t>19 </a:t>
            </a:r>
            <a:r>
              <a:rPr lang="en-US" dirty="0" smtClean="0"/>
              <a:t>percent more unequal than Sub-Saharan Africa </a:t>
            </a:r>
          </a:p>
          <a:p>
            <a:pPr lvl="1" eaLnBrk="1" hangingPunct="1"/>
            <a:r>
              <a:rPr lang="en-US" dirty="0" smtClean="0"/>
              <a:t>37 </a:t>
            </a:r>
            <a:r>
              <a:rPr lang="en-US" dirty="0" smtClean="0"/>
              <a:t>percent more unequal than East Asia </a:t>
            </a:r>
          </a:p>
          <a:p>
            <a:pPr lvl="1" eaLnBrk="1" hangingPunct="1"/>
            <a:r>
              <a:rPr lang="en-US" dirty="0" smtClean="0"/>
              <a:t>65 </a:t>
            </a:r>
            <a:r>
              <a:rPr lang="en-US" dirty="0" smtClean="0"/>
              <a:t>percent more unequal than developed countries </a:t>
            </a:r>
          </a:p>
          <a:p>
            <a:pPr eaLnBrk="1" hangingPunct="1">
              <a:buFont typeface="Wingdings 2" pitchFamily="18" charset="2"/>
              <a:buNone/>
            </a:pPr>
            <a:endParaRPr lang="en-US" sz="3600"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C66E533F-DFC1-454A-A577-C003EC79F60E}"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the Latin American “middle-income trap?”</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187325"/>
            <a:ext cx="7620000" cy="954088"/>
          </a:xfrm>
          <a:prstGeom prst="rect">
            <a:avLst/>
          </a:prstGeom>
          <a:noFill/>
          <a:ln w="9525">
            <a:noFill/>
            <a:miter lim="800000"/>
            <a:headEnd/>
            <a:tailEnd/>
          </a:ln>
        </p:spPr>
        <p:txBody>
          <a:bodyPr anchor="ctr">
            <a:spAutoFit/>
          </a:bodyPr>
          <a:lstStyle/>
          <a:p>
            <a:pPr algn="ctr"/>
            <a:endParaRPr lang="en-US" sz="2800"/>
          </a:p>
          <a:p>
            <a:pPr algn="ctr" eaLnBrk="0" hangingPunct="0"/>
            <a:r>
              <a:rPr lang="en-US" sz="2800" b="1">
                <a:cs typeface="Times New Roman" pitchFamily="18" charset="0"/>
              </a:rPr>
              <a:t>Gini Coefficient by Region (in %), 2004</a:t>
            </a:r>
            <a:endParaRPr lang="en-US" sz="2800" b="1"/>
          </a:p>
        </p:txBody>
      </p:sp>
      <p:pic>
        <p:nvPicPr>
          <p:cNvPr id="10243" name="Picture 1"/>
          <p:cNvPicPr>
            <a:picLocks noChangeAspect="1" noChangeArrowheads="1"/>
          </p:cNvPicPr>
          <p:nvPr/>
        </p:nvPicPr>
        <p:blipFill>
          <a:blip r:embed="rId2" cstate="print"/>
          <a:srcRect/>
          <a:stretch>
            <a:fillRect/>
          </a:stretch>
        </p:blipFill>
        <p:spPr bwMode="auto">
          <a:xfrm>
            <a:off x="304800" y="1295400"/>
            <a:ext cx="8615363" cy="5181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78F1260-2FA5-414A-99DB-5122496835D2}"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lvl="0"/>
            <a:r>
              <a:rPr lang="en-US" sz="3600" b="1" dirty="0" smtClean="0"/>
              <a:t/>
            </a:r>
            <a:br>
              <a:rPr lang="en-US" sz="3600" b="1" dirty="0" smtClean="0"/>
            </a:br>
            <a:r>
              <a:rPr lang="en-US" sz="3600" b="1" dirty="0" smtClean="0"/>
              <a:t>Was </a:t>
            </a:r>
            <a:r>
              <a:rPr lang="en-US" sz="3600" b="1" dirty="0"/>
              <a:t>high </a:t>
            </a:r>
            <a:r>
              <a:rPr lang="en-US" sz="3600" b="1" dirty="0" smtClean="0"/>
              <a:t>inequality </a:t>
            </a:r>
            <a:r>
              <a:rPr lang="en-US" sz="3600" b="1" dirty="0"/>
              <a:t>a “fundamental” cause of the </a:t>
            </a:r>
            <a:r>
              <a:rPr lang="en-US" sz="3600" b="1" dirty="0" smtClean="0"/>
              <a:t>middle-income trap in LA?</a:t>
            </a:r>
            <a:r>
              <a:rPr lang="en-US" sz="3600" b="1" dirty="0"/>
              <a:t/>
            </a:r>
            <a:br>
              <a:rPr lang="en-US" sz="3600" b="1" dirty="0"/>
            </a:br>
            <a:endParaRPr lang="en-US" sz="3600" b="1"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3400" dirty="0" smtClean="0"/>
              <a:t>Political Economy Dynamics: High </a:t>
            </a:r>
            <a:r>
              <a:rPr lang="en-US" sz="3400" dirty="0"/>
              <a:t>inequality coupled with high expectations of workers </a:t>
            </a:r>
            <a:r>
              <a:rPr lang="en-US" sz="3400" dirty="0" smtClean="0"/>
              <a:t>and pent-up demands of secularly </a:t>
            </a:r>
            <a:r>
              <a:rPr lang="en-US" sz="3400" dirty="0"/>
              <a:t>disenfranchised </a:t>
            </a:r>
            <a:r>
              <a:rPr lang="en-US" sz="3400" dirty="0" smtClean="0"/>
              <a:t>groups resulted in:</a:t>
            </a:r>
            <a:endParaRPr lang="en-US" sz="3400" dirty="0"/>
          </a:p>
          <a:p>
            <a:pPr lvl="1">
              <a:buFont typeface="Symbol" pitchFamily="18" charset="2"/>
              <a:buChar char="Þ"/>
            </a:pPr>
            <a:r>
              <a:rPr lang="en-US" sz="3400" dirty="0" smtClean="0"/>
              <a:t>macroeconomic </a:t>
            </a:r>
            <a:r>
              <a:rPr lang="en-US" sz="3400" dirty="0"/>
              <a:t>populism </a:t>
            </a:r>
            <a:endParaRPr lang="en-US" sz="3400" dirty="0" smtClean="0"/>
          </a:p>
          <a:p>
            <a:pPr lvl="2">
              <a:buFont typeface="Symbol" pitchFamily="18" charset="2"/>
              <a:buChar char="Þ"/>
            </a:pPr>
            <a:r>
              <a:rPr lang="en-US" sz="3000" dirty="0" smtClean="0"/>
              <a:t> </a:t>
            </a:r>
            <a:r>
              <a:rPr lang="en-US" sz="3000" dirty="0"/>
              <a:t>high inflation and state-led balance of payments crises: </a:t>
            </a:r>
            <a:r>
              <a:rPr lang="en-US" sz="3000" dirty="0" smtClean="0"/>
              <a:t>Argentina in early 1970s; </a:t>
            </a:r>
            <a:r>
              <a:rPr lang="en-US" sz="3000" dirty="0" smtClean="0"/>
              <a:t>Brazil in early 1980s; </a:t>
            </a:r>
            <a:r>
              <a:rPr lang="en-US" sz="3000" dirty="0" smtClean="0"/>
              <a:t>Mexico </a:t>
            </a:r>
            <a:r>
              <a:rPr lang="en-US" sz="3000" dirty="0"/>
              <a:t>1976 and 1982; </a:t>
            </a:r>
            <a:r>
              <a:rPr lang="en-US" sz="3000" dirty="0" smtClean="0"/>
              <a:t>Peru </a:t>
            </a:r>
            <a:r>
              <a:rPr lang="en-US" sz="3000" dirty="0"/>
              <a:t>in mid-1980s </a:t>
            </a:r>
            <a:endParaRPr lang="en-US" sz="3000" dirty="0" smtClean="0"/>
          </a:p>
          <a:p>
            <a:pPr lvl="1">
              <a:buNone/>
            </a:pPr>
            <a:r>
              <a:rPr lang="en-US" sz="3400" dirty="0" smtClean="0"/>
              <a:t>Which triggered:</a:t>
            </a:r>
          </a:p>
          <a:p>
            <a:pPr lvl="1">
              <a:buFont typeface="Symbol" pitchFamily="18" charset="2"/>
              <a:buChar char="Þ"/>
            </a:pPr>
            <a:r>
              <a:rPr lang="en-US" sz="3400" dirty="0" smtClean="0"/>
              <a:t> military coups and center-right regimes </a:t>
            </a:r>
          </a:p>
          <a:p>
            <a:pPr lvl="2">
              <a:buFont typeface="Symbol" pitchFamily="18" charset="2"/>
              <a:buChar char="Þ"/>
            </a:pPr>
            <a:r>
              <a:rPr lang="en-US" sz="3000" dirty="0" smtClean="0"/>
              <a:t>free-market </a:t>
            </a:r>
            <a:r>
              <a:rPr lang="en-US" sz="3000" dirty="0"/>
              <a:t>fundamentalism (liberalization of capital and financial markets) =&gt; market-led financial/balance of payments crises: </a:t>
            </a:r>
            <a:r>
              <a:rPr lang="en-US" sz="3000" dirty="0" smtClean="0"/>
              <a:t>Argentina in late 1970s; Mexico </a:t>
            </a:r>
            <a:r>
              <a:rPr lang="en-US" sz="3000" dirty="0"/>
              <a:t>1994/95; Argentina </a:t>
            </a:r>
            <a:r>
              <a:rPr lang="en-US" sz="3000" dirty="0" smtClean="0"/>
              <a:t>2001/02</a:t>
            </a:r>
            <a:endParaRPr lang="en-US" sz="3000"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lvl="0"/>
            <a:r>
              <a:rPr lang="en-US" sz="3600" b="1" dirty="0" smtClean="0"/>
              <a:t/>
            </a:r>
            <a:br>
              <a:rPr lang="en-US" sz="3600" b="1" dirty="0" smtClean="0"/>
            </a:br>
            <a:r>
              <a:rPr lang="en-US" sz="3600" b="1" dirty="0" smtClean="0"/>
              <a:t>Was </a:t>
            </a:r>
            <a:r>
              <a:rPr lang="en-US" sz="3600" b="1" dirty="0"/>
              <a:t>high </a:t>
            </a:r>
            <a:r>
              <a:rPr lang="en-US" sz="3600" b="1" dirty="0" smtClean="0"/>
              <a:t>inequality </a:t>
            </a:r>
            <a:r>
              <a:rPr lang="en-US" sz="3600" b="1" dirty="0"/>
              <a:t>a “fundamental” cause of the </a:t>
            </a:r>
            <a:r>
              <a:rPr lang="en-US" sz="3600" b="1" dirty="0" smtClean="0"/>
              <a:t>middle-income trap in LA?</a:t>
            </a:r>
            <a:r>
              <a:rPr lang="en-US" sz="3600" b="1" dirty="0"/>
              <a:t/>
            </a:r>
            <a:br>
              <a:rPr lang="en-US" sz="3600" b="1" dirty="0"/>
            </a:br>
            <a:endParaRPr lang="en-US" sz="3600" b="1" dirty="0"/>
          </a:p>
        </p:txBody>
      </p:sp>
      <p:sp>
        <p:nvSpPr>
          <p:cNvPr id="3" name="Content Placeholder 2"/>
          <p:cNvSpPr>
            <a:spLocks noGrp="1"/>
          </p:cNvSpPr>
          <p:nvPr>
            <p:ph idx="1"/>
          </p:nvPr>
        </p:nvSpPr>
        <p:spPr>
          <a:xfrm>
            <a:off x="0" y="1295400"/>
            <a:ext cx="9144000" cy="5562600"/>
          </a:xfrm>
        </p:spPr>
        <p:txBody>
          <a:bodyPr>
            <a:normAutofit lnSpcReduction="10000"/>
          </a:bodyPr>
          <a:lstStyle/>
          <a:p>
            <a:pPr lvl="1">
              <a:buNone/>
            </a:pPr>
            <a:r>
              <a:rPr lang="en-US" sz="3200" dirty="0" smtClean="0"/>
              <a:t>High inequality also resulted in democratically elected radical </a:t>
            </a:r>
            <a:r>
              <a:rPr lang="en-US" sz="3200" dirty="0"/>
              <a:t>left </a:t>
            </a:r>
            <a:r>
              <a:rPr lang="en-US" sz="3200" dirty="0" smtClean="0"/>
              <a:t>regimes (Chile in early 1970s; Nicaragua in late 1970s) and Marxist guerrilla movements, which triggered: </a:t>
            </a:r>
          </a:p>
          <a:p>
            <a:pPr lvl="2">
              <a:buFont typeface="Symbol" pitchFamily="18" charset="2"/>
              <a:buChar char="Þ"/>
            </a:pPr>
            <a:r>
              <a:rPr lang="en-US" sz="3200" dirty="0" smtClean="0"/>
              <a:t>right-wing </a:t>
            </a:r>
            <a:r>
              <a:rPr lang="en-US" sz="3200" dirty="0"/>
              <a:t>military coups =&gt; free-market fundamentalism (liberalization of capital and financial markets) =&gt; market-led financial/balance of payments crises: </a:t>
            </a:r>
            <a:r>
              <a:rPr lang="en-US" sz="3200" dirty="0" smtClean="0"/>
              <a:t>Uruguay </a:t>
            </a:r>
            <a:r>
              <a:rPr lang="en-US" sz="3200" dirty="0"/>
              <a:t>in late 1970s; Chile in early </a:t>
            </a:r>
            <a:r>
              <a:rPr lang="en-US" sz="3200" dirty="0" smtClean="0"/>
              <a:t>1980s</a:t>
            </a:r>
          </a:p>
          <a:p>
            <a:pPr lvl="2">
              <a:buFont typeface="Symbol" pitchFamily="18" charset="2"/>
              <a:buChar char="Þ"/>
            </a:pPr>
            <a:r>
              <a:rPr lang="en-US" sz="3200" dirty="0" smtClean="0"/>
              <a:t> civil </a:t>
            </a:r>
            <a:r>
              <a:rPr lang="en-US" sz="3200" dirty="0"/>
              <a:t>conflict and civil </a:t>
            </a:r>
            <a:r>
              <a:rPr lang="en-US" sz="3200" dirty="0" smtClean="0"/>
              <a:t>wars =&gt; growth </a:t>
            </a:r>
            <a:r>
              <a:rPr lang="en-US" sz="3200" dirty="0"/>
              <a:t>collapses in Central America in the 1980s and early </a:t>
            </a:r>
            <a:r>
              <a:rPr lang="en-US" sz="3200" dirty="0" smtClean="0"/>
              <a:t>1990s</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600" b="1" dirty="0" smtClean="0"/>
              <a:t>Was high inequality a “fundamental” cause of the middle-income trap in LA?</a:t>
            </a:r>
            <a:br>
              <a:rPr lang="en-US" sz="3600" b="1" dirty="0" smtClean="0"/>
            </a:br>
            <a:endParaRPr lang="en-US" sz="3600" dirty="0"/>
          </a:p>
        </p:txBody>
      </p:sp>
      <p:sp>
        <p:nvSpPr>
          <p:cNvPr id="3" name="Content Placeholder 2"/>
          <p:cNvSpPr>
            <a:spLocks noGrp="1"/>
          </p:cNvSpPr>
          <p:nvPr>
            <p:ph idx="1"/>
          </p:nvPr>
        </p:nvSpPr>
        <p:spPr>
          <a:xfrm>
            <a:off x="304800" y="1219200"/>
            <a:ext cx="8382000" cy="5334000"/>
          </a:xfrm>
        </p:spPr>
        <p:txBody>
          <a:bodyPr>
            <a:normAutofit fontScale="92500" lnSpcReduction="20000"/>
          </a:bodyPr>
          <a:lstStyle/>
          <a:p>
            <a:pPr lvl="1"/>
            <a:r>
              <a:rPr lang="en-US" dirty="0"/>
              <a:t>Economic crises, particularly the 1980 debt crisis, civil wars and alienation of private sector </a:t>
            </a:r>
            <a:endParaRPr lang="en-US" dirty="0" smtClean="0"/>
          </a:p>
          <a:p>
            <a:pPr lvl="1">
              <a:buNone/>
            </a:pPr>
            <a:r>
              <a:rPr lang="en-US" dirty="0" smtClean="0"/>
              <a:t>=&gt; </a:t>
            </a:r>
            <a:r>
              <a:rPr lang="en-US" dirty="0"/>
              <a:t>low levels of capital accumulation =&gt; slower productivity growth because sectors with increasing returns, economies of scale and/or externalities failed to expand</a:t>
            </a:r>
          </a:p>
          <a:p>
            <a:pPr lvl="1"/>
            <a:r>
              <a:rPr lang="en-US" dirty="0"/>
              <a:t>Recurrent crises and inflationary bouts </a:t>
            </a:r>
            <a:endParaRPr lang="en-US" dirty="0" smtClean="0"/>
          </a:p>
          <a:p>
            <a:pPr lvl="1">
              <a:buNone/>
            </a:pPr>
            <a:r>
              <a:rPr lang="en-US" dirty="0" smtClean="0"/>
              <a:t>=&gt; </a:t>
            </a:r>
            <a:r>
              <a:rPr lang="en-US" dirty="0"/>
              <a:t>exchange rate as a price-stabilizer =&gt; periodic real appreciations =&gt; </a:t>
            </a:r>
            <a:r>
              <a:rPr lang="en-US" dirty="0" smtClean="0"/>
              <a:t>lower </a:t>
            </a:r>
            <a:r>
              <a:rPr lang="en-US" dirty="0"/>
              <a:t>profitability: domestic firms </a:t>
            </a:r>
            <a:r>
              <a:rPr lang="en-US" dirty="0" smtClean="0"/>
              <a:t>found </a:t>
            </a:r>
            <a:r>
              <a:rPr lang="en-US" dirty="0"/>
              <a:t>it harder to compete with imports and export-oriented firms find it hard to compete in the international </a:t>
            </a:r>
            <a:r>
              <a:rPr lang="en-US" dirty="0" smtClean="0"/>
              <a:t>markets</a:t>
            </a:r>
          </a:p>
          <a:p>
            <a:pPr lvl="1">
              <a:buNone/>
            </a:pPr>
            <a:r>
              <a:rPr lang="en-US" dirty="0" smtClean="0"/>
              <a:t>=&gt; Ill-conceived market-oriented reforms which, with the exception of Chile, ended up hurting productivity growth</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I</a:t>
            </a:r>
            <a:r>
              <a:rPr lang="en-US" sz="4000" b="1" dirty="0" smtClean="0"/>
              <a:t>n 1980s and 1990s, inequality was on the rise (</a:t>
            </a:r>
            <a:r>
              <a:rPr lang="en-US" sz="4000" b="1" dirty="0" err="1" smtClean="0"/>
              <a:t>Gini</a:t>
            </a:r>
            <a:r>
              <a:rPr lang="en-US" sz="4000" b="1" dirty="0" smtClean="0"/>
              <a:t> coefficient, 2009)</a:t>
            </a:r>
            <a:endParaRPr lang="en-US" sz="4000" b="1"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9515" y="1676400"/>
            <a:ext cx="9006195" cy="4953000"/>
          </a:xfrm>
          <a:prstGeom prst="rect">
            <a:avLst/>
          </a:prstGeom>
          <a:noFill/>
          <a:ln w="9525">
            <a:noFill/>
            <a:miter lim="800000"/>
            <a:headEnd/>
            <a:tailEnd/>
          </a:ln>
        </p:spPr>
      </p:pic>
      <p:sp>
        <p:nvSpPr>
          <p:cNvPr id="8" name="Oval 7"/>
          <p:cNvSpPr/>
          <p:nvPr/>
        </p:nvSpPr>
        <p:spPr>
          <a:xfrm>
            <a:off x="1295400" y="2819400"/>
            <a:ext cx="5334000"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eaLnBrk="1" fontAlgn="auto" hangingPunct="1">
              <a:spcAft>
                <a:spcPts val="0"/>
              </a:spcAft>
              <a:defRPr/>
            </a:pPr>
            <a:r>
              <a:rPr lang="en-US" sz="5400" b="1" dirty="0" smtClean="0"/>
              <a:t>But, in the last ten years…</a:t>
            </a:r>
            <a:endParaRPr lang="en-US" sz="5400" b="1" dirty="0"/>
          </a:p>
        </p:txBody>
      </p:sp>
      <p:sp>
        <p:nvSpPr>
          <p:cNvPr id="13315" name="Content Placeholder 2"/>
          <p:cNvSpPr>
            <a:spLocks noGrp="1"/>
          </p:cNvSpPr>
          <p:nvPr>
            <p:ph idx="1"/>
          </p:nvPr>
        </p:nvSpPr>
        <p:spPr>
          <a:xfrm>
            <a:off x="457200" y="1524000"/>
            <a:ext cx="8229600" cy="5334000"/>
          </a:xfrm>
        </p:spPr>
        <p:txBody>
          <a:bodyPr/>
          <a:lstStyle/>
          <a:p>
            <a:pPr eaLnBrk="1" hangingPunct="1"/>
            <a:endParaRPr lang="en-US" dirty="0" smtClean="0"/>
          </a:p>
          <a:p>
            <a:pPr eaLnBrk="1" hangingPunct="1"/>
            <a:r>
              <a:rPr lang="en-US" dirty="0" smtClean="0"/>
              <a:t>Inequality in most Latin American countries (12 out of 17) has declined (roughly </a:t>
            </a:r>
            <a:r>
              <a:rPr lang="en-US" dirty="0" smtClean="0"/>
              <a:t>at 1% </a:t>
            </a:r>
            <a:r>
              <a:rPr lang="en-US" dirty="0" smtClean="0"/>
              <a:t>a year</a:t>
            </a:r>
            <a:r>
              <a:rPr lang="en-US" dirty="0" smtClean="0"/>
              <a:t>). </a:t>
            </a:r>
          </a:p>
          <a:p>
            <a:pPr eaLnBrk="1" hangingPunct="1"/>
            <a:r>
              <a:rPr lang="en-US" dirty="0" smtClean="0"/>
              <a:t>Decline </a:t>
            </a:r>
            <a:r>
              <a:rPr lang="en-US" dirty="0" smtClean="0"/>
              <a:t>is robust to period selected.</a:t>
            </a:r>
          </a:p>
          <a:p>
            <a:pPr eaLnBrk="1" hangingPunct="1"/>
            <a:r>
              <a:rPr lang="en-US" dirty="0" smtClean="0"/>
              <a:t>Decline </a:t>
            </a:r>
            <a:r>
              <a:rPr lang="en-US" dirty="0" smtClean="0"/>
              <a:t>has continued despite global financial crisis</a:t>
            </a:r>
            <a:r>
              <a:rPr lang="en-US" dirty="0" smtClean="0"/>
              <a:t>.</a:t>
            </a:r>
          </a:p>
          <a:p>
            <a:pPr eaLnBrk="1" hangingPunct="1"/>
            <a:r>
              <a:rPr lang="en-US" dirty="0" smtClean="0"/>
              <a:t>While inequality declined in most of LA, it rose in other parts of the world.</a:t>
            </a:r>
            <a:endParaRPr lang="en-US" dirty="0" smtClean="0"/>
          </a:p>
          <a:p>
            <a:pPr lvl="1" eaLnBrk="1" hangingPunct="1"/>
            <a:endParaRPr lang="en-US" b="1" dirty="0" smtClean="0"/>
          </a:p>
          <a:p>
            <a:pPr eaLnBrk="1" hangingPunct="1"/>
            <a:endParaRPr lang="en-US" dirty="0" smtClean="0"/>
          </a:p>
          <a:p>
            <a:pPr eaLnBrk="1" hangingPunct="1"/>
            <a:endParaRPr lang="en-US" dirty="0" smtClean="0"/>
          </a:p>
          <a:p>
            <a:pPr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normAutofit/>
          </a:bodyPr>
          <a:lstStyle/>
          <a:p>
            <a:pPr>
              <a:defRPr/>
            </a:pPr>
            <a:fld id="{A51AD735-BC10-4448-A4F3-22FEB22AD8BE}" type="slidenum">
              <a:rPr lang="en-US"/>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t>Change in </a:t>
            </a:r>
            <a:r>
              <a:rPr lang="en-US" b="1" dirty="0" err="1" smtClean="0"/>
              <a:t>Gini</a:t>
            </a:r>
            <a:r>
              <a:rPr lang="en-US" b="1" dirty="0" smtClean="0"/>
              <a:t> Coefficient: 2000-2007</a:t>
            </a:r>
            <a:br>
              <a:rPr lang="en-US" b="1" dirty="0" smtClean="0"/>
            </a:br>
            <a:r>
              <a:rPr lang="en-US" b="1" dirty="0" smtClean="0"/>
              <a:t>(in %)</a:t>
            </a:r>
            <a:endParaRPr lang="en-US" b="1" dirty="0"/>
          </a:p>
        </p:txBody>
      </p:sp>
      <p:pic>
        <p:nvPicPr>
          <p:cNvPr id="14339" name="Picture 2"/>
          <p:cNvPicPr>
            <a:picLocks noGrp="1" noChangeAspect="1" noChangeArrowheads="1"/>
          </p:cNvPicPr>
          <p:nvPr>
            <p:ph idx="1"/>
          </p:nvPr>
        </p:nvPicPr>
        <p:blipFill>
          <a:blip r:embed="rId2" cstate="print"/>
          <a:srcRect/>
          <a:stretch>
            <a:fillRect/>
          </a:stretch>
        </p:blipFill>
        <p:spPr>
          <a:xfrm>
            <a:off x="74613" y="1676400"/>
            <a:ext cx="8953500" cy="4800600"/>
          </a:xfrm>
          <a:noFill/>
        </p:spPr>
      </p:pic>
      <p:sp>
        <p:nvSpPr>
          <p:cNvPr id="4" name="Oval 3"/>
          <p:cNvSpPr/>
          <p:nvPr/>
        </p:nvSpPr>
        <p:spPr>
          <a:xfrm>
            <a:off x="7467600" y="4953000"/>
            <a:ext cx="3810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0"/>
          </p:cNvCxnSpPr>
          <p:nvPr/>
        </p:nvCxnSpPr>
        <p:spPr>
          <a:xfrm rot="16200000" flipV="1">
            <a:off x="6992144" y="4287044"/>
            <a:ext cx="1294606" cy="373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Change in </a:t>
            </a:r>
            <a:r>
              <a:rPr lang="en-US" b="1" dirty="0" err="1"/>
              <a:t>Gini</a:t>
            </a:r>
            <a:r>
              <a:rPr lang="en-US" b="1" dirty="0"/>
              <a:t> Coefficient: </a:t>
            </a:r>
            <a:r>
              <a:rPr lang="en-US" b="1" dirty="0" smtClean="0"/>
              <a:t>Three </a:t>
            </a:r>
            <a:r>
              <a:rPr lang="en-US" b="1" dirty="0" smtClean="0"/>
              <a:t>yr averages at end </a:t>
            </a:r>
            <a:r>
              <a:rPr lang="en-US" b="1" dirty="0" smtClean="0"/>
              <a:t>points</a:t>
            </a:r>
            <a:endParaRPr lang="en-US" dirty="0"/>
          </a:p>
        </p:txBody>
      </p:sp>
      <p:graphicFrame>
        <p:nvGraphicFramePr>
          <p:cNvPr id="4" name="3 Gráfico"/>
          <p:cNvGraphicFramePr>
            <a:graphicFrameLocks noGrp="1"/>
          </p:cNvGraphicFramePr>
          <p:nvPr>
            <p:ph idx="1"/>
          </p:nvPr>
        </p:nvGraphicFramePr>
        <p:xfrm>
          <a:off x="228600" y="1752601"/>
          <a:ext cx="84582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Change in </a:t>
            </a:r>
            <a:r>
              <a:rPr lang="en-US" b="1" dirty="0" err="1"/>
              <a:t>Gini</a:t>
            </a:r>
            <a:r>
              <a:rPr lang="en-US" b="1" dirty="0"/>
              <a:t> Coefficient: </a:t>
            </a:r>
            <a:r>
              <a:rPr lang="en-US" b="1" dirty="0" smtClean="0"/>
              <a:t>2000-2009 </a:t>
            </a:r>
            <a:r>
              <a:rPr lang="en-US" b="1" dirty="0" smtClean="0"/>
              <a:t>(includes info for global recession year when feasible)</a:t>
            </a:r>
            <a:endParaRPr lang="en-US" b="1" dirty="0"/>
          </a:p>
        </p:txBody>
      </p:sp>
      <p:graphicFrame>
        <p:nvGraphicFramePr>
          <p:cNvPr id="4" name="5 Gráfico"/>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Gráfico"/>
          <p:cNvGraphicFramePr/>
          <p:nvPr/>
        </p:nvGraphicFramePr>
        <p:xfrm>
          <a:off x="1085850" y="1352550"/>
          <a:ext cx="6972300" cy="4152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0" y="609600"/>
            <a:ext cx="10058400" cy="5887844"/>
          </a:xfrm>
          <a:prstGeom prst="rect">
            <a:avLst/>
          </a:prstGeom>
          <a:noFill/>
          <a:ln w="9525">
            <a:noFill/>
            <a:miter lim="800000"/>
            <a:headEnd/>
            <a:tailEnd/>
          </a:ln>
          <a:effectLst/>
        </p:spPr>
      </p:pic>
      <p:cxnSp>
        <p:nvCxnSpPr>
          <p:cNvPr id="4" name="Straight Connector 3"/>
          <p:cNvCxnSpPr/>
          <p:nvPr/>
        </p:nvCxnSpPr>
        <p:spPr>
          <a:xfrm rot="5400000">
            <a:off x="3124200" y="3733800"/>
            <a:ext cx="243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724400" y="2590800"/>
            <a:ext cx="24384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876800" y="2819400"/>
            <a:ext cx="25908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5257800" y="2819400"/>
            <a:ext cx="24384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152900" y="1866900"/>
            <a:ext cx="2362200" cy="1981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Gráfico"/>
          <p:cNvGraphicFramePr/>
          <p:nvPr/>
        </p:nvGraphicFramePr>
        <p:xfrm>
          <a:off x="1119187" y="1607343"/>
          <a:ext cx="6905625" cy="36433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09600"/>
          </a:xfrm>
        </p:spPr>
        <p:txBody>
          <a:bodyPr>
            <a:normAutofit fontScale="90000"/>
          </a:bodyPr>
          <a:lstStyle/>
          <a:p>
            <a:pPr eaLnBrk="1" fontAlgn="auto" hangingPunct="1">
              <a:spcAft>
                <a:spcPts val="0"/>
              </a:spcAft>
              <a:defRPr/>
            </a:pPr>
            <a:r>
              <a:rPr lang="en-US" sz="4000" b="1" dirty="0" smtClean="0"/>
              <a:t>The decline in inequality has been widespread </a:t>
            </a:r>
            <a:r>
              <a:rPr lang="en-US" b="1" dirty="0" smtClean="0"/>
              <a:t/>
            </a:r>
            <a:br>
              <a:rPr lang="en-US" b="1" dirty="0" smtClean="0"/>
            </a:br>
            <a:endParaRPr lang="en-US" b="1" dirty="0"/>
          </a:p>
        </p:txBody>
      </p:sp>
      <p:sp>
        <p:nvSpPr>
          <p:cNvPr id="3" name="Content Placeholder 2"/>
          <p:cNvSpPr>
            <a:spLocks noGrp="1"/>
          </p:cNvSpPr>
          <p:nvPr>
            <p:ph idx="1"/>
          </p:nvPr>
        </p:nvSpPr>
        <p:spPr>
          <a:xfrm>
            <a:off x="457200" y="1524000"/>
            <a:ext cx="8229600" cy="5334000"/>
          </a:xfrm>
        </p:spPr>
        <p:txBody>
          <a:bodyPr rtlCol="0">
            <a:normAutofit fontScale="92500"/>
          </a:bodyPr>
          <a:lstStyle/>
          <a:p>
            <a:pPr marL="438912" indent="-320040" eaLnBrk="1" fontAlgn="auto" hangingPunct="1">
              <a:spcBef>
                <a:spcPts val="0"/>
              </a:spcBef>
              <a:spcAft>
                <a:spcPts val="0"/>
              </a:spcAft>
              <a:buFont typeface="Wingdings 2"/>
              <a:buNone/>
              <a:defRPr/>
            </a:pPr>
            <a:r>
              <a:rPr lang="en-US" dirty="0" smtClean="0"/>
              <a:t>The decline took place in:</a:t>
            </a:r>
          </a:p>
          <a:p>
            <a:pPr marL="438912" indent="-320040" eaLnBrk="1" fontAlgn="auto" hangingPunct="1">
              <a:spcBef>
                <a:spcPts val="0"/>
              </a:spcBef>
              <a:spcAft>
                <a:spcPts val="0"/>
              </a:spcAft>
              <a:buFont typeface="Wingdings 2"/>
              <a:buChar char=""/>
              <a:defRPr/>
            </a:pPr>
            <a:r>
              <a:rPr lang="en-US" dirty="0" smtClean="0"/>
              <a:t>Persistently high inequality countries (Brazil) and normally low inequality countries (Argentina)</a:t>
            </a:r>
          </a:p>
          <a:p>
            <a:pPr marL="438912" indent="-320040" eaLnBrk="1" fontAlgn="auto" hangingPunct="1">
              <a:spcBef>
                <a:spcPts val="0"/>
              </a:spcBef>
              <a:spcAft>
                <a:spcPts val="0"/>
              </a:spcAft>
              <a:buFont typeface="Wingdings 2"/>
              <a:buChar char=""/>
              <a:defRPr/>
            </a:pPr>
            <a:r>
              <a:rPr lang="en-US" dirty="0" smtClean="0"/>
              <a:t> Fast growing countries (Chile and Peru), slow growing countries (Brazil and Mexico) and countries recovering from crisis (Argentina and Venezuela)</a:t>
            </a:r>
          </a:p>
          <a:p>
            <a:pPr marL="438912" indent="-320040" eaLnBrk="1" fontAlgn="auto" hangingPunct="1">
              <a:spcBef>
                <a:spcPts val="0"/>
              </a:spcBef>
              <a:spcAft>
                <a:spcPts val="0"/>
              </a:spcAft>
              <a:buFont typeface="Wingdings 2"/>
              <a:buChar char=""/>
              <a:defRPr/>
            </a:pPr>
            <a:r>
              <a:rPr lang="en-US" dirty="0" smtClean="0"/>
              <a:t>Countries with left populist governments (Argentina), left social-democratic governments (e.g., Brazil, Chile) and center-right governments (e.g., Mexico and Peru)</a:t>
            </a:r>
          </a:p>
          <a:p>
            <a:pPr marL="731520" lvl="1" indent="-274320" eaLnBrk="1" fontAlgn="auto" hangingPunct="1">
              <a:spcAft>
                <a:spcPts val="0"/>
              </a:spcAft>
              <a:buFont typeface="Wingdings"/>
              <a:buChar char=""/>
              <a:defRPr/>
            </a:pPr>
            <a:endParaRPr lang="en-US" dirty="0" smtClean="0"/>
          </a:p>
          <a:p>
            <a:pPr marL="731520" lvl="1" indent="-274320" eaLnBrk="1" fontAlgn="auto" hangingPunct="1">
              <a:spcAft>
                <a:spcPts val="0"/>
              </a:spcAft>
              <a:buFont typeface="Wingdings"/>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3370BE10-C7CC-4031-A9CF-A8DF4FFC7923}" type="slidenum">
              <a:rPr lang="en-US"/>
              <a:pPr>
                <a:defRPr/>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524000"/>
          </a:xfrm>
        </p:spPr>
        <p:txBody>
          <a:bodyPr>
            <a:normAutofit fontScale="90000"/>
          </a:bodyPr>
          <a:lstStyle/>
          <a:p>
            <a:pPr eaLnBrk="1" fontAlgn="auto" hangingPunct="1">
              <a:spcAft>
                <a:spcPts val="0"/>
              </a:spcAft>
              <a:defRPr/>
            </a:pPr>
            <a:r>
              <a:rPr lang="en-US" sz="4000" b="1" dirty="0" smtClean="0"/>
              <a:t>Main Questions: Why has inequality declined in Latin America? Are there factors in common?</a:t>
            </a:r>
            <a:endParaRPr lang="en-US" sz="4000" b="1" dirty="0"/>
          </a:p>
        </p:txBody>
      </p:sp>
      <p:sp>
        <p:nvSpPr>
          <p:cNvPr id="3" name="Content Placeholder 2"/>
          <p:cNvSpPr>
            <a:spLocks noGrp="1"/>
          </p:cNvSpPr>
          <p:nvPr>
            <p:ph idx="1"/>
          </p:nvPr>
        </p:nvSpPr>
        <p:spPr>
          <a:xfrm>
            <a:off x="152400" y="1600200"/>
            <a:ext cx="8763000" cy="5257800"/>
          </a:xfrm>
        </p:spPr>
        <p:txBody>
          <a:bodyPr rtlCol="0">
            <a:normAutofit fontScale="25000" lnSpcReduction="20000"/>
          </a:bodyPr>
          <a:lstStyle/>
          <a:p>
            <a:pPr marL="438912" indent="-320040" eaLnBrk="1" fontAlgn="auto" hangingPunct="1">
              <a:spcBef>
                <a:spcPts val="0"/>
              </a:spcBef>
              <a:spcAft>
                <a:spcPts val="0"/>
              </a:spcAft>
              <a:buFont typeface="Wingdings 2"/>
              <a:buChar char=""/>
              <a:defRPr/>
            </a:pPr>
            <a:r>
              <a:rPr lang="en-US" sz="16000" dirty="0" smtClean="0"/>
              <a:t>In-depth analysis in four countries:</a:t>
            </a:r>
          </a:p>
          <a:p>
            <a:pPr marL="731520" lvl="1" indent="-274320" eaLnBrk="1" fontAlgn="auto" hangingPunct="1">
              <a:lnSpc>
                <a:spcPct val="120000"/>
              </a:lnSpc>
              <a:spcAft>
                <a:spcPts val="0"/>
              </a:spcAft>
              <a:buFont typeface="Wingdings"/>
              <a:buChar char=""/>
              <a:defRPr/>
            </a:pPr>
            <a:r>
              <a:rPr lang="en-US" sz="16000" dirty="0" smtClean="0"/>
              <a:t>Argentina </a:t>
            </a:r>
            <a:r>
              <a:rPr lang="en-US" sz="16000" dirty="0" smtClean="0"/>
              <a:t>(</a:t>
            </a:r>
            <a:r>
              <a:rPr lang="en-US" sz="16000" dirty="0" smtClean="0"/>
              <a:t>urban; 2/3 of pop)</a:t>
            </a:r>
          </a:p>
          <a:p>
            <a:pPr marL="731520" lvl="1" indent="-274320" eaLnBrk="1" fontAlgn="auto" hangingPunct="1">
              <a:lnSpc>
                <a:spcPct val="120000"/>
              </a:lnSpc>
              <a:spcAft>
                <a:spcPts val="0"/>
              </a:spcAft>
              <a:buFont typeface="Wingdings"/>
              <a:buChar char=""/>
              <a:defRPr/>
            </a:pPr>
            <a:r>
              <a:rPr lang="en-US" sz="16000" dirty="0" smtClean="0"/>
              <a:t>Brazil</a:t>
            </a:r>
            <a:endParaRPr lang="en-US" sz="16000" dirty="0" smtClean="0"/>
          </a:p>
          <a:p>
            <a:pPr marL="731520" lvl="1" indent="-274320" eaLnBrk="1" fontAlgn="auto" hangingPunct="1">
              <a:lnSpc>
                <a:spcPct val="120000"/>
              </a:lnSpc>
              <a:spcAft>
                <a:spcPts val="0"/>
              </a:spcAft>
              <a:buFont typeface="Wingdings"/>
              <a:buChar char=""/>
              <a:defRPr/>
            </a:pPr>
            <a:r>
              <a:rPr lang="en-US" sz="16000" dirty="0" smtClean="0"/>
              <a:t>Mexico</a:t>
            </a:r>
            <a:endParaRPr lang="en-US" sz="16000" dirty="0" smtClean="0"/>
          </a:p>
          <a:p>
            <a:pPr marL="731520" lvl="1" indent="-274320" eaLnBrk="1" fontAlgn="auto" hangingPunct="1">
              <a:lnSpc>
                <a:spcPct val="120000"/>
              </a:lnSpc>
              <a:spcAft>
                <a:spcPts val="0"/>
              </a:spcAft>
              <a:buFont typeface="Wingdings"/>
              <a:buChar char=""/>
              <a:defRPr/>
            </a:pPr>
            <a:r>
              <a:rPr lang="en-US" sz="16000" dirty="0" smtClean="0"/>
              <a:t>Peru</a:t>
            </a:r>
          </a:p>
          <a:p>
            <a:pPr marL="731520" lvl="1" indent="-274320" eaLnBrk="1" fontAlgn="auto" hangingPunct="1">
              <a:lnSpc>
                <a:spcPct val="120000"/>
              </a:lnSpc>
              <a:spcAft>
                <a:spcPts val="0"/>
              </a:spcAft>
              <a:buNone/>
              <a:defRPr/>
            </a:pPr>
            <a:endParaRPr lang="en-US" sz="9600" dirty="0" smtClean="0"/>
          </a:p>
          <a:p>
            <a:pPr marL="731520" lvl="1" indent="-274320" eaLnBrk="1" fontAlgn="auto" hangingPunct="1">
              <a:lnSpc>
                <a:spcPct val="120000"/>
              </a:lnSpc>
              <a:spcAft>
                <a:spcPts val="0"/>
              </a:spcAft>
              <a:buNone/>
              <a:defRPr/>
            </a:pPr>
            <a:r>
              <a:rPr lang="en-US" sz="9600" dirty="0" smtClean="0"/>
              <a:t>Source: Lopez-</a:t>
            </a:r>
            <a:r>
              <a:rPr lang="en-US" sz="9600" dirty="0" err="1" smtClean="0"/>
              <a:t>Calva</a:t>
            </a:r>
            <a:r>
              <a:rPr lang="en-US" sz="9600" dirty="0" smtClean="0"/>
              <a:t> and </a:t>
            </a:r>
            <a:r>
              <a:rPr lang="en-US" sz="9600" dirty="0" err="1" smtClean="0"/>
              <a:t>Lustig</a:t>
            </a:r>
            <a:r>
              <a:rPr lang="en-US" sz="9600" dirty="0" smtClean="0"/>
              <a:t>, eds., </a:t>
            </a:r>
            <a:r>
              <a:rPr lang="en-US" sz="9600" i="1" dirty="0" smtClean="0"/>
              <a:t>Declining Inequality in Latin America: a Decade of Progress?, </a:t>
            </a:r>
            <a:r>
              <a:rPr lang="en-US" sz="9600" dirty="0" smtClean="0"/>
              <a:t>Brookings Institution Press, 2010</a:t>
            </a:r>
            <a:endParaRPr lang="en-US" sz="9600" dirty="0" smtClean="0"/>
          </a:p>
          <a:p>
            <a:pPr marL="438912" indent="-320040" eaLnBrk="1" fontAlgn="auto" hangingPunct="1">
              <a:lnSpc>
                <a:spcPct val="120000"/>
              </a:lnSpc>
              <a:spcBef>
                <a:spcPts val="0"/>
              </a:spcBef>
              <a:spcAft>
                <a:spcPts val="0"/>
              </a:spcAft>
              <a:buFont typeface="Wingdings 2"/>
              <a:buChar char=""/>
              <a:defRPr/>
            </a:pPr>
            <a:endParaRPr lang="en-US" sz="11200" dirty="0" smtClean="0"/>
          </a:p>
          <a:p>
            <a:pPr marL="438912" indent="-320040" eaLnBrk="1" fontAlgn="auto" hangingPunct="1">
              <a:lnSpc>
                <a:spcPct val="120000"/>
              </a:lnSpc>
              <a:spcBef>
                <a:spcPts val="0"/>
              </a:spcBef>
              <a:spcAft>
                <a:spcPts val="0"/>
              </a:spcAft>
              <a:buFont typeface="Wingdings 2"/>
              <a:buChar char=""/>
              <a:defRPr/>
            </a:pPr>
            <a:endParaRPr lang="en-US" sz="8000" dirty="0" smtClean="0"/>
          </a:p>
          <a:p>
            <a:pPr marL="438912" indent="-320040" eaLnBrk="1" fontAlgn="auto" hangingPunct="1">
              <a:lnSpc>
                <a:spcPct val="120000"/>
              </a:lnSpc>
              <a:spcBef>
                <a:spcPts val="0"/>
              </a:spcBef>
              <a:spcAft>
                <a:spcPts val="0"/>
              </a:spcAft>
              <a:buFont typeface="Wingdings 2"/>
              <a:buNone/>
              <a:defRPr/>
            </a:pPr>
            <a:endParaRPr lang="en-US" sz="5800" dirty="0" smtClean="0"/>
          </a:p>
          <a:p>
            <a:pPr marL="438912" indent="-320040" eaLnBrk="1" fontAlgn="auto" hangingPunct="1">
              <a:lnSpc>
                <a:spcPct val="120000"/>
              </a:lnSpc>
              <a:spcBef>
                <a:spcPts val="0"/>
              </a:spcBef>
              <a:spcAft>
                <a:spcPts val="0"/>
              </a:spcAft>
              <a:buFont typeface="Wingdings 2"/>
              <a:buChar char=""/>
              <a:defRPr/>
            </a:pPr>
            <a:endParaRPr lang="en-US" sz="5800" dirty="0" smtClean="0"/>
          </a:p>
          <a:p>
            <a:pPr marL="438912" indent="-320040" eaLnBrk="1" fontAlgn="auto" hangingPunct="1">
              <a:lnSpc>
                <a:spcPct val="120000"/>
              </a:lnSpc>
              <a:spcBef>
                <a:spcPts val="0"/>
              </a:spcBef>
              <a:spcAft>
                <a:spcPts val="0"/>
              </a:spcAft>
              <a:buFont typeface="Wingdings 2"/>
              <a:buNone/>
              <a:defRPr/>
            </a:pPr>
            <a:endParaRPr lang="en-US" sz="2400" dirty="0" smtClean="0"/>
          </a:p>
          <a:p>
            <a:pPr marL="438912" indent="-320040" eaLnBrk="1" fontAlgn="auto" hangingPunct="1">
              <a:lnSpc>
                <a:spcPct val="120000"/>
              </a:lnSpc>
              <a:spcBef>
                <a:spcPts val="0"/>
              </a:spcBef>
              <a:spcAft>
                <a:spcPts val="0"/>
              </a:spcAft>
              <a:buFont typeface="Wingdings 2"/>
              <a:buNone/>
              <a:defRPr/>
            </a:pPr>
            <a:r>
              <a:rPr lang="en-US" sz="2400" dirty="0" smtClean="0"/>
              <a:t> </a:t>
            </a:r>
          </a:p>
          <a:p>
            <a:pPr marL="438912" indent="-320040" eaLnBrk="1" fontAlgn="auto" hangingPunct="1">
              <a:lnSpc>
                <a:spcPct val="120000"/>
              </a:lnSpc>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sz="3600" dirty="0" smtClean="0">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880D6495-8979-4644-BAEA-BB978E9B0D2F}"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28600"/>
            <a:ext cx="8229600" cy="1066800"/>
          </a:xfrm>
        </p:spPr>
        <p:txBody>
          <a:bodyPr>
            <a:normAutofit/>
          </a:bodyPr>
          <a:lstStyle/>
          <a:p>
            <a:pPr>
              <a:defRPr/>
            </a:pPr>
            <a:r>
              <a:rPr lang="en-US" sz="3600" dirty="0" smtClean="0">
                <a:effectLst>
                  <a:outerShdw blurRad="38100" dist="38100" dir="2700000" algn="tl">
                    <a:srgbClr val="C0C0C0"/>
                  </a:outerShdw>
                </a:effectLst>
              </a:rPr>
              <a:t>Argentina (urban areas</a:t>
            </a:r>
            <a:r>
              <a:rPr lang="en-US" sz="3600" dirty="0" smtClean="0">
                <a:effectLst>
                  <a:outerShdw blurRad="38100" dist="38100" dir="2700000" algn="tl">
                    <a:srgbClr val="C0C0C0"/>
                  </a:outerShdw>
                </a:effectLst>
              </a:rPr>
              <a:t>)</a:t>
            </a:r>
            <a:endParaRPr lang="en-US" sz="3600" dirty="0" smtClean="0">
              <a:effectLst>
                <a:outerShdw blurRad="38100" dist="38100" dir="2700000" algn="tl">
                  <a:srgbClr val="C0C0C0"/>
                </a:outerShdw>
              </a:effectLst>
            </a:endParaRPr>
          </a:p>
        </p:txBody>
      </p:sp>
      <p:sp>
        <p:nvSpPr>
          <p:cNvPr id="26627" name="Rectangle 3"/>
          <p:cNvSpPr>
            <a:spLocks noGrp="1" noChangeArrowheads="1"/>
          </p:cNvSpPr>
          <p:nvPr>
            <p:ph type="body" idx="1"/>
          </p:nvPr>
        </p:nvSpPr>
        <p:spPr>
          <a:xfrm>
            <a:off x="457200" y="1219200"/>
            <a:ext cx="8229600" cy="5257800"/>
          </a:xfrm>
        </p:spPr>
        <p:txBody>
          <a:bodyPr/>
          <a:lstStyle/>
          <a:p>
            <a:pPr>
              <a:buFont typeface="Wingdings" pitchFamily="2" charset="2"/>
              <a:buNone/>
            </a:pPr>
            <a:r>
              <a:rPr lang="en-US" smtClean="0"/>
              <a:t>  </a:t>
            </a:r>
          </a:p>
        </p:txBody>
      </p:sp>
      <p:pic>
        <p:nvPicPr>
          <p:cNvPr id="26628" name="Picture 4"/>
          <p:cNvPicPr>
            <a:picLocks noChangeAspect="1" noChangeArrowheads="1"/>
          </p:cNvPicPr>
          <p:nvPr/>
        </p:nvPicPr>
        <p:blipFill>
          <a:blip r:embed="rId2" cstate="print"/>
          <a:srcRect/>
          <a:stretch>
            <a:fillRect/>
          </a:stretch>
        </p:blipFill>
        <p:spPr bwMode="auto">
          <a:xfrm>
            <a:off x="685800" y="1600200"/>
            <a:ext cx="8077200" cy="4314825"/>
          </a:xfrm>
          <a:prstGeom prst="rect">
            <a:avLst/>
          </a:prstGeom>
          <a:noFill/>
          <a:ln w="9525">
            <a:noFill/>
            <a:miter lim="800000"/>
            <a:headEnd/>
            <a:tailEnd/>
          </a:ln>
        </p:spPr>
      </p:pic>
      <p:sp>
        <p:nvSpPr>
          <p:cNvPr id="26629" name="Line 5"/>
          <p:cNvSpPr>
            <a:spLocks noChangeShapeType="1"/>
          </p:cNvSpPr>
          <p:nvPr/>
        </p:nvSpPr>
        <p:spPr bwMode="auto">
          <a:xfrm>
            <a:off x="5562600" y="1143000"/>
            <a:ext cx="0" cy="3962400"/>
          </a:xfrm>
          <a:prstGeom prst="line">
            <a:avLst/>
          </a:prstGeom>
          <a:noFill/>
          <a:ln w="25400">
            <a:solidFill>
              <a:srgbClr val="003366"/>
            </a:solidFill>
            <a:round/>
            <a:headEnd/>
            <a:tailEnd/>
          </a:ln>
        </p:spPr>
        <p:txBody>
          <a:bodyPr/>
          <a:lstStyle/>
          <a:p>
            <a:endParaRPr lang="en-US"/>
          </a:p>
        </p:txBody>
      </p:sp>
    </p:spTree>
  </p:cSld>
  <p:clrMapOvr>
    <a:masterClrMapping/>
  </p:clrMapOvr>
  <p:transition advTm="4053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cstate="print"/>
          <a:srcRect/>
          <a:stretch>
            <a:fillRect/>
          </a:stretch>
        </p:blipFill>
        <p:spPr bwMode="auto">
          <a:xfrm>
            <a:off x="323850" y="381001"/>
            <a:ext cx="8505825" cy="6477000"/>
          </a:xfrm>
          <a:prstGeom prst="rect">
            <a:avLst/>
          </a:prstGeom>
          <a:noFill/>
          <a:ln w="9525">
            <a:noFill/>
            <a:miter lim="800000"/>
            <a:headEnd/>
            <a:tailEnd/>
          </a:ln>
        </p:spPr>
      </p:pic>
      <p:sp>
        <p:nvSpPr>
          <p:cNvPr id="3" name="Rectangle 2"/>
          <p:cNvSpPr>
            <a:spLocks noChangeArrowheads="1"/>
          </p:cNvSpPr>
          <p:nvPr/>
        </p:nvSpPr>
        <p:spPr bwMode="auto">
          <a:xfrm>
            <a:off x="179388" y="44450"/>
            <a:ext cx="8785225" cy="1008063"/>
          </a:xfrm>
          <a:prstGeom prst="rect">
            <a:avLst/>
          </a:prstGeom>
          <a:noFill/>
          <a:ln w="9525">
            <a:noFill/>
            <a:miter lim="800000"/>
            <a:headEnd/>
            <a:tailEnd/>
          </a:ln>
          <a:effectLst/>
        </p:spPr>
        <p:txBody>
          <a:bodyPr anchor="ctr"/>
          <a:lstStyle/>
          <a:p>
            <a:pPr algn="ctr">
              <a:defRPr/>
            </a:pPr>
            <a:endParaRPr lang="en-US" sz="2000" i="1" dirty="0">
              <a:solidFill>
                <a:schemeClr val="accent2">
                  <a:lumMod val="50000"/>
                </a:schemeClr>
              </a:solidFill>
              <a:latin typeface="Arial" charset="0"/>
              <a:cs typeface="Arial" charset="0"/>
            </a:endParaRPr>
          </a:p>
        </p:txBody>
      </p:sp>
      <p:sp>
        <p:nvSpPr>
          <p:cNvPr id="141" name="Retângulo 140"/>
          <p:cNvSpPr/>
          <p:nvPr/>
        </p:nvSpPr>
        <p:spPr bwMode="auto">
          <a:xfrm>
            <a:off x="4572000" y="1412875"/>
            <a:ext cx="1079500" cy="28733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wrap="none"/>
          <a:lstStyle/>
          <a:p>
            <a:pPr>
              <a:defRPr/>
            </a:pPr>
            <a:r>
              <a:rPr lang="pt-BR" sz="1600" dirty="0">
                <a:solidFill>
                  <a:schemeClr val="bg2"/>
                </a:solidFill>
                <a:latin typeface="+mj-lt"/>
                <a:cs typeface="Arial" charset="0"/>
              </a:rPr>
              <a:t>1981-2009</a:t>
            </a:r>
          </a:p>
        </p:txBody>
      </p:sp>
      <p:sp>
        <p:nvSpPr>
          <p:cNvPr id="25605" name="AutoShape 2"/>
          <p:cNvSpPr>
            <a:spLocks noChangeAspect="1" noChangeArrowheads="1"/>
          </p:cNvSpPr>
          <p:nvPr/>
        </p:nvSpPr>
        <p:spPr bwMode="auto">
          <a:xfrm>
            <a:off x="323850" y="981075"/>
            <a:ext cx="8505825" cy="5876925"/>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Mexico</a:t>
            </a:r>
            <a:endParaRPr lang="en-US" dirty="0"/>
          </a:p>
        </p:txBody>
      </p:sp>
      <p:pic>
        <p:nvPicPr>
          <p:cNvPr id="28674" name="Picture 2"/>
          <p:cNvPicPr>
            <a:picLocks noGrp="1" noChangeAspect="1" noChangeArrowheads="1"/>
          </p:cNvPicPr>
          <p:nvPr>
            <p:ph idx="1"/>
          </p:nvPr>
        </p:nvPicPr>
        <p:blipFill>
          <a:blip r:embed="rId2" cstate="print"/>
          <a:srcRect/>
          <a:stretch>
            <a:fillRect/>
          </a:stretch>
        </p:blipFill>
        <p:spPr bwMode="auto">
          <a:xfrm>
            <a:off x="646598" y="1600200"/>
            <a:ext cx="8040202" cy="4635149"/>
          </a:xfrm>
          <a:prstGeom prst="rect">
            <a:avLst/>
          </a:prstGeom>
          <a:noFill/>
          <a:ln w="9525">
            <a:noFill/>
            <a:miter lim="800000"/>
            <a:headEnd/>
            <a:tailEnd/>
          </a:ln>
          <a:effectLst/>
        </p:spPr>
      </p:pic>
      <p:cxnSp>
        <p:nvCxnSpPr>
          <p:cNvPr id="7" name="Straight Connector 6"/>
          <p:cNvCxnSpPr/>
          <p:nvPr/>
        </p:nvCxnSpPr>
        <p:spPr>
          <a:xfrm rot="5400000">
            <a:off x="1905000" y="3962400"/>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Peru</a:t>
            </a:r>
            <a:endParaRPr lang="en-US" dirty="0"/>
          </a:p>
        </p:txBody>
      </p:sp>
      <p:pic>
        <p:nvPicPr>
          <p:cNvPr id="29698" name="Picture 2"/>
          <p:cNvPicPr>
            <a:picLocks noGrp="1" noChangeAspect="1" noChangeArrowheads="1"/>
          </p:cNvPicPr>
          <p:nvPr>
            <p:ph idx="1"/>
          </p:nvPr>
        </p:nvPicPr>
        <p:blipFill>
          <a:blip r:embed="rId2" cstate="print"/>
          <a:srcRect/>
          <a:stretch>
            <a:fillRect/>
          </a:stretch>
        </p:blipFill>
        <p:spPr bwMode="auto">
          <a:xfrm>
            <a:off x="514421" y="1524000"/>
            <a:ext cx="8459372" cy="4876800"/>
          </a:xfrm>
          <a:prstGeom prst="rect">
            <a:avLst/>
          </a:prstGeom>
          <a:noFill/>
          <a:ln w="9525">
            <a:noFill/>
            <a:miter lim="800000"/>
            <a:headEnd/>
            <a:tailEnd/>
          </a:ln>
          <a:effectLst/>
        </p:spPr>
      </p:pic>
      <p:cxnSp>
        <p:nvCxnSpPr>
          <p:cNvPr id="5" name="Straight Connector 4"/>
          <p:cNvCxnSpPr/>
          <p:nvPr/>
        </p:nvCxnSpPr>
        <p:spPr>
          <a:xfrm rot="5400000">
            <a:off x="2819400" y="3962400"/>
            <a:ext cx="381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r>
              <a:rPr lang="en-US" b="1" dirty="0" smtClean="0"/>
              <a:t>Decline is robust</a:t>
            </a:r>
            <a:endParaRPr lang="en-US" b="1" dirty="0"/>
          </a:p>
        </p:txBody>
      </p:sp>
      <p:sp>
        <p:nvSpPr>
          <p:cNvPr id="3" name="Content Placeholder 2"/>
          <p:cNvSpPr>
            <a:spLocks noGrp="1"/>
          </p:cNvSpPr>
          <p:nvPr>
            <p:ph idx="1"/>
          </p:nvPr>
        </p:nvSpPr>
        <p:spPr/>
        <p:txBody>
          <a:bodyPr>
            <a:normAutofit/>
          </a:bodyPr>
          <a:lstStyle/>
          <a:p>
            <a:pPr eaLnBrk="1" hangingPunct="1">
              <a:lnSpc>
                <a:spcPct val="120000"/>
              </a:lnSpc>
              <a:defRPr/>
            </a:pPr>
            <a:r>
              <a:rPr lang="en-US" dirty="0" smtClean="0"/>
              <a:t>Decline in inequality is statistically significant and significant in terms of order of magnitude</a:t>
            </a:r>
          </a:p>
          <a:p>
            <a:pPr eaLnBrk="1" hangingPunct="1">
              <a:lnSpc>
                <a:spcPct val="120000"/>
              </a:lnSpc>
              <a:defRPr/>
            </a:pPr>
            <a:r>
              <a:rPr lang="en-US" dirty="0" smtClean="0"/>
              <a:t>There is Lorenz dominance (unambiguous decline independently of choice of inequality measure)</a:t>
            </a:r>
          </a:p>
          <a:p>
            <a:pPr eaLnBrk="1" hangingPunct="1">
              <a:lnSpc>
                <a:spcPct val="120000"/>
              </a:lnSpc>
              <a:defRPr/>
            </a:pPr>
            <a:r>
              <a:rPr lang="en-US" dirty="0" smtClean="0"/>
              <a:t>Robust to income concept (e.g., monetary vs. total)</a:t>
            </a:r>
            <a:endParaRPr lang="en-US" dirty="0"/>
          </a:p>
        </p:txBody>
      </p:sp>
      <p:sp>
        <p:nvSpPr>
          <p:cNvPr id="4" name="Slide Number Placeholder 3"/>
          <p:cNvSpPr>
            <a:spLocks noGrp="1"/>
          </p:cNvSpPr>
          <p:nvPr>
            <p:ph type="sldNum" sz="quarter" idx="12"/>
          </p:nvPr>
        </p:nvSpPr>
        <p:spPr/>
        <p:txBody>
          <a:bodyPr/>
          <a:lstStyle/>
          <a:p>
            <a:pPr>
              <a:defRPr/>
            </a:pPr>
            <a:fld id="{79C312BC-FE90-4392-B2DD-225BE189228D}"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cstate="print"/>
          <a:srcRect/>
          <a:stretch>
            <a:fillRect/>
          </a:stretch>
        </p:blipFill>
        <p:spPr bwMode="auto">
          <a:xfrm>
            <a:off x="0" y="1143000"/>
            <a:ext cx="9012238" cy="5715000"/>
          </a:xfrm>
          <a:prstGeom prst="rect">
            <a:avLst/>
          </a:prstGeom>
          <a:noFill/>
          <a:ln w="9525">
            <a:noFill/>
            <a:miter lim="800000"/>
            <a:headEnd/>
            <a:tailEnd/>
          </a:ln>
        </p:spPr>
      </p:pic>
      <p:sp>
        <p:nvSpPr>
          <p:cNvPr id="3" name="Rectangle 2"/>
          <p:cNvSpPr>
            <a:spLocks noChangeArrowheads="1"/>
          </p:cNvSpPr>
          <p:nvPr/>
        </p:nvSpPr>
        <p:spPr bwMode="auto">
          <a:xfrm>
            <a:off x="179388" y="44450"/>
            <a:ext cx="8785225" cy="1008063"/>
          </a:xfrm>
          <a:prstGeom prst="rect">
            <a:avLst/>
          </a:prstGeom>
          <a:noFill/>
          <a:ln w="9525">
            <a:noFill/>
            <a:miter lim="800000"/>
            <a:headEnd/>
            <a:tailEnd/>
          </a:ln>
          <a:effectLst/>
        </p:spPr>
        <p:txBody>
          <a:bodyPr anchor="ctr"/>
          <a:lstStyle/>
          <a:p>
            <a:pPr algn="ctr">
              <a:defRPr/>
            </a:pPr>
            <a:r>
              <a:rPr lang="en-US" sz="2000" b="1" dirty="0">
                <a:latin typeface="Arial" charset="0"/>
                <a:cs typeface="Arial" charset="0"/>
              </a:rPr>
              <a:t>Over the last years, the income of the Brazilian poor has been growing as </a:t>
            </a:r>
            <a:r>
              <a:rPr lang="en-US" sz="2000" b="1" dirty="0" smtClean="0">
                <a:latin typeface="Arial" charset="0"/>
                <a:cs typeface="Arial" charset="0"/>
              </a:rPr>
              <a:t>fast </a:t>
            </a:r>
            <a:r>
              <a:rPr lang="en-US" sz="2000" b="1" dirty="0">
                <a:latin typeface="Arial" charset="0"/>
                <a:cs typeface="Arial" charset="0"/>
              </a:rPr>
              <a:t>as per capita GDP in </a:t>
            </a:r>
            <a:r>
              <a:rPr lang="en-US" sz="2000" b="1" dirty="0" smtClean="0">
                <a:latin typeface="Arial" charset="0"/>
                <a:cs typeface="Arial" charset="0"/>
              </a:rPr>
              <a:t>China while the </a:t>
            </a:r>
            <a:r>
              <a:rPr lang="en-US" sz="2000" b="1" dirty="0">
                <a:latin typeface="Arial" charset="0"/>
                <a:cs typeface="Arial" charset="0"/>
              </a:rPr>
              <a:t>income of the richest has been growing as </a:t>
            </a:r>
            <a:r>
              <a:rPr lang="en-US" sz="2000" b="1" dirty="0" smtClean="0">
                <a:latin typeface="Arial" charset="0"/>
                <a:cs typeface="Arial" charset="0"/>
              </a:rPr>
              <a:t>fast </a:t>
            </a:r>
            <a:r>
              <a:rPr lang="en-US" sz="2000" b="1" dirty="0">
                <a:latin typeface="Arial" charset="0"/>
                <a:cs typeface="Arial" charset="0"/>
              </a:rPr>
              <a:t>as per capita GDP in </a:t>
            </a:r>
            <a:r>
              <a:rPr lang="en-US" sz="2000" b="1" dirty="0" smtClean="0">
                <a:latin typeface="Arial" charset="0"/>
                <a:cs typeface="Arial" charset="0"/>
              </a:rPr>
              <a:t>Germany</a:t>
            </a:r>
            <a:endParaRPr lang="en-US" sz="2000" b="1" dirty="0">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lstStyle/>
          <a:p>
            <a:pPr eaLnBrk="1" hangingPunct="1">
              <a:defRPr/>
            </a:pPr>
            <a:r>
              <a:rPr lang="en-US" sz="3600" b="1" dirty="0" smtClean="0"/>
              <a:t>Proximate and fundamental determinants of changes in inequality</a:t>
            </a:r>
            <a:endParaRPr lang="en-US" sz="3600" b="1" dirty="0"/>
          </a:p>
        </p:txBody>
      </p:sp>
      <p:sp>
        <p:nvSpPr>
          <p:cNvPr id="3" name="Content Placeholder 2"/>
          <p:cNvSpPr>
            <a:spLocks noGrp="1"/>
          </p:cNvSpPr>
          <p:nvPr>
            <p:ph idx="1"/>
          </p:nvPr>
        </p:nvSpPr>
        <p:spPr>
          <a:xfrm>
            <a:off x="152400" y="1752600"/>
            <a:ext cx="8763000" cy="5105400"/>
          </a:xfrm>
        </p:spPr>
        <p:txBody>
          <a:bodyPr>
            <a:normAutofit/>
          </a:bodyPr>
          <a:lstStyle/>
          <a:p>
            <a:pPr eaLnBrk="1" hangingPunct="1">
              <a:defRPr/>
            </a:pPr>
            <a:r>
              <a:rPr lang="en-US" dirty="0" smtClean="0"/>
              <a:t>Useful </a:t>
            </a:r>
            <a:r>
              <a:rPr lang="en-US" dirty="0" smtClean="0"/>
              <a:t>framework: to consider the ‘proximate’ factors that affect the distribution of income at the individual and household level:</a:t>
            </a:r>
          </a:p>
          <a:p>
            <a:pPr marL="914400" lvl="1" indent="-457200" eaLnBrk="1" hangingPunct="1">
              <a:buFont typeface="+mj-lt"/>
              <a:buAutoNum type="arabicPeriod"/>
              <a:defRPr/>
            </a:pPr>
            <a:r>
              <a:rPr lang="en-US" sz="3200" dirty="0" smtClean="0"/>
              <a:t>Socio-demographic factors </a:t>
            </a:r>
          </a:p>
          <a:p>
            <a:pPr marL="914400" lvl="1" indent="-457200" eaLnBrk="1" hangingPunct="1">
              <a:buFont typeface="+mj-lt"/>
              <a:buAutoNum type="arabicPeriod"/>
              <a:defRPr/>
            </a:pPr>
            <a:r>
              <a:rPr lang="en-US" sz="3200" dirty="0" smtClean="0"/>
              <a:t>Distribution of assets and personal characteristics</a:t>
            </a:r>
          </a:p>
          <a:p>
            <a:pPr marL="914400" lvl="1" indent="-457200" eaLnBrk="1" hangingPunct="1">
              <a:buFont typeface="+mj-lt"/>
              <a:buAutoNum type="arabicPeriod"/>
              <a:defRPr/>
            </a:pPr>
            <a:r>
              <a:rPr lang="en-US" sz="3200" dirty="0" smtClean="0"/>
              <a:t>Return </a:t>
            </a:r>
            <a:r>
              <a:rPr lang="en-US" sz="3200" dirty="0" smtClean="0"/>
              <a:t>to assets and characteristics</a:t>
            </a:r>
          </a:p>
          <a:p>
            <a:pPr marL="914400" lvl="1" indent="-457200" eaLnBrk="1" hangingPunct="1">
              <a:buFont typeface="+mj-lt"/>
              <a:buAutoNum type="arabicPeriod"/>
              <a:defRPr/>
            </a:pPr>
            <a:r>
              <a:rPr lang="en-US" sz="3200" dirty="0" smtClean="0"/>
              <a:t>Transfers </a:t>
            </a:r>
            <a:r>
              <a:rPr lang="en-US" sz="3200" dirty="0" smtClean="0"/>
              <a:t>(private and public)</a:t>
            </a:r>
          </a:p>
          <a:p>
            <a:pPr marL="914400" lvl="1" indent="-457200" eaLnBrk="1" hangingPunct="1">
              <a:buFont typeface="+mj-lt"/>
              <a:buAutoNum type="arabicPeriod"/>
              <a:defRPr/>
            </a:pPr>
            <a:endParaRPr lang="en-US" sz="3200" dirty="0" smtClean="0"/>
          </a:p>
          <a:p>
            <a:pPr eaLnBrk="1" hangingPunct="1">
              <a:defRPr/>
            </a:pPr>
            <a:endParaRPr lang="en-US" dirty="0" smtClean="0"/>
          </a:p>
          <a:p>
            <a:pPr eaLnBrk="1" hangingPunct="1">
              <a:defRPr/>
            </a:pPr>
            <a:endParaRPr lang="en-US" sz="3600" dirty="0" smtClean="0">
              <a:effectLst>
                <a:outerShdw blurRad="38100" dist="38100" dir="2700000" algn="tl">
                  <a:srgbClr val="000000">
                    <a:alpha val="43137"/>
                  </a:srgbClr>
                </a:outerShdw>
              </a:effectLst>
            </a:endParaRPr>
          </a:p>
          <a:p>
            <a:pPr eaLnBrk="1" hangingPunct="1">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2026B68A-747B-4A32-B56C-6DFD3C3CCD5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Economic Performance	</a:t>
            </a:r>
            <a:endParaRPr lang="en-US" dirty="0"/>
          </a:p>
        </p:txBody>
      </p:sp>
      <p:sp>
        <p:nvSpPr>
          <p:cNvPr id="3" name="Content Placeholder 2"/>
          <p:cNvSpPr>
            <a:spLocks noGrp="1"/>
          </p:cNvSpPr>
          <p:nvPr>
            <p:ph idx="1"/>
          </p:nvPr>
        </p:nvSpPr>
        <p:spPr>
          <a:xfrm>
            <a:off x="228600" y="1600200"/>
            <a:ext cx="8458200" cy="5029200"/>
          </a:xfrm>
        </p:spPr>
        <p:txBody>
          <a:bodyPr>
            <a:normAutofit fontScale="85000" lnSpcReduction="10000"/>
          </a:bodyPr>
          <a:lstStyle/>
          <a:p>
            <a:r>
              <a:rPr lang="en-US" dirty="0"/>
              <a:t>In the last quarter of the 20th century, Latin America—like many other parts of the developing world—experienced a major shift in its development strategy. </a:t>
            </a:r>
          </a:p>
          <a:p>
            <a:r>
              <a:rPr lang="en-US" dirty="0"/>
              <a:t>From the aftermath of the Second World War up until the debt crisis of the 1980s, the region had embraced a strategy of state-led industrialization, </a:t>
            </a:r>
            <a:r>
              <a:rPr lang="en-US" dirty="0" smtClean="0"/>
              <a:t>largely </a:t>
            </a:r>
            <a:r>
              <a:rPr lang="en-US" dirty="0"/>
              <a:t>oriented towards the domestic </a:t>
            </a:r>
            <a:r>
              <a:rPr lang="en-US" dirty="0" smtClean="0"/>
              <a:t>market: import substitution industrialization.  </a:t>
            </a:r>
            <a:endParaRPr lang="en-US" dirty="0"/>
          </a:p>
          <a:p>
            <a:r>
              <a:rPr lang="en-US" dirty="0"/>
              <a:t>Following the 1980s debt crisis (and even earlier in a few countries), state-led industrialization was replaced by a new development model in which markets and integration with the global economy took center stage.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b="1" dirty="0" smtClean="0"/>
              <a:t>Decomposition </a:t>
            </a:r>
            <a:r>
              <a:rPr lang="en-US" b="1" dirty="0" smtClean="0"/>
              <a:t>results</a:t>
            </a:r>
            <a:endParaRPr lang="en-US" b="1" dirty="0"/>
          </a:p>
        </p:txBody>
      </p:sp>
      <p:sp>
        <p:nvSpPr>
          <p:cNvPr id="3" name="Content Placeholder 2"/>
          <p:cNvSpPr>
            <a:spLocks noGrp="1"/>
          </p:cNvSpPr>
          <p:nvPr>
            <p:ph idx="1"/>
          </p:nvPr>
        </p:nvSpPr>
        <p:spPr>
          <a:xfrm>
            <a:off x="381000" y="1752600"/>
            <a:ext cx="8382000" cy="5105400"/>
          </a:xfrm>
        </p:spPr>
        <p:txBody>
          <a:bodyPr>
            <a:normAutofit fontScale="85000" lnSpcReduction="20000"/>
          </a:bodyPr>
          <a:lstStyle/>
          <a:p>
            <a:pPr eaLnBrk="1" hangingPunct="1">
              <a:defRPr/>
            </a:pPr>
            <a:r>
              <a:rPr lang="en-US" sz="4400" i="1" dirty="0" smtClean="0"/>
              <a:t>Demographics: </a:t>
            </a:r>
            <a:r>
              <a:rPr lang="en-US" sz="4400" dirty="0" smtClean="0"/>
              <a:t>Changes in the ratio of adults per household were equalizing, albeit the orders of magnitude were generally </a:t>
            </a:r>
            <a:r>
              <a:rPr lang="en-US" sz="4400" dirty="0" smtClean="0"/>
              <a:t>small </a:t>
            </a:r>
            <a:r>
              <a:rPr lang="en-US" sz="4400" dirty="0" smtClean="0"/>
              <a:t>except for Peru.</a:t>
            </a:r>
            <a:endParaRPr lang="en-US" sz="4400" dirty="0" smtClean="0"/>
          </a:p>
          <a:p>
            <a:pPr eaLnBrk="1" hangingPunct="1">
              <a:defRPr/>
            </a:pPr>
            <a:endParaRPr lang="en-US" sz="4400" dirty="0" smtClean="0"/>
          </a:p>
          <a:p>
            <a:pPr eaLnBrk="1" hangingPunct="1">
              <a:defRPr/>
            </a:pPr>
            <a:r>
              <a:rPr lang="en-US" sz="4400" i="1" dirty="0" smtClean="0"/>
              <a:t>Labor force participation: </a:t>
            </a:r>
            <a:r>
              <a:rPr lang="en-US" sz="4400" dirty="0" smtClean="0"/>
              <a:t>With the exception of Peru, changes in labor force participation (the proportion of working adults) were equalizing.  This effect was stronger in Argentina.</a:t>
            </a:r>
          </a:p>
          <a:p>
            <a:pPr eaLnBrk="1" hangingPunct="1">
              <a:buFont typeface="Wingdings 2" pitchFamily="18" charset="2"/>
              <a:buNone/>
              <a:defRPr/>
            </a:pPr>
            <a:endParaRPr lang="en-US" sz="4400" dirty="0" smtClean="0"/>
          </a:p>
          <a:p>
            <a:pPr eaLnBrk="1" hangingPunct="1">
              <a:defRPr/>
            </a:pPr>
            <a:endParaRPr lang="en-US" sz="4400" dirty="0" smtClean="0"/>
          </a:p>
          <a:p>
            <a:pPr eaLnBrk="1" hangingPunct="1">
              <a:defRPr/>
            </a:pPr>
            <a:endParaRPr lang="en-US" sz="4400" dirty="0" smtClean="0"/>
          </a:p>
          <a:p>
            <a:pPr eaLnBrk="1" hangingPunct="1">
              <a:defRPr/>
            </a:pPr>
            <a:endParaRPr lang="en-US" sz="3600" dirty="0" smtClean="0"/>
          </a:p>
          <a:p>
            <a:pPr eaLnBrk="1" hangingPunct="1">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566C1649-F1DF-484F-B103-D7F274C8D08C}"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b="1" dirty="0" smtClean="0"/>
              <a:t>Decomposition </a:t>
            </a:r>
            <a:r>
              <a:rPr lang="en-US" b="1" dirty="0" smtClean="0"/>
              <a:t>results</a:t>
            </a:r>
            <a:endParaRPr lang="en-US" b="1" dirty="0"/>
          </a:p>
        </p:txBody>
      </p:sp>
      <p:sp>
        <p:nvSpPr>
          <p:cNvPr id="3" name="Content Placeholder 2"/>
          <p:cNvSpPr>
            <a:spLocks noGrp="1"/>
          </p:cNvSpPr>
          <p:nvPr>
            <p:ph idx="1"/>
          </p:nvPr>
        </p:nvSpPr>
        <p:spPr>
          <a:xfrm>
            <a:off x="0" y="1752600"/>
            <a:ext cx="9144000" cy="5943600"/>
          </a:xfrm>
        </p:spPr>
        <p:txBody>
          <a:bodyPr>
            <a:normAutofit fontScale="32500" lnSpcReduction="20000"/>
          </a:bodyPr>
          <a:lstStyle/>
          <a:p>
            <a:pPr eaLnBrk="1" hangingPunct="1">
              <a:buFont typeface="Wingdings 2" pitchFamily="18" charset="2"/>
              <a:buNone/>
              <a:defRPr/>
            </a:pPr>
            <a:endParaRPr lang="en-US" sz="4400" b="1" dirty="0" smtClean="0"/>
          </a:p>
          <a:p>
            <a:pPr eaLnBrk="1" hangingPunct="1">
              <a:defRPr/>
            </a:pPr>
            <a:r>
              <a:rPr lang="en-US" sz="8000" i="1" dirty="0" smtClean="0"/>
              <a:t>Labor income (Earnings): </a:t>
            </a:r>
            <a:r>
              <a:rPr lang="en-US" sz="8000" dirty="0" smtClean="0"/>
              <a:t>In Argentina, Brazil, and Mexico between 44% and 65% of the decline in overall inequality is due to a reduction in </a:t>
            </a:r>
            <a:r>
              <a:rPr lang="en-US" sz="8000" dirty="0" smtClean="0"/>
              <a:t>inequality in earnings </a:t>
            </a:r>
            <a:r>
              <a:rPr lang="en-US" sz="8000" dirty="0" smtClean="0"/>
              <a:t>per working adult </a:t>
            </a:r>
            <a:r>
              <a:rPr lang="en-US" sz="8000" dirty="0" smtClean="0"/>
              <a:t>. </a:t>
            </a:r>
            <a:r>
              <a:rPr lang="en-US" sz="8000" dirty="0" smtClean="0"/>
              <a:t>In Peru, however, changes in earnings inequality were </a:t>
            </a:r>
            <a:r>
              <a:rPr lang="en-US" sz="8000" dirty="0" err="1" smtClean="0"/>
              <a:t>unequalizing</a:t>
            </a:r>
            <a:r>
              <a:rPr lang="en-US" sz="8000" dirty="0" smtClean="0"/>
              <a:t> </a:t>
            </a:r>
            <a:r>
              <a:rPr lang="en-US" sz="8000" dirty="0" smtClean="0"/>
              <a:t>at the household level </a:t>
            </a:r>
            <a:r>
              <a:rPr lang="en-US" sz="8000" dirty="0" smtClean="0"/>
              <a:t>(but </a:t>
            </a:r>
            <a:r>
              <a:rPr lang="en-US" sz="8000" dirty="0" smtClean="0"/>
              <a:t>not so at the individual workers’ </a:t>
            </a:r>
            <a:r>
              <a:rPr lang="en-US" sz="8000" dirty="0" smtClean="0"/>
              <a:t>level).</a:t>
            </a:r>
          </a:p>
          <a:p>
            <a:pPr eaLnBrk="1" hangingPunct="1">
              <a:defRPr/>
            </a:pPr>
            <a:endParaRPr lang="en-US" sz="8000" dirty="0" smtClean="0"/>
          </a:p>
          <a:p>
            <a:pPr eaLnBrk="1" hangingPunct="1">
              <a:defRPr/>
            </a:pPr>
            <a:r>
              <a:rPr lang="en-US" sz="8000" i="1" dirty="0" smtClean="0"/>
              <a:t>Non-labor income: </a:t>
            </a:r>
            <a:r>
              <a:rPr lang="en-US" sz="8000" dirty="0" smtClean="0"/>
              <a:t>Changes in the distribution of non-labor income were equalizing; the contribution of this factor was quite high in Brazil and Peru  (45% and 90%, respectively).</a:t>
            </a:r>
          </a:p>
          <a:p>
            <a:pPr eaLnBrk="1" hangingPunct="1">
              <a:buFont typeface="Wingdings 2" pitchFamily="18" charset="2"/>
              <a:buNone/>
              <a:defRPr/>
            </a:pPr>
            <a:endParaRPr lang="en-US" sz="5900" b="1" dirty="0" smtClean="0"/>
          </a:p>
          <a:p>
            <a:pPr eaLnBrk="1" hangingPunct="1">
              <a:buFont typeface="Wingdings 2" pitchFamily="18" charset="2"/>
              <a:buNone/>
              <a:defRPr/>
            </a:pPr>
            <a:r>
              <a:rPr lang="en-US" sz="5900" b="1" dirty="0" smtClean="0"/>
              <a:t>	</a:t>
            </a:r>
          </a:p>
          <a:p>
            <a:pPr eaLnBrk="1" hangingPunct="1">
              <a:defRPr/>
            </a:pPr>
            <a:endParaRPr lang="en-US" sz="3600" dirty="0" smtClean="0"/>
          </a:p>
          <a:p>
            <a:pPr eaLnBrk="1" hangingPunct="1">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8B5B385F-F72A-4527-8886-426B3652C734}"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eaLnBrk="1" hangingPunct="1">
              <a:defRPr/>
            </a:pPr>
            <a:r>
              <a:rPr lang="en-US" b="1" dirty="0" smtClean="0"/>
              <a:t>Why has </a:t>
            </a:r>
            <a:r>
              <a:rPr lang="en-US" b="1" dirty="0" smtClean="0"/>
              <a:t>earnings inequality declined</a:t>
            </a:r>
            <a:r>
              <a:rPr lang="en-US" b="1" dirty="0" smtClean="0"/>
              <a:t>? </a:t>
            </a:r>
            <a:endParaRPr lang="en-US" b="1" dirty="0"/>
          </a:p>
        </p:txBody>
      </p:sp>
      <p:sp>
        <p:nvSpPr>
          <p:cNvPr id="3" name="Content Placeholder 2"/>
          <p:cNvSpPr>
            <a:spLocks noGrp="1"/>
          </p:cNvSpPr>
          <p:nvPr>
            <p:ph idx="1"/>
          </p:nvPr>
        </p:nvSpPr>
        <p:spPr>
          <a:xfrm>
            <a:off x="457200" y="1600200"/>
            <a:ext cx="8686800" cy="5486400"/>
          </a:xfrm>
        </p:spPr>
        <p:txBody>
          <a:bodyPr>
            <a:normAutofit/>
          </a:bodyPr>
          <a:lstStyle/>
          <a:p>
            <a:pPr eaLnBrk="1" hangingPunct="1">
              <a:defRPr/>
            </a:pPr>
            <a:r>
              <a:rPr lang="en-US" dirty="0" smtClean="0"/>
              <a:t>Educational upgrading and a more equal distribution of educational attainment have been equalizing (quantity effect). No “paradox of progress” this time.</a:t>
            </a:r>
          </a:p>
          <a:p>
            <a:pPr eaLnBrk="1" hangingPunct="1">
              <a:defRPr/>
            </a:pPr>
            <a:r>
              <a:rPr lang="en-US" dirty="0" smtClean="0"/>
              <a:t>Changes in the steepness of the returns to education curve have been equalizing at the individual workers level (price effect). Except for Peru, they have been equalizing at the household level too. </a:t>
            </a:r>
          </a:p>
          <a:p>
            <a:pPr eaLnBrk="1" hangingPunct="1">
              <a:defRPr/>
            </a:pPr>
            <a:endParaRPr lang="en-US" dirty="0" smtClean="0"/>
          </a:p>
        </p:txBody>
      </p:sp>
      <p:sp>
        <p:nvSpPr>
          <p:cNvPr id="4" name="Slide Number Placeholder 3"/>
          <p:cNvSpPr>
            <a:spLocks noGrp="1"/>
          </p:cNvSpPr>
          <p:nvPr>
            <p:ph type="sldNum" sz="quarter" idx="12"/>
          </p:nvPr>
        </p:nvSpPr>
        <p:spPr/>
        <p:txBody>
          <a:bodyPr/>
          <a:lstStyle/>
          <a:p>
            <a:pPr>
              <a:defRPr/>
            </a:pPr>
            <a:fld id="{AFAA7375-24D5-430F-BA79-99BD2862CDD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457200" y="0"/>
            <a:ext cx="7781925" cy="80200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6A8D58F-694F-4DB1-8C79-1A05E4A598DB}" type="slidenum">
              <a:rPr lang="en-US"/>
              <a:pPr>
                <a:defRPr/>
              </a:pPr>
              <a:t>44</a:t>
            </a:fld>
            <a:endParaRPr lang="en-US"/>
          </a:p>
        </p:txBody>
      </p:sp>
      <p:pic>
        <p:nvPicPr>
          <p:cNvPr id="71683" name="Picture 4"/>
          <p:cNvPicPr>
            <a:picLocks noChangeAspect="1" noChangeArrowheads="1"/>
          </p:cNvPicPr>
          <p:nvPr/>
        </p:nvPicPr>
        <p:blipFill>
          <a:blip r:embed="rId3" cstate="print"/>
          <a:srcRect/>
          <a:stretch>
            <a:fillRect/>
          </a:stretch>
        </p:blipFill>
        <p:spPr bwMode="auto">
          <a:xfrm>
            <a:off x="876300" y="0"/>
            <a:ext cx="7734300" cy="66294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the skill premium declined?</a:t>
            </a:r>
            <a:endParaRPr lang="en-US" dirty="0"/>
          </a:p>
        </p:txBody>
      </p:sp>
      <p:sp>
        <p:nvSpPr>
          <p:cNvPr id="73731" name="Content Placeholder 2"/>
          <p:cNvSpPr>
            <a:spLocks noGrp="1"/>
          </p:cNvSpPr>
          <p:nvPr>
            <p:ph idx="1"/>
          </p:nvPr>
        </p:nvSpPr>
        <p:spPr>
          <a:xfrm>
            <a:off x="457200" y="1371600"/>
            <a:ext cx="8686800" cy="5715000"/>
          </a:xfrm>
        </p:spPr>
        <p:txBody>
          <a:bodyPr/>
          <a:lstStyle/>
          <a:p>
            <a:pPr eaLnBrk="1" hangingPunct="1"/>
            <a:r>
              <a:rPr lang="en-US" b="1" i="1" smtClean="0"/>
              <a:t>Increase in relative demand for skilled labor petered out:</a:t>
            </a:r>
            <a:r>
              <a:rPr lang="en-US" b="1" smtClean="0"/>
              <a:t> Fading of the unequalizing effect of skill-biased technical change in the 1990s: Argentina, Mexico &amp; Peru. </a:t>
            </a:r>
          </a:p>
          <a:p>
            <a:pPr eaLnBrk="1" hangingPunct="1"/>
            <a:endParaRPr lang="en-US" b="1" smtClean="0"/>
          </a:p>
          <a:p>
            <a:pPr eaLnBrk="1" hangingPunct="1"/>
            <a:r>
              <a:rPr lang="en-US" b="1" i="1" smtClean="0"/>
              <a:t>Decline in relative supply of low-skilled workers:</a:t>
            </a:r>
            <a:r>
              <a:rPr lang="en-US" b="1" smtClean="0"/>
              <a:t> Expansion of basic education since the 1990s: Brazil, Mexico and Peru .</a:t>
            </a:r>
          </a:p>
        </p:txBody>
      </p:sp>
      <p:sp>
        <p:nvSpPr>
          <p:cNvPr id="4" name="Slide Number Placeholder 3"/>
          <p:cNvSpPr>
            <a:spLocks noGrp="1"/>
          </p:cNvSpPr>
          <p:nvPr>
            <p:ph type="sldNum" sz="quarter" idx="12"/>
          </p:nvPr>
        </p:nvSpPr>
        <p:spPr/>
        <p:txBody>
          <a:bodyPr/>
          <a:lstStyle/>
          <a:p>
            <a:pPr>
              <a:defRPr/>
            </a:pPr>
            <a:fld id="{CA04FCDA-DB95-4F6B-A439-0C99B0AC5628}"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0BDC32F-AF78-4AF2-B53B-8B367CB3080F}" type="slidenum">
              <a:rPr lang="en-US"/>
              <a:pPr>
                <a:defRPr/>
              </a:pPr>
              <a:t>46</a:t>
            </a:fld>
            <a:endParaRPr lang="en-US"/>
          </a:p>
        </p:txBody>
      </p:sp>
      <p:pic>
        <p:nvPicPr>
          <p:cNvPr id="74755" name="Picture 2"/>
          <p:cNvPicPr>
            <a:picLocks noChangeAspect="1" noChangeArrowheads="1"/>
          </p:cNvPicPr>
          <p:nvPr/>
        </p:nvPicPr>
        <p:blipFill>
          <a:blip r:embed="rId2" cstate="print"/>
          <a:srcRect/>
          <a:stretch>
            <a:fillRect/>
          </a:stretch>
        </p:blipFill>
        <p:spPr bwMode="auto">
          <a:xfrm>
            <a:off x="-47625" y="119063"/>
            <a:ext cx="8886825" cy="673893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Why has non-labor </a:t>
            </a:r>
            <a:r>
              <a:rPr lang="en-US" b="1" dirty="0" smtClean="0"/>
              <a:t>income </a:t>
            </a:r>
            <a:r>
              <a:rPr lang="en-US" b="1" dirty="0" smtClean="0"/>
              <a:t>inequality declined?</a:t>
            </a:r>
            <a:endParaRPr lang="en-US" b="1" dirty="0"/>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The equalizing contribution of government transfers increased over time (both at the national level as well as for urban and, especially, rural households). By 2006 transfers became the income source with the largest equalizing effect of all the income sources considered.</a:t>
            </a:r>
          </a:p>
          <a:p>
            <a:pPr eaLnBrk="1" hangingPunct="1">
              <a:defRPr/>
            </a:pPr>
            <a:r>
              <a:rPr lang="en-US" dirty="0" smtClean="0"/>
              <a:t>Remittances became more equalizing too but with a smaller effect than government transfers.</a:t>
            </a:r>
          </a:p>
          <a:p>
            <a:pPr eaLnBrk="1" hangingPunct="1">
              <a:defRPr/>
            </a:pPr>
            <a:r>
              <a:rPr lang="en-US" dirty="0" smtClean="0"/>
              <a:t>Both more than offset the increasingly </a:t>
            </a:r>
            <a:r>
              <a:rPr lang="en-US" dirty="0" err="1" smtClean="0"/>
              <a:t>unequalizing</a:t>
            </a:r>
            <a:r>
              <a:rPr lang="en-US" dirty="0" smtClean="0"/>
              <a:t> impact of pensions.</a:t>
            </a:r>
            <a:endParaRPr lang="en-US" dirty="0"/>
          </a:p>
        </p:txBody>
      </p:sp>
      <p:sp>
        <p:nvSpPr>
          <p:cNvPr id="4" name="Slide Number Placeholder 3"/>
          <p:cNvSpPr>
            <a:spLocks noGrp="1"/>
          </p:cNvSpPr>
          <p:nvPr>
            <p:ph type="sldNum" sz="quarter" idx="12"/>
          </p:nvPr>
        </p:nvSpPr>
        <p:spPr/>
        <p:txBody>
          <a:bodyPr/>
          <a:lstStyle/>
          <a:p>
            <a:pPr>
              <a:defRPr/>
            </a:pPr>
            <a:fld id="{B38717F7-8A8C-43AD-BEC4-95BBDBC20D24}"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Why has inequality in non-labor incomes declined?</a:t>
            </a:r>
            <a:endParaRPr lang="en-US" b="1" dirty="0"/>
          </a:p>
        </p:txBody>
      </p:sp>
      <p:sp>
        <p:nvSpPr>
          <p:cNvPr id="3" name="Content Placeholder 2"/>
          <p:cNvSpPr>
            <a:spLocks noGrp="1"/>
          </p:cNvSpPr>
          <p:nvPr>
            <p:ph idx="1"/>
          </p:nvPr>
        </p:nvSpPr>
        <p:spPr>
          <a:xfrm>
            <a:off x="457200" y="1774825"/>
            <a:ext cx="8305800" cy="5083175"/>
          </a:xfrm>
        </p:spPr>
        <p:txBody>
          <a:bodyPr rtlCol="0">
            <a:normAutofit/>
          </a:bodyPr>
          <a:lstStyle/>
          <a:p>
            <a:pPr marL="438912" indent="-320040" eaLnBrk="1" fontAlgn="auto" hangingPunct="1">
              <a:spcBef>
                <a:spcPts val="0"/>
              </a:spcBef>
              <a:spcAft>
                <a:spcPts val="0"/>
              </a:spcAft>
              <a:buFont typeface="Wingdings 2"/>
              <a:buChar char=""/>
              <a:defRPr/>
            </a:pPr>
            <a:r>
              <a:rPr lang="en-US" dirty="0" smtClean="0"/>
              <a:t>In the four countries government transfers to the poor rose and public spending became more progressive </a:t>
            </a:r>
          </a:p>
          <a:p>
            <a:pPr marL="996696" lvl="2" eaLnBrk="1" fontAlgn="auto" hangingPunct="1">
              <a:spcAft>
                <a:spcPts val="0"/>
              </a:spcAft>
              <a:buClr>
                <a:schemeClr val="accent3"/>
              </a:buClr>
              <a:buFont typeface="Arial"/>
              <a:buChar char="▪"/>
              <a:defRPr/>
            </a:pPr>
            <a:r>
              <a:rPr lang="en-US" dirty="0" smtClean="0"/>
              <a:t>In Argentina, the safety net program </a:t>
            </a:r>
            <a:r>
              <a:rPr lang="en-US" i="1" dirty="0" err="1" smtClean="0"/>
              <a:t>Jefes</a:t>
            </a:r>
            <a:r>
              <a:rPr lang="en-US" i="1" dirty="0" smtClean="0"/>
              <a:t> y </a:t>
            </a:r>
            <a:r>
              <a:rPr lang="en-US" i="1" dirty="0" err="1" smtClean="0"/>
              <a:t>Jefas</a:t>
            </a:r>
            <a:r>
              <a:rPr lang="en-US" i="1" dirty="0" smtClean="0"/>
              <a:t> de </a:t>
            </a:r>
            <a:r>
              <a:rPr lang="en-US" i="1" dirty="0" err="1" smtClean="0"/>
              <a:t>Hogar</a:t>
            </a:r>
            <a:r>
              <a:rPr lang="en-US" i="1" dirty="0" smtClean="0"/>
              <a:t>.</a:t>
            </a:r>
            <a:endParaRPr lang="en-US" dirty="0" smtClean="0"/>
          </a:p>
          <a:p>
            <a:pPr marL="996696" lvl="2" eaLnBrk="1" fontAlgn="auto" hangingPunct="1">
              <a:spcAft>
                <a:spcPts val="0"/>
              </a:spcAft>
              <a:buClr>
                <a:schemeClr val="accent3"/>
              </a:buClr>
              <a:buFont typeface="Arial"/>
              <a:buChar char="▪"/>
              <a:defRPr/>
            </a:pPr>
            <a:r>
              <a:rPr lang="en-US" dirty="0" smtClean="0"/>
              <a:t>In Brazil and Mexico, large-scale conditional cash </a:t>
            </a:r>
            <a:r>
              <a:rPr lang="en-US" dirty="0" smtClean="0"/>
              <a:t>transfers </a:t>
            </a:r>
            <a:r>
              <a:rPr lang="en-US" i="1" dirty="0" err="1" smtClean="0"/>
              <a:t>Bolsa</a:t>
            </a:r>
            <a:r>
              <a:rPr lang="en-US" i="1" dirty="0" smtClean="0"/>
              <a:t> </a:t>
            </a:r>
            <a:r>
              <a:rPr lang="en-US" i="1" dirty="0" err="1" smtClean="0"/>
              <a:t>Familia</a:t>
            </a:r>
            <a:r>
              <a:rPr lang="en-US" dirty="0" smtClean="0"/>
              <a:t> and </a:t>
            </a:r>
            <a:r>
              <a:rPr lang="en-US" i="1" dirty="0" err="1" smtClean="0"/>
              <a:t>Oportunidades</a:t>
            </a:r>
            <a:r>
              <a:rPr lang="en-US" dirty="0" smtClean="0"/>
              <a:t> </a:t>
            </a:r>
            <a:r>
              <a:rPr lang="en-US" dirty="0" smtClean="0"/>
              <a:t>=&gt; can account for between 10 and 20 percent of reduction in overall inequality. </a:t>
            </a:r>
            <a:r>
              <a:rPr lang="en-US" dirty="0" smtClean="0"/>
              <a:t>An effective redistributive machine because they cost around .5% of GDP.</a:t>
            </a:r>
          </a:p>
          <a:p>
            <a:pPr marL="996696" lvl="2" eaLnBrk="1" fontAlgn="auto" hangingPunct="1">
              <a:spcAft>
                <a:spcPts val="0"/>
              </a:spcAft>
              <a:buClr>
                <a:schemeClr val="accent3"/>
              </a:buClr>
              <a:buFont typeface="Arial"/>
              <a:buChar char="▪"/>
              <a:defRPr/>
            </a:pPr>
            <a:r>
              <a:rPr lang="en-US" dirty="0" smtClean="0"/>
              <a:t>In Peru, in-kind transfers for food programs and health. Also access to basic infrastructure for the poor rose.</a:t>
            </a:r>
          </a:p>
          <a:p>
            <a:pPr marL="996696" lvl="2" eaLnBrk="1" fontAlgn="auto" hangingPunct="1">
              <a:spcAft>
                <a:spcPts val="0"/>
              </a:spcAft>
              <a:buClr>
                <a:schemeClr val="accent3"/>
              </a:buClr>
              <a:buFont typeface="Arial"/>
              <a:buChar char="▪"/>
              <a:defRPr/>
            </a:pPr>
            <a:endParaRPr lang="en-US" dirty="0" smtClean="0"/>
          </a:p>
        </p:txBody>
      </p:sp>
      <p:sp>
        <p:nvSpPr>
          <p:cNvPr id="4" name="Slide Number Placeholder 3"/>
          <p:cNvSpPr>
            <a:spLocks noGrp="1"/>
          </p:cNvSpPr>
          <p:nvPr>
            <p:ph type="sldNum" sz="quarter" idx="12"/>
          </p:nvPr>
        </p:nvSpPr>
        <p:spPr/>
        <p:txBody>
          <a:bodyPr/>
          <a:lstStyle/>
          <a:p>
            <a:pPr>
              <a:defRPr/>
            </a:pPr>
            <a:fld id="{32E64C88-0F9A-4504-B5A6-368C5E9D0399}" type="slidenum">
              <a:rPr lang="en-US"/>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600" dirty="0" smtClean="0"/>
              <a:t>Argentina: Distributional impact </a:t>
            </a:r>
            <a:br>
              <a:rPr lang="en-US" sz="3600" dirty="0" smtClean="0"/>
            </a:br>
            <a:r>
              <a:rPr lang="en-US" sz="3600" dirty="0" smtClean="0"/>
              <a:t>of Conditional cash transfers </a:t>
            </a:r>
            <a:br>
              <a:rPr lang="en-US" sz="3600" dirty="0" smtClean="0"/>
            </a:br>
            <a:endParaRPr lang="en-US" sz="3600" dirty="0"/>
          </a:p>
        </p:txBody>
      </p:sp>
      <p:sp>
        <p:nvSpPr>
          <p:cNvPr id="4" name="Slide Number Placeholder 3"/>
          <p:cNvSpPr>
            <a:spLocks noGrp="1"/>
          </p:cNvSpPr>
          <p:nvPr>
            <p:ph type="sldNum" sz="quarter" idx="12"/>
          </p:nvPr>
        </p:nvSpPr>
        <p:spPr/>
        <p:txBody>
          <a:bodyPr/>
          <a:lstStyle/>
          <a:p>
            <a:pPr>
              <a:defRPr/>
            </a:pPr>
            <a:fld id="{5C622DF7-3324-4808-8437-AAF79C72E271}" type="slidenum">
              <a:rPr lang="en-US" smtClean="0"/>
              <a:pPr>
                <a:defRPr/>
              </a:pPr>
              <a:t>49</a:t>
            </a:fld>
            <a:endParaRPr lang="en-US"/>
          </a:p>
        </p:txBody>
      </p:sp>
      <p:pic>
        <p:nvPicPr>
          <p:cNvPr id="53252" name="Picture 2"/>
          <p:cNvPicPr>
            <a:picLocks noGrp="1" noChangeAspect="1" noChangeArrowheads="1"/>
          </p:cNvPicPr>
          <p:nvPr>
            <p:ph idx="1"/>
          </p:nvPr>
        </p:nvPicPr>
        <p:blipFill>
          <a:blip r:embed="rId2" cstate="print"/>
          <a:srcRect/>
          <a:stretch>
            <a:fillRect/>
          </a:stretch>
        </p:blipFill>
        <p:spPr>
          <a:xfrm>
            <a:off x="457200" y="1676400"/>
            <a:ext cx="8382000" cy="4572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Economic Performance	</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results of the new outward-oriented market-based development strategy have been disappointing (Figure 1). </a:t>
            </a:r>
          </a:p>
          <a:p>
            <a:r>
              <a:rPr lang="en-US" dirty="0"/>
              <a:t>Overall, the recent growth performance of Latin America has been lackluster even if we leave aside the “lost decade” of the 1980s. </a:t>
            </a:r>
          </a:p>
          <a:p>
            <a:r>
              <a:rPr lang="en-US" dirty="0"/>
              <a:t>For the period 1990-2008, the average of Latin America’s per capita GDP growth rate has been 1.8 percent per year, well below the 2.7 percent yearly growth rate of the period 1950-1980 and less than the average growth rate of the world economy.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070479B-ABB4-47B1-923E-8FB263C77B1B}" type="slidenum">
              <a:rPr lang="en-US" smtClean="0"/>
              <a:pPr>
                <a:defRPr/>
              </a:pPr>
              <a:t>50</a:t>
            </a:fld>
            <a:endParaRPr lang="en-US"/>
          </a:p>
        </p:txBody>
      </p:sp>
      <p:pic>
        <p:nvPicPr>
          <p:cNvPr id="64515" name="Picture 2"/>
          <p:cNvPicPr>
            <a:picLocks noChangeAspect="1" noChangeArrowheads="1"/>
          </p:cNvPicPr>
          <p:nvPr/>
        </p:nvPicPr>
        <p:blipFill>
          <a:blip r:embed="rId2" cstate="print"/>
          <a:srcRect/>
          <a:stretch>
            <a:fillRect/>
          </a:stretch>
        </p:blipFill>
        <p:spPr bwMode="auto">
          <a:xfrm>
            <a:off x="914400" y="381000"/>
            <a:ext cx="7543800" cy="6019800"/>
          </a:xfrm>
          <a:prstGeom prst="rect">
            <a:avLst/>
          </a:prstGeom>
          <a:noFill/>
          <a:ln w="9525">
            <a:noFill/>
            <a:miter lim="800000"/>
            <a:headEnd/>
            <a:tailEnd/>
          </a:ln>
        </p:spPr>
      </p:pic>
      <p:cxnSp>
        <p:nvCxnSpPr>
          <p:cNvPr id="5" name="Straight Arrow Connector 4"/>
          <p:cNvCxnSpPr/>
          <p:nvPr/>
        </p:nvCxnSpPr>
        <p:spPr>
          <a:xfrm flipV="1">
            <a:off x="4343400" y="5638800"/>
            <a:ext cx="12192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591300" y="5829300"/>
            <a:ext cx="6858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1066800"/>
            <a:ext cx="297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t>Conclusions</a:t>
            </a:r>
            <a:endParaRPr lang="en-US" b="1" dirty="0"/>
          </a:p>
        </p:txBody>
      </p:sp>
      <p:sp>
        <p:nvSpPr>
          <p:cNvPr id="78851" name="Content Placeholder 2"/>
          <p:cNvSpPr>
            <a:spLocks noGrp="1"/>
          </p:cNvSpPr>
          <p:nvPr>
            <p:ph idx="1"/>
          </p:nvPr>
        </p:nvSpPr>
        <p:spPr>
          <a:xfrm>
            <a:off x="457200" y="1600200"/>
            <a:ext cx="8229600" cy="5029200"/>
          </a:xfrm>
        </p:spPr>
        <p:txBody>
          <a:bodyPr>
            <a:normAutofit/>
          </a:bodyPr>
          <a:lstStyle/>
          <a:p>
            <a:pPr eaLnBrk="1" hangingPunct="1"/>
            <a:r>
              <a:rPr lang="en-US" sz="2800" dirty="0" smtClean="0"/>
              <a:t>In the race between skill-biased technological change and educational upgrading, in the last ten years the latter has taken the lead (Tinbergen’s hypothesis</a:t>
            </a:r>
            <a:r>
              <a:rPr lang="en-US" sz="2800" dirty="0" smtClean="0"/>
              <a:t>)</a:t>
            </a:r>
          </a:p>
          <a:p>
            <a:pPr eaLnBrk="1" hangingPunct="1"/>
            <a:endParaRPr lang="en-US" sz="2800" dirty="0" smtClean="0"/>
          </a:p>
          <a:p>
            <a:pPr eaLnBrk="1" hangingPunct="1"/>
            <a:r>
              <a:rPr lang="en-US" sz="2800" dirty="0" smtClean="0"/>
              <a:t>Perhaps as a consequence of democratization and political competition, government (cash and in-kind) transfers have become more generous and targeted to the poor</a:t>
            </a:r>
          </a:p>
          <a:p>
            <a:pPr eaLnBrk="1" hangingPunct="1">
              <a:buNone/>
            </a:pPr>
            <a:endParaRPr lang="en-US" sz="4800" dirty="0" smtClean="0"/>
          </a:p>
        </p:txBody>
      </p:sp>
      <p:sp>
        <p:nvSpPr>
          <p:cNvPr id="4" name="Slide Number Placeholder 3"/>
          <p:cNvSpPr>
            <a:spLocks noGrp="1"/>
          </p:cNvSpPr>
          <p:nvPr>
            <p:ph type="sldNum" sz="quarter" idx="12"/>
          </p:nvPr>
        </p:nvSpPr>
        <p:spPr/>
        <p:txBody>
          <a:bodyPr>
            <a:normAutofit/>
          </a:bodyPr>
          <a:lstStyle/>
          <a:p>
            <a:pPr>
              <a:defRPr/>
            </a:pPr>
            <a:fld id="{936C2285-023D-48EA-9F69-305DA2C32791}" type="slidenum">
              <a:rPr lang="en-US"/>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2800" b="1" dirty="0" smtClean="0"/>
              <a:t/>
            </a:r>
            <a:br>
              <a:rPr lang="en-US" sz="2800" b="1" dirty="0" smtClean="0"/>
            </a:br>
            <a:r>
              <a:rPr lang="en-US" sz="4000" b="1" dirty="0" smtClean="0"/>
              <a:t>Is Inequality Likely to Continue to Fall? </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152400" y="1600200"/>
            <a:ext cx="8763000" cy="4800600"/>
          </a:xfrm>
        </p:spPr>
        <p:txBody>
          <a:bodyPr>
            <a:normAutofit fontScale="85000" lnSpcReduction="20000"/>
          </a:bodyPr>
          <a:lstStyle/>
          <a:p>
            <a:pPr eaLnBrk="1" hangingPunct="1">
              <a:defRPr/>
            </a:pPr>
            <a:r>
              <a:rPr lang="en-US" dirty="0" smtClean="0"/>
              <a:t>Despite the observed progress, inequality continues to be very high and the bulk of government spending is not progressive.</a:t>
            </a:r>
          </a:p>
          <a:p>
            <a:pPr eaLnBrk="1" hangingPunct="1">
              <a:defRPr/>
            </a:pPr>
            <a:endParaRPr lang="en-US" dirty="0" smtClean="0"/>
          </a:p>
          <a:p>
            <a:pPr eaLnBrk="1" hangingPunct="1">
              <a:defRPr/>
            </a:pPr>
            <a:r>
              <a:rPr lang="en-US" dirty="0" smtClean="0"/>
              <a:t>The decline in inequality resulting from the educational upgrade of the population will eventually hit the ‘access to tertiary education barrier’ which is much more difficult to overcome: inequality in quality and ‘opportunity cost’ are high and costly to address.</a:t>
            </a:r>
          </a:p>
          <a:p>
            <a:pPr eaLnBrk="1" hangingPunct="1">
              <a:buFont typeface="Wingdings 2" pitchFamily="18" charset="2"/>
              <a:buNone/>
              <a:defRPr/>
            </a:pPr>
            <a:endParaRPr lang="en-US" dirty="0" smtClean="0"/>
          </a:p>
          <a:p>
            <a:pPr eaLnBrk="1" hangingPunct="1">
              <a:defRPr/>
            </a:pPr>
            <a:r>
              <a:rPr lang="en-US" dirty="0" smtClean="0"/>
              <a:t>Making public spending more progressive in the future is likely to face more political resistance (entitlements of some powerful groups).</a:t>
            </a:r>
            <a:endParaRPr lang="en-US" dirty="0"/>
          </a:p>
        </p:txBody>
      </p:sp>
      <p:sp>
        <p:nvSpPr>
          <p:cNvPr id="4" name="Slide Number Placeholder 3"/>
          <p:cNvSpPr>
            <a:spLocks noGrp="1"/>
          </p:cNvSpPr>
          <p:nvPr>
            <p:ph type="sldNum" sz="quarter" idx="12"/>
          </p:nvPr>
        </p:nvSpPr>
        <p:spPr/>
        <p:txBody>
          <a:bodyPr/>
          <a:lstStyle/>
          <a:p>
            <a:pPr>
              <a:defRPr/>
            </a:pPr>
            <a:fld id="{147678CE-24FF-464D-B240-859EA185994B}"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lvl="0"/>
            <a:r>
              <a:rPr lang="en-US" sz="4000" b="1" dirty="0" smtClean="0"/>
              <a:t/>
            </a:r>
            <a:br>
              <a:rPr lang="en-US" sz="4000" b="1" dirty="0" smtClean="0"/>
            </a:br>
            <a:r>
              <a:rPr lang="en-US" sz="4000" b="1" dirty="0" smtClean="0"/>
              <a:t>Has the link between high inequality and bad political economy dynamics been broken?</a:t>
            </a:r>
            <a:r>
              <a:rPr lang="en-US" dirty="0" smtClean="0"/>
              <a:t> </a:t>
            </a:r>
            <a:br>
              <a:rPr lang="en-US" dirty="0" smtClean="0"/>
            </a:b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endParaRPr lang="en-US" dirty="0"/>
          </a:p>
          <a:p>
            <a:r>
              <a:rPr lang="en-US" dirty="0" smtClean="0"/>
              <a:t>Inequality </a:t>
            </a:r>
            <a:r>
              <a:rPr lang="en-US" dirty="0"/>
              <a:t>has been on the </a:t>
            </a:r>
            <a:r>
              <a:rPr lang="en-US" dirty="0" smtClean="0"/>
              <a:t>decline, </a:t>
            </a:r>
            <a:r>
              <a:rPr lang="en-US" dirty="0"/>
              <a:t>but is </a:t>
            </a:r>
            <a:r>
              <a:rPr lang="en-US" dirty="0" smtClean="0"/>
              <a:t>the decline </a:t>
            </a:r>
            <a:r>
              <a:rPr lang="en-US" dirty="0"/>
              <a:t>sufficient to prevent bad policies? </a:t>
            </a:r>
          </a:p>
          <a:p>
            <a:pPr lvl="1"/>
            <a:endParaRPr lang="en-US" dirty="0"/>
          </a:p>
          <a:p>
            <a:r>
              <a:rPr lang="en-US" dirty="0" smtClean="0"/>
              <a:t>Too early to declare victory, e</a:t>
            </a:r>
            <a:r>
              <a:rPr lang="en-US" dirty="0" smtClean="0"/>
              <a:t>vidence </a:t>
            </a:r>
            <a:r>
              <a:rPr lang="en-US" dirty="0"/>
              <a:t>is mixed: </a:t>
            </a:r>
            <a:endParaRPr lang="en-US" dirty="0" smtClean="0"/>
          </a:p>
          <a:p>
            <a:pPr lvl="1"/>
            <a:r>
              <a:rPr lang="en-US" dirty="0" smtClean="0"/>
              <a:t>in 2000s elections </a:t>
            </a:r>
            <a:r>
              <a:rPr lang="en-US" dirty="0"/>
              <a:t>were won by “risky” policymakers in Argentina, Bolivia, Ecuador, Nicaragua and </a:t>
            </a:r>
            <a:r>
              <a:rPr lang="en-US" dirty="0" smtClean="0"/>
              <a:t>Venezuela; </a:t>
            </a:r>
          </a:p>
          <a:p>
            <a:pPr lvl="1"/>
            <a:r>
              <a:rPr lang="en-US" dirty="0" smtClean="0"/>
              <a:t>however, elections were won also by a “new” social democratic left which succeeded in combining macro stability, redistribution and growth (Brazil, Chile, Paraguay and Uruguay)</a:t>
            </a:r>
            <a:endParaRPr lang="en-US" dirty="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762000" y="228600"/>
            <a:ext cx="7391400" cy="586536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71475" y="271463"/>
            <a:ext cx="8401050" cy="6315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Diverging Income per Capita</a:t>
            </a:r>
            <a:endParaRPr lang="en-US"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304800" y="1524000"/>
            <a:ext cx="8850086" cy="4495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factors “explain” the middle-income trap?</a:t>
            </a:r>
            <a:endParaRPr lang="en-US" dirty="0"/>
          </a:p>
        </p:txBody>
      </p:sp>
      <p:sp>
        <p:nvSpPr>
          <p:cNvPr id="3" name="Content Placeholder 2"/>
          <p:cNvSpPr>
            <a:spLocks noGrp="1"/>
          </p:cNvSpPr>
          <p:nvPr>
            <p:ph idx="1"/>
          </p:nvPr>
        </p:nvSpPr>
        <p:spPr/>
        <p:txBody>
          <a:bodyPr>
            <a:normAutofit fontScale="92500"/>
          </a:bodyPr>
          <a:lstStyle/>
          <a:p>
            <a:r>
              <a:rPr lang="en-US" dirty="0" smtClean="0"/>
              <a:t>Proximate factors:</a:t>
            </a:r>
          </a:p>
          <a:p>
            <a:pPr lvl="1"/>
            <a:r>
              <a:rPr lang="en-US" dirty="0" smtClean="0"/>
              <a:t>Inflationary bouts and recurrent economic crises (balance of payments, debt, banking, currency, financial crises)</a:t>
            </a:r>
          </a:p>
          <a:p>
            <a:pPr lvl="1"/>
            <a:r>
              <a:rPr lang="en-US" dirty="0" smtClean="0"/>
              <a:t>Slowdown in productivity growth; in particular,  slowdown in labor productivity growth in the service sector</a:t>
            </a:r>
          </a:p>
          <a:p>
            <a:r>
              <a:rPr lang="en-US" dirty="0" smtClean="0"/>
              <a:t>Fundamental factors:</a:t>
            </a:r>
          </a:p>
          <a:p>
            <a:pPr lvl="1"/>
            <a:r>
              <a:rPr lang="en-US" dirty="0" smtClean="0"/>
              <a:t>Conjectures about the role of high inequality/social and political exclusion of indigenous population</a:t>
            </a:r>
          </a:p>
          <a:p>
            <a:pPr lvl="1"/>
            <a:endParaRPr lang="en-US" dirty="0" smtClean="0"/>
          </a:p>
          <a:p>
            <a:endParaRPr lang="en-US" dirty="0"/>
          </a:p>
          <a:p>
            <a:endParaRPr lang="en-US" dirty="0"/>
          </a:p>
        </p:txBody>
      </p:sp>
    </p:spTree>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2247</TotalTime>
  <Words>2026</Words>
  <Application>Microsoft Office PowerPoint</Application>
  <PresentationFormat>On-screen Show (4:3)</PresentationFormat>
  <Paragraphs>198</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Latin America’s Economic Challenges: Lessons for Emerging Economies Nora Lustig (Tulane Univ) and Jaime Ros (UNAM) </vt:lpstr>
      <vt:lpstr>What is the Latin American “middle-income trap?”</vt:lpstr>
      <vt:lpstr>Slide 3</vt:lpstr>
      <vt:lpstr>LA Economic Performance </vt:lpstr>
      <vt:lpstr>LA Economic Performance </vt:lpstr>
      <vt:lpstr>Slide 6</vt:lpstr>
      <vt:lpstr>Slide 7</vt:lpstr>
      <vt:lpstr>Diverging Income per Capita</vt:lpstr>
      <vt:lpstr>What factors “explain” the middle-income trap?</vt:lpstr>
      <vt:lpstr>Slide 10</vt:lpstr>
      <vt:lpstr>Slide 11</vt:lpstr>
      <vt:lpstr>Macroeconomic Volatility and Financial Instability</vt:lpstr>
      <vt:lpstr>Macroeconomic Volatility and Financial Instability: Lessons for China?</vt:lpstr>
      <vt:lpstr>Inflation Targeting and Exchange Rate Management</vt:lpstr>
      <vt:lpstr>Slide 15</vt:lpstr>
      <vt:lpstr>Exchange Rate Management: Lessons for China?</vt:lpstr>
      <vt:lpstr>Slide 17</vt:lpstr>
      <vt:lpstr>Slide 18</vt:lpstr>
      <vt:lpstr>The link between inequality and the middle-income trap in LA</vt:lpstr>
      <vt:lpstr>Slide 20</vt:lpstr>
      <vt:lpstr> Was high inequality a “fundamental” cause of the middle-income trap in LA? </vt:lpstr>
      <vt:lpstr> Was high inequality a “fundamental” cause of the middle-income trap in LA? </vt:lpstr>
      <vt:lpstr>Was high inequality a “fundamental” cause of the middle-income trap in LA? </vt:lpstr>
      <vt:lpstr>In 1980s and 1990s, inequality was on the rise (Gini coefficient, 2009)</vt:lpstr>
      <vt:lpstr>But, in the last ten years…</vt:lpstr>
      <vt:lpstr>Change in Gini Coefficient: 2000-2007 (in %)</vt:lpstr>
      <vt:lpstr>Change in Gini Coefficient: Three yr averages at end points</vt:lpstr>
      <vt:lpstr>Change in Gini Coefficient: 2000-2009 (includes info for global recession year when feasible)</vt:lpstr>
      <vt:lpstr>Slide 29</vt:lpstr>
      <vt:lpstr>Slide 30</vt:lpstr>
      <vt:lpstr>The decline in inequality has been widespread  </vt:lpstr>
      <vt:lpstr>Main Questions: Why has inequality declined in Latin America? Are there factors in common?</vt:lpstr>
      <vt:lpstr>Argentina (urban areas)</vt:lpstr>
      <vt:lpstr>Slide 34</vt:lpstr>
      <vt:lpstr>Mexico</vt:lpstr>
      <vt:lpstr>Peru</vt:lpstr>
      <vt:lpstr>Decline is robust</vt:lpstr>
      <vt:lpstr>Slide 38</vt:lpstr>
      <vt:lpstr>Proximate and fundamental determinants of changes in inequality</vt:lpstr>
      <vt:lpstr>Decomposition results</vt:lpstr>
      <vt:lpstr>Decomposition results</vt:lpstr>
      <vt:lpstr>Why has earnings inequality declined? </vt:lpstr>
      <vt:lpstr>Slide 43</vt:lpstr>
      <vt:lpstr>Slide 44</vt:lpstr>
      <vt:lpstr>Why has the skill premium declined?</vt:lpstr>
      <vt:lpstr>Slide 46</vt:lpstr>
      <vt:lpstr>Why has non-labor income inequality declined?</vt:lpstr>
      <vt:lpstr>Why has inequality in non-labor incomes declined?</vt:lpstr>
      <vt:lpstr>Argentina: Distributional impact  of Conditional cash transfers  </vt:lpstr>
      <vt:lpstr>Slide 50</vt:lpstr>
      <vt:lpstr>Conclusions</vt:lpstr>
      <vt:lpstr> Is Inequality Likely to Continue to Fall?  </vt:lpstr>
      <vt:lpstr> Has the link between high inequality and bad political economy dynamics been broken?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noralustig</dc:creator>
  <cp:lastModifiedBy>noralustig</cp:lastModifiedBy>
  <cp:revision>11</cp:revision>
  <dcterms:created xsi:type="dcterms:W3CDTF">2011-02-23T09:43:04Z</dcterms:created>
  <dcterms:modified xsi:type="dcterms:W3CDTF">2011-02-24T23:10:08Z</dcterms:modified>
</cp:coreProperties>
</file>