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0" r:id="rId4"/>
    <p:sldId id="277" r:id="rId5"/>
    <p:sldId id="262" r:id="rId6"/>
    <p:sldId id="275" r:id="rId7"/>
    <p:sldId id="273" r:id="rId8"/>
    <p:sldId id="274" r:id="rId9"/>
    <p:sldId id="263" r:id="rId10"/>
    <p:sldId id="264" r:id="rId11"/>
    <p:sldId id="265" r:id="rId12"/>
    <p:sldId id="266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16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E4F6-CEDE-4F42-BB4D-D1E7CA9EEADC}" type="datetimeFigureOut">
              <a:rPr lang="en-US" smtClean="0"/>
              <a:t>4/18/12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727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E4F6-CEDE-4F42-BB4D-D1E7CA9EEADC}" type="datetimeFigureOut">
              <a:rPr lang="en-US" smtClean="0"/>
              <a:t>4/18/12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815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E4F6-CEDE-4F42-BB4D-D1E7CA9EEADC}" type="datetimeFigureOut">
              <a:rPr lang="en-US" smtClean="0"/>
              <a:t>4/18/12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291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E4F6-CEDE-4F42-BB4D-D1E7CA9EEADC}" type="datetimeFigureOut">
              <a:rPr lang="en-US" smtClean="0"/>
              <a:t>4/18/12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311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E4F6-CEDE-4F42-BB4D-D1E7CA9EEADC}" type="datetimeFigureOut">
              <a:rPr lang="en-US" smtClean="0"/>
              <a:t>4/18/12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691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E4F6-CEDE-4F42-BB4D-D1E7CA9EEADC}" type="datetimeFigureOut">
              <a:rPr lang="en-US" smtClean="0"/>
              <a:t>4/18/12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450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E4F6-CEDE-4F42-BB4D-D1E7CA9EEADC}" type="datetimeFigureOut">
              <a:rPr lang="en-US" smtClean="0"/>
              <a:t>4/18/12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742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E4F6-CEDE-4F42-BB4D-D1E7CA9EEADC}" type="datetimeFigureOut">
              <a:rPr lang="en-US" smtClean="0"/>
              <a:t>4/18/12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495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E4F6-CEDE-4F42-BB4D-D1E7CA9EEADC}" type="datetimeFigureOut">
              <a:rPr lang="en-US" smtClean="0"/>
              <a:t>4/18/12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499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E4F6-CEDE-4F42-BB4D-D1E7CA9EEADC}" type="datetimeFigureOut">
              <a:rPr lang="en-US" smtClean="0"/>
              <a:t>4/18/12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439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E4F6-CEDE-4F42-BB4D-D1E7CA9EEADC}" type="datetimeFigureOut">
              <a:rPr lang="en-US" smtClean="0"/>
              <a:t>4/18/12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C7B76-0C1A-1042-8C34-974DD7855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770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FE4F6-CEDE-4F42-BB4D-D1E7CA9EEADC}" type="datetimeFigureOut">
              <a:rPr lang="en-US" smtClean="0"/>
              <a:t>4/18/12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C7B76-0C1A-1042-8C34-974DD7855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943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Taxes, Transfers, Inequality and Poverty in Latin America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Nora Lustig</a:t>
            </a:r>
          </a:p>
          <a:p>
            <a:r>
              <a:rPr lang="en-US" dirty="0" smtClean="0"/>
              <a:t>Tulane University</a:t>
            </a:r>
          </a:p>
          <a:p>
            <a:endParaRPr lang="en-US" dirty="0"/>
          </a:p>
          <a:p>
            <a:r>
              <a:rPr lang="en-US" dirty="0" smtClean="0"/>
              <a:t>Brown University, April 19,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734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Coverage of the Extreme and Total Poor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00199"/>
            <a:ext cx="8229600" cy="483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858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Indirect Taxes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388" y="1705187"/>
            <a:ext cx="8106411" cy="4839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030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52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u="sng" dirty="0" smtClean="0"/>
              <a:t>First</a:t>
            </a:r>
            <a:r>
              <a:rPr lang="en-US" sz="4000" dirty="0" smtClean="0"/>
              <a:t>, Latin America is </a:t>
            </a:r>
            <a:r>
              <a:rPr lang="en-US" sz="4000" dirty="0" err="1" smtClean="0"/>
              <a:t>heterogenous</a:t>
            </a:r>
            <a:r>
              <a:rPr lang="en-US" sz="4000" dirty="0" smtClean="0"/>
              <a:t>; can’t talk of “a Latin America”</a:t>
            </a:r>
          </a:p>
          <a:p>
            <a:pPr marL="400050" lvl="1" indent="0">
              <a:buNone/>
            </a:pPr>
            <a:r>
              <a:rPr lang="en-US" sz="4000" dirty="0" smtClean="0"/>
              <a:t>The </a:t>
            </a:r>
            <a:r>
              <a:rPr lang="en-US" sz="4000" dirty="0"/>
              <a:t>extent and effectiveness of income redistribution and poverty reduction, government size, and spending patterns vary significantly across countries. 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39204251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u="sng" dirty="0"/>
              <a:t>Second</a:t>
            </a:r>
            <a:r>
              <a:rPr lang="en-US" sz="4000" dirty="0"/>
              <a:t>, there is little correlation between government size and the extent and effectiveness of redistribution and poverty reduction. </a:t>
            </a:r>
          </a:p>
        </p:txBody>
      </p:sp>
    </p:spTree>
    <p:extLst>
      <p:ext uri="{BB962C8B-B14F-4D97-AF65-F5344CB8AC3E}">
        <p14:creationId xmlns:p14="http://schemas.microsoft.com/office/powerpoint/2010/main" val="25201983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280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u="sng" dirty="0" smtClean="0"/>
              <a:t>Third</a:t>
            </a:r>
            <a:r>
              <a:rPr lang="en-US" u="sng" dirty="0"/>
              <a:t>,</a:t>
            </a:r>
            <a:r>
              <a:rPr lang="en-US" dirty="0"/>
              <a:t> direct taxes achieve little in the form of redistribution. </a:t>
            </a:r>
          </a:p>
          <a:p>
            <a:pPr marL="0" indent="0">
              <a:buNone/>
            </a:pPr>
            <a:r>
              <a:rPr lang="en-US" dirty="0" smtClean="0"/>
              <a:t>Caveat:</a:t>
            </a:r>
          </a:p>
          <a:p>
            <a:r>
              <a:rPr lang="en-US" dirty="0" smtClean="0"/>
              <a:t>The rich are excluded from analysis using household surveys; need governments to share information from tax returns (anonymous of course) as all advanced countries do (except for NIC’s)</a:t>
            </a:r>
          </a:p>
          <a:p>
            <a:pPr lvl="1"/>
            <a:r>
              <a:rPr lang="en-US" sz="3200" dirty="0" smtClean="0"/>
              <a:t>Fiscal Transparency for Efficiency and Equity Campaign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201983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u="sng" dirty="0"/>
              <a:t>Fourth</a:t>
            </a:r>
            <a:r>
              <a:rPr lang="en-US" sz="3600" dirty="0"/>
              <a:t>, large-scale targeted cash transfers can achieve significant reductions in extreme poverty</a:t>
            </a:r>
            <a:r>
              <a:rPr lang="en-US" sz="3600" dirty="0" smtClean="0"/>
              <a:t>.</a:t>
            </a:r>
          </a:p>
          <a:p>
            <a:r>
              <a:rPr lang="en-US" sz="3600" dirty="0"/>
              <a:t>The extent of poverty reduction depends </a:t>
            </a:r>
            <a:r>
              <a:rPr lang="en-US" sz="3600" dirty="0" smtClean="0"/>
              <a:t>on: </a:t>
            </a:r>
          </a:p>
          <a:p>
            <a:pPr lvl="1"/>
            <a:r>
              <a:rPr lang="en-US" sz="3600" dirty="0" smtClean="0"/>
              <a:t>size of per capita transfer </a:t>
            </a:r>
          </a:p>
          <a:p>
            <a:pPr lvl="1"/>
            <a:r>
              <a:rPr lang="en-US" sz="3600" dirty="0" smtClean="0"/>
              <a:t>coverage </a:t>
            </a:r>
            <a:r>
              <a:rPr lang="en-US" sz="3600" dirty="0"/>
              <a:t>of the </a:t>
            </a:r>
            <a:r>
              <a:rPr lang="en-US" sz="3600" dirty="0" smtClean="0"/>
              <a:t>poor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201983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u="sng" dirty="0" smtClean="0"/>
              <a:t>Fifth</a:t>
            </a:r>
            <a:r>
              <a:rPr lang="en-US" sz="4000" u="sng" dirty="0"/>
              <a:t>,</a:t>
            </a:r>
            <a:r>
              <a:rPr lang="en-US" sz="4000" dirty="0"/>
              <a:t> when indirect taxes are taken into account, the moderate poor and the near poor become net payers to the fiscal system.</a:t>
            </a:r>
            <a:r>
              <a:rPr lang="en-US" sz="4000" dirty="0" smtClean="0">
                <a:effectLst/>
              </a:rPr>
              <a:t>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01318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Acknowledgments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17638"/>
            <a:ext cx="8517467" cy="5287962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Lustig, Nora (coordinator)</a:t>
            </a:r>
            <a:r>
              <a:rPr lang="en-US" dirty="0" smtClean="0"/>
              <a:t>. </a:t>
            </a:r>
            <a:r>
              <a:rPr lang="en-US" dirty="0"/>
              <a:t>“Fiscal Policy and Income Redistribution in Latin America: Challenging the Conventional Wisdom,” Argentina: </a:t>
            </a:r>
            <a:r>
              <a:rPr lang="en-US" dirty="0" err="1"/>
              <a:t>Carola</a:t>
            </a:r>
            <a:r>
              <a:rPr lang="en-US" dirty="0"/>
              <a:t> </a:t>
            </a:r>
            <a:r>
              <a:rPr lang="en-US" dirty="0" err="1"/>
              <a:t>Pessino</a:t>
            </a:r>
            <a:r>
              <a:rPr lang="en-US" dirty="0"/>
              <a:t>; Bolivia: George Gray Molina, Wilson Jimenez, </a:t>
            </a:r>
            <a:r>
              <a:rPr lang="en-US" dirty="0" err="1"/>
              <a:t>Verónica</a:t>
            </a:r>
            <a:r>
              <a:rPr lang="en-US" dirty="0"/>
              <a:t> Paz, Ernesto </a:t>
            </a:r>
            <a:r>
              <a:rPr lang="en-US" dirty="0" err="1"/>
              <a:t>Yañez</a:t>
            </a:r>
            <a:r>
              <a:rPr lang="en-US" dirty="0"/>
              <a:t>; Brazil: </a:t>
            </a:r>
            <a:r>
              <a:rPr lang="en-US" dirty="0" err="1"/>
              <a:t>Claudiney</a:t>
            </a:r>
            <a:r>
              <a:rPr lang="en-US" dirty="0"/>
              <a:t> Pereira, Sean Higgins; Mexico: John Scott; Peru: Miguel Jaramillo. </a:t>
            </a:r>
            <a:r>
              <a:rPr lang="en-US" dirty="0" smtClean="0"/>
              <a:t>, Economics Department, Working Paper 1202, New Orleans, Louisiana, April 2012. Forthcoming.</a:t>
            </a:r>
            <a:endParaRPr lang="en-US" dirty="0" smtClean="0"/>
          </a:p>
          <a:p>
            <a:r>
              <a:rPr lang="en-US" dirty="0" smtClean="0"/>
              <a:t>Commitment to Equity (CEQ) Initiative; Inter-American Dialogue and Tulane University’s CIPR and Dept. of Economics.</a:t>
            </a:r>
          </a:p>
          <a:p>
            <a:r>
              <a:rPr lang="en-US" dirty="0" smtClean="0"/>
              <a:t>Currently: 12 countries </a:t>
            </a:r>
          </a:p>
          <a:p>
            <a:r>
              <a:rPr lang="en-US" dirty="0" smtClean="0"/>
              <a:t>5 finished: Argentina (2009), Bolivia (2007), Brazil (2009), Mexico (2008) and Peru (2009) (year of HH survey)</a:t>
            </a:r>
          </a:p>
          <a:p>
            <a:r>
              <a:rPr lang="en-US" dirty="0" smtClean="0"/>
              <a:t>7 in progress: Chile, Colombia, Costa Rica, El Salvador, Guatemala, Paraguay and Uruguay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422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9896"/>
          </a:xfrm>
        </p:spPr>
        <p:txBody>
          <a:bodyPr>
            <a:normAutofit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1" y="1134534"/>
            <a:ext cx="8805332" cy="550333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How much poverty reduction and redistribution LA achieves through fiscal policy?</a:t>
            </a:r>
          </a:p>
          <a:p>
            <a:r>
              <a:rPr lang="en-US" dirty="0" smtClean="0"/>
              <a:t>Standard Incidence Analysis/Caveats</a:t>
            </a:r>
          </a:p>
          <a:p>
            <a:r>
              <a:rPr lang="en-US" dirty="0" smtClean="0"/>
              <a:t>Results:</a:t>
            </a:r>
          </a:p>
          <a:p>
            <a:pPr lvl="1"/>
            <a:r>
              <a:rPr lang="en-US" dirty="0" smtClean="0"/>
              <a:t>Heterogeneous LA</a:t>
            </a:r>
          </a:p>
          <a:p>
            <a:pPr lvl="1"/>
            <a:r>
              <a:rPr lang="en-US" dirty="0" smtClean="0"/>
              <a:t>Little correlation between size of government and extent of redistribution</a:t>
            </a:r>
          </a:p>
          <a:p>
            <a:pPr lvl="1"/>
            <a:r>
              <a:rPr lang="en-US" dirty="0" smtClean="0"/>
              <a:t>Direct Taxes, practically “useless”</a:t>
            </a:r>
          </a:p>
          <a:p>
            <a:pPr lvl="1"/>
            <a:r>
              <a:rPr lang="en-US" dirty="0" smtClean="0"/>
              <a:t>Cash Transfers, can reduce poverty significantly</a:t>
            </a:r>
          </a:p>
          <a:p>
            <a:pPr lvl="1"/>
            <a:r>
              <a:rPr lang="en-US" dirty="0" smtClean="0"/>
              <a:t>Indirect taxes can make poor become net payers to the government (even after cash transfers)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138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933" y="960966"/>
            <a:ext cx="8640937" cy="4897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332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Decline in </a:t>
            </a:r>
            <a:r>
              <a:rPr lang="en-US" dirty="0" err="1" smtClean="0"/>
              <a:t>Gini</a:t>
            </a:r>
            <a:r>
              <a:rPr lang="en-US" dirty="0" smtClean="0"/>
              <a:t> and Effectiveness: Heterogeneous LA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050" y="1870709"/>
            <a:ext cx="8743950" cy="4055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311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Decline in Headcount Ratio and Effectiveness: Heterogeneous LA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917" y="2107776"/>
            <a:ext cx="8693150" cy="4039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35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Fiscal Policy and Decline in </a:t>
            </a:r>
            <a:r>
              <a:rPr lang="en-US" dirty="0" err="1" smtClean="0"/>
              <a:t>Gini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17638"/>
            <a:ext cx="9033723" cy="5044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912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Decline in Headcount Ratio (PL: 2.50 dollars a day in PPP)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561" y="1600200"/>
            <a:ext cx="8809875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059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“Leakages” to Non-poor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147" y="1417637"/>
            <a:ext cx="8524878" cy="4458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292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</TotalTime>
  <Words>471</Words>
  <Application>Microsoft Macintosh PowerPoint</Application>
  <PresentationFormat>On-screen Show (4:3)</PresentationFormat>
  <Paragraphs>45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Taxes, Transfers, Inequality and Poverty in Latin America</vt:lpstr>
      <vt:lpstr>Acknowledgments</vt:lpstr>
      <vt:lpstr>Outline</vt:lpstr>
      <vt:lpstr>PowerPoint Presentation</vt:lpstr>
      <vt:lpstr>Decline in Gini and Effectiveness: Heterogeneous LA</vt:lpstr>
      <vt:lpstr>Decline in Headcount Ratio and Effectiveness: Heterogeneous LA</vt:lpstr>
      <vt:lpstr>Fiscal Policy and Decline in Gini</vt:lpstr>
      <vt:lpstr>Decline in Headcount Ratio (PL: 2.50 dollars a day in PPP)</vt:lpstr>
      <vt:lpstr>“Leakages” to Non-poor</vt:lpstr>
      <vt:lpstr>Coverage of the Extreme and Total Poor</vt:lpstr>
      <vt:lpstr>Impact of Indirect Taxes</vt:lpstr>
      <vt:lpstr>Conclusions</vt:lpstr>
      <vt:lpstr>Conclusions</vt:lpstr>
      <vt:lpstr>Conclusions</vt:lpstr>
      <vt:lpstr>Conclusions</vt:lpstr>
      <vt:lpstr>Conclusions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Nora Lustig</dc:creator>
  <cp:lastModifiedBy>Nora Lustig</cp:lastModifiedBy>
  <cp:revision>12</cp:revision>
  <dcterms:created xsi:type="dcterms:W3CDTF">2012-04-19T01:44:10Z</dcterms:created>
  <dcterms:modified xsi:type="dcterms:W3CDTF">2012-04-19T11:29:37Z</dcterms:modified>
</cp:coreProperties>
</file>