
<file path=[Content_Types].xml><?xml version="1.0" encoding="utf-8"?>
<Types xmlns="http://schemas.openxmlformats.org/package/2006/content-types">
  <Default Extension="rels" ContentType="application/vnd.openxmlformats-package.relationships+xml"/>
  <Default Extension="xls" ContentType="application/vnd.ms-excel"/>
  <Default Extension="xml" ContentType="application/xml"/>
  <Default Extension="wmf" ContentType="image/x-wmf"/>
  <Default Extension="vml" ContentType="application/vnd.openxmlformats-officedocument.vmlDrawing"/>
  <Default Extension="jpeg" ContentType="image/jpe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38"/>
  </p:notesMasterIdLst>
  <p:sldIdLst>
    <p:sldId id="426" r:id="rId2"/>
    <p:sldId id="492" r:id="rId3"/>
    <p:sldId id="506" r:id="rId4"/>
    <p:sldId id="499" r:id="rId5"/>
    <p:sldId id="477" r:id="rId6"/>
    <p:sldId id="478" r:id="rId7"/>
    <p:sldId id="508" r:id="rId8"/>
    <p:sldId id="507" r:id="rId9"/>
    <p:sldId id="480" r:id="rId10"/>
    <p:sldId id="493" r:id="rId11"/>
    <p:sldId id="494" r:id="rId12"/>
    <p:sldId id="486" r:id="rId13"/>
    <p:sldId id="487" r:id="rId14"/>
    <p:sldId id="488" r:id="rId15"/>
    <p:sldId id="516" r:id="rId16"/>
    <p:sldId id="518" r:id="rId17"/>
    <p:sldId id="519" r:id="rId18"/>
    <p:sldId id="520" r:id="rId19"/>
    <p:sldId id="514" r:id="rId20"/>
    <p:sldId id="515" r:id="rId21"/>
    <p:sldId id="500" r:id="rId22"/>
    <p:sldId id="498" r:id="rId23"/>
    <p:sldId id="501" r:id="rId24"/>
    <p:sldId id="497" r:id="rId25"/>
    <p:sldId id="521" r:id="rId26"/>
    <p:sldId id="502" r:id="rId27"/>
    <p:sldId id="503" r:id="rId28"/>
    <p:sldId id="504" r:id="rId29"/>
    <p:sldId id="505" r:id="rId30"/>
    <p:sldId id="512" r:id="rId31"/>
    <p:sldId id="510" r:id="rId32"/>
    <p:sldId id="489" r:id="rId33"/>
    <p:sldId id="509" r:id="rId34"/>
    <p:sldId id="490" r:id="rId35"/>
    <p:sldId id="491" r:id="rId36"/>
    <p:sldId id="484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8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noralustig:Desktop:Lustig_et_al_CAF_Statistical_APPENDIX_Figures%20Feb%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'V. Coverage'!$C$3</c:f>
              <c:strCache>
                <c:ptCount val="1"/>
                <c:pt idx="0">
                  <c:v>Poor &lt;2.5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'V. Coverage'!$B$4:$B$8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MEXICO</c:v>
                </c:pt>
                <c:pt idx="4">
                  <c:v>PERU</c:v>
                </c:pt>
              </c:strCache>
            </c:strRef>
          </c:cat>
          <c:val>
            <c:numRef>
              <c:f>'V. Coverage'!$C$4:$C$8</c:f>
              <c:numCache>
                <c:formatCode>0.00%</c:formatCode>
                <c:ptCount val="5"/>
                <c:pt idx="0">
                  <c:v>0.35860344922616</c:v>
                </c:pt>
                <c:pt idx="1">
                  <c:v>0.1668522</c:v>
                </c:pt>
                <c:pt idx="2">
                  <c:v>0.1536</c:v>
                </c:pt>
                <c:pt idx="3">
                  <c:v>0.378045225933587</c:v>
                </c:pt>
                <c:pt idx="4">
                  <c:v>0.403793798182653</c:v>
                </c:pt>
              </c:numCache>
            </c:numRef>
          </c:val>
        </c:ser>
        <c:ser>
          <c:idx val="1"/>
          <c:order val="1"/>
          <c:tx>
            <c:v>Poor&lt;4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'V. Coverage'!$B$4:$B$8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MEXICO</c:v>
                </c:pt>
                <c:pt idx="4">
                  <c:v>PERU</c:v>
                </c:pt>
              </c:strCache>
            </c:strRef>
          </c:cat>
          <c:val>
            <c:numRef>
              <c:f>'V. Coverage'!$D$4:$D$8</c:f>
              <c:numCache>
                <c:formatCode>0.00%</c:formatCode>
                <c:ptCount val="5"/>
                <c:pt idx="0">
                  <c:v>0.114578964587177</c:v>
                </c:pt>
                <c:pt idx="1">
                  <c:v>0.1481473</c:v>
                </c:pt>
                <c:pt idx="2">
                  <c:v>0.0892</c:v>
                </c:pt>
                <c:pt idx="3">
                  <c:v>0.211431722284468</c:v>
                </c:pt>
                <c:pt idx="4">
                  <c:v>0.225935985553423</c:v>
                </c:pt>
              </c:numCache>
            </c:numRef>
          </c:val>
        </c:ser>
        <c:ser>
          <c:idx val="2"/>
          <c:order val="2"/>
          <c:tx>
            <c:strRef>
              <c:f>'V. Coverage'!$F$3</c:f>
              <c:strCache>
                <c:ptCount val="1"/>
                <c:pt idx="0">
                  <c:v>Non-poor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'V. Coverage'!$B$4:$B$8</c:f>
              <c:strCache>
                <c:ptCount val="5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MEXICO</c:v>
                </c:pt>
                <c:pt idx="4">
                  <c:v>PERU</c:v>
                </c:pt>
              </c:strCache>
            </c:strRef>
          </c:cat>
          <c:val>
            <c:numRef>
              <c:f>'V. Coverage'!$F$4:$F$8</c:f>
              <c:numCache>
                <c:formatCode>0.00%</c:formatCode>
                <c:ptCount val="5"/>
                <c:pt idx="0">
                  <c:v>0.526817586186663</c:v>
                </c:pt>
                <c:pt idx="1">
                  <c:v>0.6850005</c:v>
                </c:pt>
                <c:pt idx="2">
                  <c:v>0.7572</c:v>
                </c:pt>
                <c:pt idx="3">
                  <c:v>0.410523051781945</c:v>
                </c:pt>
                <c:pt idx="4">
                  <c:v>0.370270216263924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817288"/>
        <c:axId val="423820408"/>
      </c:barChart>
      <c:catAx>
        <c:axId val="423817288"/>
        <c:scaling>
          <c:orientation val="minMax"/>
        </c:scaling>
        <c:delete val="0"/>
        <c:axPos val="b"/>
        <c:majorTickMark val="out"/>
        <c:minorTickMark val="none"/>
        <c:tickLblPos val="nextTo"/>
        <c:crossAx val="423820408"/>
        <c:crosses val="autoZero"/>
        <c:auto val="1"/>
        <c:lblAlgn val="ctr"/>
        <c:lblOffset val="100"/>
        <c:noMultiLvlLbl val="0"/>
      </c:catAx>
      <c:valAx>
        <c:axId val="423820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3817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0.11546</cdr:x>
      <cdr:y>0.50433</cdr:y>
    </cdr:from>
    <cdr:to>
      <cdr:x>0.21031</cdr:x>
      <cdr:y>0.59099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1200" y="1847852"/>
          <a:ext cx="5842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47.32%</a:t>
          </a:r>
        </a:p>
      </cdr:txBody>
    </cdr:sp>
  </cdr:relSizeAnchor>
  <cdr:relSizeAnchor xmlns:cdr="http://schemas.openxmlformats.org/drawingml/2006/chartDrawing">
    <cdr:from>
      <cdr:x>0.26598</cdr:x>
      <cdr:y>0.66031</cdr:y>
    </cdr:from>
    <cdr:to>
      <cdr:x>0.3732</cdr:x>
      <cdr:y>0.75737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38300" y="2419352"/>
          <a:ext cx="660400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31.50%</a:t>
          </a:r>
        </a:p>
      </cdr:txBody>
    </cdr:sp>
  </cdr:relSizeAnchor>
  <cdr:relSizeAnchor xmlns:cdr="http://schemas.openxmlformats.org/drawingml/2006/chartDrawing">
    <cdr:from>
      <cdr:x>0.41856</cdr:x>
      <cdr:y>0.70191</cdr:y>
    </cdr:from>
    <cdr:to>
      <cdr:x>0.5134</cdr:x>
      <cdr:y>0.76776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78100" y="2571752"/>
          <a:ext cx="58420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24.28%</a:t>
          </a:r>
        </a:p>
      </cdr:txBody>
    </cdr:sp>
  </cdr:relSizeAnchor>
  <cdr:relSizeAnchor xmlns:cdr="http://schemas.openxmlformats.org/drawingml/2006/chartDrawing">
    <cdr:from>
      <cdr:x>0.57113</cdr:x>
      <cdr:y>0.41421</cdr:y>
    </cdr:from>
    <cdr:to>
      <cdr:x>0.68247</cdr:x>
      <cdr:y>0.52513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17900" y="1517652"/>
          <a:ext cx="6858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58.95%</a:t>
          </a:r>
        </a:p>
      </cdr:txBody>
    </cdr:sp>
  </cdr:relSizeAnchor>
  <cdr:relSizeAnchor xmlns:cdr="http://schemas.openxmlformats.org/drawingml/2006/chartDrawing">
    <cdr:from>
      <cdr:x>0.72371</cdr:x>
      <cdr:y>0.40728</cdr:y>
    </cdr:from>
    <cdr:to>
      <cdr:x>0.81649</cdr:x>
      <cdr:y>0.51127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57700" y="1492252"/>
          <a:ext cx="5715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62.97%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7B91-4EAA-4212-BD93-211A83AB308E}" type="datetimeFigureOut">
              <a:rPr lang="en-US" smtClean="0"/>
              <a:pPr/>
              <a:t>8/10/12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F7B67-C533-4915-B976-465D96DFC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DF0-8185-43F1-9EC2-11CEB7DE742F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3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40D-3C2F-4687-830A-F49CF9054224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7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1011-65EA-4449-956A-361AE17DFE01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01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A94B-E765-44E0-AF32-D4DFF2EF6B2D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35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3D5A-10C3-4F4F-9E92-54248D72BB39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62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A36-E3F5-4ACE-845B-E7D7202ED19F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7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9FD2-BB38-4C9B-A0E6-A37A6820BA04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03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F134-356C-4621-8098-DF7B8C218D3C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92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67C-D04A-4294-9A30-F69590D42441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8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D489-E096-4816-8B73-09ADD58859F8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3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60D1-CC2F-4F0B-B2C6-D932B489C338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71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4F9C-CBB3-415C-BD05-6F952F2333E4}" type="datetime1">
              <a:rPr lang="es-MX" smtClean="0"/>
              <a:pPr/>
              <a:t>8/10/12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7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xcel_97_-_2004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48607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Pobreza</a:t>
            </a:r>
            <a:r>
              <a:rPr lang="en-US" b="1" dirty="0" smtClean="0"/>
              <a:t>, </a:t>
            </a:r>
            <a:r>
              <a:rPr lang="en-US" b="1" smtClean="0"/>
              <a:t>desigualdad </a:t>
            </a:r>
            <a:r>
              <a:rPr lang="en-US" b="1" dirty="0" smtClean="0"/>
              <a:t>y </a:t>
            </a:r>
            <a:r>
              <a:rPr lang="en-US" b="1" dirty="0" err="1" smtClean="0"/>
              <a:t>desarrollo</a:t>
            </a:r>
            <a:r>
              <a:rPr lang="en-US" b="1" dirty="0" smtClean="0"/>
              <a:t> social en </a:t>
            </a:r>
            <a:r>
              <a:rPr lang="en-US" b="1" dirty="0" err="1" smtClean="0"/>
              <a:t>América</a:t>
            </a:r>
            <a:r>
              <a:rPr lang="en-US" b="1" dirty="0" smtClean="0"/>
              <a:t> Latina</a:t>
            </a:r>
            <a:br>
              <a:rPr lang="en-US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AR" sz="2800" dirty="0" smtClean="0">
                <a:solidFill>
                  <a:schemeClr val="tx1"/>
                </a:solidFill>
              </a:rPr>
              <a:t>Nora Lustig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Professor, Tulane University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Nonresident Fellow, CGD and IAD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964488" cy="1484784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/>
              <a:t>III FORO EL FUTURO DE AMÉRICA LATINA: La </a:t>
            </a:r>
            <a:r>
              <a:rPr lang="en-US" sz="2800" b="1" i="1" dirty="0" err="1" smtClean="0"/>
              <a:t>visión</a:t>
            </a:r>
            <a:r>
              <a:rPr lang="en-US" sz="2800" b="1" i="1" dirty="0" smtClean="0"/>
              <a:t> de los </a:t>
            </a:r>
            <a:r>
              <a:rPr lang="en-US" sz="2800" b="1" i="1" dirty="0" err="1" smtClean="0"/>
              <a:t>jóvenes</a:t>
            </a:r>
            <a:r>
              <a:rPr lang="en-US" sz="2800" b="1" i="1" dirty="0" smtClean="0"/>
              <a:t>, CAF y Univ. </a:t>
            </a:r>
            <a:r>
              <a:rPr lang="en-US" sz="2800" b="1" i="1" dirty="0" err="1" smtClean="0"/>
              <a:t>Torcuato</a:t>
            </a:r>
            <a:r>
              <a:rPr lang="en-US" sz="2800" b="1" i="1" dirty="0" smtClean="0"/>
              <a:t> di </a:t>
            </a:r>
            <a:r>
              <a:rPr lang="en-US" sz="2800" b="1" i="1" dirty="0" err="1" smtClean="0"/>
              <a:t>Tella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Buenos Aires, Argentina, 10 de </a:t>
            </a:r>
            <a:r>
              <a:rPr lang="en-US" sz="2800" b="1" i="1" dirty="0" err="1" smtClean="0"/>
              <a:t>agosto</a:t>
            </a:r>
            <a:r>
              <a:rPr lang="en-US" sz="2800" b="1" i="1" smtClean="0"/>
              <a:t>, 2012</a:t>
            </a:r>
            <a:endParaRPr lang="en-US" sz="2800" b="1" i="1" dirty="0" smtClean="0"/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8067A-4B2C-44E5-9347-D4FF16BEED6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desigualdad</a:t>
            </a:r>
            <a:r>
              <a:rPr lang="en-US" b="1" dirty="0" smtClean="0"/>
              <a:t> </a:t>
            </a:r>
            <a:r>
              <a:rPr lang="en-US" b="1" dirty="0" err="1" smtClean="0"/>
              <a:t>disminuyó</a:t>
            </a:r>
            <a:r>
              <a:rPr lang="en-US" b="1" dirty="0" smtClean="0"/>
              <a:t> </a:t>
            </a:r>
            <a:r>
              <a:rPr lang="en-US" b="1" dirty="0" err="1" smtClean="0"/>
              <a:t>porque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llamada</a:t>
            </a:r>
            <a:r>
              <a:rPr lang="en-US" dirty="0" smtClean="0"/>
              <a:t> prima </a:t>
            </a:r>
            <a:r>
              <a:rPr lang="en-US" dirty="0" err="1" smtClean="0"/>
              <a:t>salarial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trabajadores</a:t>
            </a:r>
            <a:r>
              <a:rPr lang="en-US" dirty="0" smtClean="0"/>
              <a:t> con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terciaria</a:t>
            </a:r>
            <a:r>
              <a:rPr lang="en-US" dirty="0" smtClean="0"/>
              <a:t> se </a:t>
            </a:r>
            <a:r>
              <a:rPr lang="en-US" dirty="0" err="1" smtClean="0"/>
              <a:t>redujo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gasto</a:t>
            </a:r>
            <a:r>
              <a:rPr lang="en-US" dirty="0" smtClean="0"/>
              <a:t> social se </a:t>
            </a:r>
            <a:r>
              <a:rPr lang="en-US" dirty="0" err="1" smtClean="0"/>
              <a:t>volvió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equitativo</a:t>
            </a:r>
            <a:r>
              <a:rPr lang="en-US" dirty="0" smtClean="0"/>
              <a:t> y </a:t>
            </a:r>
            <a:r>
              <a:rPr lang="en-US" dirty="0" err="1" smtClean="0"/>
              <a:t>focalizado</a:t>
            </a:r>
            <a:r>
              <a:rPr lang="en-US" dirty="0" smtClean="0"/>
              <a:t> en 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96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smtClean="0"/>
              <a:t>Sin embargo…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continúa</a:t>
            </a:r>
            <a:r>
              <a:rPr lang="en-US" dirty="0" smtClean="0"/>
              <a:t> </a:t>
            </a:r>
            <a:r>
              <a:rPr lang="en-US" dirty="0" err="1" smtClean="0"/>
              <a:t>siendo</a:t>
            </a:r>
            <a:r>
              <a:rPr lang="en-US" dirty="0" smtClean="0"/>
              <a:t> la </a:t>
            </a:r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desigual</a:t>
            </a:r>
            <a:r>
              <a:rPr lang="en-US" dirty="0" smtClean="0"/>
              <a:t> y con </a:t>
            </a:r>
            <a:r>
              <a:rPr lang="en-US" dirty="0" err="1" smtClean="0"/>
              <a:t>niveles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altos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anticipados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habitante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Esto</a:t>
            </a:r>
            <a:r>
              <a:rPr lang="en-US" dirty="0" smtClean="0"/>
              <a:t> se traduce en un ‘</a:t>
            </a:r>
            <a:r>
              <a:rPr lang="en-US" dirty="0" err="1" smtClean="0"/>
              <a:t>exceso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41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pPr eaLnBrk="0" hangingPunct="0"/>
            <a:r>
              <a:rPr lang="en-US" sz="4800" dirty="0" err="1" smtClean="0">
                <a:cs typeface="Times New Roman" pitchFamily="18" charset="0"/>
              </a:rPr>
              <a:t>Desigualdad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por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región</a:t>
            </a:r>
            <a:r>
              <a:rPr lang="en-US" sz="4800" dirty="0" smtClean="0">
                <a:cs typeface="Times New Roman" pitchFamily="18" charset="0"/>
              </a:rPr>
              <a:t> (</a:t>
            </a:r>
            <a:r>
              <a:rPr lang="en-US" sz="4800" dirty="0" err="1" smtClean="0">
                <a:cs typeface="Times New Roman" pitchFamily="18" charset="0"/>
              </a:rPr>
              <a:t>mediados</a:t>
            </a:r>
            <a:r>
              <a:rPr lang="en-US" sz="4800" dirty="0" smtClean="0">
                <a:cs typeface="Times New Roman" pitchFamily="18" charset="0"/>
              </a:rPr>
              <a:t> de los 2000)</a:t>
            </a:r>
            <a:endParaRPr lang="en-US" sz="48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294" b="429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12</a:t>
            </a:fld>
            <a:endParaRPr lang="es-MX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7744" y="1268760"/>
            <a:ext cx="547260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3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310426"/>
            <a:ext cx="7620000" cy="707886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00"/>
                </a:solidFill>
              </a:rPr>
              <a:t>Exceso</a:t>
            </a:r>
            <a:r>
              <a:rPr lang="en-US" sz="4000" b="1" dirty="0" smtClean="0">
                <a:solidFill>
                  <a:srgbClr val="000000"/>
                </a:solidFill>
              </a:rPr>
              <a:t> de </a:t>
            </a:r>
            <a:r>
              <a:rPr lang="en-US" sz="4000" b="1" dirty="0" err="1" smtClean="0">
                <a:solidFill>
                  <a:srgbClr val="000000"/>
                </a:solidFill>
              </a:rPr>
              <a:t>desigualdad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35CD7-4407-44EA-A9BA-92063B16B0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7924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39552" y="1844824"/>
            <a:ext cx="2952328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07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310426"/>
            <a:ext cx="7620000" cy="707886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dirty="0" err="1" smtClean="0"/>
              <a:t>Exceso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pobreza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35CD7-4407-44EA-A9BA-92063B16B0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436096" y="2204864"/>
            <a:ext cx="2304256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94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Transferencias</a:t>
            </a:r>
            <a:r>
              <a:rPr lang="en-US" b="1" dirty="0" smtClean="0"/>
              <a:t> e </a:t>
            </a:r>
            <a:r>
              <a:rPr lang="en-US" b="1" dirty="0" err="1" smtClean="0"/>
              <a:t>impuestos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71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Transferencias</a:t>
            </a:r>
            <a:r>
              <a:rPr lang="en-US" b="1" dirty="0" smtClean="0"/>
              <a:t> en </a:t>
            </a:r>
            <a:r>
              <a:rPr lang="en-US" b="1" dirty="0" err="1" smtClean="0"/>
              <a:t>efectivo</a:t>
            </a:r>
            <a:r>
              <a:rPr lang="en-US" b="1" dirty="0" smtClean="0"/>
              <a:t> y </a:t>
            </a:r>
            <a:r>
              <a:rPr lang="en-US" b="1" dirty="0" err="1" smtClean="0"/>
              <a:t>reducción</a:t>
            </a:r>
            <a:r>
              <a:rPr lang="en-US" b="1" dirty="0" smtClean="0"/>
              <a:t> de la </a:t>
            </a:r>
            <a:r>
              <a:rPr lang="en-US" b="1" dirty="0" err="1" smtClean="0"/>
              <a:t>desigualdad</a:t>
            </a:r>
            <a:r>
              <a:rPr lang="en-US" b="1" dirty="0" smtClean="0"/>
              <a:t> (</a:t>
            </a:r>
            <a:r>
              <a:rPr lang="en-US" b="1" dirty="0" err="1" smtClean="0"/>
              <a:t>Gini</a:t>
            </a:r>
            <a:r>
              <a:rPr lang="en-US" b="1" dirty="0" smtClean="0"/>
              <a:t> en %)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04973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Transferencias</a:t>
            </a:r>
            <a:r>
              <a:rPr lang="en-US" b="1" dirty="0"/>
              <a:t> en </a:t>
            </a:r>
            <a:r>
              <a:rPr lang="en-US" b="1" dirty="0" err="1"/>
              <a:t>efectivo</a:t>
            </a:r>
            <a:r>
              <a:rPr lang="en-US" b="1" dirty="0"/>
              <a:t> y </a:t>
            </a:r>
            <a:r>
              <a:rPr lang="en-US" b="1" dirty="0" err="1"/>
              <a:t>reducción</a:t>
            </a:r>
            <a:r>
              <a:rPr lang="en-US" b="1" dirty="0"/>
              <a:t> de la </a:t>
            </a:r>
            <a:r>
              <a:rPr lang="en-US" b="1" dirty="0" err="1" smtClean="0"/>
              <a:t>pobreza</a:t>
            </a:r>
            <a:r>
              <a:rPr lang="en-US" b="1" dirty="0" smtClean="0"/>
              <a:t> </a:t>
            </a:r>
            <a:r>
              <a:rPr lang="en-US" b="1" dirty="0" err="1" smtClean="0"/>
              <a:t>extrema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844824"/>
            <a:ext cx="826206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Cobertura</a:t>
            </a:r>
            <a:r>
              <a:rPr lang="en-US" b="1" dirty="0"/>
              <a:t> de </a:t>
            </a:r>
            <a:r>
              <a:rPr lang="en-US" b="1" dirty="0" err="1"/>
              <a:t>programas</a:t>
            </a:r>
            <a:r>
              <a:rPr lang="en-US" b="1" dirty="0"/>
              <a:t> de </a:t>
            </a:r>
            <a:r>
              <a:rPr lang="en-US" b="1" dirty="0" err="1"/>
              <a:t>transferencias</a:t>
            </a:r>
            <a:r>
              <a:rPr lang="en-US" b="1" dirty="0"/>
              <a:t> </a:t>
            </a:r>
            <a:r>
              <a:rPr lang="en-US" b="1" dirty="0" err="1"/>
              <a:t>deja</a:t>
            </a:r>
            <a:r>
              <a:rPr lang="en-US" b="1" dirty="0"/>
              <a:t> </a:t>
            </a:r>
            <a:r>
              <a:rPr lang="en-US" b="1" dirty="0" err="1"/>
              <a:t>fuera</a:t>
            </a:r>
            <a:r>
              <a:rPr lang="en-US" b="1" dirty="0"/>
              <a:t> </a:t>
            </a:r>
            <a:r>
              <a:rPr lang="en-US" b="1" dirty="0" err="1"/>
              <a:t>pobres</a:t>
            </a:r>
            <a:r>
              <a:rPr lang="en-US" b="1" dirty="0"/>
              <a:t> </a:t>
            </a:r>
            <a:r>
              <a:rPr lang="en-US" b="1" dirty="0" err="1"/>
              <a:t>extremos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5471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Proporción</a:t>
            </a:r>
            <a:r>
              <a:rPr lang="en-US" b="1" dirty="0" smtClean="0"/>
              <a:t> de </a:t>
            </a:r>
            <a:r>
              <a:rPr lang="en-US" b="1" dirty="0" err="1" smtClean="0"/>
              <a:t>beneficios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van a no </a:t>
            </a:r>
            <a:r>
              <a:rPr lang="en-US" b="1" dirty="0" err="1" smtClean="0"/>
              <a:t>pobres</a:t>
            </a:r>
            <a:r>
              <a:rPr lang="en-US" b="1" dirty="0" smtClean="0"/>
              <a:t> (</a:t>
            </a:r>
            <a:r>
              <a:rPr lang="en-US" b="1" dirty="0" err="1" smtClean="0"/>
              <a:t>verde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19</a:t>
            </a:fld>
            <a:endParaRPr lang="es-MX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690027"/>
              </p:ext>
            </p:extLst>
          </p:nvPr>
        </p:nvGraphicFramePr>
        <p:xfrm>
          <a:off x="457200" y="1600200"/>
          <a:ext cx="8507288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buenas</a:t>
            </a:r>
            <a:r>
              <a:rPr lang="en-US" b="1" dirty="0"/>
              <a:t> </a:t>
            </a:r>
            <a:r>
              <a:rPr lang="en-US" b="1" dirty="0" err="1"/>
              <a:t>noticias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Reducción</a:t>
            </a:r>
            <a:r>
              <a:rPr lang="en-US" dirty="0" smtClean="0"/>
              <a:t> de la </a:t>
            </a:r>
            <a:r>
              <a:rPr lang="en-US" dirty="0" err="1" smtClean="0"/>
              <a:t>desigualdad</a:t>
            </a:r>
            <a:r>
              <a:rPr lang="en-US" dirty="0" smtClean="0"/>
              <a:t> y </a:t>
            </a:r>
            <a:r>
              <a:rPr lang="en-US" dirty="0" err="1" smtClean="0"/>
              <a:t>pobreza</a:t>
            </a:r>
            <a:endParaRPr lang="en-US" dirty="0" smtClean="0"/>
          </a:p>
          <a:p>
            <a:r>
              <a:rPr lang="en-US" dirty="0" err="1" smtClean="0"/>
              <a:t>Gasto</a:t>
            </a:r>
            <a:r>
              <a:rPr lang="en-US" dirty="0" smtClean="0"/>
              <a:t> social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progresivo</a:t>
            </a:r>
            <a:r>
              <a:rPr lang="en-US" dirty="0" smtClean="0"/>
              <a:t> y </a:t>
            </a:r>
            <a:r>
              <a:rPr lang="en-US" dirty="0" err="1" smtClean="0"/>
              <a:t>focalizado</a:t>
            </a:r>
            <a:r>
              <a:rPr lang="en-US" dirty="0" smtClean="0"/>
              <a:t> en los </a:t>
            </a:r>
            <a:r>
              <a:rPr lang="en-US" dirty="0" err="1" smtClean="0"/>
              <a:t>pobres</a:t>
            </a:r>
            <a:endParaRPr lang="en-US" dirty="0" smtClean="0"/>
          </a:p>
          <a:p>
            <a:r>
              <a:rPr lang="en-US" dirty="0" err="1" smtClean="0"/>
              <a:t>Expansión</a:t>
            </a:r>
            <a:r>
              <a:rPr lang="en-US" dirty="0" smtClean="0"/>
              <a:t> </a:t>
            </a:r>
            <a:r>
              <a:rPr lang="en-US" dirty="0" err="1" smtClean="0"/>
              <a:t>educativa</a:t>
            </a:r>
            <a:r>
              <a:rPr lang="en-US" dirty="0" smtClean="0"/>
              <a:t> y </a:t>
            </a:r>
            <a:r>
              <a:rPr lang="en-US" dirty="0" err="1" smtClean="0"/>
              <a:t>reducción</a:t>
            </a:r>
            <a:r>
              <a:rPr lang="en-US" dirty="0" smtClean="0"/>
              <a:t> en la </a:t>
            </a:r>
            <a:r>
              <a:rPr lang="en-US" dirty="0" err="1" smtClean="0"/>
              <a:t>desigualdad</a:t>
            </a:r>
            <a:r>
              <a:rPr lang="en-US" dirty="0" smtClean="0"/>
              <a:t> en el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educación</a:t>
            </a:r>
            <a:endParaRPr lang="en-US" dirty="0" smtClean="0"/>
          </a:p>
          <a:p>
            <a:r>
              <a:rPr lang="en-US" dirty="0" err="1" smtClean="0"/>
              <a:t>Reducción</a:t>
            </a:r>
            <a:r>
              <a:rPr lang="en-US" dirty="0" smtClean="0"/>
              <a:t> de la </a:t>
            </a:r>
            <a:r>
              <a:rPr lang="en-US" dirty="0" err="1" smtClean="0"/>
              <a:t>mortalidad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 y </a:t>
            </a:r>
            <a:r>
              <a:rPr lang="en-US" dirty="0" err="1" smtClean="0"/>
              <a:t>mejora</a:t>
            </a:r>
            <a:r>
              <a:rPr lang="en-US" dirty="0" smtClean="0"/>
              <a:t> en el </a:t>
            </a:r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26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Incidencia</a:t>
            </a:r>
            <a:r>
              <a:rPr lang="en-US" b="1" dirty="0" smtClean="0"/>
              <a:t> de </a:t>
            </a:r>
            <a:r>
              <a:rPr lang="en-US" b="1" dirty="0" err="1" smtClean="0"/>
              <a:t>impuestos</a:t>
            </a:r>
            <a:r>
              <a:rPr lang="en-US" b="1" dirty="0" smtClean="0"/>
              <a:t> </a:t>
            </a:r>
            <a:r>
              <a:rPr lang="en-US" b="1" dirty="0" err="1" smtClean="0"/>
              <a:t>indirectos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585200" cy="5143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87824" y="2780928"/>
            <a:ext cx="1440160" cy="23762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6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Educación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12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22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59320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8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23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064896" cy="59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92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expansión</a:t>
            </a:r>
            <a:r>
              <a:rPr lang="en-US" b="1" dirty="0" smtClean="0"/>
              <a:t> de la </a:t>
            </a:r>
            <a:r>
              <a:rPr lang="en-US" b="1" dirty="0" err="1" smtClean="0"/>
              <a:t>educación</a:t>
            </a:r>
            <a:r>
              <a:rPr lang="en-US" b="1" dirty="0" smtClean="0"/>
              <a:t> no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suficiente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Por un lado, la conclusión del ciclo primario no es aún universal.  En 5 de los 7 países más pobres, el ritmo de progreso no es suficiente para lograr la meta de universalización de la escuela primaria en 2015.  </a:t>
            </a:r>
            <a:endParaRPr lang="es-AR" dirty="0" smtClean="0"/>
          </a:p>
          <a:p>
            <a:r>
              <a:rPr lang="es-AR" dirty="0" smtClean="0"/>
              <a:t>Peor </a:t>
            </a:r>
            <a:r>
              <a:rPr lang="es-AR" dirty="0"/>
              <a:t>aún, en la mayoría de los países el acceso a nivel de secundaria básica (baja secundaria) y secundaria superior (alta secundaria) es todavía bajo, sobre todo para la población más pobre.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288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expansión</a:t>
            </a:r>
            <a:r>
              <a:rPr lang="en-US" b="1" dirty="0" smtClean="0"/>
              <a:t> de la </a:t>
            </a:r>
            <a:r>
              <a:rPr lang="en-US" b="1" dirty="0" err="1" smtClean="0"/>
              <a:t>educación</a:t>
            </a:r>
            <a:r>
              <a:rPr lang="en-US" b="1" dirty="0" smtClean="0"/>
              <a:t> no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suficiente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estima que los jóvenes entre 15 y 19 años de edad que no estudian ni trabajan (llamados “Nini”)</a:t>
            </a:r>
            <a:r>
              <a:rPr lang="es-AR" dirty="0" smtClean="0"/>
              <a:t>representa </a:t>
            </a:r>
            <a:r>
              <a:rPr lang="es-AR" dirty="0"/>
              <a:t>alrededor de 9 millones de personas en la región.  Estos jóvenes son población en muy alto riesgo de caer en embarazo precoz, la drogadicción y la criminalidad.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05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26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39800"/>
            <a:ext cx="88392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Salud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349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219200"/>
            <a:ext cx="5880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Los </a:t>
            </a:r>
            <a:r>
              <a:rPr lang="en-US" b="1" dirty="0" err="1"/>
              <a:t>desafíos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Excesiva</a:t>
            </a:r>
            <a:r>
              <a:rPr lang="en-US" dirty="0" smtClean="0"/>
              <a:t>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combate</a:t>
            </a:r>
            <a:r>
              <a:rPr lang="en-US" dirty="0" smtClean="0"/>
              <a:t> a la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dejan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proporción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de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extremos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redistribuyen</a:t>
            </a:r>
            <a:r>
              <a:rPr lang="en-US" dirty="0" smtClean="0"/>
              <a:t> </a:t>
            </a:r>
            <a:r>
              <a:rPr lang="en-US" dirty="0" err="1" smtClean="0"/>
              <a:t>relativamente</a:t>
            </a:r>
            <a:r>
              <a:rPr lang="en-US" dirty="0" smtClean="0"/>
              <a:t> </a:t>
            </a:r>
            <a:r>
              <a:rPr lang="en-US" dirty="0" err="1" smtClean="0"/>
              <a:t>poco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impuestos</a:t>
            </a:r>
            <a:r>
              <a:rPr lang="en-US" dirty="0" smtClean="0"/>
              <a:t> y </a:t>
            </a:r>
            <a:r>
              <a:rPr lang="en-US" dirty="0" err="1" smtClean="0"/>
              <a:t>beneficios</a:t>
            </a:r>
            <a:endParaRPr lang="en-US" dirty="0" smtClean="0"/>
          </a:p>
          <a:p>
            <a:r>
              <a:rPr lang="en-US" dirty="0" err="1" smtClean="0"/>
              <a:t>Desigualdad</a:t>
            </a:r>
            <a:r>
              <a:rPr lang="en-US" dirty="0" smtClean="0"/>
              <a:t> en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tasa</a:t>
            </a:r>
            <a:r>
              <a:rPr lang="en-US" dirty="0" smtClean="0"/>
              <a:t> de </a:t>
            </a:r>
            <a:r>
              <a:rPr lang="en-US" dirty="0" err="1" smtClean="0"/>
              <a:t>mortalidad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todavía</a:t>
            </a:r>
            <a:r>
              <a:rPr lang="en-US" dirty="0" smtClean="0"/>
              <a:t> mucho mayor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r>
              <a:rPr lang="en-US" dirty="0" smtClean="0"/>
              <a:t> e </a:t>
            </a:r>
            <a:r>
              <a:rPr lang="en-US" dirty="0" err="1" smtClean="0"/>
              <a:t>indígena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tasa</a:t>
            </a:r>
            <a:r>
              <a:rPr lang="en-US" dirty="0" smtClean="0"/>
              <a:t> de </a:t>
            </a:r>
            <a:r>
              <a:rPr lang="en-US" dirty="0" err="1" smtClean="0"/>
              <a:t>mortalidad</a:t>
            </a:r>
            <a:r>
              <a:rPr lang="en-US" dirty="0" smtClean="0"/>
              <a:t> </a:t>
            </a:r>
            <a:r>
              <a:rPr lang="en-US" dirty="0" err="1" smtClean="0"/>
              <a:t>materna</a:t>
            </a:r>
            <a:r>
              <a:rPr lang="en-US" dirty="0" smtClean="0"/>
              <a:t> no ha </a:t>
            </a:r>
            <a:r>
              <a:rPr lang="en-US" dirty="0" err="1" smtClean="0"/>
              <a:t>disminuido</a:t>
            </a:r>
            <a:r>
              <a:rPr lang="en-US" dirty="0" smtClean="0"/>
              <a:t> o lo ha </a:t>
            </a:r>
            <a:r>
              <a:rPr lang="en-US" dirty="0" err="1" smtClean="0"/>
              <a:t>hecho</a:t>
            </a:r>
            <a:r>
              <a:rPr lang="en-US" dirty="0" smtClean="0"/>
              <a:t> a </a:t>
            </a:r>
            <a:r>
              <a:rPr lang="en-US" dirty="0" err="1" smtClean="0"/>
              <a:t>tasas</a:t>
            </a:r>
            <a:r>
              <a:rPr lang="en-US" dirty="0" smtClean="0"/>
              <a:t> </a:t>
            </a:r>
            <a:r>
              <a:rPr lang="en-US" dirty="0" err="1" smtClean="0"/>
              <a:t>bajas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45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Cinco</a:t>
            </a:r>
            <a:r>
              <a:rPr lang="en-US" b="1" dirty="0" smtClean="0"/>
              <a:t> </a:t>
            </a:r>
            <a:r>
              <a:rPr lang="en-US" b="1" dirty="0" err="1" smtClean="0"/>
              <a:t>Recomendaciones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127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Política</a:t>
            </a:r>
            <a:r>
              <a:rPr lang="en-US" b="1" dirty="0" smtClean="0"/>
              <a:t> Fiscal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AR" dirty="0" smtClean="0"/>
              <a:t>Transformar </a:t>
            </a:r>
            <a:r>
              <a:rPr lang="es-AR" dirty="0"/>
              <a:t>la política fiscal (impuestos y transferencias) para hacerla más redistributiva; sobre todo, utilizar el gasto público para reducir la pobreza extrema al máximo, modificar los sistemas de recaudación para gravar más la renta y la riqueza de las personas </a:t>
            </a:r>
            <a:r>
              <a:rPr lang="es-AR" dirty="0" smtClean="0"/>
              <a:t>físicas, compensar a los pobres por los impuestos indirectos </a:t>
            </a:r>
            <a:r>
              <a:rPr lang="es-AR" dirty="0"/>
              <a:t>y eliminar el gasto que empeora la distribución del ingreso.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27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Ampliación</a:t>
            </a:r>
            <a:r>
              <a:rPr lang="en-US" b="1" dirty="0" smtClean="0"/>
              <a:t> de </a:t>
            </a:r>
            <a:r>
              <a:rPr lang="en-US" b="1" dirty="0" err="1" smtClean="0"/>
              <a:t>programas</a:t>
            </a:r>
            <a:r>
              <a:rPr lang="en-US" b="1" dirty="0" smtClean="0"/>
              <a:t> de </a:t>
            </a:r>
            <a:r>
              <a:rPr lang="en-US" b="1" dirty="0" err="1" smtClean="0"/>
              <a:t>combate</a:t>
            </a:r>
            <a:r>
              <a:rPr lang="en-US" b="1" dirty="0" smtClean="0"/>
              <a:t> a la </a:t>
            </a:r>
            <a:r>
              <a:rPr lang="en-US" b="1" dirty="0" err="1" smtClean="0"/>
              <a:t>pobreza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AR" sz="3600" dirty="0"/>
              <a:t>Implementar políticas para los excluidos de los sistemas vigentes de protección social, sobre todo para los indigentes que no reciben beneficios actualmente, la población joven en riesgo y para los empobrecidos por choques adversos</a:t>
            </a:r>
            <a:r>
              <a:rPr lang="es-AR" sz="36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631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Acceso</a:t>
            </a:r>
            <a:r>
              <a:rPr lang="en-US" b="1" dirty="0" smtClean="0"/>
              <a:t> a </a:t>
            </a:r>
            <a:r>
              <a:rPr lang="en-US" b="1" dirty="0" err="1" smtClean="0"/>
              <a:t>educación</a:t>
            </a:r>
            <a:r>
              <a:rPr lang="en-US" b="1" dirty="0" smtClean="0"/>
              <a:t> </a:t>
            </a:r>
            <a:r>
              <a:rPr lang="en-US" b="1" dirty="0" err="1" smtClean="0"/>
              <a:t>secundaria</a:t>
            </a:r>
            <a:r>
              <a:rPr lang="en-US" b="1" dirty="0" smtClean="0"/>
              <a:t> y de </a:t>
            </a:r>
            <a:r>
              <a:rPr lang="en-US" b="1" dirty="0" err="1" smtClean="0"/>
              <a:t>calidad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AR" sz="3600" dirty="0" smtClean="0"/>
              <a:t>Disminuir </a:t>
            </a:r>
            <a:r>
              <a:rPr lang="es-AR" sz="3600" dirty="0"/>
              <a:t>la desigualdad de oportunidades entre grupos socioeconómicos, étnicos, de edades y de género, sobre todo en materia de acceso a educación de calidad y hasta el nivel secundario </a:t>
            </a:r>
            <a:r>
              <a:rPr lang="es-AR" sz="3600" dirty="0" smtClean="0"/>
              <a:t>completo</a:t>
            </a:r>
            <a:r>
              <a:rPr lang="es-AR" sz="3600" dirty="0"/>
              <a:t> </a:t>
            </a:r>
            <a:r>
              <a:rPr lang="es-AR" sz="3600" dirty="0" smtClean="0"/>
              <a:t>cuando menos.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973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Reducir</a:t>
            </a:r>
            <a:r>
              <a:rPr lang="en-US" b="1" dirty="0" smtClean="0"/>
              <a:t> </a:t>
            </a:r>
            <a:r>
              <a:rPr lang="en-US" b="1" dirty="0" err="1" smtClean="0"/>
              <a:t>muertes</a:t>
            </a:r>
            <a:r>
              <a:rPr lang="en-US" b="1" dirty="0" smtClean="0"/>
              <a:t> </a:t>
            </a:r>
            <a:r>
              <a:rPr lang="en-US" b="1" dirty="0" err="1" smtClean="0"/>
              <a:t>evitables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AR" sz="4000" dirty="0" smtClean="0"/>
              <a:t>Poner </a:t>
            </a:r>
            <a:r>
              <a:rPr lang="es-AR" sz="4000" dirty="0"/>
              <a:t>en marcha intervenciones que reduzcan significativamente las muertes prevenibles, sobre todo la mortalidad materna</a:t>
            </a:r>
            <a:r>
              <a:rPr lang="es-AR" sz="4000" dirty="0" smtClean="0"/>
              <a:t>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811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Sistemas</a:t>
            </a:r>
            <a:r>
              <a:rPr lang="en-US" b="1" dirty="0" smtClean="0"/>
              <a:t> de </a:t>
            </a:r>
            <a:r>
              <a:rPr lang="en-US" b="1" dirty="0" err="1" smtClean="0"/>
              <a:t>información</a:t>
            </a:r>
            <a:r>
              <a:rPr lang="en-US" b="1" dirty="0" smtClean="0"/>
              <a:t> y </a:t>
            </a:r>
            <a:r>
              <a:rPr lang="en-US" b="1" dirty="0" err="1" smtClean="0"/>
              <a:t>evaluación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3600" dirty="0" smtClean="0"/>
              <a:t>Mejorar </a:t>
            </a:r>
            <a:r>
              <a:rPr lang="es-AR" sz="3600" dirty="0"/>
              <a:t>considerablemente las bases de información utilizadas para evaluar el progreso y la efectividad de las políticas públicas en materia de reducción de la pobreza, la desigualdad y el desarrollo social en forma más amplia.</a:t>
            </a:r>
            <a:r>
              <a:rPr lang="en-US" sz="3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416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smtClean="0"/>
              <a:t>Gracias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76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err="1" smtClean="0"/>
              <a:t>Desigualdad</a:t>
            </a:r>
            <a:r>
              <a:rPr lang="en-US" b="1" dirty="0" smtClean="0"/>
              <a:t> y </a:t>
            </a:r>
            <a:r>
              <a:rPr lang="en-US" b="1" dirty="0" err="1" smtClean="0"/>
              <a:t>pobreza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90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51062"/>
          </a:xfrm>
          <a:solidFill>
            <a:srgbClr val="FDEADA"/>
          </a:solidFill>
        </p:spPr>
        <p:txBody>
          <a:bodyPr>
            <a:normAutofit/>
          </a:bodyPr>
          <a:lstStyle/>
          <a:p>
            <a:r>
              <a:rPr lang="en-US" sz="3800" b="1" dirty="0" smtClean="0"/>
              <a:t>AL: </a:t>
            </a:r>
            <a:r>
              <a:rPr lang="en-US" sz="3800" b="1" dirty="0" err="1" smtClean="0"/>
              <a:t>Evolución</a:t>
            </a:r>
            <a:r>
              <a:rPr lang="en-US" sz="3800" b="1" dirty="0" smtClean="0"/>
              <a:t> del PBI (</a:t>
            </a:r>
            <a:r>
              <a:rPr lang="en-US" sz="3800" b="1" dirty="0" err="1" smtClean="0"/>
              <a:t>rojo</a:t>
            </a:r>
            <a:r>
              <a:rPr lang="en-US" sz="3800" b="1" dirty="0" smtClean="0"/>
              <a:t>),  la </a:t>
            </a:r>
            <a:r>
              <a:rPr lang="en-US" sz="3800" b="1" dirty="0" err="1" smtClean="0"/>
              <a:t>desigualdad</a:t>
            </a:r>
            <a:r>
              <a:rPr lang="en-US" sz="3800" b="1" dirty="0" smtClean="0"/>
              <a:t> (</a:t>
            </a:r>
            <a:r>
              <a:rPr lang="en-US" sz="3800" b="1" dirty="0" err="1" smtClean="0"/>
              <a:t>azul</a:t>
            </a:r>
            <a:r>
              <a:rPr lang="en-US" sz="3800" b="1" dirty="0" smtClean="0"/>
              <a:t>) y la </a:t>
            </a:r>
            <a:r>
              <a:rPr lang="en-US" sz="3800" b="1" dirty="0" err="1" smtClean="0"/>
              <a:t>pobreza</a:t>
            </a:r>
            <a:r>
              <a:rPr lang="en-US" sz="3800" b="1" dirty="0" smtClean="0"/>
              <a:t> (</a:t>
            </a:r>
            <a:r>
              <a:rPr lang="en-US" sz="3800" b="1" dirty="0" err="1" smtClean="0"/>
              <a:t>verde</a:t>
            </a:r>
            <a:r>
              <a:rPr lang="en-US" sz="3800" b="1" dirty="0" smtClean="0"/>
              <a:t>)</a:t>
            </a:r>
            <a:endParaRPr lang="en-US" sz="3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" y="1412776"/>
            <a:ext cx="9144000" cy="46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AL: </a:t>
            </a:r>
            <a:r>
              <a:rPr lang="en-US" b="1" dirty="0" err="1" smtClean="0"/>
              <a:t>Evolución</a:t>
            </a:r>
            <a:r>
              <a:rPr lang="en-US" b="1" dirty="0" smtClean="0"/>
              <a:t> de la </a:t>
            </a:r>
            <a:r>
              <a:rPr lang="en-US" b="1" dirty="0" err="1" smtClean="0"/>
              <a:t>pobreza</a:t>
            </a:r>
            <a:r>
              <a:rPr lang="en-US" b="1" dirty="0" smtClean="0"/>
              <a:t>, </a:t>
            </a:r>
            <a:r>
              <a:rPr lang="en-US" b="1" dirty="0" err="1" smtClean="0"/>
              <a:t>gpos</a:t>
            </a:r>
            <a:r>
              <a:rPr lang="en-US" b="1" dirty="0" smtClean="0"/>
              <a:t>. </a:t>
            </a:r>
            <a:r>
              <a:rPr lang="en-US" b="1" dirty="0" err="1" smtClean="0"/>
              <a:t>Vulnerables</a:t>
            </a:r>
            <a:r>
              <a:rPr lang="en-US" b="1" dirty="0" smtClean="0"/>
              <a:t> y </a:t>
            </a:r>
            <a:r>
              <a:rPr lang="en-US" b="1" dirty="0" err="1" smtClean="0"/>
              <a:t>clases</a:t>
            </a:r>
            <a:r>
              <a:rPr lang="en-US" b="1" dirty="0" smtClean="0"/>
              <a:t> medias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7632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6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712968" cy="120032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Descenso</a:t>
            </a:r>
            <a:r>
              <a:rPr lang="en-US" sz="3600" b="1" dirty="0" smtClean="0"/>
              <a:t> de la </a:t>
            </a:r>
            <a:r>
              <a:rPr lang="en-US" sz="3600" b="1" dirty="0" err="1" smtClean="0"/>
              <a:t>desigualdad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coef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Gini</a:t>
            </a:r>
            <a:r>
              <a:rPr lang="en-US" sz="3600" b="1" dirty="0" smtClean="0"/>
              <a:t>): 2000-2010</a:t>
            </a:r>
            <a:endParaRPr lang="es-MX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7</a:t>
            </a:fld>
            <a:endParaRPr lang="es-MX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20272" y="2348880"/>
            <a:ext cx="72008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4946"/>
              </p:ext>
            </p:extLst>
          </p:nvPr>
        </p:nvGraphicFramePr>
        <p:xfrm>
          <a:off x="467544" y="1484784"/>
          <a:ext cx="8011616" cy="472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5334120" imgH="3143160" progId="Excel.Chart.8">
                  <p:embed/>
                </p:oleObj>
              </mc:Choice>
              <mc:Fallback>
                <p:oleObj name="Chart" r:id="rId3" imgW="5334120" imgH="31431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84784"/>
                        <a:ext cx="8011616" cy="4720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63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Disminución</a:t>
            </a:r>
            <a:r>
              <a:rPr lang="en-US" b="1" dirty="0" smtClean="0"/>
              <a:t> de la </a:t>
            </a:r>
            <a:r>
              <a:rPr lang="en-US" b="1" dirty="0" err="1" smtClean="0"/>
              <a:t>pobreza</a:t>
            </a:r>
            <a:r>
              <a:rPr lang="en-US" b="1" dirty="0" smtClean="0"/>
              <a:t> </a:t>
            </a:r>
            <a:r>
              <a:rPr lang="en-US" b="1" dirty="0" err="1" smtClean="0"/>
              <a:t>extrema</a:t>
            </a:r>
            <a:r>
              <a:rPr lang="en-US" b="1" dirty="0" smtClean="0"/>
              <a:t> (2000-2010)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064500" cy="4292600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Rectangle 4"/>
          <p:cNvSpPr/>
          <p:nvPr/>
        </p:nvSpPr>
        <p:spPr>
          <a:xfrm>
            <a:off x="899592" y="2132856"/>
            <a:ext cx="216024" cy="24482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2132856"/>
            <a:ext cx="216024" cy="23762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3688" y="2132856"/>
            <a:ext cx="216024" cy="20882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5736" y="2132856"/>
            <a:ext cx="216024" cy="19442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7784" y="2132856"/>
            <a:ext cx="216024" cy="165618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59832" y="2132856"/>
            <a:ext cx="216024" cy="15841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9872" y="2132856"/>
            <a:ext cx="216024" cy="15841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51920" y="2132856"/>
            <a:ext cx="216024" cy="14401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3968" y="2132856"/>
            <a:ext cx="216024" cy="7200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16016" y="2132856"/>
            <a:ext cx="216024" cy="6480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48064" y="2132856"/>
            <a:ext cx="216024" cy="5760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08104" y="2132856"/>
            <a:ext cx="216024" cy="5760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0152" y="2132856"/>
            <a:ext cx="216024" cy="5760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72200" y="2132856"/>
            <a:ext cx="216024" cy="504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32240" y="2132856"/>
            <a:ext cx="216024" cy="43204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4288" y="2132856"/>
            <a:ext cx="288032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96336" y="2132856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28384" y="2132856"/>
            <a:ext cx="216024" cy="11521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Crecimiento</a:t>
            </a:r>
            <a:r>
              <a:rPr lang="en-US" b="1" dirty="0" smtClean="0"/>
              <a:t> y </a:t>
            </a:r>
            <a:r>
              <a:rPr lang="en-US" b="1" dirty="0" err="1" smtClean="0"/>
              <a:t>redistribución</a:t>
            </a:r>
            <a:r>
              <a:rPr lang="en-US" b="1" dirty="0" smtClean="0"/>
              <a:t> en AL y </a:t>
            </a:r>
            <a:r>
              <a:rPr lang="en-US" b="1" dirty="0" err="1" smtClean="0"/>
              <a:t>sus</a:t>
            </a:r>
            <a:r>
              <a:rPr lang="en-US" b="1" dirty="0" smtClean="0"/>
              <a:t> </a:t>
            </a:r>
            <a:r>
              <a:rPr lang="en-US" b="1" dirty="0" err="1" smtClean="0"/>
              <a:t>impactos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pobreza</a:t>
            </a:r>
            <a:r>
              <a:rPr lang="en-US" b="1" dirty="0" smtClean="0"/>
              <a:t> y </a:t>
            </a:r>
            <a:r>
              <a:rPr lang="en-US" b="1" dirty="0" err="1" smtClean="0"/>
              <a:t>clases</a:t>
            </a:r>
            <a:r>
              <a:rPr lang="en-US" b="1" dirty="0" smtClean="0"/>
              <a:t> medias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Un 54 % de la </a:t>
            </a:r>
            <a:r>
              <a:rPr lang="en-US" sz="4000" dirty="0" err="1" smtClean="0"/>
              <a:t>reducción</a:t>
            </a:r>
            <a:r>
              <a:rPr lang="en-US" sz="4000" dirty="0" smtClean="0"/>
              <a:t> de la </a:t>
            </a:r>
            <a:r>
              <a:rPr lang="en-US" sz="4000" dirty="0" err="1" smtClean="0"/>
              <a:t>pobreza</a:t>
            </a:r>
            <a:r>
              <a:rPr lang="en-US" sz="4000" dirty="0" smtClean="0"/>
              <a:t> se ‘</a:t>
            </a:r>
            <a:r>
              <a:rPr lang="en-US" sz="4000" dirty="0" err="1" smtClean="0"/>
              <a:t>explica</a:t>
            </a:r>
            <a:r>
              <a:rPr lang="en-US" sz="4000" dirty="0" smtClean="0"/>
              <a:t>’ </a:t>
            </a:r>
            <a:r>
              <a:rPr lang="en-US" sz="4000" dirty="0" err="1" smtClean="0"/>
              <a:t>por</a:t>
            </a:r>
            <a:r>
              <a:rPr lang="en-US" sz="4000" dirty="0" smtClean="0"/>
              <a:t> el </a:t>
            </a:r>
            <a:r>
              <a:rPr lang="en-US" sz="4000" dirty="0" err="1" smtClean="0"/>
              <a:t>descenso</a:t>
            </a:r>
            <a:r>
              <a:rPr lang="en-US" sz="4000" dirty="0" smtClean="0"/>
              <a:t> de la </a:t>
            </a:r>
            <a:r>
              <a:rPr lang="en-US" sz="4000" dirty="0" err="1" smtClean="0"/>
              <a:t>desigualdad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Un 35 % del </a:t>
            </a:r>
            <a:r>
              <a:rPr lang="en-US" sz="4000" dirty="0" err="1" smtClean="0"/>
              <a:t>crecimiento</a:t>
            </a:r>
            <a:r>
              <a:rPr lang="en-US" sz="4000" dirty="0" smtClean="0"/>
              <a:t> de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clases</a:t>
            </a:r>
            <a:r>
              <a:rPr lang="en-US" sz="4000" dirty="0" smtClean="0"/>
              <a:t> medias </a:t>
            </a:r>
            <a:r>
              <a:rPr lang="en-US" sz="4000" dirty="0"/>
              <a:t>se ‘</a:t>
            </a:r>
            <a:r>
              <a:rPr lang="en-US" sz="4000" dirty="0" err="1"/>
              <a:t>explica</a:t>
            </a:r>
            <a:r>
              <a:rPr lang="en-US" sz="4000" dirty="0"/>
              <a:t>’ </a:t>
            </a:r>
            <a:r>
              <a:rPr lang="en-US" sz="4000" dirty="0" err="1"/>
              <a:t>por</a:t>
            </a:r>
            <a:r>
              <a:rPr lang="en-US" sz="4000" dirty="0"/>
              <a:t> el </a:t>
            </a:r>
            <a:r>
              <a:rPr lang="en-US" sz="4000" dirty="0" err="1"/>
              <a:t>descenso</a:t>
            </a:r>
            <a:r>
              <a:rPr lang="en-US" sz="4000" dirty="0"/>
              <a:t> de la </a:t>
            </a:r>
            <a:r>
              <a:rPr lang="en-US" sz="4000" dirty="0" err="1"/>
              <a:t>desigualdad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78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806</Words>
  <Application>Microsoft Macintosh PowerPoint</Application>
  <PresentationFormat>On-screen Show (4:3)</PresentationFormat>
  <Paragraphs>103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Chart</vt:lpstr>
      <vt:lpstr> Pobreza, desigualdad y desarrollo social en América Latina  Nora Lustig  Professor, Tulane University Nonresident Fellow, CGD and IAD  </vt:lpstr>
      <vt:lpstr>Las buenas noticias </vt:lpstr>
      <vt:lpstr>Los desafíos </vt:lpstr>
      <vt:lpstr>Desigualdad y pobreza</vt:lpstr>
      <vt:lpstr>AL: Evolución del PBI (rojo),  la desigualdad (azul) y la pobreza (verde)</vt:lpstr>
      <vt:lpstr>AL: Evolución de la pobreza, gpos. Vulnerables y clases medias</vt:lpstr>
      <vt:lpstr>PowerPoint Presentation</vt:lpstr>
      <vt:lpstr>Disminución de la pobreza extrema (2000-2010)</vt:lpstr>
      <vt:lpstr>Crecimiento y redistribución en AL y sus impactos sobre pobreza y clases medias</vt:lpstr>
      <vt:lpstr>La desigualdad disminuyó porque…</vt:lpstr>
      <vt:lpstr>Sin embargo…</vt:lpstr>
      <vt:lpstr>Desigualdad por región (mediados de los 2000)</vt:lpstr>
      <vt:lpstr>PowerPoint Presentation</vt:lpstr>
      <vt:lpstr>PowerPoint Presentation</vt:lpstr>
      <vt:lpstr>Transferencias e impuestos</vt:lpstr>
      <vt:lpstr>Transferencias en efectivo y reducción de la desigualdad (Gini en %)</vt:lpstr>
      <vt:lpstr>Transferencias en efectivo y reducción de la pobreza extrema</vt:lpstr>
      <vt:lpstr>Cobertura de programas de transferencias deja fuera pobres extremos</vt:lpstr>
      <vt:lpstr>Proporción de beneficios que van a no pobres (verde)</vt:lpstr>
      <vt:lpstr>Incidencia de impuestos indirectos</vt:lpstr>
      <vt:lpstr>Educación</vt:lpstr>
      <vt:lpstr>PowerPoint Presentation</vt:lpstr>
      <vt:lpstr>PowerPoint Presentation</vt:lpstr>
      <vt:lpstr>La expansión de la educación no es suficiente</vt:lpstr>
      <vt:lpstr>La expansión de la educación no es suficiente</vt:lpstr>
      <vt:lpstr>PowerPoint Presentation</vt:lpstr>
      <vt:lpstr>Salud</vt:lpstr>
      <vt:lpstr>PowerPoint Presentation</vt:lpstr>
      <vt:lpstr>PowerPoint Presentation</vt:lpstr>
      <vt:lpstr>Cinco Recomendaciones</vt:lpstr>
      <vt:lpstr>Política Fiscal</vt:lpstr>
      <vt:lpstr>Ampliación de programas de combate a la pobreza</vt:lpstr>
      <vt:lpstr>Acceso a educación secundaria y de calidad</vt:lpstr>
      <vt:lpstr>Reducir muertes evitables </vt:lpstr>
      <vt:lpstr>Sistemas de información y evaluación</vt:lpstr>
      <vt:lpstr>Gracias</vt:lpstr>
    </vt:vector>
  </TitlesOfParts>
  <Company>PNUD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IDH</dc:creator>
  <cp:lastModifiedBy>Samantha Greenspun</cp:lastModifiedBy>
  <cp:revision>111</cp:revision>
  <dcterms:created xsi:type="dcterms:W3CDTF">2011-03-07T23:54:13Z</dcterms:created>
  <dcterms:modified xsi:type="dcterms:W3CDTF">2012-08-10T14:52:48Z</dcterms:modified>
</cp:coreProperties>
</file>