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drawings/drawing2.xml" ContentType="application/vnd.openxmlformats-officedocument.drawingml.chartshapes+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5"/>
  </p:notesMasterIdLst>
  <p:sldIdLst>
    <p:sldId id="323" r:id="rId2"/>
    <p:sldId id="442" r:id="rId3"/>
    <p:sldId id="450" r:id="rId4"/>
    <p:sldId id="463" r:id="rId5"/>
    <p:sldId id="445" r:id="rId6"/>
    <p:sldId id="446" r:id="rId7"/>
    <p:sldId id="443" r:id="rId8"/>
    <p:sldId id="444" r:id="rId9"/>
    <p:sldId id="447" r:id="rId10"/>
    <p:sldId id="451" r:id="rId11"/>
    <p:sldId id="452" r:id="rId12"/>
    <p:sldId id="448" r:id="rId13"/>
    <p:sldId id="449" r:id="rId14"/>
    <p:sldId id="455" r:id="rId15"/>
    <p:sldId id="456" r:id="rId16"/>
    <p:sldId id="457" r:id="rId17"/>
    <p:sldId id="503" r:id="rId18"/>
    <p:sldId id="502" r:id="rId19"/>
    <p:sldId id="479" r:id="rId20"/>
    <p:sldId id="480" r:id="rId21"/>
    <p:sldId id="462" r:id="rId22"/>
    <p:sldId id="464" r:id="rId23"/>
    <p:sldId id="465" r:id="rId24"/>
    <p:sldId id="466" r:id="rId25"/>
    <p:sldId id="467" r:id="rId26"/>
    <p:sldId id="468" r:id="rId27"/>
    <p:sldId id="469" r:id="rId28"/>
    <p:sldId id="470" r:id="rId29"/>
    <p:sldId id="489" r:id="rId30"/>
    <p:sldId id="491" r:id="rId31"/>
    <p:sldId id="496" r:id="rId32"/>
    <p:sldId id="471" r:id="rId33"/>
    <p:sldId id="476" r:id="rId34"/>
    <p:sldId id="477" r:id="rId35"/>
    <p:sldId id="501" r:id="rId36"/>
    <p:sldId id="478" r:id="rId37"/>
    <p:sldId id="490" r:id="rId38"/>
    <p:sldId id="492" r:id="rId39"/>
    <p:sldId id="498" r:id="rId40"/>
    <p:sldId id="495" r:id="rId41"/>
    <p:sldId id="493" r:id="rId42"/>
    <p:sldId id="499" r:id="rId43"/>
    <p:sldId id="500" r:id="rId4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515" autoAdjust="0"/>
    <p:restoredTop sz="83837" autoAdjust="0"/>
  </p:normalViewPr>
  <p:slideViewPr>
    <p:cSldViewPr>
      <p:cViewPr>
        <p:scale>
          <a:sx n="65" d="100"/>
          <a:sy n="65" d="100"/>
        </p:scale>
        <p:origin x="-80"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6144"/>
    </p:cViewPr>
  </p:sorter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printerSettings" Target="printerSettings/printerSettings1.bin"/><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ntonio\Desktop\NORA\Graphs%20for%20Conference%20Oct30%20ET(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ntonio\Desktop\NORA\Graphs%20for%20Conference%20Oct30%20ET(1).xlsx" TargetMode="External"/><Relationship Id="rId2"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1" Type="http://schemas.openxmlformats.org/officeDocument/2006/relationships/oleObject" Target="file:///C:\Users\antonio\Desktop\NORA\Graphs%20for%20Conference%20Oct30%20ET(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ntonio\Desktop\NORA\Graphs%20for%20Conference%20Oct30%20ET(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antonio\Desktop\NORA\Graphs%20for%20Conference%20Oct30%20ET(1).xlsx" TargetMode="External"/><Relationship Id="rId2" Type="http://schemas.openxmlformats.org/officeDocument/2006/relationships/chartUserShapes" Target="../drawings/drawing2.xml"/></Relationships>
</file>

<file path=ppt/charts/_rels/chart6.xml.rels><?xml version="1.0" encoding="UTF-8" standalone="yes"?>
<Relationships xmlns="http://schemas.openxmlformats.org/package/2006/relationships"><Relationship Id="rId1" Type="http://schemas.openxmlformats.org/officeDocument/2006/relationships/oleObject" Target="file:///F:\PROJECTS\PROJECT%20COMMITMENT%20TO%20EQUITY\CEQ%20MEETINGS\CEQ%20WKSHP%20NOV%203&amp;4%202011%20WASH%20DC\NORA'S%20PPTs\Graphs%20for%20Conference%20Oct30%20ET(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'CAF Table 1'!$T$5</c:f>
              <c:strCache>
                <c:ptCount val="1"/>
                <c:pt idx="0">
                  <c:v>Argentina</c:v>
                </c:pt>
              </c:strCache>
            </c:strRef>
          </c:tx>
          <c:spPr>
            <a:solidFill>
              <a:schemeClr val="accent1"/>
            </a:solidFill>
          </c:spPr>
          <c:invertIfNegative val="0"/>
          <c:cat>
            <c:strRef>
              <c:f>('CAF Table 1'!$T$4,'CAF Table 1'!$V$4)</c:f>
              <c:strCache>
                <c:ptCount val="2"/>
                <c:pt idx="0">
                  <c:v>% change wrt market income</c:v>
                </c:pt>
                <c:pt idx="1">
                  <c:v>Effectiveness Indicator</c:v>
                </c:pt>
              </c:strCache>
            </c:strRef>
          </c:cat>
          <c:val>
            <c:numRef>
              <c:f>('CAF Table 1'!$U$5,'CAF Table 1'!$W$5)</c:f>
              <c:numCache>
                <c:formatCode>0.0</c:formatCode>
                <c:ptCount val="2"/>
                <c:pt idx="0">
                  <c:v>-10.1</c:v>
                </c:pt>
                <c:pt idx="1">
                  <c:v>3.333620881663795</c:v>
                </c:pt>
              </c:numCache>
            </c:numRef>
          </c:val>
        </c:ser>
        <c:ser>
          <c:idx val="1"/>
          <c:order val="1"/>
          <c:tx>
            <c:strRef>
              <c:f>'CAF Table 1'!$T$6</c:f>
              <c:strCache>
                <c:ptCount val="1"/>
                <c:pt idx="0">
                  <c:v>Brazil</c:v>
                </c:pt>
              </c:strCache>
            </c:strRef>
          </c:tx>
          <c:spPr>
            <a:solidFill>
              <a:schemeClr val="accent2"/>
            </a:solidFill>
          </c:spPr>
          <c:invertIfNegative val="0"/>
          <c:dPt>
            <c:idx val="1"/>
            <c:invertIfNegative val="0"/>
            <c:bubble3D val="0"/>
            <c:spPr>
              <a:solidFill>
                <a:schemeClr val="accent4"/>
              </a:solidFill>
            </c:spPr>
          </c:dPt>
          <c:cat>
            <c:strRef>
              <c:f>('CAF Table 1'!$T$4,'CAF Table 1'!$V$4)</c:f>
              <c:strCache>
                <c:ptCount val="2"/>
                <c:pt idx="0">
                  <c:v>% change wrt market income</c:v>
                </c:pt>
                <c:pt idx="1">
                  <c:v>Effectiveness Indicator</c:v>
                </c:pt>
              </c:strCache>
            </c:strRef>
          </c:cat>
          <c:val>
            <c:numRef>
              <c:f>('CAF Table 1'!$U$6,'CAF Table 1'!$W$6)</c:f>
              <c:numCache>
                <c:formatCode>0.0</c:formatCode>
                <c:ptCount val="2"/>
                <c:pt idx="0">
                  <c:v>-4.512141619896425</c:v>
                </c:pt>
                <c:pt idx="1">
                  <c:v>2.884498558321946</c:v>
                </c:pt>
              </c:numCache>
            </c:numRef>
          </c:val>
        </c:ser>
        <c:ser>
          <c:idx val="2"/>
          <c:order val="2"/>
          <c:tx>
            <c:strRef>
              <c:f>'CAF Table 1'!$T$7</c:f>
              <c:strCache>
                <c:ptCount val="1"/>
                <c:pt idx="0">
                  <c:v>Mexico</c:v>
                </c:pt>
              </c:strCache>
            </c:strRef>
          </c:tx>
          <c:spPr>
            <a:solidFill>
              <a:schemeClr val="accent4"/>
            </a:solidFill>
          </c:spPr>
          <c:invertIfNegative val="0"/>
          <c:dPt>
            <c:idx val="1"/>
            <c:invertIfNegative val="0"/>
            <c:bubble3D val="0"/>
            <c:spPr>
              <a:solidFill>
                <a:schemeClr val="accent6"/>
              </a:solidFill>
            </c:spPr>
          </c:dPt>
          <c:cat>
            <c:strRef>
              <c:f>('CAF Table 1'!$T$4,'CAF Table 1'!$V$4)</c:f>
              <c:strCache>
                <c:ptCount val="2"/>
                <c:pt idx="0">
                  <c:v>% change wrt market income</c:v>
                </c:pt>
                <c:pt idx="1">
                  <c:v>Effectiveness Indicator</c:v>
                </c:pt>
              </c:strCache>
            </c:strRef>
          </c:cat>
          <c:val>
            <c:numRef>
              <c:f>('CAF Table 1'!$U$7,'CAF Table 1'!$W$7)</c:f>
              <c:numCache>
                <c:formatCode>0.0</c:formatCode>
                <c:ptCount val="2"/>
                <c:pt idx="0">
                  <c:v>-3.593114800060272</c:v>
                </c:pt>
                <c:pt idx="1">
                  <c:v>2.152665658318666</c:v>
                </c:pt>
              </c:numCache>
            </c:numRef>
          </c:val>
        </c:ser>
        <c:ser>
          <c:idx val="3"/>
          <c:order val="3"/>
          <c:tx>
            <c:strRef>
              <c:f>'CAF Table 1'!$T$8</c:f>
              <c:strCache>
                <c:ptCount val="1"/>
                <c:pt idx="0">
                  <c:v>Peru</c:v>
                </c:pt>
              </c:strCache>
            </c:strRef>
          </c:tx>
          <c:spPr>
            <a:solidFill>
              <a:schemeClr val="accent6">
                <a:lumMod val="75000"/>
              </a:schemeClr>
            </a:solidFill>
          </c:spPr>
          <c:invertIfNegative val="0"/>
          <c:dPt>
            <c:idx val="1"/>
            <c:invertIfNegative val="0"/>
            <c:bubble3D val="0"/>
            <c:spPr>
              <a:solidFill>
                <a:schemeClr val="accent2"/>
              </a:solidFill>
            </c:spPr>
          </c:dPt>
          <c:cat>
            <c:strRef>
              <c:f>('CAF Table 1'!$T$4,'CAF Table 1'!$V$4)</c:f>
              <c:strCache>
                <c:ptCount val="2"/>
                <c:pt idx="0">
                  <c:v>% change wrt market income</c:v>
                </c:pt>
                <c:pt idx="1">
                  <c:v>Effectiveness Indicator</c:v>
                </c:pt>
              </c:strCache>
            </c:strRef>
          </c:cat>
          <c:val>
            <c:numRef>
              <c:f>('CAF Table 1'!$U$8,'CAF Table 1'!$W$8)</c:f>
              <c:numCache>
                <c:formatCode>0.0</c:formatCode>
                <c:ptCount val="2"/>
                <c:pt idx="0">
                  <c:v>-2.4645036865372</c:v>
                </c:pt>
                <c:pt idx="1">
                  <c:v>0.598522168597594</c:v>
                </c:pt>
              </c:numCache>
            </c:numRef>
          </c:val>
        </c:ser>
        <c:ser>
          <c:idx val="4"/>
          <c:order val="4"/>
          <c:tx>
            <c:strRef>
              <c:f>'CAF Table 1'!$T$9</c:f>
              <c:strCache>
                <c:ptCount val="1"/>
                <c:pt idx="0">
                  <c:v>Bolivia</c:v>
                </c:pt>
              </c:strCache>
            </c:strRef>
          </c:tx>
          <c:spPr>
            <a:solidFill>
              <a:schemeClr val="accent3"/>
            </a:solidFill>
          </c:spPr>
          <c:invertIfNegative val="0"/>
          <c:cat>
            <c:strRef>
              <c:f>('CAF Table 1'!$T$4,'CAF Table 1'!$V$4)</c:f>
              <c:strCache>
                <c:ptCount val="2"/>
                <c:pt idx="0">
                  <c:v>% change wrt market income</c:v>
                </c:pt>
                <c:pt idx="1">
                  <c:v>Effectiveness Indicator</c:v>
                </c:pt>
              </c:strCache>
            </c:strRef>
          </c:cat>
          <c:val>
            <c:numRef>
              <c:f>('CAF Table 1'!$U$9,'CAF Table 1'!$W$9)</c:f>
              <c:numCache>
                <c:formatCode>0.0</c:formatCode>
                <c:ptCount val="2"/>
                <c:pt idx="0">
                  <c:v>-2.448914345602535</c:v>
                </c:pt>
                <c:pt idx="1">
                  <c:v>0.483004324872024</c:v>
                </c:pt>
              </c:numCache>
            </c:numRef>
          </c:val>
        </c:ser>
        <c:dLbls>
          <c:showLegendKey val="0"/>
          <c:showVal val="0"/>
          <c:showCatName val="0"/>
          <c:showSerName val="0"/>
          <c:showPercent val="0"/>
          <c:showBubbleSize val="0"/>
        </c:dLbls>
        <c:gapWidth val="150"/>
        <c:axId val="2102051240"/>
        <c:axId val="-2146155880"/>
      </c:barChart>
      <c:catAx>
        <c:axId val="2102051240"/>
        <c:scaling>
          <c:orientation val="minMax"/>
        </c:scaling>
        <c:delete val="0"/>
        <c:axPos val="b"/>
        <c:majorTickMark val="out"/>
        <c:minorTickMark val="none"/>
        <c:tickLblPos val="nextTo"/>
        <c:crossAx val="-2146155880"/>
        <c:crosses val="autoZero"/>
        <c:auto val="1"/>
        <c:lblAlgn val="ctr"/>
        <c:lblOffset val="100"/>
        <c:noMultiLvlLbl val="0"/>
      </c:catAx>
      <c:valAx>
        <c:axId val="-2146155880"/>
        <c:scaling>
          <c:orientation val="minMax"/>
        </c:scaling>
        <c:delete val="0"/>
        <c:axPos val="l"/>
        <c:majorGridlines/>
        <c:numFmt formatCode="0.0" sourceLinked="1"/>
        <c:majorTickMark val="out"/>
        <c:minorTickMark val="none"/>
        <c:tickLblPos val="nextTo"/>
        <c:crossAx val="210205124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'CAF Table 1'!$B$14</c:f>
              <c:strCache>
                <c:ptCount val="1"/>
                <c:pt idx="0">
                  <c:v>Argentina</c:v>
                </c:pt>
              </c:strCache>
            </c:strRef>
          </c:tx>
          <c:invertIfNegative val="0"/>
          <c:dPt>
            <c:idx val="1"/>
            <c:invertIfNegative val="0"/>
            <c:bubble3D val="0"/>
            <c:spPr>
              <a:solidFill>
                <a:schemeClr val="accent4"/>
              </a:solidFill>
            </c:spPr>
          </c:dPt>
          <c:dPt>
            <c:idx val="3"/>
            <c:invertIfNegative val="0"/>
            <c:bubble3D val="0"/>
            <c:spPr>
              <a:solidFill>
                <a:schemeClr val="accent4"/>
              </a:solidFill>
            </c:spPr>
          </c:dPt>
          <c:cat>
            <c:strRef>
              <c:f>('CAF Table 1'!$B$13,'CAF Table 1'!$D$13,'CAF Table 1'!$F$13,'CAF Table 1'!$H$13)</c:f>
              <c:strCache>
                <c:ptCount val="4"/>
                <c:pt idx="0">
                  <c:v>% change wrt net market income</c:v>
                </c:pt>
                <c:pt idx="1">
                  <c:v>Effectiveness Indicator</c:v>
                </c:pt>
                <c:pt idx="2">
                  <c:v>% change wrt net market income</c:v>
                </c:pt>
                <c:pt idx="3">
                  <c:v>Effectiveness Indicator</c:v>
                </c:pt>
              </c:strCache>
            </c:strRef>
          </c:cat>
          <c:val>
            <c:numRef>
              <c:f>('CAF Table 1'!$C$14,'CAF Table 1'!$E$14,'CAF Table 1'!$G$14,'CAF Table 1'!$I$14)</c:f>
              <c:numCache>
                <c:formatCode>0.0</c:formatCode>
                <c:ptCount val="4"/>
                <c:pt idx="0">
                  <c:v>-63.26530612244906</c:v>
                </c:pt>
                <c:pt idx="1">
                  <c:v>37.49586063101611</c:v>
                </c:pt>
                <c:pt idx="2">
                  <c:v>-36.94779116465854</c:v>
                </c:pt>
                <c:pt idx="3">
                  <c:v>17.87347037382224</c:v>
                </c:pt>
              </c:numCache>
            </c:numRef>
          </c:val>
        </c:ser>
        <c:ser>
          <c:idx val="1"/>
          <c:order val="1"/>
          <c:tx>
            <c:strRef>
              <c:f>'CAF Table 1'!$B$15</c:f>
              <c:strCache>
                <c:ptCount val="1"/>
                <c:pt idx="0">
                  <c:v>Mexico</c:v>
                </c:pt>
              </c:strCache>
            </c:strRef>
          </c:tx>
          <c:spPr>
            <a:solidFill>
              <a:schemeClr val="accent4"/>
            </a:solidFill>
          </c:spPr>
          <c:invertIfNegative val="0"/>
          <c:dPt>
            <c:idx val="1"/>
            <c:invertIfNegative val="0"/>
            <c:bubble3D val="0"/>
            <c:spPr>
              <a:solidFill>
                <a:schemeClr val="accent6"/>
              </a:solidFill>
            </c:spPr>
          </c:dPt>
          <c:dPt>
            <c:idx val="2"/>
            <c:invertIfNegative val="0"/>
            <c:bubble3D val="0"/>
            <c:spPr>
              <a:solidFill>
                <a:schemeClr val="accent2"/>
              </a:solidFill>
            </c:spPr>
          </c:dPt>
          <c:dPt>
            <c:idx val="3"/>
            <c:invertIfNegative val="0"/>
            <c:bubble3D val="0"/>
            <c:spPr>
              <a:solidFill>
                <a:schemeClr val="accent1"/>
              </a:solidFill>
            </c:spPr>
          </c:dPt>
          <c:cat>
            <c:strRef>
              <c:f>('CAF Table 1'!$B$13,'CAF Table 1'!$D$13,'CAF Table 1'!$F$13,'CAF Table 1'!$H$13)</c:f>
              <c:strCache>
                <c:ptCount val="4"/>
                <c:pt idx="0">
                  <c:v>% change wrt net market income</c:v>
                </c:pt>
                <c:pt idx="1">
                  <c:v>Effectiveness Indicator</c:v>
                </c:pt>
                <c:pt idx="2">
                  <c:v>% change wrt net market income</c:v>
                </c:pt>
                <c:pt idx="3">
                  <c:v>Effectiveness Indicator</c:v>
                </c:pt>
              </c:strCache>
            </c:strRef>
          </c:cat>
          <c:val>
            <c:numRef>
              <c:f>('CAF Table 1'!$C$15,'CAF Table 1'!$E$15,'CAF Table 1'!$G$15,'CAF Table 1'!$I$15)</c:f>
              <c:numCache>
                <c:formatCode>0.0</c:formatCode>
                <c:ptCount val="4"/>
                <c:pt idx="0">
                  <c:v>-22.81481481481484</c:v>
                </c:pt>
                <c:pt idx="1">
                  <c:v>21.6963122172562</c:v>
                </c:pt>
                <c:pt idx="2">
                  <c:v>-11.3868156087848</c:v>
                </c:pt>
                <c:pt idx="3">
                  <c:v>11.99437591033465</c:v>
                </c:pt>
              </c:numCache>
            </c:numRef>
          </c:val>
        </c:ser>
        <c:ser>
          <c:idx val="2"/>
          <c:order val="2"/>
          <c:tx>
            <c:strRef>
              <c:f>'CAF Table 1'!$B$16</c:f>
              <c:strCache>
                <c:ptCount val="1"/>
                <c:pt idx="0">
                  <c:v>Brazil</c:v>
                </c:pt>
              </c:strCache>
            </c:strRef>
          </c:tx>
          <c:spPr>
            <a:solidFill>
              <a:schemeClr val="accent2"/>
            </a:solidFill>
          </c:spPr>
          <c:invertIfNegative val="0"/>
          <c:dPt>
            <c:idx val="1"/>
            <c:invertIfNegative val="0"/>
            <c:bubble3D val="0"/>
            <c:spPr>
              <a:solidFill>
                <a:schemeClr val="accent1"/>
              </a:solidFill>
            </c:spPr>
          </c:dPt>
          <c:dPt>
            <c:idx val="2"/>
            <c:invertIfNegative val="0"/>
            <c:bubble3D val="0"/>
            <c:spPr>
              <a:solidFill>
                <a:schemeClr val="accent4"/>
              </a:solidFill>
            </c:spPr>
          </c:dPt>
          <c:dPt>
            <c:idx val="3"/>
            <c:invertIfNegative val="0"/>
            <c:bubble3D val="0"/>
            <c:spPr>
              <a:solidFill>
                <a:schemeClr val="accent6"/>
              </a:solidFill>
            </c:spPr>
          </c:dPt>
          <c:cat>
            <c:strRef>
              <c:f>('CAF Table 1'!$B$13,'CAF Table 1'!$D$13,'CAF Table 1'!$F$13,'CAF Table 1'!$H$13)</c:f>
              <c:strCache>
                <c:ptCount val="4"/>
                <c:pt idx="0">
                  <c:v>% change wrt net market income</c:v>
                </c:pt>
                <c:pt idx="1">
                  <c:v>Effectiveness Indicator</c:v>
                </c:pt>
                <c:pt idx="2">
                  <c:v>% change wrt net market income</c:v>
                </c:pt>
                <c:pt idx="3">
                  <c:v>Effectiveness Indicator</c:v>
                </c:pt>
              </c:strCache>
            </c:strRef>
          </c:cat>
          <c:val>
            <c:numRef>
              <c:f>('CAF Table 1'!$C$16,'CAF Table 1'!$E$16,'CAF Table 1'!$G$16,'CAF Table 1'!$I$16)</c:f>
              <c:numCache>
                <c:formatCode>0.0</c:formatCode>
                <c:ptCount val="4"/>
                <c:pt idx="0">
                  <c:v>-22.19158597227529</c:v>
                </c:pt>
                <c:pt idx="1">
                  <c:v>20.5378410940269</c:v>
                </c:pt>
                <c:pt idx="2">
                  <c:v>-10.87533156498671</c:v>
                </c:pt>
                <c:pt idx="3">
                  <c:v>6.705207601311741</c:v>
                </c:pt>
              </c:numCache>
            </c:numRef>
          </c:val>
        </c:ser>
        <c:ser>
          <c:idx val="3"/>
          <c:order val="3"/>
          <c:tx>
            <c:strRef>
              <c:f>'CAF Table 1'!$B$17</c:f>
              <c:strCache>
                <c:ptCount val="1"/>
                <c:pt idx="0">
                  <c:v>Bolivia</c:v>
                </c:pt>
              </c:strCache>
            </c:strRef>
          </c:tx>
          <c:spPr>
            <a:solidFill>
              <a:schemeClr val="accent3"/>
            </a:solidFill>
          </c:spPr>
          <c:invertIfNegative val="0"/>
          <c:dPt>
            <c:idx val="1"/>
            <c:invertIfNegative val="0"/>
            <c:bubble3D val="0"/>
            <c:spPr>
              <a:solidFill>
                <a:schemeClr val="accent2"/>
              </a:solidFill>
            </c:spPr>
          </c:dPt>
          <c:dPt>
            <c:idx val="3"/>
            <c:invertIfNegative val="0"/>
            <c:bubble3D val="0"/>
            <c:spPr>
              <a:solidFill>
                <a:schemeClr val="accent2"/>
              </a:solidFill>
            </c:spPr>
          </c:dPt>
          <c:cat>
            <c:strRef>
              <c:f>('CAF Table 1'!$B$13,'CAF Table 1'!$D$13,'CAF Table 1'!$F$13,'CAF Table 1'!$H$13)</c:f>
              <c:strCache>
                <c:ptCount val="4"/>
                <c:pt idx="0">
                  <c:v>% change wrt net market income</c:v>
                </c:pt>
                <c:pt idx="1">
                  <c:v>Effectiveness Indicator</c:v>
                </c:pt>
                <c:pt idx="2">
                  <c:v>% change wrt net market income</c:v>
                </c:pt>
                <c:pt idx="3">
                  <c:v>Effectiveness Indicator</c:v>
                </c:pt>
              </c:strCache>
            </c:strRef>
          </c:cat>
          <c:val>
            <c:numRef>
              <c:f>('CAF Table 1'!$C$17,'CAF Table 1'!$E$17,'CAF Table 1'!$G$17,'CAF Table 1'!$I$17)</c:f>
              <c:numCache>
                <c:formatCode>0.0</c:formatCode>
                <c:ptCount val="4"/>
                <c:pt idx="0">
                  <c:v>-9.647330892272116</c:v>
                </c:pt>
                <c:pt idx="1">
                  <c:v>5.35194561243456</c:v>
                </c:pt>
                <c:pt idx="2">
                  <c:v>-5.996341999861086</c:v>
                </c:pt>
                <c:pt idx="3">
                  <c:v>2.746158742920575</c:v>
                </c:pt>
              </c:numCache>
            </c:numRef>
          </c:val>
        </c:ser>
        <c:ser>
          <c:idx val="4"/>
          <c:order val="4"/>
          <c:tx>
            <c:strRef>
              <c:f>'CAF Table 1'!$B$18</c:f>
              <c:strCache>
                <c:ptCount val="1"/>
                <c:pt idx="0">
                  <c:v>Peru</c:v>
                </c:pt>
              </c:strCache>
            </c:strRef>
          </c:tx>
          <c:spPr>
            <a:solidFill>
              <a:schemeClr val="accent6"/>
            </a:solidFill>
          </c:spPr>
          <c:invertIfNegative val="0"/>
          <c:dPt>
            <c:idx val="1"/>
            <c:invertIfNegative val="0"/>
            <c:bubble3D val="0"/>
            <c:spPr>
              <a:solidFill>
                <a:schemeClr val="accent3"/>
              </a:solidFill>
            </c:spPr>
          </c:dPt>
          <c:dPt>
            <c:idx val="3"/>
            <c:invertIfNegative val="0"/>
            <c:bubble3D val="0"/>
            <c:spPr>
              <a:solidFill>
                <a:schemeClr val="accent3"/>
              </a:solidFill>
            </c:spPr>
          </c:dPt>
          <c:cat>
            <c:strRef>
              <c:f>('CAF Table 1'!$B$13,'CAF Table 1'!$D$13,'CAF Table 1'!$F$13,'CAF Table 1'!$H$13)</c:f>
              <c:strCache>
                <c:ptCount val="4"/>
                <c:pt idx="0">
                  <c:v>% change wrt net market income</c:v>
                </c:pt>
                <c:pt idx="1">
                  <c:v>Effectiveness Indicator</c:v>
                </c:pt>
                <c:pt idx="2">
                  <c:v>% change wrt net market income</c:v>
                </c:pt>
                <c:pt idx="3">
                  <c:v>Effectiveness Indicator</c:v>
                </c:pt>
              </c:strCache>
            </c:strRef>
          </c:cat>
          <c:val>
            <c:numRef>
              <c:f>('CAF Table 1'!$C$18,'CAF Table 1'!$E$18,'CAF Table 1'!$G$18,'CAF Table 1'!$I$18)</c:f>
              <c:numCache>
                <c:formatCode>0.0</c:formatCode>
                <c:ptCount val="4"/>
                <c:pt idx="0">
                  <c:v>-7.864647201140078</c:v>
                </c:pt>
                <c:pt idx="1">
                  <c:v>1.902762566116802</c:v>
                </c:pt>
                <c:pt idx="2">
                  <c:v>-2.43055555555554</c:v>
                </c:pt>
                <c:pt idx="3">
                  <c:v>1.182670649361593</c:v>
                </c:pt>
              </c:numCache>
            </c:numRef>
          </c:val>
        </c:ser>
        <c:dLbls>
          <c:showLegendKey val="0"/>
          <c:showVal val="0"/>
          <c:showCatName val="0"/>
          <c:showSerName val="0"/>
          <c:showPercent val="0"/>
          <c:showBubbleSize val="0"/>
        </c:dLbls>
        <c:gapWidth val="150"/>
        <c:axId val="-2044415176"/>
        <c:axId val="-2044412104"/>
      </c:barChart>
      <c:catAx>
        <c:axId val="-2044415176"/>
        <c:scaling>
          <c:orientation val="minMax"/>
        </c:scaling>
        <c:delete val="0"/>
        <c:axPos val="b"/>
        <c:numFmt formatCode="0.0%" sourceLinked="1"/>
        <c:majorTickMark val="out"/>
        <c:minorTickMark val="none"/>
        <c:tickLblPos val="nextTo"/>
        <c:crossAx val="-2044412104"/>
        <c:crosses val="autoZero"/>
        <c:auto val="1"/>
        <c:lblAlgn val="ctr"/>
        <c:lblOffset val="100"/>
        <c:noMultiLvlLbl val="0"/>
      </c:catAx>
      <c:valAx>
        <c:axId val="-2044412104"/>
        <c:scaling>
          <c:orientation val="minMax"/>
        </c:scaling>
        <c:delete val="0"/>
        <c:axPos val="l"/>
        <c:majorGridlines/>
        <c:numFmt formatCode="0.0" sourceLinked="1"/>
        <c:majorTickMark val="out"/>
        <c:minorTickMark val="none"/>
        <c:tickLblPos val="nextTo"/>
        <c:crossAx val="-2044415176"/>
        <c:crosses val="autoZero"/>
        <c:crossBetween val="between"/>
      </c:valAx>
    </c:plotArea>
    <c:legend>
      <c:legendPos val="r"/>
      <c:layout/>
      <c:overlay val="0"/>
    </c:legend>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'CAF Table 4'!$B$16</c:f>
              <c:strCache>
                <c:ptCount val="1"/>
                <c:pt idx="0">
                  <c:v>Peru</c:v>
                </c:pt>
              </c:strCache>
            </c:strRef>
          </c:tx>
          <c:spPr>
            <a:solidFill>
              <a:schemeClr val="accent6"/>
            </a:solidFill>
          </c:spPr>
          <c:invertIfNegative val="0"/>
          <c:dPt>
            <c:idx val="2"/>
            <c:invertIfNegative val="0"/>
            <c:bubble3D val="0"/>
            <c:spPr>
              <a:solidFill>
                <a:schemeClr val="accent4"/>
              </a:solidFill>
            </c:spPr>
          </c:dPt>
          <c:dPt>
            <c:idx val="3"/>
            <c:invertIfNegative val="0"/>
            <c:bubble3D val="0"/>
            <c:spPr>
              <a:solidFill>
                <a:schemeClr val="accent3"/>
              </a:solidFill>
            </c:spPr>
          </c:dPt>
          <c:dPt>
            <c:idx val="4"/>
            <c:invertIfNegative val="0"/>
            <c:bubble3D val="0"/>
            <c:spPr>
              <a:solidFill>
                <a:schemeClr val="accent2"/>
              </a:solidFill>
            </c:spPr>
          </c:dPt>
          <c:cat>
            <c:numRef>
              <c:f>('CAF Table 4'!$C$15,'CAF Table 4'!$E$15,'CAF Table 4'!$G$15,'CAF Table 4'!$I$15,'CAF Table 4'!$K$15)</c:f>
              <c:numCache>
                <c:formatCode>General</c:formatCode>
                <c:ptCount val="5"/>
                <c:pt idx="0">
                  <c:v>1.0</c:v>
                </c:pt>
                <c:pt idx="1">
                  <c:v>2.0</c:v>
                </c:pt>
                <c:pt idx="2">
                  <c:v>3.0</c:v>
                </c:pt>
                <c:pt idx="3">
                  <c:v>4.0</c:v>
                </c:pt>
                <c:pt idx="4">
                  <c:v>5.0</c:v>
                </c:pt>
              </c:numCache>
            </c:numRef>
          </c:cat>
          <c:val>
            <c:numRef>
              <c:f>('CAF Table 4'!$C$16,'CAF Table 4'!$E$16,'CAF Table 4'!$G$16,'CAF Table 4'!$I$16,'CAF Table 4'!$K$16)</c:f>
              <c:numCache>
                <c:formatCode>0.0%</c:formatCode>
                <c:ptCount val="5"/>
                <c:pt idx="0">
                  <c:v>0.482084765928564</c:v>
                </c:pt>
                <c:pt idx="1">
                  <c:v>0.288330211566649</c:v>
                </c:pt>
                <c:pt idx="2">
                  <c:v>0.178464599547729</c:v>
                </c:pt>
                <c:pt idx="3">
                  <c:v>0.18442772</c:v>
                </c:pt>
                <c:pt idx="4">
                  <c:v>0.295</c:v>
                </c:pt>
              </c:numCache>
            </c:numRef>
          </c:val>
        </c:ser>
        <c:ser>
          <c:idx val="1"/>
          <c:order val="1"/>
          <c:tx>
            <c:strRef>
              <c:f>'CAF Table 4'!$B$17</c:f>
              <c:strCache>
                <c:ptCount val="1"/>
                <c:pt idx="0">
                  <c:v>Argentina</c:v>
                </c:pt>
              </c:strCache>
            </c:strRef>
          </c:tx>
          <c:spPr>
            <a:solidFill>
              <a:schemeClr val="accent1"/>
            </a:solidFill>
          </c:spPr>
          <c:invertIfNegative val="0"/>
          <c:dPt>
            <c:idx val="2"/>
            <c:invertIfNegative val="0"/>
            <c:bubble3D val="0"/>
            <c:spPr>
              <a:solidFill>
                <a:schemeClr val="accent2"/>
              </a:solidFill>
            </c:spPr>
          </c:dPt>
          <c:dPt>
            <c:idx val="3"/>
            <c:invertIfNegative val="0"/>
            <c:bubble3D val="0"/>
            <c:spPr>
              <a:solidFill>
                <a:schemeClr val="accent2"/>
              </a:solidFill>
            </c:spPr>
          </c:dPt>
          <c:dPt>
            <c:idx val="4"/>
            <c:invertIfNegative val="0"/>
            <c:bubble3D val="0"/>
            <c:spPr>
              <a:solidFill>
                <a:schemeClr val="accent3"/>
              </a:solidFill>
            </c:spPr>
          </c:dPt>
          <c:cat>
            <c:numRef>
              <c:f>('CAF Table 4'!$C$15,'CAF Table 4'!$E$15,'CAF Table 4'!$G$15,'CAF Table 4'!$I$15,'CAF Table 4'!$K$15)</c:f>
              <c:numCache>
                <c:formatCode>General</c:formatCode>
                <c:ptCount val="5"/>
                <c:pt idx="0">
                  <c:v>1.0</c:v>
                </c:pt>
                <c:pt idx="1">
                  <c:v>2.0</c:v>
                </c:pt>
                <c:pt idx="2">
                  <c:v>3.0</c:v>
                </c:pt>
                <c:pt idx="3">
                  <c:v>4.0</c:v>
                </c:pt>
                <c:pt idx="4">
                  <c:v>5.0</c:v>
                </c:pt>
              </c:numCache>
            </c:numRef>
          </c:cat>
          <c:val>
            <c:numRef>
              <c:f>('CAF Table 4'!$C$17,'CAF Table 4'!$E$17,'CAF Table 4'!$G$17,'CAF Table 4'!$I$17,'CAF Table 4'!$K$17)</c:f>
              <c:numCache>
                <c:formatCode>0.0%</c:formatCode>
                <c:ptCount val="5"/>
                <c:pt idx="0">
                  <c:v>0.448222137392442</c:v>
                </c:pt>
                <c:pt idx="1">
                  <c:v>0.19750445157884</c:v>
                </c:pt>
                <c:pt idx="2">
                  <c:v>0.178</c:v>
                </c:pt>
                <c:pt idx="3">
                  <c:v>0.184</c:v>
                </c:pt>
                <c:pt idx="4">
                  <c:v>0.2393387</c:v>
                </c:pt>
              </c:numCache>
            </c:numRef>
          </c:val>
        </c:ser>
        <c:ser>
          <c:idx val="2"/>
          <c:order val="2"/>
          <c:tx>
            <c:strRef>
              <c:f>'CAF Table 4'!$B$18</c:f>
              <c:strCache>
                <c:ptCount val="1"/>
                <c:pt idx="0">
                  <c:v>Bolivia</c:v>
                </c:pt>
              </c:strCache>
            </c:strRef>
          </c:tx>
          <c:invertIfNegative val="0"/>
          <c:dPt>
            <c:idx val="1"/>
            <c:invertIfNegative val="0"/>
            <c:bubble3D val="0"/>
            <c:spPr>
              <a:solidFill>
                <a:schemeClr val="accent4"/>
              </a:solidFill>
            </c:spPr>
          </c:dPt>
          <c:dPt>
            <c:idx val="2"/>
            <c:invertIfNegative val="0"/>
            <c:bubble3D val="0"/>
            <c:spPr>
              <a:solidFill>
                <a:schemeClr val="accent1"/>
              </a:solidFill>
            </c:spPr>
          </c:dPt>
          <c:dPt>
            <c:idx val="3"/>
            <c:invertIfNegative val="0"/>
            <c:bubble3D val="0"/>
            <c:spPr>
              <a:solidFill>
                <a:schemeClr val="accent4"/>
              </a:solidFill>
            </c:spPr>
          </c:dPt>
          <c:dPt>
            <c:idx val="4"/>
            <c:invertIfNegative val="0"/>
            <c:bubble3D val="0"/>
            <c:spPr>
              <a:solidFill>
                <a:schemeClr val="accent4"/>
              </a:solidFill>
            </c:spPr>
          </c:dPt>
          <c:cat>
            <c:numRef>
              <c:f>('CAF Table 4'!$C$15,'CAF Table 4'!$E$15,'CAF Table 4'!$G$15,'CAF Table 4'!$I$15,'CAF Table 4'!$K$15)</c:f>
              <c:numCache>
                <c:formatCode>General</c:formatCode>
                <c:ptCount val="5"/>
                <c:pt idx="0">
                  <c:v>1.0</c:v>
                </c:pt>
                <c:pt idx="1">
                  <c:v>2.0</c:v>
                </c:pt>
                <c:pt idx="2">
                  <c:v>3.0</c:v>
                </c:pt>
                <c:pt idx="3">
                  <c:v>4.0</c:v>
                </c:pt>
                <c:pt idx="4">
                  <c:v>5.0</c:v>
                </c:pt>
              </c:numCache>
            </c:numRef>
          </c:cat>
          <c:val>
            <c:numRef>
              <c:f>('CAF Table 4'!$C$18,'CAF Table 4'!$E$18,'CAF Table 4'!$G$18,'CAF Table 4'!$I$18,'CAF Table 4'!$K$18)</c:f>
              <c:numCache>
                <c:formatCode>0.0%</c:formatCode>
                <c:ptCount val="5"/>
                <c:pt idx="0">
                  <c:v>0.3099093</c:v>
                </c:pt>
                <c:pt idx="1">
                  <c:v>0.18891314522165</c:v>
                </c:pt>
                <c:pt idx="2">
                  <c:v>0.157028309827994</c:v>
                </c:pt>
                <c:pt idx="3">
                  <c:v>0.182469224739578</c:v>
                </c:pt>
                <c:pt idx="4">
                  <c:v>0.22772762684055</c:v>
                </c:pt>
              </c:numCache>
            </c:numRef>
          </c:val>
        </c:ser>
        <c:ser>
          <c:idx val="3"/>
          <c:order val="3"/>
          <c:tx>
            <c:strRef>
              <c:f>'CAF Table 4'!$B$19</c:f>
              <c:strCache>
                <c:ptCount val="1"/>
                <c:pt idx="0">
                  <c:v>Mexico</c:v>
                </c:pt>
              </c:strCache>
            </c:strRef>
          </c:tx>
          <c:spPr>
            <a:solidFill>
              <a:schemeClr val="accent4"/>
            </a:solidFill>
          </c:spPr>
          <c:invertIfNegative val="0"/>
          <c:dPt>
            <c:idx val="1"/>
            <c:invertIfNegative val="0"/>
            <c:bubble3D val="0"/>
            <c:spPr>
              <a:solidFill>
                <a:schemeClr val="accent2"/>
              </a:solidFill>
            </c:spPr>
          </c:dPt>
          <c:dPt>
            <c:idx val="2"/>
            <c:invertIfNegative val="0"/>
            <c:bubble3D val="0"/>
            <c:spPr>
              <a:solidFill>
                <a:schemeClr val="accent6"/>
              </a:solidFill>
            </c:spPr>
          </c:dPt>
          <c:dPt>
            <c:idx val="3"/>
            <c:invertIfNegative val="0"/>
            <c:bubble3D val="0"/>
            <c:spPr>
              <a:solidFill>
                <a:schemeClr val="accent1"/>
              </a:solidFill>
            </c:spPr>
          </c:dPt>
          <c:dPt>
            <c:idx val="4"/>
            <c:invertIfNegative val="0"/>
            <c:bubble3D val="0"/>
            <c:spPr>
              <a:solidFill>
                <a:schemeClr val="accent1"/>
              </a:solidFill>
            </c:spPr>
          </c:dPt>
          <c:cat>
            <c:numRef>
              <c:f>('CAF Table 4'!$C$15,'CAF Table 4'!$E$15,'CAF Table 4'!$G$15,'CAF Table 4'!$I$15,'CAF Table 4'!$K$15)</c:f>
              <c:numCache>
                <c:formatCode>General</c:formatCode>
                <c:ptCount val="5"/>
                <c:pt idx="0">
                  <c:v>1.0</c:v>
                </c:pt>
                <c:pt idx="1">
                  <c:v>2.0</c:v>
                </c:pt>
                <c:pt idx="2">
                  <c:v>3.0</c:v>
                </c:pt>
                <c:pt idx="3">
                  <c:v>4.0</c:v>
                </c:pt>
                <c:pt idx="4">
                  <c:v>5.0</c:v>
                </c:pt>
              </c:numCache>
            </c:numRef>
          </c:cat>
          <c:val>
            <c:numRef>
              <c:f>('CAF Table 4'!$C$19,'CAF Table 4'!$E$19,'CAF Table 4'!$G$19,'CAF Table 4'!$I$19,'CAF Table 4'!$K$19)</c:f>
              <c:numCache>
                <c:formatCode>0.0%</c:formatCode>
                <c:ptCount val="5"/>
                <c:pt idx="0">
                  <c:v>0.222425403650493</c:v>
                </c:pt>
                <c:pt idx="1">
                  <c:v>0.153</c:v>
                </c:pt>
                <c:pt idx="2">
                  <c:v>0.139017846563775</c:v>
                </c:pt>
                <c:pt idx="3">
                  <c:v>0.127683443016394</c:v>
                </c:pt>
                <c:pt idx="4">
                  <c:v>0.0695616582116772</c:v>
                </c:pt>
              </c:numCache>
            </c:numRef>
          </c:val>
        </c:ser>
        <c:ser>
          <c:idx val="4"/>
          <c:order val="4"/>
          <c:tx>
            <c:strRef>
              <c:f>'CAF Table 4'!$B$20</c:f>
              <c:strCache>
                <c:ptCount val="1"/>
                <c:pt idx="0">
                  <c:v>Brazil</c:v>
                </c:pt>
              </c:strCache>
            </c:strRef>
          </c:tx>
          <c:spPr>
            <a:solidFill>
              <a:schemeClr val="accent2"/>
            </a:solidFill>
          </c:spPr>
          <c:invertIfNegative val="0"/>
          <c:dPt>
            <c:idx val="1"/>
            <c:invertIfNegative val="0"/>
            <c:bubble3D val="0"/>
            <c:spPr>
              <a:solidFill>
                <a:schemeClr val="accent3"/>
              </a:solidFill>
            </c:spPr>
          </c:dPt>
          <c:dPt>
            <c:idx val="2"/>
            <c:invertIfNegative val="0"/>
            <c:bubble3D val="0"/>
            <c:spPr>
              <a:solidFill>
                <a:schemeClr val="accent3"/>
              </a:solidFill>
            </c:spPr>
          </c:dPt>
          <c:dPt>
            <c:idx val="3"/>
            <c:invertIfNegative val="0"/>
            <c:bubble3D val="0"/>
            <c:spPr>
              <a:solidFill>
                <a:schemeClr val="accent6"/>
              </a:solidFill>
            </c:spPr>
          </c:dPt>
          <c:dPt>
            <c:idx val="4"/>
            <c:invertIfNegative val="0"/>
            <c:bubble3D val="0"/>
            <c:spPr>
              <a:solidFill>
                <a:schemeClr val="accent6"/>
              </a:solidFill>
            </c:spPr>
          </c:dPt>
          <c:cat>
            <c:numRef>
              <c:f>('CAF Table 4'!$C$15,'CAF Table 4'!$E$15,'CAF Table 4'!$G$15,'CAF Table 4'!$I$15,'CAF Table 4'!$K$15)</c:f>
              <c:numCache>
                <c:formatCode>General</c:formatCode>
                <c:ptCount val="5"/>
                <c:pt idx="0">
                  <c:v>1.0</c:v>
                </c:pt>
                <c:pt idx="1">
                  <c:v>2.0</c:v>
                </c:pt>
                <c:pt idx="2">
                  <c:v>3.0</c:v>
                </c:pt>
                <c:pt idx="3">
                  <c:v>4.0</c:v>
                </c:pt>
                <c:pt idx="4">
                  <c:v>5.0</c:v>
                </c:pt>
              </c:numCache>
            </c:numRef>
          </c:cat>
          <c:val>
            <c:numRef>
              <c:f>('CAF Table 4'!$C$20,'CAF Table 4'!$E$20,'CAF Table 4'!$G$20,'CAF Table 4'!$I$20,'CAF Table 4'!$K$20)</c:f>
              <c:numCache>
                <c:formatCode>0.0%</c:formatCode>
                <c:ptCount val="5"/>
                <c:pt idx="0">
                  <c:v>0.19</c:v>
                </c:pt>
                <c:pt idx="1">
                  <c:v>0.1352733</c:v>
                </c:pt>
                <c:pt idx="2">
                  <c:v>0.13105106</c:v>
                </c:pt>
                <c:pt idx="3">
                  <c:v>0.0704077201107982</c:v>
                </c:pt>
                <c:pt idx="4">
                  <c:v>0.0201594558302153</c:v>
                </c:pt>
              </c:numCache>
            </c:numRef>
          </c:val>
        </c:ser>
        <c:dLbls>
          <c:showLegendKey val="0"/>
          <c:showVal val="0"/>
          <c:showCatName val="0"/>
          <c:showSerName val="0"/>
          <c:showPercent val="0"/>
          <c:showBubbleSize val="0"/>
        </c:dLbls>
        <c:gapWidth val="150"/>
        <c:axId val="-2044340808"/>
        <c:axId val="-2044334728"/>
      </c:barChart>
      <c:catAx>
        <c:axId val="-2044340808"/>
        <c:scaling>
          <c:orientation val="minMax"/>
        </c:scaling>
        <c:delete val="0"/>
        <c:axPos val="b"/>
        <c:title>
          <c:tx>
            <c:rich>
              <a:bodyPr/>
              <a:lstStyle/>
              <a:p>
                <a:pPr>
                  <a:defRPr/>
                </a:pPr>
                <a:r>
                  <a:rPr lang="en-US"/>
                  <a:t>Quantile</a:t>
                </a:r>
              </a:p>
            </c:rich>
          </c:tx>
          <c:layout/>
          <c:overlay val="0"/>
        </c:title>
        <c:numFmt formatCode="General" sourceLinked="1"/>
        <c:majorTickMark val="out"/>
        <c:minorTickMark val="none"/>
        <c:tickLblPos val="nextTo"/>
        <c:crossAx val="-2044334728"/>
        <c:crosses val="autoZero"/>
        <c:auto val="1"/>
        <c:lblAlgn val="ctr"/>
        <c:lblOffset val="100"/>
        <c:noMultiLvlLbl val="0"/>
      </c:catAx>
      <c:valAx>
        <c:axId val="-2044334728"/>
        <c:scaling>
          <c:orientation val="minMax"/>
        </c:scaling>
        <c:delete val="0"/>
        <c:axPos val="l"/>
        <c:majorGridlines/>
        <c:title>
          <c:tx>
            <c:rich>
              <a:bodyPr rot="-5400000" vert="horz"/>
              <a:lstStyle/>
              <a:p>
                <a:pPr>
                  <a:defRPr/>
                </a:pPr>
                <a:r>
                  <a:rPr lang="en-US"/>
                  <a:t>Concentration Share</a:t>
                </a:r>
              </a:p>
            </c:rich>
          </c:tx>
          <c:layout/>
          <c:overlay val="0"/>
        </c:title>
        <c:numFmt formatCode="0.0%" sourceLinked="1"/>
        <c:majorTickMark val="out"/>
        <c:minorTickMark val="none"/>
        <c:tickLblPos val="nextTo"/>
        <c:crossAx val="-204434080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892991153883542"/>
          <c:y val="0.0536022941416004"/>
          <c:w val="0.790516428501992"/>
          <c:h val="0.839048176045629"/>
        </c:manualLayout>
      </c:layout>
      <c:barChart>
        <c:barDir val="col"/>
        <c:grouping val="clustered"/>
        <c:varyColors val="0"/>
        <c:ser>
          <c:idx val="0"/>
          <c:order val="0"/>
          <c:tx>
            <c:strRef>
              <c:f>'CAF Table 4'!$AA$15</c:f>
              <c:strCache>
                <c:ptCount val="1"/>
                <c:pt idx="0">
                  <c:v>Argentina</c:v>
                </c:pt>
              </c:strCache>
            </c:strRef>
          </c:tx>
          <c:invertIfNegative val="0"/>
          <c:dPt>
            <c:idx val="2"/>
            <c:invertIfNegative val="0"/>
            <c:bubble3D val="0"/>
            <c:spPr>
              <a:solidFill>
                <a:schemeClr val="accent3"/>
              </a:solidFill>
            </c:spPr>
          </c:dPt>
          <c:dPt>
            <c:idx val="3"/>
            <c:invertIfNegative val="0"/>
            <c:bubble3D val="0"/>
            <c:spPr>
              <a:solidFill>
                <a:schemeClr val="accent3"/>
              </a:solidFill>
            </c:spPr>
          </c:dPt>
          <c:dPt>
            <c:idx val="4"/>
            <c:invertIfNegative val="0"/>
            <c:bubble3D val="0"/>
            <c:spPr>
              <a:solidFill>
                <a:schemeClr val="accent2"/>
              </a:solidFill>
            </c:spPr>
          </c:dPt>
          <c:cat>
            <c:numRef>
              <c:f>('CAF Table 4'!$AB$14,'CAF Table 4'!$AD$14,'CAF Table 4'!$AF$14,'CAF Table 4'!$AH$14,'CAF Table 4'!$AJ$14)</c:f>
              <c:numCache>
                <c:formatCode>0</c:formatCode>
                <c:ptCount val="5"/>
                <c:pt idx="0">
                  <c:v>1.0</c:v>
                </c:pt>
                <c:pt idx="1">
                  <c:v>2.0</c:v>
                </c:pt>
                <c:pt idx="2">
                  <c:v>3.0</c:v>
                </c:pt>
                <c:pt idx="3">
                  <c:v>4.0</c:v>
                </c:pt>
                <c:pt idx="4">
                  <c:v>5.0</c:v>
                </c:pt>
              </c:numCache>
            </c:numRef>
          </c:cat>
          <c:val>
            <c:numRef>
              <c:f>('CAF Table 4'!$AB$15,'CAF Table 4'!$AD$15,'CAF Table 4'!$AF$15,'CAF Table 4'!$AH$15,'CAF Table 4'!$AJ$15)</c:f>
              <c:numCache>
                <c:formatCode>0.0%</c:formatCode>
                <c:ptCount val="5"/>
                <c:pt idx="0">
                  <c:v>0.275920741743612</c:v>
                </c:pt>
                <c:pt idx="1">
                  <c:v>0.243106105767535</c:v>
                </c:pt>
                <c:pt idx="2">
                  <c:v>0.21193476</c:v>
                </c:pt>
                <c:pt idx="3">
                  <c:v>0.22122471</c:v>
                </c:pt>
                <c:pt idx="4">
                  <c:v>0.324</c:v>
                </c:pt>
              </c:numCache>
            </c:numRef>
          </c:val>
        </c:ser>
        <c:ser>
          <c:idx val="1"/>
          <c:order val="1"/>
          <c:tx>
            <c:strRef>
              <c:f>'CAF Table 4'!$AA$16</c:f>
              <c:strCache>
                <c:ptCount val="1"/>
                <c:pt idx="0">
                  <c:v>Mexico</c:v>
                </c:pt>
              </c:strCache>
            </c:strRef>
          </c:tx>
          <c:spPr>
            <a:solidFill>
              <a:schemeClr val="accent4"/>
            </a:solidFill>
          </c:spPr>
          <c:invertIfNegative val="0"/>
          <c:dPt>
            <c:idx val="4"/>
            <c:invertIfNegative val="0"/>
            <c:bubble3D val="0"/>
            <c:spPr>
              <a:solidFill>
                <a:schemeClr val="accent6"/>
              </a:solidFill>
            </c:spPr>
          </c:dPt>
          <c:cat>
            <c:numRef>
              <c:f>('CAF Table 4'!$AB$14,'CAF Table 4'!$AD$14,'CAF Table 4'!$AF$14,'CAF Table 4'!$AH$14,'CAF Table 4'!$AJ$14)</c:f>
              <c:numCache>
                <c:formatCode>0</c:formatCode>
                <c:ptCount val="5"/>
                <c:pt idx="0">
                  <c:v>1.0</c:v>
                </c:pt>
                <c:pt idx="1">
                  <c:v>2.0</c:v>
                </c:pt>
                <c:pt idx="2">
                  <c:v>3.0</c:v>
                </c:pt>
                <c:pt idx="3">
                  <c:v>4.0</c:v>
                </c:pt>
                <c:pt idx="4">
                  <c:v>5.0</c:v>
                </c:pt>
              </c:numCache>
            </c:numRef>
          </c:cat>
          <c:val>
            <c:numRef>
              <c:f>('CAF Table 4'!$AB$16,'CAF Table 4'!$AD$16,'CAF Table 4'!$AF$16,'CAF Table 4'!$AH$16,'CAF Table 4'!$AJ$16)</c:f>
              <c:numCache>
                <c:formatCode>0.0%</c:formatCode>
                <c:ptCount val="5"/>
                <c:pt idx="0">
                  <c:v>0.212474527816187</c:v>
                </c:pt>
                <c:pt idx="1">
                  <c:v>0.212224062833918</c:v>
                </c:pt>
                <c:pt idx="2">
                  <c:v>0.20630225005084</c:v>
                </c:pt>
                <c:pt idx="3">
                  <c:v>0.197667763472573</c:v>
                </c:pt>
                <c:pt idx="4">
                  <c:v>0.239532278392382</c:v>
                </c:pt>
              </c:numCache>
            </c:numRef>
          </c:val>
        </c:ser>
        <c:ser>
          <c:idx val="2"/>
          <c:order val="2"/>
          <c:tx>
            <c:strRef>
              <c:f>'CAF Table 4'!$AA$17</c:f>
              <c:strCache>
                <c:ptCount val="1"/>
                <c:pt idx="0">
                  <c:v>Brazil</c:v>
                </c:pt>
              </c:strCache>
            </c:strRef>
          </c:tx>
          <c:spPr>
            <a:solidFill>
              <a:schemeClr val="accent2"/>
            </a:solidFill>
          </c:spPr>
          <c:invertIfNegative val="0"/>
          <c:dPt>
            <c:idx val="1"/>
            <c:invertIfNegative val="0"/>
            <c:bubble3D val="0"/>
            <c:spPr>
              <a:solidFill>
                <a:schemeClr val="accent3"/>
              </a:solidFill>
            </c:spPr>
          </c:dPt>
          <c:dPt>
            <c:idx val="2"/>
            <c:invertIfNegative val="0"/>
            <c:bubble3D val="0"/>
            <c:spPr>
              <a:solidFill>
                <a:schemeClr val="accent1"/>
              </a:solidFill>
            </c:spPr>
          </c:dPt>
          <c:dPt>
            <c:idx val="3"/>
            <c:invertIfNegative val="0"/>
            <c:bubble3D val="0"/>
            <c:spPr>
              <a:solidFill>
                <a:schemeClr val="accent6"/>
              </a:solidFill>
            </c:spPr>
          </c:dPt>
          <c:dPt>
            <c:idx val="4"/>
            <c:invertIfNegative val="0"/>
            <c:bubble3D val="0"/>
            <c:spPr>
              <a:solidFill>
                <a:schemeClr val="accent3"/>
              </a:solidFill>
            </c:spPr>
          </c:dPt>
          <c:cat>
            <c:numRef>
              <c:f>('CAF Table 4'!$AB$14,'CAF Table 4'!$AD$14,'CAF Table 4'!$AF$14,'CAF Table 4'!$AH$14,'CAF Table 4'!$AJ$14)</c:f>
              <c:numCache>
                <c:formatCode>0</c:formatCode>
                <c:ptCount val="5"/>
                <c:pt idx="0">
                  <c:v>1.0</c:v>
                </c:pt>
                <c:pt idx="1">
                  <c:v>2.0</c:v>
                </c:pt>
                <c:pt idx="2">
                  <c:v>3.0</c:v>
                </c:pt>
                <c:pt idx="3">
                  <c:v>4.0</c:v>
                </c:pt>
                <c:pt idx="4">
                  <c:v>5.0</c:v>
                </c:pt>
              </c:numCache>
            </c:numRef>
          </c:cat>
          <c:val>
            <c:numRef>
              <c:f>('CAF Table 4'!$AB$17,'CAF Table 4'!$AD$17,'CAF Table 4'!$AF$17,'CAF Table 4'!$AH$17,'CAF Table 4'!$AJ$17)</c:f>
              <c:numCache>
                <c:formatCode>0.0%</c:formatCode>
                <c:ptCount val="5"/>
                <c:pt idx="0">
                  <c:v>0.201</c:v>
                </c:pt>
                <c:pt idx="1">
                  <c:v>0.206886</c:v>
                </c:pt>
                <c:pt idx="2">
                  <c:v>0.196055183400845</c:v>
                </c:pt>
                <c:pt idx="3">
                  <c:v>0.182187368715866</c:v>
                </c:pt>
                <c:pt idx="4">
                  <c:v>0.20114273</c:v>
                </c:pt>
              </c:numCache>
            </c:numRef>
          </c:val>
        </c:ser>
        <c:ser>
          <c:idx val="3"/>
          <c:order val="3"/>
          <c:tx>
            <c:strRef>
              <c:f>'CAF Table 4'!$AA$18</c:f>
              <c:strCache>
                <c:ptCount val="1"/>
                <c:pt idx="0">
                  <c:v>Peru</c:v>
                </c:pt>
              </c:strCache>
            </c:strRef>
          </c:tx>
          <c:spPr>
            <a:solidFill>
              <a:schemeClr val="accent6"/>
            </a:solidFill>
          </c:spPr>
          <c:invertIfNegative val="0"/>
          <c:dPt>
            <c:idx val="3"/>
            <c:invertIfNegative val="0"/>
            <c:bubble3D val="0"/>
            <c:spPr>
              <a:solidFill>
                <a:schemeClr val="accent2"/>
              </a:solidFill>
            </c:spPr>
          </c:dPt>
          <c:dPt>
            <c:idx val="4"/>
            <c:invertIfNegative val="0"/>
            <c:bubble3D val="0"/>
            <c:spPr>
              <a:solidFill>
                <a:schemeClr val="accent4"/>
              </a:solidFill>
            </c:spPr>
          </c:dPt>
          <c:cat>
            <c:numRef>
              <c:f>('CAF Table 4'!$AB$14,'CAF Table 4'!$AD$14,'CAF Table 4'!$AF$14,'CAF Table 4'!$AH$14,'CAF Table 4'!$AJ$14)</c:f>
              <c:numCache>
                <c:formatCode>0</c:formatCode>
                <c:ptCount val="5"/>
                <c:pt idx="0">
                  <c:v>1.0</c:v>
                </c:pt>
                <c:pt idx="1">
                  <c:v>2.0</c:v>
                </c:pt>
                <c:pt idx="2">
                  <c:v>3.0</c:v>
                </c:pt>
                <c:pt idx="3">
                  <c:v>4.0</c:v>
                </c:pt>
                <c:pt idx="4">
                  <c:v>5.0</c:v>
                </c:pt>
              </c:numCache>
            </c:numRef>
          </c:cat>
          <c:val>
            <c:numRef>
              <c:f>('CAF Table 4'!$AB$18,'CAF Table 4'!$AD$18,'CAF Table 4'!$AF$18,'CAF Table 4'!$AH$18,'CAF Table 4'!$AJ$18)</c:f>
              <c:numCache>
                <c:formatCode>0.0%</c:formatCode>
                <c:ptCount val="5"/>
                <c:pt idx="0">
                  <c:v>0.193880408906316</c:v>
                </c:pt>
                <c:pt idx="1">
                  <c:v>0.193810390701582</c:v>
                </c:pt>
                <c:pt idx="2">
                  <c:v>0.190589553283854</c:v>
                </c:pt>
                <c:pt idx="3">
                  <c:v>0.182</c:v>
                </c:pt>
                <c:pt idx="4">
                  <c:v>0.171331395826483</c:v>
                </c:pt>
              </c:numCache>
            </c:numRef>
          </c:val>
        </c:ser>
        <c:ser>
          <c:idx val="4"/>
          <c:order val="4"/>
          <c:tx>
            <c:strRef>
              <c:f>'CAF Table 4'!$AA$19</c:f>
              <c:strCache>
                <c:ptCount val="1"/>
                <c:pt idx="0">
                  <c:v>Bolivia</c:v>
                </c:pt>
              </c:strCache>
            </c:strRef>
          </c:tx>
          <c:spPr>
            <a:solidFill>
              <a:schemeClr val="accent3"/>
            </a:solidFill>
          </c:spPr>
          <c:invertIfNegative val="0"/>
          <c:dPt>
            <c:idx val="1"/>
            <c:invertIfNegative val="0"/>
            <c:bubble3D val="0"/>
            <c:spPr>
              <a:solidFill>
                <a:schemeClr val="accent2"/>
              </a:solidFill>
            </c:spPr>
          </c:dPt>
          <c:dPt>
            <c:idx val="2"/>
            <c:invertIfNegative val="0"/>
            <c:bubble3D val="0"/>
            <c:spPr>
              <a:solidFill>
                <a:schemeClr val="accent2"/>
              </a:solidFill>
            </c:spPr>
          </c:dPt>
          <c:dPt>
            <c:idx val="3"/>
            <c:invertIfNegative val="0"/>
            <c:bubble3D val="0"/>
            <c:spPr>
              <a:solidFill>
                <a:schemeClr val="accent1"/>
              </a:solidFill>
            </c:spPr>
          </c:dPt>
          <c:dPt>
            <c:idx val="4"/>
            <c:invertIfNegative val="0"/>
            <c:bubble3D val="0"/>
            <c:spPr>
              <a:solidFill>
                <a:schemeClr val="accent1"/>
              </a:solidFill>
            </c:spPr>
          </c:dPt>
          <c:cat>
            <c:numRef>
              <c:f>('CAF Table 4'!$AB$14,'CAF Table 4'!$AD$14,'CAF Table 4'!$AF$14,'CAF Table 4'!$AH$14,'CAF Table 4'!$AJ$14)</c:f>
              <c:numCache>
                <c:formatCode>0</c:formatCode>
                <c:ptCount val="5"/>
                <c:pt idx="0">
                  <c:v>1.0</c:v>
                </c:pt>
                <c:pt idx="1">
                  <c:v>2.0</c:v>
                </c:pt>
                <c:pt idx="2">
                  <c:v>3.0</c:v>
                </c:pt>
                <c:pt idx="3">
                  <c:v>4.0</c:v>
                </c:pt>
                <c:pt idx="4">
                  <c:v>5.0</c:v>
                </c:pt>
              </c:numCache>
            </c:numRef>
          </c:cat>
          <c:val>
            <c:numRef>
              <c:f>('CAF Table 4'!$AB$19,'CAF Table 4'!$AD$19,'CAF Table 4'!$AF$19,'CAF Table 4'!$AH$19,'CAF Table 4'!$AJ$19)</c:f>
              <c:numCache>
                <c:formatCode>0.0%</c:formatCode>
                <c:ptCount val="5"/>
                <c:pt idx="0">
                  <c:v>0.15881186</c:v>
                </c:pt>
                <c:pt idx="1">
                  <c:v>0.153</c:v>
                </c:pt>
                <c:pt idx="2">
                  <c:v>0.14</c:v>
                </c:pt>
                <c:pt idx="3">
                  <c:v>0.156938904865437</c:v>
                </c:pt>
                <c:pt idx="4">
                  <c:v>0.127979064222572</c:v>
                </c:pt>
              </c:numCache>
            </c:numRef>
          </c:val>
        </c:ser>
        <c:dLbls>
          <c:showLegendKey val="0"/>
          <c:showVal val="0"/>
          <c:showCatName val="0"/>
          <c:showSerName val="0"/>
          <c:showPercent val="0"/>
          <c:showBubbleSize val="0"/>
        </c:dLbls>
        <c:gapWidth val="150"/>
        <c:axId val="2131613512"/>
        <c:axId val="-2127396792"/>
      </c:barChart>
      <c:catAx>
        <c:axId val="2131613512"/>
        <c:scaling>
          <c:orientation val="minMax"/>
        </c:scaling>
        <c:delete val="0"/>
        <c:axPos val="b"/>
        <c:title>
          <c:tx>
            <c:rich>
              <a:bodyPr/>
              <a:lstStyle/>
              <a:p>
                <a:pPr>
                  <a:defRPr/>
                </a:pPr>
                <a:r>
                  <a:rPr lang="en-US"/>
                  <a:t>Quantile</a:t>
                </a:r>
              </a:p>
            </c:rich>
          </c:tx>
          <c:layout/>
          <c:overlay val="0"/>
        </c:title>
        <c:numFmt formatCode="0" sourceLinked="1"/>
        <c:majorTickMark val="out"/>
        <c:minorTickMark val="none"/>
        <c:tickLblPos val="nextTo"/>
        <c:crossAx val="-2127396792"/>
        <c:crosses val="autoZero"/>
        <c:auto val="1"/>
        <c:lblAlgn val="ctr"/>
        <c:lblOffset val="100"/>
        <c:noMultiLvlLbl val="0"/>
      </c:catAx>
      <c:valAx>
        <c:axId val="-2127396792"/>
        <c:scaling>
          <c:orientation val="minMax"/>
        </c:scaling>
        <c:delete val="0"/>
        <c:axPos val="l"/>
        <c:majorGridlines/>
        <c:title>
          <c:tx>
            <c:rich>
              <a:bodyPr rot="-5400000" vert="horz"/>
              <a:lstStyle/>
              <a:p>
                <a:pPr>
                  <a:defRPr/>
                </a:pPr>
                <a:r>
                  <a:rPr lang="en-US"/>
                  <a:t>Concentration Share</a:t>
                </a:r>
              </a:p>
            </c:rich>
          </c:tx>
          <c:layout/>
          <c:overlay val="0"/>
        </c:title>
        <c:numFmt formatCode="0.0%" sourceLinked="1"/>
        <c:majorTickMark val="out"/>
        <c:minorTickMark val="none"/>
        <c:tickLblPos val="nextTo"/>
        <c:crossAx val="213161351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892991153883542"/>
          <c:y val="0.017123869549972"/>
          <c:w val="0.790516428501992"/>
          <c:h val="0.898550209093623"/>
        </c:manualLayout>
      </c:layout>
      <c:barChart>
        <c:barDir val="col"/>
        <c:grouping val="clustered"/>
        <c:varyColors val="0"/>
        <c:ser>
          <c:idx val="0"/>
          <c:order val="0"/>
          <c:tx>
            <c:strRef>
              <c:f>'CAF Table 4'!$AP$28</c:f>
              <c:strCache>
                <c:ptCount val="1"/>
                <c:pt idx="0">
                  <c:v>Peru</c:v>
                </c:pt>
              </c:strCache>
            </c:strRef>
          </c:tx>
          <c:spPr>
            <a:solidFill>
              <a:schemeClr val="accent6"/>
            </a:solidFill>
          </c:spPr>
          <c:invertIfNegative val="0"/>
          <c:dPt>
            <c:idx val="1"/>
            <c:invertIfNegative val="0"/>
            <c:bubble3D val="0"/>
            <c:spPr>
              <a:solidFill>
                <a:schemeClr val="accent1"/>
              </a:solidFill>
            </c:spPr>
          </c:dPt>
          <c:dPt>
            <c:idx val="2"/>
            <c:invertIfNegative val="0"/>
            <c:bubble3D val="0"/>
            <c:spPr>
              <a:solidFill>
                <a:schemeClr val="accent1"/>
              </a:solidFill>
            </c:spPr>
          </c:dPt>
          <c:cat>
            <c:strRef>
              <c:f>('CAF Table 4'!$AQ$27,'CAF Table 4'!$AS$27,'CAF Table 4'!$AU$27)</c:f>
              <c:strCache>
                <c:ptCount val="3"/>
                <c:pt idx="0">
                  <c:v>All Direct Transfers</c:v>
                </c:pt>
                <c:pt idx="1">
                  <c:v>Net Indirect Taxes</c:v>
                </c:pt>
                <c:pt idx="2">
                  <c:v>In-Kind Transfers Plus Housing and Urban</c:v>
                </c:pt>
              </c:strCache>
            </c:strRef>
          </c:cat>
          <c:val>
            <c:numRef>
              <c:f>('CAF Table 4'!$AQ$28,'CAF Table 4'!$AS$28,'CAF Table 4'!$AU$28)</c:f>
              <c:numCache>
                <c:formatCode>0.0%</c:formatCode>
                <c:ptCount val="3"/>
                <c:pt idx="0">
                  <c:v>0.482084765928564</c:v>
                </c:pt>
                <c:pt idx="1">
                  <c:v>0.0858390401146345</c:v>
                </c:pt>
                <c:pt idx="2">
                  <c:v>0.275920741743612</c:v>
                </c:pt>
              </c:numCache>
            </c:numRef>
          </c:val>
        </c:ser>
        <c:ser>
          <c:idx val="1"/>
          <c:order val="1"/>
          <c:tx>
            <c:strRef>
              <c:f>'CAF Table 4'!$AP$29</c:f>
              <c:strCache>
                <c:ptCount val="1"/>
                <c:pt idx="0">
                  <c:v>Argentina</c:v>
                </c:pt>
              </c:strCache>
            </c:strRef>
          </c:tx>
          <c:spPr>
            <a:solidFill>
              <a:schemeClr val="accent1"/>
            </a:solidFill>
          </c:spPr>
          <c:invertIfNegative val="0"/>
          <c:dPt>
            <c:idx val="1"/>
            <c:invertIfNegative val="0"/>
            <c:bubble3D val="0"/>
            <c:spPr>
              <a:solidFill>
                <a:schemeClr val="accent2"/>
              </a:solidFill>
            </c:spPr>
          </c:dPt>
          <c:dPt>
            <c:idx val="2"/>
            <c:invertIfNegative val="0"/>
            <c:bubble3D val="0"/>
            <c:spPr>
              <a:solidFill>
                <a:schemeClr val="accent4"/>
              </a:solidFill>
            </c:spPr>
          </c:dPt>
          <c:cat>
            <c:strRef>
              <c:f>('CAF Table 4'!$AQ$27,'CAF Table 4'!$AS$27,'CAF Table 4'!$AU$27)</c:f>
              <c:strCache>
                <c:ptCount val="3"/>
                <c:pt idx="0">
                  <c:v>All Direct Transfers</c:v>
                </c:pt>
                <c:pt idx="1">
                  <c:v>Net Indirect Taxes</c:v>
                </c:pt>
                <c:pt idx="2">
                  <c:v>In-Kind Transfers Plus Housing and Urban</c:v>
                </c:pt>
              </c:strCache>
            </c:strRef>
          </c:cat>
          <c:val>
            <c:numRef>
              <c:f>('CAF Table 4'!$AQ$29,'CAF Table 4'!$AS$29,'CAF Table 4'!$AU$29)</c:f>
              <c:numCache>
                <c:formatCode>0.0%</c:formatCode>
                <c:ptCount val="3"/>
                <c:pt idx="0">
                  <c:v>0.448222137392442</c:v>
                </c:pt>
                <c:pt idx="1">
                  <c:v>0.033</c:v>
                </c:pt>
                <c:pt idx="2">
                  <c:v>0.212474527816187</c:v>
                </c:pt>
              </c:numCache>
            </c:numRef>
          </c:val>
        </c:ser>
        <c:ser>
          <c:idx val="2"/>
          <c:order val="2"/>
          <c:tx>
            <c:strRef>
              <c:f>'CAF Table 4'!$AP$30</c:f>
              <c:strCache>
                <c:ptCount val="1"/>
                <c:pt idx="0">
                  <c:v>Bolivia</c:v>
                </c:pt>
              </c:strCache>
            </c:strRef>
          </c:tx>
          <c:invertIfNegative val="0"/>
          <c:dPt>
            <c:idx val="2"/>
            <c:invertIfNegative val="0"/>
            <c:bubble3D val="0"/>
            <c:spPr>
              <a:solidFill>
                <a:schemeClr val="accent2"/>
              </a:solidFill>
            </c:spPr>
          </c:dPt>
          <c:cat>
            <c:strRef>
              <c:f>('CAF Table 4'!$AQ$27,'CAF Table 4'!$AS$27,'CAF Table 4'!$AU$27)</c:f>
              <c:strCache>
                <c:ptCount val="3"/>
                <c:pt idx="0">
                  <c:v>All Direct Transfers</c:v>
                </c:pt>
                <c:pt idx="1">
                  <c:v>Net Indirect Taxes</c:v>
                </c:pt>
                <c:pt idx="2">
                  <c:v>In-Kind Transfers Plus Housing and Urban</c:v>
                </c:pt>
              </c:strCache>
            </c:strRef>
          </c:cat>
          <c:val>
            <c:numRef>
              <c:f>('CAF Table 4'!$AQ$30,'CAF Table 4'!$AS$30,'CAF Table 4'!$AU$30)</c:f>
              <c:numCache>
                <c:formatCode>0.0%</c:formatCode>
                <c:ptCount val="3"/>
                <c:pt idx="0">
                  <c:v>0.3099093</c:v>
                </c:pt>
                <c:pt idx="1">
                  <c:v>0.028161663</c:v>
                </c:pt>
                <c:pt idx="2">
                  <c:v>0.201</c:v>
                </c:pt>
              </c:numCache>
            </c:numRef>
          </c:val>
        </c:ser>
        <c:ser>
          <c:idx val="3"/>
          <c:order val="3"/>
          <c:tx>
            <c:strRef>
              <c:f>'CAF Table 4'!$AP$31</c:f>
              <c:strCache>
                <c:ptCount val="1"/>
                <c:pt idx="0">
                  <c:v>Mexico</c:v>
                </c:pt>
              </c:strCache>
            </c:strRef>
          </c:tx>
          <c:invertIfNegative val="0"/>
          <c:dPt>
            <c:idx val="1"/>
            <c:invertIfNegative val="0"/>
            <c:bubble3D val="0"/>
            <c:spPr>
              <a:solidFill>
                <a:schemeClr val="accent6"/>
              </a:solidFill>
            </c:spPr>
          </c:dPt>
          <c:dPt>
            <c:idx val="2"/>
            <c:invertIfNegative val="0"/>
            <c:bubble3D val="0"/>
            <c:spPr>
              <a:solidFill>
                <a:schemeClr val="accent6"/>
              </a:solidFill>
            </c:spPr>
          </c:dPt>
          <c:cat>
            <c:strRef>
              <c:f>('CAF Table 4'!$AQ$27,'CAF Table 4'!$AS$27,'CAF Table 4'!$AU$27)</c:f>
              <c:strCache>
                <c:ptCount val="3"/>
                <c:pt idx="0">
                  <c:v>All Direct Transfers</c:v>
                </c:pt>
                <c:pt idx="1">
                  <c:v>Net Indirect Taxes</c:v>
                </c:pt>
                <c:pt idx="2">
                  <c:v>In-Kind Transfers Plus Housing and Urban</c:v>
                </c:pt>
              </c:strCache>
            </c:strRef>
          </c:cat>
          <c:val>
            <c:numRef>
              <c:f>('CAF Table 4'!$AQ$31,'CAF Table 4'!$AS$31,'CAF Table 4'!$AU$31)</c:f>
              <c:numCache>
                <c:formatCode>0.0%</c:formatCode>
                <c:ptCount val="3"/>
                <c:pt idx="0">
                  <c:v>0.222425403650493</c:v>
                </c:pt>
                <c:pt idx="1">
                  <c:v>0.0137967198886136</c:v>
                </c:pt>
                <c:pt idx="2">
                  <c:v>0.193880408906316</c:v>
                </c:pt>
              </c:numCache>
            </c:numRef>
          </c:val>
        </c:ser>
        <c:ser>
          <c:idx val="4"/>
          <c:order val="4"/>
          <c:tx>
            <c:strRef>
              <c:f>'CAF Table 4'!$AP$32</c:f>
              <c:strCache>
                <c:ptCount val="1"/>
                <c:pt idx="0">
                  <c:v>Brazil</c:v>
                </c:pt>
              </c:strCache>
            </c:strRef>
          </c:tx>
          <c:spPr>
            <a:solidFill>
              <a:schemeClr val="accent2"/>
            </a:solidFill>
          </c:spPr>
          <c:invertIfNegative val="0"/>
          <c:dPt>
            <c:idx val="2"/>
            <c:invertIfNegative val="0"/>
            <c:bubble3D val="0"/>
            <c:spPr>
              <a:solidFill>
                <a:schemeClr val="accent3"/>
              </a:solidFill>
            </c:spPr>
          </c:dPt>
          <c:cat>
            <c:strRef>
              <c:f>('CAF Table 4'!$AQ$27,'CAF Table 4'!$AS$27,'CAF Table 4'!$AU$27)</c:f>
              <c:strCache>
                <c:ptCount val="3"/>
                <c:pt idx="0">
                  <c:v>All Direct Transfers</c:v>
                </c:pt>
                <c:pt idx="1">
                  <c:v>Net Indirect Taxes</c:v>
                </c:pt>
                <c:pt idx="2">
                  <c:v>In-Kind Transfers Plus Housing and Urban</c:v>
                </c:pt>
              </c:strCache>
            </c:strRef>
          </c:cat>
          <c:val>
            <c:numRef>
              <c:f>('CAF Table 4'!$AQ$32,'CAF Table 4'!$AS$32,'CAF Table 4'!$AU$32)</c:f>
              <c:numCache>
                <c:formatCode>General</c:formatCode>
                <c:ptCount val="3"/>
                <c:pt idx="0" formatCode="0.0%">
                  <c:v>0.19</c:v>
                </c:pt>
                <c:pt idx="2" formatCode="0.0%">
                  <c:v>0.15881186</c:v>
                </c:pt>
              </c:numCache>
            </c:numRef>
          </c:val>
        </c:ser>
        <c:dLbls>
          <c:showLegendKey val="0"/>
          <c:showVal val="0"/>
          <c:showCatName val="0"/>
          <c:showSerName val="0"/>
          <c:showPercent val="0"/>
          <c:showBubbleSize val="0"/>
        </c:dLbls>
        <c:gapWidth val="150"/>
        <c:axId val="2131206584"/>
        <c:axId val="2131384520"/>
      </c:barChart>
      <c:catAx>
        <c:axId val="2131206584"/>
        <c:scaling>
          <c:orientation val="minMax"/>
        </c:scaling>
        <c:delete val="0"/>
        <c:axPos val="b"/>
        <c:numFmt formatCode="General" sourceLinked="1"/>
        <c:majorTickMark val="out"/>
        <c:minorTickMark val="none"/>
        <c:tickLblPos val="nextTo"/>
        <c:crossAx val="2131384520"/>
        <c:crosses val="autoZero"/>
        <c:auto val="1"/>
        <c:lblAlgn val="ctr"/>
        <c:lblOffset val="100"/>
        <c:noMultiLvlLbl val="0"/>
      </c:catAx>
      <c:valAx>
        <c:axId val="2131384520"/>
        <c:scaling>
          <c:orientation val="minMax"/>
          <c:max val="0.5"/>
          <c:min val="0.0"/>
        </c:scaling>
        <c:delete val="0"/>
        <c:axPos val="l"/>
        <c:majorGridlines/>
        <c:title>
          <c:tx>
            <c:rich>
              <a:bodyPr rot="-5400000" vert="horz"/>
              <a:lstStyle/>
              <a:p>
                <a:pPr>
                  <a:defRPr/>
                </a:pPr>
                <a:r>
                  <a:rPr lang="en-US"/>
                  <a:t>Concentration Share</a:t>
                </a:r>
              </a:p>
            </c:rich>
          </c:tx>
          <c:layout/>
          <c:overlay val="0"/>
        </c:title>
        <c:numFmt formatCode="0.0%" sourceLinked="1"/>
        <c:majorTickMark val="out"/>
        <c:minorTickMark val="none"/>
        <c:tickLblPos val="nextTo"/>
        <c:crossAx val="2131206584"/>
        <c:crosses val="autoZero"/>
        <c:crossBetween val="between"/>
        <c:majorUnit val="0.25"/>
      </c:valAx>
    </c:plotArea>
    <c:legend>
      <c:legendPos val="r"/>
      <c:layout/>
      <c:overlay val="0"/>
    </c:legend>
    <c:plotVisOnly val="1"/>
    <c:dispBlanksAs val="gap"/>
    <c:showDLblsOverMax val="0"/>
  </c:chart>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'CAF Table 8'!$B$57</c:f>
              <c:strCache>
                <c:ptCount val="1"/>
                <c:pt idx="0">
                  <c:v>Argentina</c:v>
                </c:pt>
              </c:strCache>
            </c:strRef>
          </c:tx>
          <c:invertIfNegative val="0"/>
          <c:cat>
            <c:strRef>
              <c:f>'CAF Table 8'!$C$56:$I$56</c:f>
              <c:strCache>
                <c:ptCount val="7"/>
                <c:pt idx="0">
                  <c:v>Extreme</c:v>
                </c:pt>
                <c:pt idx="3">
                  <c:v>Moderate</c:v>
                </c:pt>
                <c:pt idx="6">
                  <c:v>Total Pop</c:v>
                </c:pt>
              </c:strCache>
            </c:strRef>
          </c:cat>
          <c:val>
            <c:numRef>
              <c:f>'CAF Table 8'!$C$57:$I$57</c:f>
              <c:numCache>
                <c:formatCode>General</c:formatCode>
                <c:ptCount val="7"/>
                <c:pt idx="0" formatCode="0.00%">
                  <c:v>0.8332</c:v>
                </c:pt>
                <c:pt idx="1">
                  <c:v>0.0</c:v>
                </c:pt>
                <c:pt idx="3" formatCode="0.00%">
                  <c:v>0.7575</c:v>
                </c:pt>
                <c:pt idx="4">
                  <c:v>0.0</c:v>
                </c:pt>
                <c:pt idx="6" formatCode="0.00%">
                  <c:v>0.7575</c:v>
                </c:pt>
              </c:numCache>
            </c:numRef>
          </c:val>
        </c:ser>
        <c:ser>
          <c:idx val="1"/>
          <c:order val="1"/>
          <c:tx>
            <c:strRef>
              <c:f>'CAF Table 8'!$B$58</c:f>
              <c:strCache>
                <c:ptCount val="1"/>
                <c:pt idx="0">
                  <c:v>Brazil</c:v>
                </c:pt>
              </c:strCache>
            </c:strRef>
          </c:tx>
          <c:invertIfNegative val="0"/>
          <c:cat>
            <c:strRef>
              <c:f>'CAF Table 8'!$C$56:$I$56</c:f>
              <c:strCache>
                <c:ptCount val="7"/>
                <c:pt idx="0">
                  <c:v>Extreme</c:v>
                </c:pt>
                <c:pt idx="3">
                  <c:v>Moderate</c:v>
                </c:pt>
                <c:pt idx="6">
                  <c:v>Total Pop</c:v>
                </c:pt>
              </c:strCache>
            </c:strRef>
          </c:cat>
          <c:val>
            <c:numRef>
              <c:f>'CAF Table 8'!$C$58:$I$58</c:f>
              <c:numCache>
                <c:formatCode>General</c:formatCode>
                <c:ptCount val="7"/>
                <c:pt idx="0" formatCode="0.00%">
                  <c:v>0.692904547</c:v>
                </c:pt>
                <c:pt idx="1">
                  <c:v>0.0</c:v>
                </c:pt>
                <c:pt idx="3" formatCode="0.00%">
                  <c:v>0.614812671</c:v>
                </c:pt>
                <c:pt idx="4">
                  <c:v>0.0</c:v>
                </c:pt>
                <c:pt idx="6" formatCode="0.00%">
                  <c:v>0.614812671</c:v>
                </c:pt>
              </c:numCache>
            </c:numRef>
          </c:val>
        </c:ser>
        <c:ser>
          <c:idx val="2"/>
          <c:order val="2"/>
          <c:tx>
            <c:strRef>
              <c:f>'CAF Table 8'!$B$59</c:f>
              <c:strCache>
                <c:ptCount val="1"/>
                <c:pt idx="0">
                  <c:v>Mexico</c:v>
                </c:pt>
              </c:strCache>
            </c:strRef>
          </c:tx>
          <c:spPr>
            <a:solidFill>
              <a:schemeClr val="accent4"/>
            </a:solidFill>
          </c:spPr>
          <c:invertIfNegative val="0"/>
          <c:cat>
            <c:strRef>
              <c:f>'CAF Table 8'!$C$56:$I$56</c:f>
              <c:strCache>
                <c:ptCount val="7"/>
                <c:pt idx="0">
                  <c:v>Extreme</c:v>
                </c:pt>
                <c:pt idx="3">
                  <c:v>Moderate</c:v>
                </c:pt>
                <c:pt idx="6">
                  <c:v>Total Pop</c:v>
                </c:pt>
              </c:strCache>
            </c:strRef>
          </c:cat>
          <c:val>
            <c:numRef>
              <c:f>'CAF Table 8'!$C$59:$I$59</c:f>
              <c:numCache>
                <c:formatCode>General</c:formatCode>
                <c:ptCount val="7"/>
                <c:pt idx="0" formatCode="0.00%">
                  <c:v>0.667893273457652</c:v>
                </c:pt>
                <c:pt idx="1">
                  <c:v>0.0</c:v>
                </c:pt>
                <c:pt idx="3" formatCode="0.00%">
                  <c:v>0.538193939515537</c:v>
                </c:pt>
                <c:pt idx="4">
                  <c:v>0.0</c:v>
                </c:pt>
                <c:pt idx="6" formatCode="0.00%">
                  <c:v>0.538193939515537</c:v>
                </c:pt>
              </c:numCache>
            </c:numRef>
          </c:val>
        </c:ser>
        <c:ser>
          <c:idx val="3"/>
          <c:order val="3"/>
          <c:tx>
            <c:strRef>
              <c:f>'CAF Table 8'!$B$60</c:f>
              <c:strCache>
                <c:ptCount val="1"/>
                <c:pt idx="0">
                  <c:v>Peru</c:v>
                </c:pt>
              </c:strCache>
            </c:strRef>
          </c:tx>
          <c:spPr>
            <a:solidFill>
              <a:schemeClr val="accent6"/>
            </a:solidFill>
          </c:spPr>
          <c:invertIfNegative val="0"/>
          <c:cat>
            <c:strRef>
              <c:f>'CAF Table 8'!$C$56:$I$56</c:f>
              <c:strCache>
                <c:ptCount val="7"/>
                <c:pt idx="0">
                  <c:v>Extreme</c:v>
                </c:pt>
                <c:pt idx="3">
                  <c:v>Moderate</c:v>
                </c:pt>
                <c:pt idx="6">
                  <c:v>Total Pop</c:v>
                </c:pt>
              </c:strCache>
            </c:strRef>
          </c:cat>
          <c:val>
            <c:numRef>
              <c:f>'CAF Table 8'!$C$60:$I$60</c:f>
              <c:numCache>
                <c:formatCode>General</c:formatCode>
                <c:ptCount val="7"/>
                <c:pt idx="0" formatCode="0.00%">
                  <c:v>0.576485388825454</c:v>
                </c:pt>
                <c:pt idx="1">
                  <c:v>0.0</c:v>
                </c:pt>
                <c:pt idx="3" formatCode="0.00%">
                  <c:v>0.501512866868303</c:v>
                </c:pt>
                <c:pt idx="4">
                  <c:v>0.0</c:v>
                </c:pt>
                <c:pt idx="6" formatCode="0.00%">
                  <c:v>0.501512866868303</c:v>
                </c:pt>
              </c:numCache>
            </c:numRef>
          </c:val>
        </c:ser>
        <c:ser>
          <c:idx val="4"/>
          <c:order val="4"/>
          <c:tx>
            <c:strRef>
              <c:f>'CAF Table 8'!$B$61</c:f>
              <c:strCache>
                <c:ptCount val="1"/>
                <c:pt idx="0">
                  <c:v>Bolivia</c:v>
                </c:pt>
              </c:strCache>
            </c:strRef>
          </c:tx>
          <c:spPr>
            <a:solidFill>
              <a:schemeClr val="accent3"/>
            </a:solidFill>
          </c:spPr>
          <c:invertIfNegative val="0"/>
          <c:cat>
            <c:strRef>
              <c:f>'CAF Table 8'!$C$56:$I$56</c:f>
              <c:strCache>
                <c:ptCount val="7"/>
                <c:pt idx="0">
                  <c:v>Extreme</c:v>
                </c:pt>
                <c:pt idx="3">
                  <c:v>Moderate</c:v>
                </c:pt>
                <c:pt idx="6">
                  <c:v>Total Pop</c:v>
                </c:pt>
              </c:strCache>
            </c:strRef>
          </c:cat>
          <c:val>
            <c:numRef>
              <c:f>'CAF Table 8'!$C$61:$I$61</c:f>
              <c:numCache>
                <c:formatCode>General</c:formatCode>
                <c:ptCount val="7"/>
                <c:pt idx="0" formatCode="0.00%">
                  <c:v>0.4281582</c:v>
                </c:pt>
                <c:pt idx="1">
                  <c:v>0.0</c:v>
                </c:pt>
                <c:pt idx="3" formatCode="0.00%">
                  <c:v>0.4091175</c:v>
                </c:pt>
                <c:pt idx="4">
                  <c:v>0.0</c:v>
                </c:pt>
                <c:pt idx="6" formatCode="0.00%">
                  <c:v>0.4091175</c:v>
                </c:pt>
              </c:numCache>
            </c:numRef>
          </c:val>
        </c:ser>
        <c:dLbls>
          <c:showLegendKey val="0"/>
          <c:showVal val="0"/>
          <c:showCatName val="0"/>
          <c:showSerName val="0"/>
          <c:showPercent val="0"/>
          <c:showBubbleSize val="0"/>
        </c:dLbls>
        <c:gapWidth val="150"/>
        <c:axId val="2131324328"/>
        <c:axId val="2131358776"/>
      </c:barChart>
      <c:catAx>
        <c:axId val="2131324328"/>
        <c:scaling>
          <c:orientation val="minMax"/>
        </c:scaling>
        <c:delete val="0"/>
        <c:axPos val="b"/>
        <c:majorTickMark val="out"/>
        <c:minorTickMark val="none"/>
        <c:tickLblPos val="nextTo"/>
        <c:crossAx val="2131358776"/>
        <c:crosses val="autoZero"/>
        <c:auto val="1"/>
        <c:lblAlgn val="ctr"/>
        <c:lblOffset val="100"/>
        <c:noMultiLvlLbl val="0"/>
      </c:catAx>
      <c:valAx>
        <c:axId val="2131358776"/>
        <c:scaling>
          <c:orientation val="minMax"/>
        </c:scaling>
        <c:delete val="0"/>
        <c:axPos val="l"/>
        <c:majorGridlines/>
        <c:title>
          <c:tx>
            <c:rich>
              <a:bodyPr rot="-5400000" vert="horz"/>
              <a:lstStyle/>
              <a:p>
                <a:pPr>
                  <a:defRPr/>
                </a:pPr>
                <a:r>
                  <a:rPr lang="en-US"/>
                  <a:t>Percent of poor who are beneficiaries</a:t>
                </a:r>
              </a:p>
            </c:rich>
          </c:tx>
          <c:layout/>
          <c:overlay val="0"/>
        </c:title>
        <c:numFmt formatCode="0.00%" sourceLinked="1"/>
        <c:majorTickMark val="out"/>
        <c:minorTickMark val="none"/>
        <c:tickLblPos val="nextTo"/>
        <c:crossAx val="2131324328"/>
        <c:crosses val="autoZero"/>
        <c:crossBetween val="between"/>
      </c:valAx>
    </c:plotArea>
    <c:legend>
      <c:legendPos val="r"/>
      <c:layout/>
      <c:overlay val="0"/>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0.1157</cdr:x>
      <cdr:y>0.8306</cdr:y>
    </cdr:from>
    <cdr:to>
      <cdr:x>0.38843</cdr:x>
      <cdr:y>0.95902</cdr:y>
    </cdr:to>
    <cdr:sp macro="" textlink="">
      <cdr:nvSpPr>
        <cdr:cNvPr id="2" name="TextBox 1"/>
        <cdr:cNvSpPr txBox="1"/>
      </cdr:nvSpPr>
      <cdr:spPr>
        <a:xfrm xmlns:a="http://schemas.openxmlformats.org/drawingml/2006/main">
          <a:off x="666751" y="2895600"/>
          <a:ext cx="1571625" cy="4476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0.1438</cdr:x>
      <cdr:y>0.82514</cdr:y>
    </cdr:from>
    <cdr:to>
      <cdr:x>0.39174</cdr:x>
      <cdr:y>0.98634</cdr:y>
    </cdr:to>
    <cdr:sp macro="" textlink="">
      <cdr:nvSpPr>
        <cdr:cNvPr id="3" name="TextBox 2"/>
        <cdr:cNvSpPr txBox="1"/>
      </cdr:nvSpPr>
      <cdr:spPr>
        <a:xfrm xmlns:a="http://schemas.openxmlformats.org/drawingml/2006/main">
          <a:off x="828676" y="2876550"/>
          <a:ext cx="1428750" cy="5619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Headcount Index </a:t>
          </a:r>
        </a:p>
        <a:p xmlns:a="http://schemas.openxmlformats.org/drawingml/2006/main">
          <a:r>
            <a:rPr lang="en-US" sz="1100"/>
            <a:t>($ 2.5 PPP)</a:t>
          </a:r>
        </a:p>
      </cdr:txBody>
    </cdr:sp>
  </cdr:relSizeAnchor>
  <cdr:relSizeAnchor xmlns:cdr="http://schemas.openxmlformats.org/drawingml/2006/chartDrawing">
    <cdr:from>
      <cdr:x>0.52727</cdr:x>
      <cdr:y>0.8306</cdr:y>
    </cdr:from>
    <cdr:to>
      <cdr:x>0.78678</cdr:x>
      <cdr:y>0.97541</cdr:y>
    </cdr:to>
    <cdr:sp macro="" textlink="">
      <cdr:nvSpPr>
        <cdr:cNvPr id="4" name="TextBox 3"/>
        <cdr:cNvSpPr txBox="1"/>
      </cdr:nvSpPr>
      <cdr:spPr>
        <a:xfrm xmlns:a="http://schemas.openxmlformats.org/drawingml/2006/main">
          <a:off x="3038476" y="2895600"/>
          <a:ext cx="1495425" cy="5048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Headcount Index</a:t>
          </a:r>
          <a:r>
            <a:rPr lang="en-US" sz="1100" baseline="0"/>
            <a:t> </a:t>
          </a:r>
        </a:p>
        <a:p xmlns:a="http://schemas.openxmlformats.org/drawingml/2006/main">
          <a:r>
            <a:rPr lang="en-US" sz="1100" baseline="0"/>
            <a:t>($4 PPP)</a:t>
          </a:r>
          <a:endParaRPr lang="en-US" sz="1100"/>
        </a:p>
      </cdr:txBody>
    </cdr:sp>
  </cdr:relSizeAnchor>
</c:userShapes>
</file>

<file path=ppt/drawings/drawing2.xml><?xml version="1.0" encoding="utf-8"?>
<c:userShapes xmlns:c="http://schemas.openxmlformats.org/drawingml/2006/chart">
  <cdr:relSizeAnchor xmlns:cdr="http://schemas.openxmlformats.org/drawingml/2006/chartDrawing">
    <cdr:from>
      <cdr:x>0.38149</cdr:x>
      <cdr:y>0.73683</cdr:y>
    </cdr:from>
    <cdr:to>
      <cdr:x>0.55018</cdr:x>
      <cdr:y>0.91228</cdr:y>
    </cdr:to>
    <cdr:sp macro="" textlink="">
      <cdr:nvSpPr>
        <cdr:cNvPr id="2" name="Rounded Rectangle 1"/>
        <cdr:cNvSpPr/>
      </cdr:nvSpPr>
      <cdr:spPr>
        <a:xfrm xmlns:a="http://schemas.openxmlformats.org/drawingml/2006/main">
          <a:off x="3419872" y="3629000"/>
          <a:ext cx="1512168" cy="864096"/>
        </a:xfrm>
        <a:prstGeom xmlns:a="http://schemas.openxmlformats.org/drawingml/2006/main" prst="round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0.42165</cdr:x>
      <cdr:y>0.9269</cdr:y>
    </cdr:from>
    <cdr:to>
      <cdr:x>0.53972</cdr:x>
      <cdr:y>1</cdr:y>
    </cdr:to>
    <cdr:sp macro="" textlink="">
      <cdr:nvSpPr>
        <cdr:cNvPr id="3" name="Rectangle 2"/>
        <cdr:cNvSpPr/>
      </cdr:nvSpPr>
      <cdr:spPr>
        <a:xfrm xmlns:a="http://schemas.openxmlformats.org/drawingml/2006/main">
          <a:off x="3779912" y="4565104"/>
          <a:ext cx="1058416" cy="360040"/>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372E7B7F-6721-4D47-B028-CAC5F7844D53}" type="datetimeFigureOut">
              <a:rPr lang="en-US"/>
              <a:pPr>
                <a:defRPr/>
              </a:pPr>
              <a:t>11/17/11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52365BE9-F035-4F6B-B78A-111655C9CFD9}" type="slidenum">
              <a:rPr lang="en-US"/>
              <a:pPr>
                <a:defRPr/>
              </a:pPr>
              <a:t>‹#›</a:t>
            </a:fld>
            <a:endParaRPr lang="en-US"/>
          </a:p>
        </p:txBody>
      </p:sp>
    </p:spTree>
    <p:extLst>
      <p:ext uri="{BB962C8B-B14F-4D97-AF65-F5344CB8AC3E}">
        <p14:creationId xmlns:p14="http://schemas.microsoft.com/office/powerpoint/2010/main" val="41822625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8575798-481A-422F-A4ED-4D4C86E67031}" type="datetime1">
              <a:rPr lang="en-US"/>
              <a:pPr>
                <a:defRPr/>
              </a:pPr>
              <a:t>11/17/11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B12A11-4A1D-448C-8183-D083FB83A58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445D704-F220-4927-A90B-0799B115E217}" type="datetime1">
              <a:rPr lang="en-US"/>
              <a:pPr>
                <a:defRPr/>
              </a:pPr>
              <a:t>11/17/11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1B1A37D-F2AE-439B-9207-A7C005BD20C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61AAC3-E3F0-4FC3-A2A5-C6555FF3E137}" type="datetime1">
              <a:rPr lang="en-US"/>
              <a:pPr>
                <a:defRPr/>
              </a:pPr>
              <a:t>11/17/11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364FD3-7FCB-434C-8544-13976790AB7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A99ABF7-A500-499D-ACAA-F56008E8A043}" type="datetime1">
              <a:rPr lang="en-US"/>
              <a:pPr>
                <a:defRPr/>
              </a:pPr>
              <a:t>11/17/11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3608D16-9D6F-46DD-AB73-7CC353F9080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535B107-71DF-48F9-9A4B-4DA0F352C226}" type="datetime1">
              <a:rPr lang="en-US"/>
              <a:pPr>
                <a:defRPr/>
              </a:pPr>
              <a:t>11/17/11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1288B60-F83B-4A0F-943F-04D3296BEA0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6DED821-C97A-4A17-B234-6AF028970884}" type="datetime1">
              <a:rPr lang="en-US"/>
              <a:pPr>
                <a:defRPr/>
              </a:pPr>
              <a:t>11/17/11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AFA931D-77FF-42FE-8FDB-DC2C59E842F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DDA1B85-40FD-4BAE-95E9-D781A13B6EBA}" type="datetime1">
              <a:rPr lang="en-US"/>
              <a:pPr>
                <a:defRPr/>
              </a:pPr>
              <a:t>11/17/11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2125143-6D85-461A-A324-2F6099622E5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530D78A-D763-4821-9D21-12D0BB678835}" type="datetime1">
              <a:rPr lang="en-US"/>
              <a:pPr>
                <a:defRPr/>
              </a:pPr>
              <a:t>11/17/11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EA9F944-D4C2-4628-8E1E-6D111166FEF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4DB27A3-D4CC-4C52-A13C-18311B9A90FC}" type="datetime1">
              <a:rPr lang="en-US"/>
              <a:pPr>
                <a:defRPr/>
              </a:pPr>
              <a:t>11/17/11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1EFB4BF-2962-427F-82B6-7D144439184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8CC80CF-1111-484C-A499-06377918B9CE}" type="datetime1">
              <a:rPr lang="en-US"/>
              <a:pPr>
                <a:defRPr/>
              </a:pPr>
              <a:t>11/17/11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428D89-B946-4DF2-9D6E-9CCB9407243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C9148B5-E695-409D-9B46-AA0C78AD7C29}" type="datetime1">
              <a:rPr lang="en-US"/>
              <a:pPr>
                <a:defRPr/>
              </a:pPr>
              <a:t>11/17/11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C6E2272-B9C9-4EBE-B092-B63CEF0E397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50375AD9-9230-4318-B434-C9CBD1CF343B}" type="datetime1">
              <a:rPr lang="en-US"/>
              <a:pPr>
                <a:defRPr/>
              </a:pPr>
              <a:t>11/17/11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5BA23AA8-0550-4239-954B-3E419455901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9" r:id="rId1"/>
    <p:sldLayoutId id="2147483718" r:id="rId2"/>
    <p:sldLayoutId id="2147483717" r:id="rId3"/>
    <p:sldLayoutId id="2147483716" r:id="rId4"/>
    <p:sldLayoutId id="2147483715" r:id="rId5"/>
    <p:sldLayoutId id="2147483714" r:id="rId6"/>
    <p:sldLayoutId id="2147483713" r:id="rId7"/>
    <p:sldLayoutId id="2147483712" r:id="rId8"/>
    <p:sldLayoutId id="2147483711" r:id="rId9"/>
    <p:sldLayoutId id="2147483710" r:id="rId10"/>
    <p:sldLayoutId id="2147483709"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9.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98512"/>
            <a:ext cx="7772400" cy="5638800"/>
          </a:xfrm>
          <a:solidFill>
            <a:schemeClr val="bg2">
              <a:lumMod val="75000"/>
            </a:schemeClr>
          </a:solidFill>
        </p:spPr>
        <p:txBody>
          <a:bodyPr rtlCol="0">
            <a:normAutofit/>
          </a:bodyPr>
          <a:lstStyle/>
          <a:p>
            <a:pPr fontAlgn="auto">
              <a:spcAft>
                <a:spcPts val="0"/>
              </a:spcAft>
              <a:defRPr/>
            </a:pPr>
            <a:r>
              <a:rPr lang="en-US" b="1" dirty="0"/>
              <a:t>Fiscal Policy and Redistribution in Latin </a:t>
            </a:r>
            <a:r>
              <a:rPr lang="en-US" b="1" dirty="0" smtClean="0"/>
              <a:t>America: Challenging Conventional Wisdom</a:t>
            </a:r>
            <a:r>
              <a:rPr lang="en-US" sz="3200" b="1" dirty="0" smtClean="0"/>
              <a:t/>
            </a:r>
            <a:br>
              <a:rPr lang="en-US" sz="3200" b="1" dirty="0" smtClean="0"/>
            </a:br>
            <a:r>
              <a:rPr lang="es-AR" sz="3200" dirty="0" smtClean="0"/>
              <a:t>Nora </a:t>
            </a:r>
            <a:r>
              <a:rPr lang="es-AR" sz="3200" dirty="0" err="1" smtClean="0"/>
              <a:t>Lustig</a:t>
            </a:r>
            <a:r>
              <a:rPr lang="es-AR" sz="3200" dirty="0" smtClean="0"/>
              <a:t/>
            </a:r>
            <a:br>
              <a:rPr lang="es-AR" sz="3200" dirty="0" smtClean="0"/>
            </a:br>
            <a:r>
              <a:rPr lang="es-AR" sz="3200" dirty="0" smtClean="0"/>
              <a:t>Tulane </a:t>
            </a:r>
            <a:r>
              <a:rPr lang="es-AR" sz="3200" dirty="0" err="1" smtClean="0"/>
              <a:t>University</a:t>
            </a:r>
            <a:r>
              <a:rPr lang="es-AR" sz="3200" dirty="0" smtClean="0"/>
              <a:t>, CGD, IAD</a:t>
            </a:r>
            <a:br>
              <a:rPr lang="es-AR" sz="3200" dirty="0" smtClean="0"/>
            </a:br>
            <a:endParaRPr lang="en-US" sz="3200" dirty="0"/>
          </a:p>
        </p:txBody>
      </p:sp>
      <p:sp>
        <p:nvSpPr>
          <p:cNvPr id="3" name="Subtitle 2"/>
          <p:cNvSpPr>
            <a:spLocks noGrp="1"/>
          </p:cNvSpPr>
          <p:nvPr>
            <p:ph type="subTitle" idx="1"/>
          </p:nvPr>
        </p:nvSpPr>
        <p:spPr>
          <a:xfrm>
            <a:off x="1371600" y="4648200"/>
            <a:ext cx="6400800" cy="1423988"/>
          </a:xfrm>
        </p:spPr>
        <p:txBody>
          <a:bodyPr rtlCol="0">
            <a:normAutofit fontScale="92500" lnSpcReduction="20000"/>
          </a:bodyPr>
          <a:lstStyle/>
          <a:p>
            <a:pPr fontAlgn="auto">
              <a:spcAft>
                <a:spcPts val="0"/>
              </a:spcAft>
              <a:buFont typeface="Arial" pitchFamily="34" charset="0"/>
              <a:buNone/>
              <a:defRPr/>
            </a:pPr>
            <a:r>
              <a:rPr lang="en-US" b="1" dirty="0" smtClean="0">
                <a:solidFill>
                  <a:schemeClr val="tx1"/>
                </a:solidFill>
              </a:rPr>
              <a:t>Commitment to Equity Workshop</a:t>
            </a:r>
          </a:p>
          <a:p>
            <a:pPr fontAlgn="auto">
              <a:spcAft>
                <a:spcPts val="0"/>
              </a:spcAft>
              <a:buFont typeface="Arial" pitchFamily="34" charset="0"/>
              <a:buNone/>
              <a:defRPr/>
            </a:pPr>
            <a:r>
              <a:rPr lang="en-US" b="1" dirty="0" smtClean="0">
                <a:solidFill>
                  <a:schemeClr val="tx1"/>
                </a:solidFill>
              </a:rPr>
              <a:t>Washington, DC</a:t>
            </a:r>
          </a:p>
          <a:p>
            <a:pPr fontAlgn="auto">
              <a:spcAft>
                <a:spcPts val="0"/>
              </a:spcAft>
              <a:buFont typeface="Arial" pitchFamily="34" charset="0"/>
              <a:buNone/>
              <a:defRPr/>
            </a:pPr>
            <a:r>
              <a:rPr lang="en-US" b="1" dirty="0" smtClean="0">
                <a:solidFill>
                  <a:schemeClr val="tx1"/>
                </a:solidFill>
              </a:rPr>
              <a:t>November 3 and 4, 2011</a:t>
            </a:r>
          </a:p>
        </p:txBody>
      </p:sp>
      <p:sp>
        <p:nvSpPr>
          <p:cNvPr id="4" name="Slide Number Placeholder 3"/>
          <p:cNvSpPr>
            <a:spLocks noGrp="1"/>
          </p:cNvSpPr>
          <p:nvPr>
            <p:ph type="sldNum" sz="quarter" idx="12"/>
          </p:nvPr>
        </p:nvSpPr>
        <p:spPr/>
        <p:txBody>
          <a:bodyPr/>
          <a:lstStyle/>
          <a:p>
            <a:pPr>
              <a:defRPr/>
            </a:pPr>
            <a:fld id="{47EA145D-DE2E-4154-A49E-DDE4585C8738}" type="slidenum">
              <a:rPr lang="en-US"/>
              <a:pPr>
                <a:defRPr/>
              </a:pPr>
              <a:t>1</a:t>
            </a:fld>
            <a:endParaRPr lang="en-US"/>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Share of Direct Transfers Going to Each Quintile (Poorest to Richest)</a:t>
            </a:r>
            <a:endParaRPr lang="en-US" dirty="0"/>
          </a:p>
        </p:txBody>
      </p:sp>
      <p:sp>
        <p:nvSpPr>
          <p:cNvPr id="4" name="Slide Number Placeholder 3"/>
          <p:cNvSpPr>
            <a:spLocks noGrp="1"/>
          </p:cNvSpPr>
          <p:nvPr>
            <p:ph type="sldNum" sz="quarter" idx="12"/>
          </p:nvPr>
        </p:nvSpPr>
        <p:spPr/>
        <p:txBody>
          <a:bodyPr/>
          <a:lstStyle/>
          <a:p>
            <a:pPr>
              <a:defRPr/>
            </a:pPr>
            <a:fld id="{F00243A6-C10F-4514-81DC-5C8FE3ACDB08}" type="slidenum">
              <a:rPr lang="en-US"/>
              <a:pPr>
                <a:defRPr/>
              </a:pPr>
              <a:t>10</a:t>
            </a:fld>
            <a:endParaRPr lang="en-US"/>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28775"/>
          </a:xfrm>
        </p:spPr>
        <p:txBody>
          <a:bodyPr rtlCol="0">
            <a:normAutofit fontScale="90000"/>
          </a:bodyPr>
          <a:lstStyle/>
          <a:p>
            <a:pPr fontAlgn="auto">
              <a:spcAft>
                <a:spcPts val="0"/>
              </a:spcAft>
              <a:defRPr/>
            </a:pPr>
            <a:r>
              <a:rPr lang="en-US" dirty="0" smtClean="0"/>
              <a:t>Share of In-kind Transfers (Education, Health, </a:t>
            </a:r>
            <a:r>
              <a:rPr lang="en-US" dirty="0" err="1" smtClean="0"/>
              <a:t>Urban&amp;Housing</a:t>
            </a:r>
            <a:r>
              <a:rPr lang="en-US" dirty="0" smtClean="0"/>
              <a:t>) Going to Each Quintile</a:t>
            </a:r>
            <a:endParaRPr lang="en-US" dirty="0"/>
          </a:p>
        </p:txBody>
      </p:sp>
      <p:sp>
        <p:nvSpPr>
          <p:cNvPr id="4" name="Slide Number Placeholder 3"/>
          <p:cNvSpPr>
            <a:spLocks noGrp="1"/>
          </p:cNvSpPr>
          <p:nvPr>
            <p:ph type="sldNum" sz="quarter" idx="12"/>
          </p:nvPr>
        </p:nvSpPr>
        <p:spPr/>
        <p:txBody>
          <a:bodyPr/>
          <a:lstStyle/>
          <a:p>
            <a:pPr>
              <a:defRPr/>
            </a:pPr>
            <a:fld id="{5192045F-B12E-4CB5-BEC1-1B9EC9E70608}" type="slidenum">
              <a:rPr lang="en-US"/>
              <a:pPr>
                <a:defRPr/>
              </a:pPr>
              <a:t>11</a:t>
            </a:fld>
            <a:endParaRPr lang="en-US"/>
          </a:p>
        </p:txBody>
      </p:sp>
      <p:graphicFrame>
        <p:nvGraphicFramePr>
          <p:cNvPr id="5" name="Content Placeholder 4"/>
          <p:cNvGraphicFramePr>
            <a:graphicFrameLocks noGrp="1"/>
          </p:cNvGraphicFramePr>
          <p:nvPr>
            <p:ph idx="1"/>
          </p:nvPr>
        </p:nvGraphicFramePr>
        <p:xfrm>
          <a:off x="251520" y="1916832"/>
          <a:ext cx="8661648" cy="474198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Zooming-in: Share of Transfers Going to Bottom 20 %</a:t>
            </a:r>
            <a:endParaRPr lang="en-US" dirty="0"/>
          </a:p>
        </p:txBody>
      </p:sp>
      <p:sp>
        <p:nvSpPr>
          <p:cNvPr id="4" name="Slide Number Placeholder 3"/>
          <p:cNvSpPr>
            <a:spLocks noGrp="1"/>
          </p:cNvSpPr>
          <p:nvPr>
            <p:ph type="sldNum" sz="quarter" idx="12"/>
          </p:nvPr>
        </p:nvSpPr>
        <p:spPr/>
        <p:txBody>
          <a:bodyPr/>
          <a:lstStyle/>
          <a:p>
            <a:pPr>
              <a:defRPr/>
            </a:pPr>
            <a:fld id="{34197354-9A18-4482-9A52-9CAC1D950374}" type="slidenum">
              <a:rPr lang="en-US"/>
              <a:pPr>
                <a:defRPr/>
              </a:pPr>
              <a:t>12</a:t>
            </a:fld>
            <a:endParaRPr lang="en-US"/>
          </a:p>
        </p:txBody>
      </p:sp>
      <p:graphicFrame>
        <p:nvGraphicFramePr>
          <p:cNvPr id="5" name="Content Placeholder 4"/>
          <p:cNvGraphicFramePr>
            <a:graphicFrameLocks noGrp="1"/>
          </p:cNvGraphicFramePr>
          <p:nvPr>
            <p:ph idx="1"/>
          </p:nvPr>
        </p:nvGraphicFramePr>
        <p:xfrm>
          <a:off x="0" y="1600200"/>
          <a:ext cx="8964488" cy="492514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913"/>
            <a:ext cx="9144000" cy="1425575"/>
          </a:xfrm>
        </p:spPr>
        <p:txBody>
          <a:bodyPr rtlCol="0">
            <a:normAutofit fontScale="90000"/>
          </a:bodyPr>
          <a:lstStyle/>
          <a:p>
            <a:pPr fontAlgn="auto">
              <a:spcAft>
                <a:spcPts val="0"/>
              </a:spcAft>
              <a:defRPr/>
            </a:pPr>
            <a:r>
              <a:rPr lang="en-US" u="sng" dirty="0" smtClean="0"/>
              <a:t>Third</a:t>
            </a:r>
            <a:r>
              <a:rPr lang="en-US" dirty="0" smtClean="0"/>
              <a:t>, no obvious correlation between size of government and redistribution (Table 1)</a:t>
            </a:r>
            <a:endParaRPr lang="en-US" dirty="0"/>
          </a:p>
        </p:txBody>
      </p:sp>
      <p:sp>
        <p:nvSpPr>
          <p:cNvPr id="4" name="Slide Number Placeholder 3"/>
          <p:cNvSpPr>
            <a:spLocks noGrp="1"/>
          </p:cNvSpPr>
          <p:nvPr>
            <p:ph type="sldNum" sz="quarter" idx="12"/>
          </p:nvPr>
        </p:nvSpPr>
        <p:spPr/>
        <p:txBody>
          <a:bodyPr/>
          <a:lstStyle/>
          <a:p>
            <a:pPr>
              <a:defRPr/>
            </a:pPr>
            <a:fld id="{40410931-4BFC-4ABA-9FB5-FA7A59242297}" type="slidenum">
              <a:rPr lang="en-US"/>
              <a:pPr>
                <a:defRPr/>
              </a:pPr>
              <a:t>13</a:t>
            </a:fld>
            <a:endParaRPr lang="en-US"/>
          </a:p>
        </p:txBody>
      </p:sp>
      <p:pic>
        <p:nvPicPr>
          <p:cNvPr id="26627" name="Picture 2"/>
          <p:cNvPicPr>
            <a:picLocks noGrp="1" noChangeAspect="1" noChangeArrowheads="1"/>
          </p:cNvPicPr>
          <p:nvPr>
            <p:ph idx="1"/>
          </p:nvPr>
        </p:nvPicPr>
        <p:blipFill>
          <a:blip r:embed="rId2" cstate="print"/>
          <a:srcRect/>
          <a:stretch>
            <a:fillRect/>
          </a:stretch>
        </p:blipFill>
        <p:spPr>
          <a:xfrm>
            <a:off x="611188" y="1773238"/>
            <a:ext cx="7993062" cy="4660900"/>
          </a:xfrm>
        </p:spPr>
      </p:pic>
      <p:sp>
        <p:nvSpPr>
          <p:cNvPr id="6" name="Oval 5"/>
          <p:cNvSpPr/>
          <p:nvPr/>
        </p:nvSpPr>
        <p:spPr>
          <a:xfrm>
            <a:off x="5940425" y="3573463"/>
            <a:ext cx="1439863" cy="328453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8C0FF088-67E4-497D-88CF-FE7C16756CA2}" type="slidenum">
              <a:rPr lang="en-US"/>
              <a:pPr>
                <a:defRPr/>
              </a:pPr>
              <a:t>14</a:t>
            </a:fld>
            <a:endParaRPr lang="en-US"/>
          </a:p>
        </p:txBody>
      </p:sp>
      <p:pic>
        <p:nvPicPr>
          <p:cNvPr id="27650" name="Picture 2"/>
          <p:cNvPicPr>
            <a:picLocks noChangeAspect="1" noChangeArrowheads="1"/>
          </p:cNvPicPr>
          <p:nvPr/>
        </p:nvPicPr>
        <p:blipFill>
          <a:blip r:embed="rId2" cstate="print"/>
          <a:srcRect/>
          <a:stretch>
            <a:fillRect/>
          </a:stretch>
        </p:blipFill>
        <p:spPr bwMode="auto">
          <a:xfrm>
            <a:off x="1331913" y="836613"/>
            <a:ext cx="6192837" cy="5183187"/>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No apparent correlation between size of government and impact </a:t>
            </a:r>
            <a:endParaRPr lang="en-US" dirty="0"/>
          </a:p>
        </p:txBody>
      </p:sp>
      <p:sp>
        <p:nvSpPr>
          <p:cNvPr id="28674" name="Content Placeholder 2"/>
          <p:cNvSpPr>
            <a:spLocks noGrp="1"/>
          </p:cNvSpPr>
          <p:nvPr>
            <p:ph idx="1"/>
          </p:nvPr>
        </p:nvSpPr>
        <p:spPr/>
        <p:txBody>
          <a:bodyPr/>
          <a:lstStyle/>
          <a:p>
            <a:r>
              <a:rPr lang="en-US" smtClean="0"/>
              <a:t>Primary spending/GDP is similar for Argentina and Bolivia but they are on opposite sides in terms of the extent of redistribution.</a:t>
            </a:r>
          </a:p>
          <a:p>
            <a:endParaRPr lang="en-US" smtClean="0"/>
          </a:p>
          <a:p>
            <a:r>
              <a:rPr lang="en-US" smtClean="0"/>
              <a:t>Although Mexico spends 1/7</a:t>
            </a:r>
            <a:r>
              <a:rPr lang="en-US" baseline="30000" smtClean="0"/>
              <a:t>th</a:t>
            </a:r>
            <a:r>
              <a:rPr lang="en-US" smtClean="0"/>
              <a:t> of Brazil in transfers/GDP, the Gini declines by more in the former.</a:t>
            </a:r>
          </a:p>
        </p:txBody>
      </p:sp>
      <p:sp>
        <p:nvSpPr>
          <p:cNvPr id="4" name="Slide Number Placeholder 3"/>
          <p:cNvSpPr>
            <a:spLocks noGrp="1"/>
          </p:cNvSpPr>
          <p:nvPr>
            <p:ph type="sldNum" sz="quarter" idx="12"/>
          </p:nvPr>
        </p:nvSpPr>
        <p:spPr/>
        <p:txBody>
          <a:bodyPr/>
          <a:lstStyle/>
          <a:p>
            <a:pPr>
              <a:defRPr/>
            </a:pPr>
            <a:fld id="{30C003EF-9A61-46BF-828E-D9F273B8105F}" type="slidenum">
              <a:rPr lang="en-US"/>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2420938"/>
          </a:xfrm>
        </p:spPr>
        <p:txBody>
          <a:bodyPr rtlCol="0">
            <a:normAutofit fontScale="90000"/>
          </a:bodyPr>
          <a:lstStyle/>
          <a:p>
            <a:pPr algn="l" fontAlgn="auto">
              <a:spcAft>
                <a:spcPts val="0"/>
              </a:spcAft>
              <a:defRPr/>
            </a:pPr>
            <a:r>
              <a:rPr lang="en-US" u="sng" dirty="0" smtClean="0"/>
              <a:t>Fourth</a:t>
            </a:r>
            <a:r>
              <a:rPr lang="en-US" dirty="0" smtClean="0"/>
              <a:t>, due to indirect taxes households are net payers to the “</a:t>
            </a:r>
            <a:r>
              <a:rPr lang="en-US" dirty="0" err="1" smtClean="0"/>
              <a:t>fisc</a:t>
            </a:r>
            <a:r>
              <a:rPr lang="en-US" dirty="0" smtClean="0"/>
              <a:t>” beginning in the third </a:t>
            </a:r>
            <a:r>
              <a:rPr lang="en-US" dirty="0" err="1" smtClean="0"/>
              <a:t>decile</a:t>
            </a:r>
            <a:r>
              <a:rPr lang="en-US" dirty="0" smtClean="0"/>
              <a:t> in Bolivia and Brazil; for Peru this happens in the fifth </a:t>
            </a:r>
            <a:r>
              <a:rPr lang="en-US" dirty="0" err="1" smtClean="0"/>
              <a:t>decile</a:t>
            </a:r>
            <a:r>
              <a:rPr lang="en-US" dirty="0" smtClean="0"/>
              <a:t>.(Table 3)</a:t>
            </a:r>
            <a:endParaRPr lang="en-US" dirty="0"/>
          </a:p>
        </p:txBody>
      </p:sp>
      <p:sp>
        <p:nvSpPr>
          <p:cNvPr id="4" name="Slide Number Placeholder 3"/>
          <p:cNvSpPr>
            <a:spLocks noGrp="1"/>
          </p:cNvSpPr>
          <p:nvPr>
            <p:ph type="sldNum" sz="quarter" idx="12"/>
          </p:nvPr>
        </p:nvSpPr>
        <p:spPr/>
        <p:txBody>
          <a:bodyPr/>
          <a:lstStyle/>
          <a:p>
            <a:pPr>
              <a:defRPr/>
            </a:pPr>
            <a:fld id="{6BE96D60-1897-4DC7-ACCD-8AC2E71B7314}" type="slidenum">
              <a:rPr lang="en-US"/>
              <a:pPr>
                <a:defRPr/>
              </a:pPr>
              <a:t>16</a:t>
            </a:fld>
            <a:endParaRPr lang="en-US"/>
          </a:p>
        </p:txBody>
      </p:sp>
      <p:pic>
        <p:nvPicPr>
          <p:cNvPr id="29699" name="Picture 4"/>
          <p:cNvPicPr>
            <a:picLocks noGrp="1" noChangeAspect="1" noChangeArrowheads="1"/>
          </p:cNvPicPr>
          <p:nvPr>
            <p:ph idx="1"/>
          </p:nvPr>
        </p:nvPicPr>
        <p:blipFill>
          <a:blip r:embed="rId2" cstate="print"/>
          <a:srcRect/>
          <a:stretch>
            <a:fillRect/>
          </a:stretch>
        </p:blipFill>
        <p:spPr>
          <a:xfrm>
            <a:off x="971550" y="2565400"/>
            <a:ext cx="6840538" cy="4103688"/>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DFE3C5C0-0965-46B9-B2E4-DD236B148B27}" type="slidenum">
              <a:rPr lang="en-US"/>
              <a:pPr>
                <a:defRPr/>
              </a:pPr>
              <a:t>17</a:t>
            </a:fld>
            <a:endParaRPr lang="en-US"/>
          </a:p>
        </p:txBody>
      </p:sp>
      <p:pic>
        <p:nvPicPr>
          <p:cNvPr id="30722" name="Picture 2"/>
          <p:cNvPicPr>
            <a:picLocks noChangeAspect="1" noChangeArrowheads="1"/>
          </p:cNvPicPr>
          <p:nvPr/>
        </p:nvPicPr>
        <p:blipFill>
          <a:blip r:embed="rId2" cstate="print"/>
          <a:srcRect/>
          <a:stretch>
            <a:fillRect/>
          </a:stretch>
        </p:blipFill>
        <p:spPr bwMode="auto">
          <a:xfrm>
            <a:off x="539750" y="476250"/>
            <a:ext cx="8002588" cy="4968875"/>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D71B6A4F-41E2-441A-AA0C-56107E25C157}" type="slidenum">
              <a:rPr lang="en-US"/>
              <a:pPr>
                <a:defRPr/>
              </a:pPr>
              <a:t>18</a:t>
            </a:fld>
            <a:endParaRPr lang="en-US"/>
          </a:p>
        </p:txBody>
      </p:sp>
      <p:pic>
        <p:nvPicPr>
          <p:cNvPr id="31746" name="Picture 2"/>
          <p:cNvPicPr>
            <a:picLocks noChangeAspect="1" noChangeArrowheads="1"/>
          </p:cNvPicPr>
          <p:nvPr/>
        </p:nvPicPr>
        <p:blipFill>
          <a:blip r:embed="rId2" cstate="print"/>
          <a:srcRect/>
          <a:stretch>
            <a:fillRect/>
          </a:stretch>
        </p:blipFill>
        <p:spPr bwMode="auto">
          <a:xfrm>
            <a:off x="827088" y="476250"/>
            <a:ext cx="6697662" cy="5195888"/>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88" y="0"/>
            <a:ext cx="8964612" cy="1628775"/>
          </a:xfrm>
        </p:spPr>
        <p:txBody>
          <a:bodyPr rtlCol="0">
            <a:normAutofit fontScale="90000"/>
          </a:bodyPr>
          <a:lstStyle/>
          <a:p>
            <a:pPr fontAlgn="auto">
              <a:spcAft>
                <a:spcPts val="0"/>
              </a:spcAft>
              <a:defRPr/>
            </a:pPr>
            <a:r>
              <a:rPr lang="en-US" u="sng" dirty="0" smtClean="0"/>
              <a:t>Fifth</a:t>
            </a:r>
            <a:r>
              <a:rPr lang="en-US" dirty="0" smtClean="0"/>
              <a:t>, safety net system excludes substantial proportion of the poor by design</a:t>
            </a:r>
            <a:endParaRPr lang="en-US" u="sng" dirty="0"/>
          </a:p>
        </p:txBody>
      </p:sp>
      <p:sp>
        <p:nvSpPr>
          <p:cNvPr id="4" name="Slide Number Placeholder 3"/>
          <p:cNvSpPr>
            <a:spLocks noGrp="1"/>
          </p:cNvSpPr>
          <p:nvPr>
            <p:ph type="sldNum" sz="quarter" idx="12"/>
          </p:nvPr>
        </p:nvSpPr>
        <p:spPr/>
        <p:txBody>
          <a:bodyPr/>
          <a:lstStyle/>
          <a:p>
            <a:pPr>
              <a:defRPr/>
            </a:pPr>
            <a:fld id="{43B47B9E-277B-40CE-9A4A-5AF768031EA9}" type="slidenum">
              <a:rPr lang="en-US"/>
              <a:pPr>
                <a:defRPr/>
              </a:pPr>
              <a:t>19</a:t>
            </a:fld>
            <a:endParaRPr lang="en-US"/>
          </a:p>
        </p:txBody>
      </p:sp>
      <p:graphicFrame>
        <p:nvGraphicFramePr>
          <p:cNvPr id="5" name="Content Placeholder 4"/>
          <p:cNvGraphicFramePr>
            <a:graphicFrameLocks noGrp="1"/>
          </p:cNvGraphicFramePr>
          <p:nvPr>
            <p:ph idx="1"/>
          </p:nvPr>
        </p:nvGraphicFramePr>
        <p:xfrm>
          <a:off x="250825" y="1844675"/>
          <a:ext cx="8642350" cy="46799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1" descr="F:\PROJECTS\PROJECT COMMITMENT TO EQUITY\CEQ MEETINGS\CEQ WKSHP NOV 3&amp;4 2011 WASH DC\votemos por cristina.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15362" name="TextBox 3"/>
          <p:cNvSpPr txBox="1">
            <a:spLocks noChangeArrowheads="1"/>
          </p:cNvSpPr>
          <p:nvPr/>
        </p:nvSpPr>
        <p:spPr bwMode="auto">
          <a:xfrm>
            <a:off x="315913" y="3810000"/>
            <a:ext cx="3536950" cy="2354263"/>
          </a:xfrm>
          <a:prstGeom prst="rect">
            <a:avLst/>
          </a:prstGeom>
          <a:noFill/>
          <a:ln w="9525">
            <a:noFill/>
            <a:miter lim="800000"/>
            <a:headEnd/>
            <a:tailEnd/>
          </a:ln>
        </p:spPr>
        <p:txBody>
          <a:bodyPr>
            <a:spAutoFit/>
          </a:bodyPr>
          <a:lstStyle/>
          <a:p>
            <a:r>
              <a:rPr lang="en-US" sz="2100" b="1">
                <a:latin typeface="Calibri" pitchFamily="34" charset="0"/>
              </a:rPr>
              <a:t>Corrientes, Argentina, August 2011: “Today let’s vote for Cristina [Fernandez], if we don’t, good-by to pensions, good-by to current retirement age, good-by to wages for our children.” </a:t>
            </a:r>
          </a:p>
        </p:txBody>
      </p:sp>
      <p:sp>
        <p:nvSpPr>
          <p:cNvPr id="5" name="Rectangle 4"/>
          <p:cNvSpPr/>
          <p:nvPr/>
        </p:nvSpPr>
        <p:spPr>
          <a:xfrm>
            <a:off x="315913" y="3810000"/>
            <a:ext cx="3384550" cy="2765425"/>
          </a:xfrm>
          <a:prstGeom prst="rect">
            <a:avLst/>
          </a:prstGeom>
          <a:noFill/>
          <a:ln w="57150">
            <a:solidFill>
              <a:srgbClr val="FF00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7D7B40BD-A4EE-4C57-AAC9-18D758AB4C4B}" type="slidenum">
              <a:rPr lang="en-US"/>
              <a:pPr>
                <a:defRPr/>
              </a:pPr>
              <a:t>20</a:t>
            </a:fld>
            <a:endParaRPr lang="en-US"/>
          </a:p>
        </p:txBody>
      </p:sp>
      <p:pic>
        <p:nvPicPr>
          <p:cNvPr id="33794" name="Picture 2"/>
          <p:cNvPicPr>
            <a:picLocks noChangeAspect="1" noChangeArrowheads="1"/>
          </p:cNvPicPr>
          <p:nvPr/>
        </p:nvPicPr>
        <p:blipFill>
          <a:blip r:embed="rId2" cstate="print"/>
          <a:srcRect/>
          <a:stretch>
            <a:fillRect/>
          </a:stretch>
        </p:blipFill>
        <p:spPr bwMode="auto">
          <a:xfrm>
            <a:off x="323850" y="620713"/>
            <a:ext cx="8640763" cy="5329237"/>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ctrTitle"/>
          </p:nvPr>
        </p:nvSpPr>
        <p:spPr/>
        <p:txBody>
          <a:bodyPr/>
          <a:lstStyle/>
          <a:p>
            <a:r>
              <a:rPr lang="en-US" smtClean="0"/>
              <a:t>Methodological Highlights</a:t>
            </a:r>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endParaRPr lang="en-US"/>
          </a:p>
        </p:txBody>
      </p:sp>
      <p:sp>
        <p:nvSpPr>
          <p:cNvPr id="4" name="Slide Number Placeholder 3"/>
          <p:cNvSpPr>
            <a:spLocks noGrp="1"/>
          </p:cNvSpPr>
          <p:nvPr>
            <p:ph type="sldNum" sz="quarter" idx="12"/>
          </p:nvPr>
        </p:nvSpPr>
        <p:spPr/>
        <p:txBody>
          <a:bodyPr/>
          <a:lstStyle/>
          <a:p>
            <a:pPr>
              <a:defRPr/>
            </a:pPr>
            <a:fld id="{EA2EF1F8-67CB-4E82-8A7F-1EC3FEA93F0F}" type="slidenum">
              <a:rPr lang="en-US"/>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smtClean="0"/>
              <a:t>Methodological Highlights</a:t>
            </a: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US" dirty="0" smtClean="0"/>
              <a:t>Definitions of income concepts and how they are constructed</a:t>
            </a:r>
          </a:p>
          <a:p>
            <a:pPr lvl="1" fontAlgn="auto">
              <a:spcAft>
                <a:spcPts val="0"/>
              </a:spcAft>
              <a:buFont typeface="Arial" pitchFamily="34" charset="0"/>
              <a:buChar char="–"/>
              <a:defRPr/>
            </a:pPr>
            <a:r>
              <a:rPr lang="en-US" dirty="0" smtClean="0"/>
              <a:t>Methods</a:t>
            </a:r>
          </a:p>
          <a:p>
            <a:pPr lvl="1" fontAlgn="auto">
              <a:spcAft>
                <a:spcPts val="0"/>
              </a:spcAft>
              <a:buFont typeface="Arial" pitchFamily="34" charset="0"/>
              <a:buChar char="–"/>
              <a:defRPr/>
            </a:pPr>
            <a:r>
              <a:rPr lang="en-US" dirty="0" smtClean="0"/>
              <a:t>When to scale-up</a:t>
            </a:r>
          </a:p>
          <a:p>
            <a:pPr fontAlgn="auto">
              <a:spcAft>
                <a:spcPts val="0"/>
              </a:spcAft>
              <a:buFont typeface="Arial" pitchFamily="34" charset="0"/>
              <a:buChar char="•"/>
              <a:defRPr/>
            </a:pPr>
            <a:r>
              <a:rPr lang="en-US" dirty="0" smtClean="0"/>
              <a:t>Static fiscal incidence analysis</a:t>
            </a:r>
          </a:p>
          <a:p>
            <a:pPr fontAlgn="auto">
              <a:spcAft>
                <a:spcPts val="0"/>
              </a:spcAft>
              <a:buFont typeface="Arial" pitchFamily="34" charset="0"/>
              <a:buChar char="•"/>
              <a:defRPr/>
            </a:pPr>
            <a:r>
              <a:rPr lang="en-US" dirty="0" smtClean="0"/>
              <a:t>Definition of “Progressive” and “Regressive”</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t>Data: Household Surveys; See top rows of Appendix A</a:t>
            </a:r>
            <a:endParaRPr lang="en-US" dirty="0"/>
          </a:p>
        </p:txBody>
      </p:sp>
      <p:sp>
        <p:nvSpPr>
          <p:cNvPr id="4" name="Slide Number Placeholder 3"/>
          <p:cNvSpPr>
            <a:spLocks noGrp="1"/>
          </p:cNvSpPr>
          <p:nvPr>
            <p:ph type="sldNum" sz="quarter" idx="12"/>
          </p:nvPr>
        </p:nvSpPr>
        <p:spPr/>
        <p:txBody>
          <a:bodyPr/>
          <a:lstStyle/>
          <a:p>
            <a:pPr>
              <a:defRPr/>
            </a:pPr>
            <a:fld id="{3878DDA8-8B4D-460A-AD2F-27B62C6BDE5A}" type="slidenum">
              <a:rPr lang="en-US"/>
              <a:pPr>
                <a:defRPr/>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Fiscal Incidence Analysis: Definitions of Income Concepts</a:t>
            </a:r>
            <a:endParaRPr lang="en-US" dirty="0"/>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en-US" dirty="0" smtClean="0"/>
              <a:t>We attempt to assess the distributive impact of the full range of fiscal interventions. </a:t>
            </a:r>
          </a:p>
          <a:p>
            <a:pPr fontAlgn="auto">
              <a:spcAft>
                <a:spcPts val="0"/>
              </a:spcAft>
              <a:buFont typeface="Arial" pitchFamily="34" charset="0"/>
              <a:buChar char="•"/>
              <a:defRPr/>
            </a:pPr>
            <a:r>
              <a:rPr lang="en-US" dirty="0" smtClean="0"/>
              <a:t>Whenever possible from market or primary income and sequentially estimate the incidence of</a:t>
            </a:r>
          </a:p>
          <a:p>
            <a:pPr lvl="1" fontAlgn="auto">
              <a:spcAft>
                <a:spcPts val="0"/>
              </a:spcAft>
              <a:buFont typeface="Arial" pitchFamily="34" charset="0"/>
              <a:buChar char="–"/>
              <a:defRPr/>
            </a:pPr>
            <a:r>
              <a:rPr lang="en-US" dirty="0" smtClean="0"/>
              <a:t>direct taxes and contributions to the social security system, </a:t>
            </a:r>
          </a:p>
          <a:p>
            <a:pPr lvl="1" fontAlgn="auto">
              <a:spcAft>
                <a:spcPts val="0"/>
              </a:spcAft>
              <a:buFont typeface="Arial" pitchFamily="34" charset="0"/>
              <a:buChar char="–"/>
              <a:defRPr/>
            </a:pPr>
            <a:r>
              <a:rPr lang="en-US" dirty="0" smtClean="0"/>
              <a:t>direct cash transfers, </a:t>
            </a:r>
          </a:p>
          <a:p>
            <a:pPr lvl="1" fontAlgn="auto">
              <a:spcAft>
                <a:spcPts val="0"/>
              </a:spcAft>
              <a:buFont typeface="Arial" pitchFamily="34" charset="0"/>
              <a:buChar char="–"/>
              <a:defRPr/>
            </a:pPr>
            <a:r>
              <a:rPr lang="en-US" dirty="0" smtClean="0"/>
              <a:t>indirect taxes and subsidies, and </a:t>
            </a:r>
          </a:p>
          <a:p>
            <a:pPr lvl="1" fontAlgn="auto">
              <a:spcAft>
                <a:spcPts val="0"/>
              </a:spcAft>
              <a:buFont typeface="Arial" pitchFamily="34" charset="0"/>
              <a:buChar char="–"/>
              <a:defRPr/>
            </a:pPr>
            <a:r>
              <a:rPr lang="en-US" dirty="0" smtClean="0"/>
              <a:t>in-kind transfers in the form of free or quasi-free services such as education and health.</a:t>
            </a:r>
            <a:endParaRPr lang="en-US" dirty="0"/>
          </a:p>
        </p:txBody>
      </p:sp>
      <p:sp>
        <p:nvSpPr>
          <p:cNvPr id="4" name="Slide Number Placeholder 3"/>
          <p:cNvSpPr>
            <a:spLocks noGrp="1"/>
          </p:cNvSpPr>
          <p:nvPr>
            <p:ph type="sldNum" sz="quarter" idx="12"/>
          </p:nvPr>
        </p:nvSpPr>
        <p:spPr/>
        <p:txBody>
          <a:bodyPr/>
          <a:lstStyle/>
          <a:p>
            <a:pPr>
              <a:defRPr/>
            </a:pPr>
            <a:fld id="{8796F5FD-8CAB-488B-83BE-1AA3A99BAE11}" type="slidenum">
              <a:rPr lang="en-US"/>
              <a:pPr>
                <a:defRPr/>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D91349C4-B811-4EB1-9E4E-52B20C8D6E6F}" type="slidenum">
              <a:rPr lang="en-US"/>
              <a:pPr>
                <a:defRPr/>
              </a:pPr>
              <a:t>24</a:t>
            </a:fld>
            <a:endParaRPr lang="en-US"/>
          </a:p>
        </p:txBody>
      </p:sp>
      <p:pic>
        <p:nvPicPr>
          <p:cNvPr id="37890" name="Picture 2"/>
          <p:cNvPicPr>
            <a:picLocks noChangeAspect="1" noChangeArrowheads="1"/>
          </p:cNvPicPr>
          <p:nvPr/>
        </p:nvPicPr>
        <p:blipFill>
          <a:blip r:embed="rId2" cstate="print"/>
          <a:srcRect/>
          <a:stretch>
            <a:fillRect/>
          </a:stretch>
        </p:blipFill>
        <p:spPr bwMode="auto">
          <a:xfrm>
            <a:off x="827088" y="309563"/>
            <a:ext cx="7273925" cy="6548437"/>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Fiscal Incidence Analysis: How Income Concepts are Constructed</a:t>
            </a:r>
            <a:endParaRPr lang="en-US" dirty="0"/>
          </a:p>
        </p:txBody>
      </p:sp>
      <p:sp>
        <p:nvSpPr>
          <p:cNvPr id="3" name="Content Placeholder 2"/>
          <p:cNvSpPr>
            <a:spLocks noGrp="1"/>
          </p:cNvSpPr>
          <p:nvPr>
            <p:ph idx="1"/>
          </p:nvPr>
        </p:nvSpPr>
        <p:spPr>
          <a:xfrm>
            <a:off x="457200" y="1600200"/>
            <a:ext cx="8229600" cy="4924425"/>
          </a:xfrm>
        </p:spPr>
        <p:txBody>
          <a:bodyPr rtlCol="0">
            <a:normAutofit fontScale="92500" lnSpcReduction="20000"/>
          </a:bodyPr>
          <a:lstStyle/>
          <a:p>
            <a:pPr fontAlgn="auto">
              <a:spcAft>
                <a:spcPts val="0"/>
              </a:spcAft>
              <a:buFont typeface="Arial" pitchFamily="34" charset="0"/>
              <a:buChar char="•"/>
              <a:defRPr/>
            </a:pPr>
            <a:r>
              <a:rPr lang="en-US" i="1" dirty="0" smtClean="0"/>
              <a:t>Direct Identification Method</a:t>
            </a:r>
            <a:endParaRPr lang="en-US" dirty="0" smtClean="0"/>
          </a:p>
          <a:p>
            <a:pPr fontAlgn="auto">
              <a:spcAft>
                <a:spcPts val="0"/>
              </a:spcAft>
              <a:buFont typeface="Arial" pitchFamily="34" charset="0"/>
              <a:buNone/>
              <a:defRPr/>
            </a:pPr>
            <a:r>
              <a:rPr lang="en-US" dirty="0" smtClean="0"/>
              <a:t>Household surveys do not always include information on direct taxes or transfers from specific programs (or, on expenditures needed to estimate indirect taxes):</a:t>
            </a:r>
          </a:p>
          <a:p>
            <a:pPr fontAlgn="auto">
              <a:spcAft>
                <a:spcPts val="0"/>
              </a:spcAft>
              <a:buFont typeface="Arial" pitchFamily="34" charset="0"/>
              <a:buChar char="•"/>
              <a:defRPr/>
            </a:pPr>
            <a:r>
              <a:rPr lang="en-US" i="1" dirty="0" smtClean="0"/>
              <a:t>Inference Method</a:t>
            </a:r>
            <a:endParaRPr lang="en-US" dirty="0" smtClean="0"/>
          </a:p>
          <a:p>
            <a:pPr fontAlgn="auto">
              <a:spcAft>
                <a:spcPts val="0"/>
              </a:spcAft>
              <a:buFont typeface="Arial" pitchFamily="34" charset="0"/>
              <a:buChar char="•"/>
              <a:defRPr/>
            </a:pPr>
            <a:r>
              <a:rPr lang="en-US" i="1" dirty="0" smtClean="0"/>
              <a:t>Simulation Method</a:t>
            </a:r>
            <a:endParaRPr lang="en-US" dirty="0" smtClean="0"/>
          </a:p>
          <a:p>
            <a:pPr fontAlgn="auto">
              <a:spcAft>
                <a:spcPts val="0"/>
              </a:spcAft>
              <a:buFont typeface="Arial" pitchFamily="34" charset="0"/>
              <a:buChar char="•"/>
              <a:defRPr/>
            </a:pPr>
            <a:r>
              <a:rPr lang="en-US" i="1" dirty="0" smtClean="0"/>
              <a:t>Imputation Method</a:t>
            </a:r>
            <a:endParaRPr lang="en-US" dirty="0" smtClean="0"/>
          </a:p>
          <a:p>
            <a:pPr fontAlgn="auto">
              <a:spcAft>
                <a:spcPts val="0"/>
              </a:spcAft>
              <a:buFont typeface="Arial" pitchFamily="34" charset="0"/>
              <a:buChar char="•"/>
              <a:defRPr/>
            </a:pPr>
            <a:r>
              <a:rPr lang="en-US" i="1" dirty="0" smtClean="0"/>
              <a:t>Alternate Survey</a:t>
            </a:r>
            <a:endParaRPr lang="en-US" dirty="0" smtClean="0"/>
          </a:p>
          <a:p>
            <a:pPr fontAlgn="auto">
              <a:spcAft>
                <a:spcPts val="0"/>
              </a:spcAft>
              <a:buFont typeface="Arial" pitchFamily="34" charset="0"/>
              <a:buChar char="•"/>
              <a:defRPr/>
            </a:pPr>
            <a:r>
              <a:rPr lang="en-US" i="1" dirty="0" smtClean="0"/>
              <a:t>Secondary Sources Method</a:t>
            </a:r>
          </a:p>
          <a:p>
            <a:pPr algn="r" fontAlgn="auto">
              <a:spcAft>
                <a:spcPts val="0"/>
              </a:spcAft>
              <a:buFont typeface="Arial" pitchFamily="34" charset="0"/>
              <a:buChar char="•"/>
              <a:defRPr/>
            </a:pPr>
            <a:r>
              <a:rPr lang="en-US" dirty="0" smtClean="0"/>
              <a:t>Appendix A </a:t>
            </a:r>
          </a:p>
          <a:p>
            <a:pPr fontAlgn="auto">
              <a:spcAft>
                <a:spcPts val="0"/>
              </a:spcAft>
              <a:buFont typeface="Arial" pitchFamily="34" charset="0"/>
              <a:buChar char="•"/>
              <a:defRPr/>
            </a:pPr>
            <a:endParaRPr lang="en-US" dirty="0"/>
          </a:p>
        </p:txBody>
      </p:sp>
      <p:sp>
        <p:nvSpPr>
          <p:cNvPr id="4" name="Slide Number Placeholder 3"/>
          <p:cNvSpPr>
            <a:spLocks noGrp="1"/>
          </p:cNvSpPr>
          <p:nvPr>
            <p:ph type="sldNum" sz="quarter" idx="12"/>
          </p:nvPr>
        </p:nvSpPr>
        <p:spPr/>
        <p:txBody>
          <a:bodyPr/>
          <a:lstStyle/>
          <a:p>
            <a:pPr>
              <a:defRPr/>
            </a:pPr>
            <a:fld id="{B8111070-FBC9-46A5-8869-F66BE82CA2AA}" type="slidenum">
              <a:rPr lang="en-US"/>
              <a:pPr>
                <a:defRPr/>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Fiscal Incidence Analysis: Incidence Assumptions (Appendix A)</a:t>
            </a:r>
            <a:endParaRPr lang="en-US" dirty="0"/>
          </a:p>
        </p:txBody>
      </p:sp>
      <p:sp>
        <p:nvSpPr>
          <p:cNvPr id="39938" name="Content Placeholder 2"/>
          <p:cNvSpPr>
            <a:spLocks noGrp="1"/>
          </p:cNvSpPr>
          <p:nvPr>
            <p:ph idx="1"/>
          </p:nvPr>
        </p:nvSpPr>
        <p:spPr>
          <a:xfrm>
            <a:off x="179388" y="1557338"/>
            <a:ext cx="8785225" cy="5300662"/>
          </a:xfrm>
        </p:spPr>
        <p:txBody>
          <a:bodyPr/>
          <a:lstStyle/>
          <a:p>
            <a:r>
              <a:rPr lang="en-US" smtClean="0"/>
              <a:t>Payroll taxes and social security contributions are borne fully by labor in the form of lower wages.</a:t>
            </a:r>
          </a:p>
          <a:p>
            <a:r>
              <a:rPr lang="en-US" smtClean="0"/>
              <a:t>Consumption taxes (VAT, excise taxes, consumption taxes) are borne by consumers of the taxed commodities; burdens are allocated in proportion to the shares of consumption of the taxed good.</a:t>
            </a:r>
          </a:p>
          <a:p>
            <a:r>
              <a:rPr lang="en-US" smtClean="0"/>
              <a:t>Cash transfers accrue to beneficiary households.</a:t>
            </a:r>
          </a:p>
        </p:txBody>
      </p:sp>
      <p:sp>
        <p:nvSpPr>
          <p:cNvPr id="4" name="Slide Number Placeholder 3"/>
          <p:cNvSpPr>
            <a:spLocks noGrp="1"/>
          </p:cNvSpPr>
          <p:nvPr>
            <p:ph type="sldNum" sz="quarter" idx="12"/>
          </p:nvPr>
        </p:nvSpPr>
        <p:spPr/>
        <p:txBody>
          <a:bodyPr/>
          <a:lstStyle/>
          <a:p>
            <a:pPr>
              <a:defRPr/>
            </a:pPr>
            <a:fld id="{355ED636-047E-46C2-AA13-06B9D890FB40}" type="slidenum">
              <a:rPr lang="en-US"/>
              <a:pPr>
                <a:defRPr/>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Fiscal Incidence Analysis: Incidence Assumptions</a:t>
            </a:r>
            <a:endParaRPr lang="en-US" dirty="0"/>
          </a:p>
        </p:txBody>
      </p:sp>
      <p:sp>
        <p:nvSpPr>
          <p:cNvPr id="3" name="Content Placeholder 2"/>
          <p:cNvSpPr>
            <a:spLocks noGrp="1"/>
          </p:cNvSpPr>
          <p:nvPr>
            <p:ph idx="1"/>
          </p:nvPr>
        </p:nvSpPr>
        <p:spPr>
          <a:xfrm>
            <a:off x="179388" y="1557338"/>
            <a:ext cx="8785225" cy="5300662"/>
          </a:xfrm>
        </p:spPr>
        <p:txBody>
          <a:bodyPr rtlCol="0">
            <a:normAutofit fontScale="92500" lnSpcReduction="10000"/>
          </a:bodyPr>
          <a:lstStyle/>
          <a:p>
            <a:pPr fontAlgn="auto">
              <a:spcAft>
                <a:spcPts val="0"/>
              </a:spcAft>
              <a:buFont typeface="Arial" pitchFamily="34" charset="0"/>
              <a:buChar char="•"/>
              <a:defRPr/>
            </a:pPr>
            <a:r>
              <a:rPr lang="en-US" dirty="0" smtClean="0"/>
              <a:t>Social Security/contributory pensions (and unemployment compensation of a contributory system) are included in Market Income.</a:t>
            </a:r>
          </a:p>
          <a:p>
            <a:pPr fontAlgn="auto">
              <a:spcAft>
                <a:spcPts val="0"/>
              </a:spcAft>
              <a:buFont typeface="Arial" pitchFamily="34" charset="0"/>
              <a:buChar char="•"/>
              <a:defRPr/>
            </a:pPr>
            <a:r>
              <a:rPr lang="en-US" dirty="0" smtClean="0"/>
              <a:t>SS pensions are </a:t>
            </a:r>
            <a:r>
              <a:rPr lang="en-US" u="sng" dirty="0" smtClean="0"/>
              <a:t>not</a:t>
            </a:r>
            <a:r>
              <a:rPr lang="en-US" dirty="0" smtClean="0"/>
              <a:t> considered part of government transfers because in an actuarially fair system, pensions—on average—correspond to life-time contributions. (“Micro-simulation” project of Paris School of Economics; see Bourguignon, various papers).</a:t>
            </a:r>
          </a:p>
          <a:p>
            <a:pPr fontAlgn="auto">
              <a:spcAft>
                <a:spcPts val="0"/>
              </a:spcAft>
              <a:buFont typeface="Arial" pitchFamily="34" charset="0"/>
              <a:buChar char="•"/>
              <a:defRPr/>
            </a:pPr>
            <a:r>
              <a:rPr lang="en-US" dirty="0" smtClean="0"/>
              <a:t>What if there is a deficit in the year of analysis? Estimated the incidence of the “subsidy” separately.</a:t>
            </a:r>
          </a:p>
          <a:p>
            <a:pPr fontAlgn="auto">
              <a:spcAft>
                <a:spcPts val="0"/>
              </a:spcAft>
              <a:buFont typeface="Arial" pitchFamily="34" charset="0"/>
              <a:buNone/>
              <a:defRPr/>
            </a:pPr>
            <a:endParaRPr lang="en-US" dirty="0" smtClean="0"/>
          </a:p>
        </p:txBody>
      </p:sp>
      <p:sp>
        <p:nvSpPr>
          <p:cNvPr id="4" name="Slide Number Placeholder 3"/>
          <p:cNvSpPr>
            <a:spLocks noGrp="1"/>
          </p:cNvSpPr>
          <p:nvPr>
            <p:ph type="sldNum" sz="quarter" idx="12"/>
          </p:nvPr>
        </p:nvSpPr>
        <p:spPr/>
        <p:txBody>
          <a:bodyPr/>
          <a:lstStyle/>
          <a:p>
            <a:pPr>
              <a:defRPr/>
            </a:pPr>
            <a:fld id="{18C9538B-BD1B-4BA2-95E6-9A538FBCABAC}" type="slidenum">
              <a:rPr lang="en-US"/>
              <a:pPr>
                <a:defRPr/>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Fiscal Incidence Analysis: Incidence Assumptions</a:t>
            </a:r>
            <a:endParaRPr lang="en-US" dirty="0"/>
          </a:p>
        </p:txBody>
      </p:sp>
      <p:sp>
        <p:nvSpPr>
          <p:cNvPr id="3" name="Content Placeholder 2"/>
          <p:cNvSpPr>
            <a:spLocks noGrp="1"/>
          </p:cNvSpPr>
          <p:nvPr>
            <p:ph idx="1"/>
          </p:nvPr>
        </p:nvSpPr>
        <p:spPr>
          <a:xfrm>
            <a:off x="179388" y="1557338"/>
            <a:ext cx="8785225" cy="5300662"/>
          </a:xfrm>
        </p:spPr>
        <p:txBody>
          <a:bodyPr rtlCol="0">
            <a:normAutofit fontScale="92500" lnSpcReduction="20000"/>
          </a:bodyPr>
          <a:lstStyle/>
          <a:p>
            <a:pPr fontAlgn="auto">
              <a:spcAft>
                <a:spcPts val="0"/>
              </a:spcAft>
              <a:buFont typeface="Arial" pitchFamily="34" charset="0"/>
              <a:buChar char="•"/>
              <a:defRPr/>
            </a:pPr>
            <a:r>
              <a:rPr lang="en-US" dirty="0" smtClean="0"/>
              <a:t>Education transfers: calculated as the average cost per student at each level multiplied by the number of children in school at each level in every household.</a:t>
            </a:r>
          </a:p>
          <a:p>
            <a:pPr fontAlgn="auto">
              <a:spcAft>
                <a:spcPts val="0"/>
              </a:spcAft>
              <a:buFont typeface="Arial" pitchFamily="34" charset="0"/>
              <a:buChar char="•"/>
              <a:defRPr/>
            </a:pPr>
            <a:r>
              <a:rPr lang="en-US" dirty="0" smtClean="0"/>
              <a:t>Health transfers: depends on the system in the country.</a:t>
            </a:r>
          </a:p>
          <a:p>
            <a:pPr fontAlgn="auto">
              <a:spcAft>
                <a:spcPts val="0"/>
              </a:spcAft>
              <a:buFont typeface="Arial" pitchFamily="34" charset="0"/>
              <a:buNone/>
              <a:defRPr/>
            </a:pPr>
            <a:r>
              <a:rPr lang="en-US" dirty="0" smtClean="0"/>
              <a:t>Scaling-up:</a:t>
            </a:r>
          </a:p>
          <a:p>
            <a:pPr fontAlgn="auto">
              <a:spcAft>
                <a:spcPts val="0"/>
              </a:spcAft>
              <a:buFont typeface="Arial" pitchFamily="34" charset="0"/>
              <a:buChar char="•"/>
              <a:defRPr/>
            </a:pPr>
            <a:r>
              <a:rPr lang="en-US" dirty="0" smtClean="0"/>
              <a:t>Because these transfers are imputed based on totals from national or public accounts, market incomes and direct cash transfers (and taxes) need to be scaled-up to avoid overestimating the contribution of education and health transfers in the incidence analysis</a:t>
            </a:r>
            <a:endParaRPr lang="en-US" dirty="0"/>
          </a:p>
        </p:txBody>
      </p:sp>
      <p:sp>
        <p:nvSpPr>
          <p:cNvPr id="4" name="Slide Number Placeholder 3"/>
          <p:cNvSpPr>
            <a:spLocks noGrp="1"/>
          </p:cNvSpPr>
          <p:nvPr>
            <p:ph type="sldNum" sz="quarter" idx="12"/>
          </p:nvPr>
        </p:nvSpPr>
        <p:spPr/>
        <p:txBody>
          <a:bodyPr/>
          <a:lstStyle/>
          <a:p>
            <a:pPr>
              <a:defRPr/>
            </a:pPr>
            <a:fld id="{D03A0E5D-51E6-40CF-8D65-3DA141E0B247}" type="slidenum">
              <a:rPr lang="en-US"/>
              <a:pPr>
                <a:defRPr/>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n-US" smtClean="0"/>
              <a:t>Definition of CEQ Social Spending</a:t>
            </a:r>
          </a:p>
        </p:txBody>
      </p:sp>
      <p:sp>
        <p:nvSpPr>
          <p:cNvPr id="3" name="Content Placeholder 2"/>
          <p:cNvSpPr>
            <a:spLocks noGrp="1"/>
          </p:cNvSpPr>
          <p:nvPr>
            <p:ph idx="1"/>
          </p:nvPr>
        </p:nvSpPr>
        <p:spPr>
          <a:xfrm>
            <a:off x="457200" y="1600200"/>
            <a:ext cx="8435975" cy="5068888"/>
          </a:xfrm>
        </p:spPr>
        <p:txBody>
          <a:bodyPr rtlCol="0">
            <a:normAutofit lnSpcReduction="10000"/>
          </a:bodyPr>
          <a:lstStyle/>
          <a:p>
            <a:pPr fontAlgn="auto">
              <a:spcAft>
                <a:spcPts val="0"/>
              </a:spcAft>
              <a:buFont typeface="Arial" pitchFamily="34" charset="0"/>
              <a:buChar char="•"/>
              <a:defRPr/>
            </a:pPr>
            <a:r>
              <a:rPr lang="en-US" dirty="0" smtClean="0"/>
              <a:t>CEQ Social Spending includes public spending on education, health and social assistance. </a:t>
            </a:r>
          </a:p>
          <a:p>
            <a:pPr fontAlgn="auto">
              <a:spcAft>
                <a:spcPts val="0"/>
              </a:spcAft>
              <a:buFont typeface="Arial" pitchFamily="34" charset="0"/>
              <a:buChar char="•"/>
              <a:defRPr/>
            </a:pPr>
            <a:r>
              <a:rPr lang="en-US" dirty="0" smtClean="0"/>
              <a:t>It does not include spending on contributory pensions except for the “subsidized” portion. </a:t>
            </a:r>
          </a:p>
          <a:p>
            <a:pPr fontAlgn="auto">
              <a:spcAft>
                <a:spcPts val="0"/>
              </a:spcAft>
              <a:buFont typeface="Arial" pitchFamily="34" charset="0"/>
              <a:buChar char="•"/>
              <a:defRPr/>
            </a:pPr>
            <a:r>
              <a:rPr lang="en-US" dirty="0" smtClean="0"/>
              <a:t>The “subsidy” is equal to the deficit of the pay-as-you-go pension system in the year of the survey. </a:t>
            </a:r>
          </a:p>
          <a:p>
            <a:pPr fontAlgn="auto">
              <a:spcAft>
                <a:spcPts val="0"/>
              </a:spcAft>
              <a:buFont typeface="Arial" pitchFamily="34" charset="0"/>
              <a:buChar char="•"/>
              <a:defRPr/>
            </a:pPr>
            <a:r>
              <a:rPr lang="en-US" dirty="0" smtClean="0"/>
              <a:t>If the contributory pension system did not have a deficit, the subsidy was taken to be equal to zero.</a:t>
            </a:r>
          </a:p>
          <a:p>
            <a:pPr fontAlgn="auto">
              <a:spcAft>
                <a:spcPts val="0"/>
              </a:spcAft>
              <a:buFont typeface="Arial" pitchFamily="34" charset="0"/>
              <a:buChar char="•"/>
              <a:defRPr/>
            </a:pPr>
            <a:endParaRPr lang="en-US" dirty="0"/>
          </a:p>
        </p:txBody>
      </p:sp>
      <p:sp>
        <p:nvSpPr>
          <p:cNvPr id="4" name="Slide Number Placeholder 3"/>
          <p:cNvSpPr>
            <a:spLocks noGrp="1"/>
          </p:cNvSpPr>
          <p:nvPr>
            <p:ph type="sldNum" sz="quarter" idx="12"/>
          </p:nvPr>
        </p:nvSpPr>
        <p:spPr/>
        <p:txBody>
          <a:bodyPr/>
          <a:lstStyle/>
          <a:p>
            <a:pPr>
              <a:defRPr/>
            </a:pPr>
            <a:fld id="{0FF0DF2B-35E9-417C-9309-B235721E9043}" type="slidenum">
              <a:rPr lang="en-US"/>
              <a:pPr>
                <a:defRPr/>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mtClean="0"/>
              <a:t>Outline</a:t>
            </a:r>
          </a:p>
        </p:txBody>
      </p:sp>
      <p:sp>
        <p:nvSpPr>
          <p:cNvPr id="16386" name="Content Placeholder 2"/>
          <p:cNvSpPr>
            <a:spLocks noGrp="1"/>
          </p:cNvSpPr>
          <p:nvPr>
            <p:ph idx="1"/>
          </p:nvPr>
        </p:nvSpPr>
        <p:spPr/>
        <p:txBody>
          <a:bodyPr/>
          <a:lstStyle/>
          <a:p>
            <a:r>
              <a:rPr lang="en-US" sz="4400" smtClean="0"/>
              <a:t>Summary of Results</a:t>
            </a:r>
          </a:p>
          <a:p>
            <a:endParaRPr lang="en-US" sz="4400" smtClean="0"/>
          </a:p>
          <a:p>
            <a:r>
              <a:rPr lang="en-US" sz="4400" smtClean="0"/>
              <a:t>Methodological Highlights</a:t>
            </a:r>
          </a:p>
          <a:p>
            <a:endParaRPr lang="en-US" sz="4400" smtClean="0"/>
          </a:p>
          <a:p>
            <a:r>
              <a:rPr lang="en-US" sz="4400" smtClean="0"/>
              <a:t>Conclusions</a:t>
            </a:r>
          </a:p>
        </p:txBody>
      </p:sp>
      <p:sp>
        <p:nvSpPr>
          <p:cNvPr id="4" name="Slide Number Placeholder 3"/>
          <p:cNvSpPr>
            <a:spLocks noGrp="1"/>
          </p:cNvSpPr>
          <p:nvPr>
            <p:ph type="sldNum" sz="quarter" idx="12"/>
          </p:nvPr>
        </p:nvSpPr>
        <p:spPr/>
        <p:txBody>
          <a:bodyPr/>
          <a:lstStyle/>
          <a:p>
            <a:pPr>
              <a:defRPr/>
            </a:pPr>
            <a:fld id="{FDA1138C-4804-4585-83CA-F453F05D701B}" type="slidenum">
              <a:rPr lang="en-US"/>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Definition of Redistributive “Effectiveness”</a:t>
            </a:r>
            <a:endParaRPr lang="en-US" dirty="0"/>
          </a:p>
        </p:txBody>
      </p:sp>
      <p:sp>
        <p:nvSpPr>
          <p:cNvPr id="44034" name="Content Placeholder 2"/>
          <p:cNvSpPr>
            <a:spLocks noGrp="1"/>
          </p:cNvSpPr>
          <p:nvPr>
            <p:ph idx="1"/>
          </p:nvPr>
        </p:nvSpPr>
        <p:spPr/>
        <p:txBody>
          <a:bodyPr/>
          <a:lstStyle/>
          <a:p>
            <a:r>
              <a:rPr lang="en-US" smtClean="0"/>
              <a:t>Effectiveness Indicator is defined as the redistributive effect (i.e., the relative decline in Gini or Headcount Ratio) of the taxes or transfers being analyzed divided by their relative size with respect to GDP.</a:t>
            </a:r>
          </a:p>
        </p:txBody>
      </p:sp>
      <p:sp>
        <p:nvSpPr>
          <p:cNvPr id="4" name="Slide Number Placeholder 3"/>
          <p:cNvSpPr>
            <a:spLocks noGrp="1"/>
          </p:cNvSpPr>
          <p:nvPr>
            <p:ph type="sldNum" sz="quarter" idx="12"/>
          </p:nvPr>
        </p:nvSpPr>
        <p:spPr/>
        <p:txBody>
          <a:bodyPr/>
          <a:lstStyle/>
          <a:p>
            <a:pPr>
              <a:defRPr/>
            </a:pPr>
            <a:fld id="{A84A45EF-C875-491C-81D6-28918F0C02B7}" type="slidenum">
              <a:rPr lang="en-US"/>
              <a:pPr>
                <a:defRPr/>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Definition of Extreme and Total Poverty </a:t>
            </a:r>
            <a:endParaRPr lang="en-US" dirty="0">
              <a:solidFill>
                <a:srgbClr val="FF0000"/>
              </a:solidFill>
            </a:endParaRPr>
          </a:p>
        </p:txBody>
      </p:sp>
      <p:sp>
        <p:nvSpPr>
          <p:cNvPr id="3" name="Content Placeholder 2"/>
          <p:cNvSpPr>
            <a:spLocks noGrp="1"/>
          </p:cNvSpPr>
          <p:nvPr>
            <p:ph idx="1"/>
          </p:nvPr>
        </p:nvSpPr>
        <p:spPr/>
        <p:txBody>
          <a:bodyPr rtlCol="0">
            <a:normAutofit fontScale="92500"/>
          </a:bodyPr>
          <a:lstStyle/>
          <a:p>
            <a:pPr fontAlgn="auto">
              <a:spcAft>
                <a:spcPts val="0"/>
              </a:spcAft>
              <a:buFont typeface="Arial" pitchFamily="34" charset="0"/>
              <a:buChar char="•"/>
              <a:defRPr/>
            </a:pPr>
            <a:r>
              <a:rPr lang="en-US" dirty="0" smtClean="0"/>
              <a:t>Extreme poverty is measured using the international PPP US$2.50 a day poverty line which for Latin America corresponds to roughly the median of national extreme poverty lines.</a:t>
            </a:r>
          </a:p>
          <a:p>
            <a:pPr fontAlgn="auto">
              <a:spcAft>
                <a:spcPts val="0"/>
              </a:spcAft>
              <a:buFont typeface="Arial" pitchFamily="34" charset="0"/>
              <a:buChar char="•"/>
              <a:defRPr/>
            </a:pPr>
            <a:r>
              <a:rPr lang="en-US" dirty="0" smtClean="0"/>
              <a:t>Moderate poverty is measured using the international PPP US$4 a day poverty line which for Latin America corresponds to roughly the median of national moderate poverty lines.</a:t>
            </a:r>
          </a:p>
          <a:p>
            <a:pPr fontAlgn="auto">
              <a:spcAft>
                <a:spcPts val="0"/>
              </a:spcAft>
              <a:buFont typeface="Arial" pitchFamily="34" charset="0"/>
              <a:buChar char="•"/>
              <a:defRPr/>
            </a:pPr>
            <a:endParaRPr lang="en-US" dirty="0"/>
          </a:p>
        </p:txBody>
      </p:sp>
      <p:sp>
        <p:nvSpPr>
          <p:cNvPr id="4" name="Slide Number Placeholder 3"/>
          <p:cNvSpPr>
            <a:spLocks noGrp="1"/>
          </p:cNvSpPr>
          <p:nvPr>
            <p:ph type="sldNum" sz="quarter" idx="12"/>
          </p:nvPr>
        </p:nvSpPr>
        <p:spPr/>
        <p:txBody>
          <a:bodyPr/>
          <a:lstStyle/>
          <a:p>
            <a:pPr>
              <a:defRPr/>
            </a:pPr>
            <a:fld id="{AB5FCC70-AC1C-4B96-A970-FAD3CFB72065}" type="slidenum">
              <a:rPr lang="en-US"/>
              <a:pPr>
                <a:defRPr/>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smtClean="0"/>
              <a:t>Fiscal Incidence Analysis: Caveats</a:t>
            </a:r>
          </a:p>
        </p:txBody>
      </p:sp>
      <p:sp>
        <p:nvSpPr>
          <p:cNvPr id="3" name="Content Placeholder 2"/>
          <p:cNvSpPr>
            <a:spLocks noGrp="1"/>
          </p:cNvSpPr>
          <p:nvPr>
            <p:ph idx="1"/>
          </p:nvPr>
        </p:nvSpPr>
        <p:spPr>
          <a:xfrm>
            <a:off x="457200" y="1600200"/>
            <a:ext cx="8229600" cy="4997450"/>
          </a:xfrm>
        </p:spPr>
        <p:txBody>
          <a:bodyPr rtlCol="0">
            <a:normAutofit fontScale="92500" lnSpcReduction="20000"/>
          </a:bodyPr>
          <a:lstStyle/>
          <a:p>
            <a:pPr fontAlgn="auto">
              <a:spcAft>
                <a:spcPts val="0"/>
              </a:spcAft>
              <a:buFont typeface="Arial" pitchFamily="34" charset="0"/>
              <a:buChar char="•"/>
              <a:defRPr/>
            </a:pPr>
            <a:r>
              <a:rPr lang="en-US" dirty="0" smtClean="0"/>
              <a:t>Does not incorporate potential systematic differences between average and marginal incidence effects. </a:t>
            </a:r>
          </a:p>
          <a:p>
            <a:pPr fontAlgn="auto">
              <a:spcAft>
                <a:spcPts val="0"/>
              </a:spcAft>
              <a:buFont typeface="Arial" pitchFamily="34" charset="0"/>
              <a:buChar char="•"/>
              <a:defRPr/>
            </a:pPr>
            <a:r>
              <a:rPr lang="en-US" dirty="0" smtClean="0"/>
              <a:t>Does not include behavioral responses or general equilibrium effects. </a:t>
            </a:r>
          </a:p>
          <a:p>
            <a:pPr fontAlgn="auto">
              <a:spcAft>
                <a:spcPts val="0"/>
              </a:spcAft>
              <a:buFont typeface="Arial" pitchFamily="34" charset="0"/>
              <a:buChar char="•"/>
              <a:defRPr/>
            </a:pPr>
            <a:r>
              <a:rPr lang="en-US" dirty="0" smtClean="0"/>
              <a:t>Does not analyze incidence or redistribution over the life-cycle. </a:t>
            </a:r>
          </a:p>
          <a:p>
            <a:pPr fontAlgn="auto">
              <a:spcAft>
                <a:spcPts val="0"/>
              </a:spcAft>
              <a:buFont typeface="Arial" pitchFamily="34" charset="0"/>
              <a:buChar char="•"/>
              <a:defRPr/>
            </a:pPr>
            <a:r>
              <a:rPr lang="en-US" dirty="0" smtClean="0"/>
              <a:t>Does not take into account differences in the quality of public spending. </a:t>
            </a:r>
          </a:p>
          <a:p>
            <a:pPr fontAlgn="auto">
              <a:spcAft>
                <a:spcPts val="0"/>
              </a:spcAft>
              <a:buFont typeface="Arial" pitchFamily="34" charset="0"/>
              <a:buChar char="•"/>
              <a:defRPr/>
            </a:pPr>
            <a:r>
              <a:rPr lang="en-US" dirty="0" smtClean="0"/>
              <a:t>Hence, this exercise should be viewed as a first-approximation of the impact of fiscal policy on inequality and poverty.</a:t>
            </a:r>
          </a:p>
          <a:p>
            <a:pPr fontAlgn="auto">
              <a:spcAft>
                <a:spcPts val="0"/>
              </a:spcAft>
              <a:buFont typeface="Arial" pitchFamily="34" charset="0"/>
              <a:buChar char="•"/>
              <a:defRPr/>
            </a:pPr>
            <a:endParaRPr lang="en-US" dirty="0"/>
          </a:p>
        </p:txBody>
      </p:sp>
      <p:sp>
        <p:nvSpPr>
          <p:cNvPr id="4" name="Slide Number Placeholder 3"/>
          <p:cNvSpPr>
            <a:spLocks noGrp="1"/>
          </p:cNvSpPr>
          <p:nvPr>
            <p:ph type="sldNum" sz="quarter" idx="12"/>
          </p:nvPr>
        </p:nvSpPr>
        <p:spPr/>
        <p:txBody>
          <a:bodyPr/>
          <a:lstStyle/>
          <a:p>
            <a:pPr>
              <a:defRPr/>
            </a:pPr>
            <a:fld id="{60A1A64A-C54C-4F0F-9616-BA31E07ED03C}" type="slidenum">
              <a:rPr lang="en-US"/>
              <a:pPr>
                <a:defRPr/>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Definitions of Progressive and Regressive Taxes and Transfers</a:t>
            </a:r>
            <a:endParaRPr lang="en-US" dirty="0"/>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n-US" dirty="0" smtClean="0"/>
              <a:t>No convention on how to call transfers whose concentration curves lie between the Lorenz curve and the perfect equality diagonal.</a:t>
            </a:r>
          </a:p>
          <a:p>
            <a:pPr fontAlgn="auto">
              <a:spcAft>
                <a:spcPts val="0"/>
              </a:spcAft>
              <a:buFont typeface="Arial" pitchFamily="34" charset="0"/>
              <a:buChar char="•"/>
              <a:defRPr/>
            </a:pPr>
            <a:r>
              <a:rPr lang="en-US" dirty="0" smtClean="0"/>
              <a:t>Here we decided to call them progressive in relative terms (and not regressive in absolute terms as some authors do).</a:t>
            </a:r>
          </a:p>
          <a:p>
            <a:pPr fontAlgn="auto">
              <a:spcAft>
                <a:spcPts val="0"/>
              </a:spcAft>
              <a:buFont typeface="Arial" pitchFamily="34" charset="0"/>
              <a:buChar char="•"/>
              <a:defRPr/>
            </a:pPr>
            <a:r>
              <a:rPr lang="en-US" dirty="0" smtClean="0"/>
              <a:t>Our choice is based on a simple rule: anything that makes the distribution of income more equal (unequal), should be called progressive (regressive).</a:t>
            </a:r>
            <a:endParaRPr lang="en-US" dirty="0"/>
          </a:p>
        </p:txBody>
      </p:sp>
      <p:sp>
        <p:nvSpPr>
          <p:cNvPr id="4" name="Slide Number Placeholder 3"/>
          <p:cNvSpPr>
            <a:spLocks noGrp="1"/>
          </p:cNvSpPr>
          <p:nvPr>
            <p:ph type="sldNum" sz="quarter" idx="12"/>
          </p:nvPr>
        </p:nvSpPr>
        <p:spPr/>
        <p:txBody>
          <a:bodyPr/>
          <a:lstStyle/>
          <a:p>
            <a:pPr>
              <a:defRPr/>
            </a:pPr>
            <a:fld id="{6F5936B3-E747-4DBB-9A49-89984B31EB18}" type="slidenum">
              <a:rPr lang="en-US"/>
              <a:pPr>
                <a:defRPr/>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C0073DB-C7D3-49B2-9E36-4260674E82F9}" type="slidenum">
              <a:rPr lang="en-US"/>
              <a:pPr>
                <a:defRPr/>
              </a:pPr>
              <a:t>34</a:t>
            </a:fld>
            <a:endParaRPr lang="en-US"/>
          </a:p>
        </p:txBody>
      </p:sp>
      <p:pic>
        <p:nvPicPr>
          <p:cNvPr id="48130" name="Picture 2"/>
          <p:cNvPicPr>
            <a:picLocks noChangeAspect="1" noChangeArrowheads="1"/>
          </p:cNvPicPr>
          <p:nvPr/>
        </p:nvPicPr>
        <p:blipFill>
          <a:blip r:embed="rId2" cstate="print"/>
          <a:srcRect/>
          <a:stretch>
            <a:fillRect/>
          </a:stretch>
        </p:blipFill>
        <p:spPr bwMode="auto">
          <a:xfrm>
            <a:off x="0" y="323850"/>
            <a:ext cx="9144000" cy="6210300"/>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ctrTitle"/>
          </p:nvPr>
        </p:nvSpPr>
        <p:spPr/>
        <p:txBody>
          <a:bodyPr/>
          <a:lstStyle/>
          <a:p>
            <a:r>
              <a:rPr lang="en-US" smtClean="0"/>
              <a:t>Conclusions</a:t>
            </a:r>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endParaRPr lang="en-US"/>
          </a:p>
        </p:txBody>
      </p:sp>
      <p:sp>
        <p:nvSpPr>
          <p:cNvPr id="4" name="Slide Number Placeholder 3"/>
          <p:cNvSpPr>
            <a:spLocks noGrp="1"/>
          </p:cNvSpPr>
          <p:nvPr>
            <p:ph type="sldNum" sz="quarter" idx="12"/>
          </p:nvPr>
        </p:nvSpPr>
        <p:spPr/>
        <p:txBody>
          <a:bodyPr/>
          <a:lstStyle/>
          <a:p>
            <a:pPr>
              <a:defRPr/>
            </a:pPr>
            <a:fld id="{FF3A2A86-5E50-4A81-A375-A1B581176F1B}" type="slidenum">
              <a:rPr lang="en-US"/>
              <a:pPr>
                <a:defRPr/>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r>
              <a:rPr lang="en-US" smtClean="0"/>
              <a:t>Main Questions</a:t>
            </a:r>
          </a:p>
        </p:txBody>
      </p:sp>
      <p:sp>
        <p:nvSpPr>
          <p:cNvPr id="50178" name="Content Placeholder 2"/>
          <p:cNvSpPr>
            <a:spLocks noGrp="1"/>
          </p:cNvSpPr>
          <p:nvPr>
            <p:ph idx="1"/>
          </p:nvPr>
        </p:nvSpPr>
        <p:spPr>
          <a:xfrm>
            <a:off x="0" y="1412875"/>
            <a:ext cx="9144000" cy="5445125"/>
          </a:xfrm>
        </p:spPr>
        <p:txBody>
          <a:bodyPr/>
          <a:lstStyle/>
          <a:p>
            <a:r>
              <a:rPr lang="en-US" sz="2600" smtClean="0"/>
              <a:t>How much redistribution (inequality and poverty reduction) do the countries accomplish through fiscal policy? </a:t>
            </a:r>
          </a:p>
          <a:p>
            <a:r>
              <a:rPr lang="en-US" sz="2600" smtClean="0"/>
              <a:t>Does the extent of redistribution and redistributive effectiveness vary significantly across countries?</a:t>
            </a:r>
          </a:p>
          <a:p>
            <a:r>
              <a:rPr lang="en-US" sz="2600" smtClean="0"/>
              <a:t>Is the extent of redistribution directly correlated with the size of government, social spending and spending on direct transfers as stated by existing research?</a:t>
            </a:r>
          </a:p>
          <a:p>
            <a:r>
              <a:rPr lang="en-US" sz="2600" smtClean="0"/>
              <a:t> What accounts for “success” in terms of both the extent of redistribution and government effectiveness to achieve it?</a:t>
            </a:r>
          </a:p>
          <a:p>
            <a:pPr>
              <a:buFont typeface="Arial" charset="0"/>
              <a:buNone/>
            </a:pPr>
            <a:endParaRPr lang="en-US" sz="2600" smtClean="0"/>
          </a:p>
          <a:p>
            <a:r>
              <a:rPr lang="en-US" sz="2600" smtClean="0"/>
              <a:t>Policy implications?</a:t>
            </a:r>
          </a:p>
        </p:txBody>
      </p:sp>
      <p:sp>
        <p:nvSpPr>
          <p:cNvPr id="4" name="Slide Number Placeholder 3"/>
          <p:cNvSpPr>
            <a:spLocks noGrp="1"/>
          </p:cNvSpPr>
          <p:nvPr>
            <p:ph type="sldNum" sz="quarter" idx="12"/>
          </p:nvPr>
        </p:nvSpPr>
        <p:spPr/>
        <p:txBody>
          <a:bodyPr/>
          <a:lstStyle/>
          <a:p>
            <a:pPr>
              <a:defRPr/>
            </a:pPr>
            <a:fld id="{9182F0BF-836D-4359-8393-AD97011EAAD0}" type="slidenum">
              <a:rPr lang="en-US"/>
              <a:pPr>
                <a:defRPr/>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437"/>
          </a:xfrm>
        </p:spPr>
        <p:txBody>
          <a:bodyPr rtlCol="0">
            <a:normAutofit fontScale="90000"/>
          </a:bodyPr>
          <a:lstStyle/>
          <a:p>
            <a:pPr fontAlgn="auto">
              <a:spcAft>
                <a:spcPts val="0"/>
              </a:spcAft>
              <a:defRPr/>
            </a:pPr>
            <a:r>
              <a:rPr lang="en-US" dirty="0" smtClean="0"/>
              <a:t>Redistribution</a:t>
            </a:r>
            <a:endParaRPr lang="en-US" dirty="0"/>
          </a:p>
        </p:txBody>
      </p:sp>
      <p:sp>
        <p:nvSpPr>
          <p:cNvPr id="51202" name="Content Placeholder 2"/>
          <p:cNvSpPr>
            <a:spLocks noGrp="1"/>
          </p:cNvSpPr>
          <p:nvPr>
            <p:ph idx="1"/>
          </p:nvPr>
        </p:nvSpPr>
        <p:spPr>
          <a:xfrm>
            <a:off x="0" y="1125538"/>
            <a:ext cx="8964613" cy="5732462"/>
          </a:xfrm>
        </p:spPr>
        <p:txBody>
          <a:bodyPr/>
          <a:lstStyle/>
          <a:p>
            <a:r>
              <a:rPr lang="en-US" sz="2300" smtClean="0"/>
              <a:t>Redistribution is still small when compared to advanced countries, particularly in Western Europe but this study finds higher levels of redistribution than previous ones.</a:t>
            </a:r>
          </a:p>
          <a:p>
            <a:endParaRPr lang="en-US" sz="2300" smtClean="0"/>
          </a:p>
          <a:p>
            <a:r>
              <a:rPr lang="en-US" sz="2300" smtClean="0"/>
              <a:t>Income inequality reduction varies a great deal among countries:</a:t>
            </a:r>
          </a:p>
          <a:p>
            <a:pPr>
              <a:buFont typeface="Arial" charset="0"/>
              <a:buNone/>
            </a:pPr>
            <a:r>
              <a:rPr lang="en-US" sz="2300" smtClean="0"/>
              <a:t>    </a:t>
            </a:r>
          </a:p>
          <a:p>
            <a:r>
              <a:rPr lang="en-US" sz="2300" smtClean="0"/>
              <a:t>Taking account of direct taxes and all transfers (cash and in-kind in the form of imputed values for public education and health), final income inequality in Argentina measured by the Gini coefficient is 27 percent lower than the “pre-fisc” market income inequality (the Gini declines by 13 percentage points). </a:t>
            </a:r>
          </a:p>
          <a:p>
            <a:r>
              <a:rPr lang="en-US" sz="2300" smtClean="0"/>
              <a:t>In contrast, Bolivia’s Gini declines by 11 percent (6 percentage points) in spite of the fact that social spending in Bolivia is roughly the same as in Argentina (about 15 percent of GDP) and that Bolivia spends more on direct transfers (5.1 percent of GDP vs. 3.1 percent in Argentina). </a:t>
            </a:r>
          </a:p>
        </p:txBody>
      </p:sp>
      <p:sp>
        <p:nvSpPr>
          <p:cNvPr id="4" name="Slide Number Placeholder 3"/>
          <p:cNvSpPr>
            <a:spLocks noGrp="1"/>
          </p:cNvSpPr>
          <p:nvPr>
            <p:ph type="sldNum" sz="quarter" idx="12"/>
          </p:nvPr>
        </p:nvSpPr>
        <p:spPr/>
        <p:txBody>
          <a:bodyPr/>
          <a:lstStyle/>
          <a:p>
            <a:pPr>
              <a:defRPr/>
            </a:pPr>
            <a:fld id="{50D499A3-ED04-4E3F-85FF-1542BE9BB626}" type="slidenum">
              <a:rPr lang="en-US"/>
              <a:pPr>
                <a:defRPr/>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p:txBody>
          <a:bodyPr/>
          <a:lstStyle/>
          <a:p>
            <a:r>
              <a:rPr lang="en-US" smtClean="0"/>
              <a:t>Redistribution</a:t>
            </a:r>
          </a:p>
        </p:txBody>
      </p:sp>
      <p:sp>
        <p:nvSpPr>
          <p:cNvPr id="3" name="Content Placeholder 2"/>
          <p:cNvSpPr>
            <a:spLocks noGrp="1"/>
          </p:cNvSpPr>
          <p:nvPr>
            <p:ph idx="1"/>
          </p:nvPr>
        </p:nvSpPr>
        <p:spPr>
          <a:xfrm>
            <a:off x="0" y="1600200"/>
            <a:ext cx="8964613" cy="5257800"/>
          </a:xfrm>
        </p:spPr>
        <p:txBody>
          <a:bodyPr rtlCol="0">
            <a:normAutofit fontScale="92500" lnSpcReduction="10000"/>
          </a:bodyPr>
          <a:lstStyle/>
          <a:p>
            <a:pPr fontAlgn="auto">
              <a:spcAft>
                <a:spcPts val="0"/>
              </a:spcAft>
              <a:buFont typeface="Arial" pitchFamily="34" charset="0"/>
              <a:buChar char="•"/>
              <a:defRPr/>
            </a:pPr>
            <a:r>
              <a:rPr lang="en-US" dirty="0" smtClean="0"/>
              <a:t>As would be expected, the </a:t>
            </a:r>
            <a:r>
              <a:rPr lang="en-US" i="1" dirty="0" smtClean="0"/>
              <a:t>redistributive effectiveness</a:t>
            </a:r>
            <a:r>
              <a:rPr lang="en-US" dirty="0" smtClean="0"/>
              <a:t> is also quite different across countries.  </a:t>
            </a:r>
          </a:p>
          <a:p>
            <a:pPr fontAlgn="auto">
              <a:spcAft>
                <a:spcPts val="0"/>
              </a:spcAft>
              <a:buFont typeface="Arial" pitchFamily="34" charset="0"/>
              <a:buChar char="•"/>
              <a:defRPr/>
            </a:pPr>
            <a:r>
              <a:rPr lang="en-US" dirty="0" smtClean="0"/>
              <a:t>Argentina seems to get the most redistribution “for the buck” spent by the government followed by Mexico and Peru.  </a:t>
            </a:r>
          </a:p>
          <a:p>
            <a:pPr fontAlgn="auto">
              <a:spcAft>
                <a:spcPts val="0"/>
              </a:spcAft>
              <a:buFont typeface="Arial" pitchFamily="34" charset="0"/>
              <a:buChar char="•"/>
              <a:defRPr/>
            </a:pPr>
            <a:r>
              <a:rPr lang="en-US" dirty="0" smtClean="0"/>
              <a:t>Compared to Brazil and Bolivia, on average, these three countries are about three times more effective in terms of the distributive impact of cash transfers and two times more effective when in-kind transfers are added. </a:t>
            </a:r>
          </a:p>
          <a:p>
            <a:pPr fontAlgn="auto">
              <a:spcAft>
                <a:spcPts val="0"/>
              </a:spcAft>
              <a:buFont typeface="Arial" pitchFamily="34" charset="0"/>
              <a:buChar char="•"/>
              <a:defRPr/>
            </a:pPr>
            <a:r>
              <a:rPr lang="en-US" dirty="0" smtClean="0"/>
              <a:t>In terms of effectiveness, Bolivia ranks worst. </a:t>
            </a:r>
            <a:endParaRPr lang="en-US" dirty="0"/>
          </a:p>
        </p:txBody>
      </p:sp>
      <p:sp>
        <p:nvSpPr>
          <p:cNvPr id="4" name="Slide Number Placeholder 3"/>
          <p:cNvSpPr>
            <a:spLocks noGrp="1"/>
          </p:cNvSpPr>
          <p:nvPr>
            <p:ph type="sldNum" sz="quarter" idx="12"/>
          </p:nvPr>
        </p:nvSpPr>
        <p:spPr/>
        <p:txBody>
          <a:bodyPr/>
          <a:lstStyle/>
          <a:p>
            <a:pPr>
              <a:defRPr/>
            </a:pPr>
            <a:fld id="{C35B7CD9-EBD0-40D1-8720-85E841843778}" type="slidenum">
              <a:rPr lang="en-US"/>
              <a:pPr>
                <a:defRPr/>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a:xfrm>
            <a:off x="457200" y="274638"/>
            <a:ext cx="8229600" cy="777875"/>
          </a:xfrm>
        </p:spPr>
        <p:txBody>
          <a:bodyPr/>
          <a:lstStyle/>
          <a:p>
            <a:r>
              <a:rPr lang="en-US" smtClean="0"/>
              <a:t>Poverty Reduction</a:t>
            </a:r>
          </a:p>
        </p:txBody>
      </p:sp>
      <p:sp>
        <p:nvSpPr>
          <p:cNvPr id="53250" name="Content Placeholder 2"/>
          <p:cNvSpPr>
            <a:spLocks noGrp="1"/>
          </p:cNvSpPr>
          <p:nvPr>
            <p:ph idx="1"/>
          </p:nvPr>
        </p:nvSpPr>
        <p:spPr>
          <a:xfrm>
            <a:off x="457200" y="981075"/>
            <a:ext cx="8229600" cy="5688013"/>
          </a:xfrm>
        </p:spPr>
        <p:txBody>
          <a:bodyPr/>
          <a:lstStyle/>
          <a:p>
            <a:r>
              <a:rPr lang="en-US" sz="2400" smtClean="0"/>
              <a:t>In Argentina, Brazil, Mexico and Peru, the “pre-fisc” headcount ratio for extreme poverty is between 13 and 15 percent. In Bolivia is above 20 percent.</a:t>
            </a:r>
          </a:p>
          <a:p>
            <a:r>
              <a:rPr lang="en-US" sz="2400" smtClean="0"/>
              <a:t>Argentina’s fiscal policy reduces extreme poverty the most both in relative and absolute terms.  Direct cash transfers in Argentina reduce extreme poverty by a staggering 63 percent; after direct transfers and taxes extreme poverty in Argentina is as low as 5 percent (headcount ratio). </a:t>
            </a:r>
          </a:p>
          <a:p>
            <a:r>
              <a:rPr lang="en-US" sz="2400" smtClean="0"/>
              <a:t>At the other end of the spectrum is Peru where direct transfers reduce extreme poverty by only 8 percent.  Bolivia is second to last. </a:t>
            </a:r>
          </a:p>
          <a:p>
            <a:r>
              <a:rPr lang="en-US" sz="2400" smtClean="0"/>
              <a:t>Brazil and Mexico are in between: </a:t>
            </a:r>
            <a:r>
              <a:rPr lang="en-US" sz="2400" i="1" smtClean="0"/>
              <a:t>disposable income</a:t>
            </a:r>
            <a:r>
              <a:rPr lang="en-US" sz="2400" smtClean="0"/>
              <a:t> (that is, after direct net transfers) poverty is roughly 22 percent lower than </a:t>
            </a:r>
            <a:r>
              <a:rPr lang="en-US" sz="2400" i="1" smtClean="0"/>
              <a:t>market income</a:t>
            </a:r>
            <a:r>
              <a:rPr lang="en-US" sz="2400" smtClean="0"/>
              <a:t> extreme poverty.  </a:t>
            </a:r>
          </a:p>
          <a:p>
            <a:pPr>
              <a:buFont typeface="Arial" charset="0"/>
              <a:buNone/>
            </a:pPr>
            <a:endParaRPr lang="en-US" sz="2400" smtClean="0"/>
          </a:p>
        </p:txBody>
      </p:sp>
      <p:sp>
        <p:nvSpPr>
          <p:cNvPr id="4" name="Slide Number Placeholder 3"/>
          <p:cNvSpPr>
            <a:spLocks noGrp="1"/>
          </p:cNvSpPr>
          <p:nvPr>
            <p:ph type="sldNum" sz="quarter" idx="12"/>
          </p:nvPr>
        </p:nvSpPr>
        <p:spPr/>
        <p:txBody>
          <a:bodyPr/>
          <a:lstStyle/>
          <a:p>
            <a:pPr>
              <a:defRPr/>
            </a:pPr>
            <a:fld id="{182482EB-DAD8-46B3-AC10-D30C0ED84F0C}" type="slidenum">
              <a:rPr lang="en-US"/>
              <a:pPr>
                <a:defRPr/>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ctrTitle"/>
          </p:nvPr>
        </p:nvSpPr>
        <p:spPr/>
        <p:txBody>
          <a:bodyPr/>
          <a:lstStyle/>
          <a:p>
            <a:r>
              <a:rPr lang="en-US" smtClean="0"/>
              <a:t>Summary of Results</a:t>
            </a:r>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endParaRPr lang="en-US"/>
          </a:p>
        </p:txBody>
      </p:sp>
      <p:sp>
        <p:nvSpPr>
          <p:cNvPr id="4" name="Slide Number Placeholder 3"/>
          <p:cNvSpPr>
            <a:spLocks noGrp="1"/>
          </p:cNvSpPr>
          <p:nvPr>
            <p:ph type="sldNum" sz="quarter" idx="12"/>
          </p:nvPr>
        </p:nvSpPr>
        <p:spPr/>
        <p:txBody>
          <a:bodyPr/>
          <a:lstStyle/>
          <a:p>
            <a:pPr>
              <a:defRPr/>
            </a:pPr>
            <a:fld id="{81A30068-8C3C-45E0-8FBD-91AEDAFF5596}" type="slidenum">
              <a:rPr lang="en-US"/>
              <a:pPr>
                <a:defRPr/>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lstStyle/>
          <a:p>
            <a:r>
              <a:rPr lang="en-US" smtClean="0"/>
              <a:t>Poverty Reduction</a:t>
            </a:r>
          </a:p>
        </p:txBody>
      </p:sp>
      <p:sp>
        <p:nvSpPr>
          <p:cNvPr id="3" name="Content Placeholder 2"/>
          <p:cNvSpPr>
            <a:spLocks noGrp="1"/>
          </p:cNvSpPr>
          <p:nvPr>
            <p:ph idx="1"/>
          </p:nvPr>
        </p:nvSpPr>
        <p:spPr>
          <a:xfrm>
            <a:off x="0" y="1600200"/>
            <a:ext cx="9144000" cy="5257800"/>
          </a:xfrm>
        </p:spPr>
        <p:txBody>
          <a:bodyPr rtlCol="0">
            <a:normAutofit fontScale="92500" lnSpcReduction="10000"/>
          </a:bodyPr>
          <a:lstStyle/>
          <a:p>
            <a:pPr fontAlgn="auto">
              <a:spcAft>
                <a:spcPts val="0"/>
              </a:spcAft>
              <a:buFont typeface="Arial" pitchFamily="34" charset="0"/>
              <a:buChar char="•"/>
              <a:defRPr/>
            </a:pPr>
            <a:r>
              <a:rPr lang="en-US" dirty="0" smtClean="0"/>
              <a:t>However, because Mexico’s and Peru’s direct transfers are better targeted than those in Argentina, the </a:t>
            </a:r>
            <a:r>
              <a:rPr lang="en-US" i="1" dirty="0" smtClean="0"/>
              <a:t>poverty reduction effectiveness</a:t>
            </a:r>
            <a:r>
              <a:rPr lang="en-US" dirty="0" smtClean="0"/>
              <a:t> is highest in Mexico followed by Peru.  </a:t>
            </a:r>
          </a:p>
          <a:p>
            <a:pPr fontAlgn="auto">
              <a:spcAft>
                <a:spcPts val="0"/>
              </a:spcAft>
              <a:buFont typeface="Arial" pitchFamily="34" charset="0"/>
              <a:buChar char="•"/>
              <a:defRPr/>
            </a:pPr>
            <a:r>
              <a:rPr lang="en-US" dirty="0" smtClean="0"/>
              <a:t>By this measure, Argentina ranks third, and Brazil and Bolivia rank worst. Brazil has roughly the same headcount ratio as Mexico for “pre-</a:t>
            </a:r>
            <a:r>
              <a:rPr lang="en-US" dirty="0" err="1" smtClean="0"/>
              <a:t>fisc</a:t>
            </a:r>
            <a:r>
              <a:rPr lang="en-US" dirty="0" smtClean="0"/>
              <a:t>” extreme poverty (15.6 and 13.5 percent, respectively).  </a:t>
            </a:r>
          </a:p>
          <a:p>
            <a:pPr fontAlgn="auto">
              <a:spcAft>
                <a:spcPts val="0"/>
              </a:spcAft>
              <a:buFont typeface="Arial" pitchFamily="34" charset="0"/>
              <a:buChar char="•"/>
              <a:defRPr/>
            </a:pPr>
            <a:r>
              <a:rPr lang="en-US" dirty="0" smtClean="0"/>
              <a:t>While Brazil spends about seven times more on direct cash transfers (as a share of GDP) than Mexico, fiscal policy reduces extreme poverty by 22 percent in both countries.</a:t>
            </a:r>
          </a:p>
          <a:p>
            <a:pPr fontAlgn="auto">
              <a:spcAft>
                <a:spcPts val="0"/>
              </a:spcAft>
              <a:buFont typeface="Arial" pitchFamily="34" charset="0"/>
              <a:buChar char="•"/>
              <a:defRPr/>
            </a:pPr>
            <a:endParaRPr lang="en-US" dirty="0"/>
          </a:p>
        </p:txBody>
      </p:sp>
      <p:sp>
        <p:nvSpPr>
          <p:cNvPr id="4" name="Slide Number Placeholder 3"/>
          <p:cNvSpPr>
            <a:spLocks noGrp="1"/>
          </p:cNvSpPr>
          <p:nvPr>
            <p:ph type="sldNum" sz="quarter" idx="12"/>
          </p:nvPr>
        </p:nvSpPr>
        <p:spPr/>
        <p:txBody>
          <a:bodyPr/>
          <a:lstStyle/>
          <a:p>
            <a:pPr>
              <a:defRPr/>
            </a:pPr>
            <a:fld id="{ABE2B179-0B61-44A0-9434-2692F5926767}" type="slidenum">
              <a:rPr lang="en-US"/>
              <a:pPr>
                <a:defRPr/>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r>
              <a:rPr lang="en-US" smtClean="0"/>
              <a:t>Fiscal “space”</a:t>
            </a:r>
          </a:p>
        </p:txBody>
      </p:sp>
      <p:sp>
        <p:nvSpPr>
          <p:cNvPr id="3" name="Content Placeholder 2"/>
          <p:cNvSpPr>
            <a:spLocks noGrp="1"/>
          </p:cNvSpPr>
          <p:nvPr>
            <p:ph idx="1"/>
          </p:nvPr>
        </p:nvSpPr>
        <p:spPr>
          <a:xfrm>
            <a:off x="0" y="1600200"/>
            <a:ext cx="8964613" cy="5257800"/>
          </a:xfrm>
        </p:spPr>
        <p:txBody>
          <a:bodyPr rtlCol="0">
            <a:normAutofit fontScale="62500" lnSpcReduction="20000"/>
          </a:bodyPr>
          <a:lstStyle/>
          <a:p>
            <a:pPr fontAlgn="auto">
              <a:spcAft>
                <a:spcPts val="0"/>
              </a:spcAft>
              <a:buFont typeface="Arial" pitchFamily="34" charset="0"/>
              <a:buChar char="•"/>
              <a:defRPr/>
            </a:pPr>
            <a:r>
              <a:rPr lang="en-US" dirty="0" smtClean="0"/>
              <a:t>If you take into account non-tax and provincial government revenues, the fiscal space to engage in redistribution can be quite large: in Brazil, total government revenues (as a share of GDP) surpass 50 percent while in Argentina and Bolivia the figure is close to 40 percent. </a:t>
            </a:r>
          </a:p>
          <a:p>
            <a:pPr fontAlgn="auto">
              <a:spcAft>
                <a:spcPts val="0"/>
              </a:spcAft>
              <a:buFont typeface="Arial" pitchFamily="34" charset="0"/>
              <a:buChar char="•"/>
              <a:defRPr/>
            </a:pPr>
            <a:r>
              <a:rPr lang="en-US" dirty="0" smtClean="0"/>
              <a:t>At the other end of the spectrum are Mexico and Peru where total revenues are just over 20 percent of </a:t>
            </a:r>
            <a:r>
              <a:rPr lang="en-US" dirty="0" err="1" smtClean="0"/>
              <a:t>GDP.Social</a:t>
            </a:r>
            <a:r>
              <a:rPr lang="en-US" dirty="0" smtClean="0"/>
              <a:t> spending (as a share of GDP) ranges from around 17 percent in Brazil to 5.2 percent in Peru.  </a:t>
            </a:r>
          </a:p>
          <a:p>
            <a:pPr fontAlgn="auto">
              <a:spcAft>
                <a:spcPts val="0"/>
              </a:spcAft>
              <a:buFont typeface="Arial" pitchFamily="34" charset="0"/>
              <a:buChar char="•"/>
              <a:defRPr/>
            </a:pPr>
            <a:r>
              <a:rPr lang="en-US" dirty="0" smtClean="0"/>
              <a:t>Direct cash transfers as a share of GDP are different as well:  at the bottom are Mexico and Peru where spending on direct transfers is around 0.5 percent  while Argentina, Brazil and Bolivia spend 3.1, 4.1 and 5.1 percent of GDP, respectively. </a:t>
            </a:r>
          </a:p>
          <a:p>
            <a:pPr fontAlgn="auto">
              <a:spcAft>
                <a:spcPts val="0"/>
              </a:spcAft>
              <a:buFont typeface="Arial" pitchFamily="34" charset="0"/>
              <a:buChar char="•"/>
              <a:defRPr/>
            </a:pPr>
            <a:r>
              <a:rPr lang="en-US" dirty="0" smtClean="0"/>
              <a:t>The much larger size of cash transfers in these countries arises from various forms of non-contributory pension programs: the </a:t>
            </a:r>
            <a:r>
              <a:rPr lang="en-US" i="1" dirty="0" smtClean="0"/>
              <a:t>Pension Moratorium</a:t>
            </a:r>
            <a:r>
              <a:rPr lang="en-US" dirty="0" smtClean="0"/>
              <a:t> (2.3 percent of GDP) in Argentina, </a:t>
            </a:r>
            <a:r>
              <a:rPr lang="en-US" i="1" dirty="0" smtClean="0"/>
              <a:t>Special Circumstances Pension</a:t>
            </a:r>
            <a:r>
              <a:rPr lang="en-US" dirty="0" smtClean="0"/>
              <a:t> (2.3 percent of GDP) in Brazil, and </a:t>
            </a:r>
            <a:r>
              <a:rPr lang="en-US" i="1" dirty="0" smtClean="0"/>
              <a:t>Bono Sol </a:t>
            </a:r>
            <a:r>
              <a:rPr lang="en-US" dirty="0" smtClean="0"/>
              <a:t>(0.9 percent of GDP) and the left-over payments of the pay-as-you-go system which was scrapped in 1996 (3.6 percent of GDP) in Bolivia. </a:t>
            </a:r>
          </a:p>
          <a:p>
            <a:pPr fontAlgn="auto">
              <a:spcAft>
                <a:spcPts val="0"/>
              </a:spcAft>
              <a:buFont typeface="Arial" pitchFamily="34" charset="0"/>
              <a:buChar char="•"/>
              <a:defRPr/>
            </a:pPr>
            <a:r>
              <a:rPr lang="en-US" dirty="0" smtClean="0"/>
              <a:t>When these items are removed, cash transfers as a share of GDP in Argentina, Brazil and Bolivia decline to 0.8, 1.8 and 0.6 percent, respectively.  </a:t>
            </a:r>
          </a:p>
          <a:p>
            <a:pPr fontAlgn="auto">
              <a:spcAft>
                <a:spcPts val="0"/>
              </a:spcAft>
              <a:buFont typeface="Arial" pitchFamily="34" charset="0"/>
              <a:buChar char="•"/>
              <a:defRPr/>
            </a:pPr>
            <a:endParaRPr lang="en-US" dirty="0"/>
          </a:p>
        </p:txBody>
      </p:sp>
      <p:sp>
        <p:nvSpPr>
          <p:cNvPr id="4" name="Slide Number Placeholder 3"/>
          <p:cNvSpPr>
            <a:spLocks noGrp="1"/>
          </p:cNvSpPr>
          <p:nvPr>
            <p:ph type="sldNum" sz="quarter" idx="12"/>
          </p:nvPr>
        </p:nvSpPr>
        <p:spPr/>
        <p:txBody>
          <a:bodyPr/>
          <a:lstStyle/>
          <a:p>
            <a:pPr>
              <a:defRPr/>
            </a:pPr>
            <a:fld id="{8E3D756B-F01F-4601-8E4C-CDA60F640206}" type="slidenum">
              <a:rPr lang="en-US"/>
              <a:pPr>
                <a:defRPr/>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Country “prototypes” in terms of Equity (of CEQ 4 dimensions)</a:t>
            </a:r>
            <a:endParaRPr lang="en-US" dirty="0"/>
          </a:p>
        </p:txBody>
      </p:sp>
      <p:sp>
        <p:nvSpPr>
          <p:cNvPr id="3" name="Content Placeholder 2"/>
          <p:cNvSpPr>
            <a:spLocks noGrp="1"/>
          </p:cNvSpPr>
          <p:nvPr>
            <p:ph idx="1"/>
          </p:nvPr>
        </p:nvSpPr>
        <p:spPr>
          <a:xfrm>
            <a:off x="250825" y="1600200"/>
            <a:ext cx="8713788" cy="5068888"/>
          </a:xfrm>
        </p:spPr>
        <p:txBody>
          <a:bodyPr rtlCol="0">
            <a:normAutofit fontScale="62500" lnSpcReduction="20000"/>
          </a:bodyPr>
          <a:lstStyle/>
          <a:p>
            <a:pPr fontAlgn="auto">
              <a:spcAft>
                <a:spcPts val="0"/>
              </a:spcAft>
              <a:buFont typeface="Arial" pitchFamily="34" charset="0"/>
              <a:buChar char="•"/>
              <a:defRPr/>
            </a:pPr>
            <a:r>
              <a:rPr lang="en-US" dirty="0" smtClean="0"/>
              <a:t>By government size, we end up with two distinct categories: large government countries (Argentina, Bolivia and Brazil) and small government countries (Mexico and Peru).  </a:t>
            </a:r>
          </a:p>
          <a:p>
            <a:pPr fontAlgn="auto">
              <a:spcAft>
                <a:spcPts val="0"/>
              </a:spcAft>
              <a:buFont typeface="Arial" pitchFamily="34" charset="0"/>
              <a:buChar char="•"/>
              <a:defRPr/>
            </a:pPr>
            <a:r>
              <a:rPr lang="en-US" dirty="0" smtClean="0"/>
              <a:t>In terms of redistribution, each country represents a “prototype.”  </a:t>
            </a:r>
          </a:p>
          <a:p>
            <a:pPr fontAlgn="auto">
              <a:spcAft>
                <a:spcPts val="0"/>
              </a:spcAft>
              <a:buFont typeface="Arial" pitchFamily="34" charset="0"/>
              <a:buChar char="•"/>
              <a:defRPr/>
            </a:pPr>
            <a:r>
              <a:rPr lang="en-US" dirty="0" smtClean="0"/>
              <a:t>The “Argentine prototype”: a country with very high government spending which redistributes a great deal both in absolute terms and in relation to what it spends. </a:t>
            </a:r>
          </a:p>
          <a:p>
            <a:pPr fontAlgn="auto">
              <a:spcAft>
                <a:spcPts val="0"/>
              </a:spcAft>
              <a:buFont typeface="Arial" pitchFamily="34" charset="0"/>
              <a:buChar char="•"/>
              <a:defRPr/>
            </a:pPr>
            <a:r>
              <a:rPr lang="en-US" dirty="0" smtClean="0"/>
              <a:t>The “Brazilian prototype”:  a country with very high government spending which achieves moderate redistribution in absolute terms but not in relation to what it spends. </a:t>
            </a:r>
          </a:p>
          <a:p>
            <a:pPr fontAlgn="auto">
              <a:spcAft>
                <a:spcPts val="0"/>
              </a:spcAft>
              <a:buFont typeface="Arial" pitchFamily="34" charset="0"/>
              <a:buChar char="•"/>
              <a:defRPr/>
            </a:pPr>
            <a:r>
              <a:rPr lang="en-US" dirty="0" smtClean="0"/>
              <a:t>The “Bolivian prototype”: a country with very high government spending which redistributes little both in absolute terms and in relation to what it spends.</a:t>
            </a:r>
          </a:p>
          <a:p>
            <a:pPr fontAlgn="auto">
              <a:spcAft>
                <a:spcPts val="0"/>
              </a:spcAft>
              <a:buFont typeface="Arial" pitchFamily="34" charset="0"/>
              <a:buChar char="•"/>
              <a:defRPr/>
            </a:pPr>
            <a:r>
              <a:rPr lang="en-US" dirty="0" smtClean="0"/>
              <a:t> The “Mexican model”: a country with low government spending which achieves moderate redistribution in absolute terms and in relation to what it spends. </a:t>
            </a:r>
          </a:p>
          <a:p>
            <a:pPr fontAlgn="auto">
              <a:spcAft>
                <a:spcPts val="0"/>
              </a:spcAft>
              <a:buFont typeface="Arial" pitchFamily="34" charset="0"/>
              <a:buChar char="•"/>
              <a:defRPr/>
            </a:pPr>
            <a:r>
              <a:rPr lang="en-US" dirty="0" smtClean="0"/>
              <a:t>The “Peruvian prototype”: a country with low government spending which redistributes little in absolute terms but not in relation to what it spends.</a:t>
            </a:r>
            <a:endParaRPr lang="en-US" dirty="0"/>
          </a:p>
        </p:txBody>
      </p:sp>
      <p:sp>
        <p:nvSpPr>
          <p:cNvPr id="4" name="Slide Number Placeholder 3"/>
          <p:cNvSpPr>
            <a:spLocks noGrp="1"/>
          </p:cNvSpPr>
          <p:nvPr>
            <p:ph type="sldNum" sz="quarter" idx="12"/>
          </p:nvPr>
        </p:nvSpPr>
        <p:spPr/>
        <p:txBody>
          <a:bodyPr/>
          <a:lstStyle/>
          <a:p>
            <a:pPr>
              <a:defRPr/>
            </a:pPr>
            <a:fld id="{B35463C1-7FB6-4B96-8485-168FBFACA339}" type="slidenum">
              <a:rPr lang="en-US"/>
              <a:pPr>
                <a:defRPr/>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Country “prototypes” in terms of Quality (of CEQ 4 dimensions)</a:t>
            </a:r>
            <a:endParaRPr lang="en-US" dirty="0"/>
          </a:p>
        </p:txBody>
      </p:sp>
      <p:sp>
        <p:nvSpPr>
          <p:cNvPr id="57346" name="Content Placeholder 2"/>
          <p:cNvSpPr>
            <a:spLocks noGrp="1"/>
          </p:cNvSpPr>
          <p:nvPr>
            <p:ph idx="1"/>
          </p:nvPr>
        </p:nvSpPr>
        <p:spPr>
          <a:xfrm>
            <a:off x="250825" y="1600200"/>
            <a:ext cx="8713788" cy="5068888"/>
          </a:xfrm>
        </p:spPr>
        <p:txBody>
          <a:bodyPr/>
          <a:lstStyle/>
          <a:p>
            <a:r>
              <a:rPr lang="en-US" smtClean="0"/>
              <a:t>Macro-sustainability, micro incentives, quality of services, accountability and transparency</a:t>
            </a:r>
          </a:p>
          <a:p>
            <a:pPr lvl="1"/>
            <a:r>
              <a:rPr lang="en-US" smtClean="0"/>
              <a:t>Argentina scores badly in all.</a:t>
            </a:r>
          </a:p>
          <a:p>
            <a:pPr lvl="1"/>
            <a:r>
              <a:rPr lang="en-US" smtClean="0"/>
              <a:t>Mexico and Peru score relatively well in four and not well in quality of services.</a:t>
            </a:r>
          </a:p>
        </p:txBody>
      </p:sp>
      <p:sp>
        <p:nvSpPr>
          <p:cNvPr id="4" name="Slide Number Placeholder 3"/>
          <p:cNvSpPr>
            <a:spLocks noGrp="1"/>
          </p:cNvSpPr>
          <p:nvPr>
            <p:ph type="sldNum" sz="quarter" idx="12"/>
          </p:nvPr>
        </p:nvSpPr>
        <p:spPr/>
        <p:txBody>
          <a:bodyPr/>
          <a:lstStyle/>
          <a:p>
            <a:pPr>
              <a:defRPr/>
            </a:pPr>
            <a:fld id="{CB1E3DA0-6D81-4987-AF28-B2FB7E18605E}" type="slidenum">
              <a:rPr lang="en-US"/>
              <a:pPr>
                <a:defRPr/>
              </a:pPr>
              <a:t>43</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mtClean="0"/>
              <a:t>Fiscal Policy &amp; Redistribution in LA</a:t>
            </a:r>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n-US" dirty="0" smtClean="0"/>
              <a:t>Conventional wisdom states that fiscal policy redistributes little in Latin America. (</a:t>
            </a:r>
            <a:r>
              <a:rPr lang="en-US" dirty="0" err="1" smtClean="0"/>
              <a:t>Breceda</a:t>
            </a:r>
            <a:r>
              <a:rPr lang="en-US" dirty="0" smtClean="0"/>
              <a:t> et al., 2008; Go</a:t>
            </a:r>
            <a:r>
              <a:rPr lang="es-MX" dirty="0" err="1" smtClean="0"/>
              <a:t>ñi</a:t>
            </a:r>
            <a:r>
              <a:rPr lang="en-US" dirty="0" smtClean="0"/>
              <a:t> et al., 2011) </a:t>
            </a:r>
          </a:p>
          <a:p>
            <a:pPr fontAlgn="auto">
              <a:spcAft>
                <a:spcPts val="0"/>
              </a:spcAft>
              <a:buFont typeface="Arial" pitchFamily="34" charset="0"/>
              <a:buChar char="•"/>
              <a:defRPr/>
            </a:pPr>
            <a:r>
              <a:rPr lang="en-US" dirty="0" smtClean="0"/>
              <a:t>Lower tax revenues and – above all – lower and less progressive transfers have been identified as the main cause.  </a:t>
            </a:r>
          </a:p>
          <a:p>
            <a:pPr fontAlgn="auto">
              <a:spcAft>
                <a:spcPts val="0"/>
              </a:spcAft>
              <a:buFont typeface="Arial" pitchFamily="34" charset="0"/>
              <a:buChar char="•"/>
              <a:defRPr/>
            </a:pPr>
            <a:r>
              <a:rPr lang="en-US" dirty="0" smtClean="0"/>
              <a:t>Through an in-depth fiscal incidence analysis applied to Argentina, Bolivia, Brazil, Mexico and Peru we argue that conventional wisdom may be wrong.  </a:t>
            </a:r>
          </a:p>
          <a:p>
            <a:pPr fontAlgn="auto">
              <a:spcAft>
                <a:spcPts val="0"/>
              </a:spcAft>
              <a:buFont typeface="Arial" pitchFamily="34" charset="0"/>
              <a:buChar char="•"/>
              <a:defRPr/>
            </a:pPr>
            <a:endParaRPr lang="en-US" dirty="0"/>
          </a:p>
        </p:txBody>
      </p:sp>
      <p:sp>
        <p:nvSpPr>
          <p:cNvPr id="4" name="Slide Number Placeholder 3"/>
          <p:cNvSpPr>
            <a:spLocks noGrp="1"/>
          </p:cNvSpPr>
          <p:nvPr>
            <p:ph type="sldNum" sz="quarter" idx="12"/>
          </p:nvPr>
        </p:nvSpPr>
        <p:spPr/>
        <p:txBody>
          <a:bodyPr/>
          <a:lstStyle/>
          <a:p>
            <a:pPr>
              <a:defRPr/>
            </a:pPr>
            <a:fld id="{B2851B7B-BD3C-4B02-A36B-EF98261C3DCD}" type="slidenum">
              <a:rPr lang="en-US"/>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u="sng" dirty="0" smtClean="0"/>
              <a:t/>
            </a:r>
            <a:br>
              <a:rPr lang="en-US" u="sng" dirty="0" smtClean="0"/>
            </a:br>
            <a:r>
              <a:rPr lang="en-US" u="sng" dirty="0" smtClean="0"/>
              <a:t>First</a:t>
            </a:r>
            <a:r>
              <a:rPr lang="en-US" dirty="0" smtClean="0"/>
              <a:t>, there is no “Latin-America” </a:t>
            </a:r>
            <a:br>
              <a:rPr lang="en-US" dirty="0" smtClean="0"/>
            </a:br>
            <a:endParaRPr lang="en-US" dirty="0"/>
          </a:p>
        </p:txBody>
      </p:sp>
      <p:sp>
        <p:nvSpPr>
          <p:cNvPr id="3" name="Content Placeholder 2"/>
          <p:cNvSpPr>
            <a:spLocks noGrp="1"/>
          </p:cNvSpPr>
          <p:nvPr>
            <p:ph idx="1"/>
          </p:nvPr>
        </p:nvSpPr>
        <p:spPr>
          <a:xfrm>
            <a:off x="457200" y="1600200"/>
            <a:ext cx="8229600" cy="5068888"/>
          </a:xfrm>
        </p:spPr>
        <p:txBody>
          <a:bodyPr rtlCol="0">
            <a:normAutofit fontScale="85000" lnSpcReduction="20000"/>
          </a:bodyPr>
          <a:lstStyle/>
          <a:p>
            <a:pPr fontAlgn="auto">
              <a:spcAft>
                <a:spcPts val="0"/>
              </a:spcAft>
              <a:buFont typeface="Arial" pitchFamily="34" charset="0"/>
              <a:buChar char="•"/>
              <a:defRPr/>
            </a:pPr>
            <a:r>
              <a:rPr lang="en-US" dirty="0" smtClean="0"/>
              <a:t>Extent and effectiveness of income redistribution and poverty reduction, revenue-collection, and spending patterns vary so significantly across countries that speaking of “Latin America” as a unit is misleading. </a:t>
            </a:r>
          </a:p>
          <a:p>
            <a:pPr fontAlgn="auto">
              <a:spcAft>
                <a:spcPts val="0"/>
              </a:spcAft>
              <a:buFont typeface="Arial" pitchFamily="34" charset="0"/>
              <a:buChar char="•"/>
              <a:defRPr/>
            </a:pPr>
            <a:r>
              <a:rPr lang="en-US" dirty="0" smtClean="0"/>
              <a:t>The (after direct taxes and transfers) </a:t>
            </a:r>
            <a:r>
              <a:rPr lang="en-US" dirty="0" err="1" smtClean="0"/>
              <a:t>Gini</a:t>
            </a:r>
            <a:r>
              <a:rPr lang="en-US" dirty="0" smtClean="0"/>
              <a:t>, for example, declines by over 10 percent in Argentina but by only 2.4 percent in Bolivia. </a:t>
            </a:r>
          </a:p>
          <a:p>
            <a:pPr fontAlgn="auto">
              <a:spcAft>
                <a:spcPts val="0"/>
              </a:spcAft>
              <a:buFont typeface="Arial" pitchFamily="34" charset="0"/>
              <a:buChar char="•"/>
              <a:defRPr/>
            </a:pPr>
            <a:r>
              <a:rPr lang="en-US" dirty="0" smtClean="0"/>
              <a:t>In Argentina, Brazil and Bolivia government revenues are close to 40 percent of GDP, whereas in Mexico and Peru they are around 20 percent.  </a:t>
            </a:r>
          </a:p>
          <a:p>
            <a:pPr fontAlgn="auto">
              <a:spcAft>
                <a:spcPts val="0"/>
              </a:spcAft>
              <a:buFont typeface="Arial" pitchFamily="34" charset="0"/>
              <a:buChar char="•"/>
              <a:defRPr/>
            </a:pPr>
            <a:r>
              <a:rPr lang="en-US" dirty="0" smtClean="0"/>
              <a:t>Social spending (excluding contributory pensions) as a share of GDP ranges from 17 percent in Brazil to 5.2 percent in Peru. </a:t>
            </a:r>
          </a:p>
          <a:p>
            <a:pPr algn="r" fontAlgn="auto">
              <a:spcAft>
                <a:spcPts val="0"/>
              </a:spcAft>
              <a:buFont typeface="Arial" pitchFamily="34" charset="0"/>
              <a:buChar char="•"/>
              <a:defRPr/>
            </a:pPr>
            <a:r>
              <a:rPr lang="en-US" dirty="0" smtClean="0"/>
              <a:t>See Table 1</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a:p>
        </p:txBody>
      </p:sp>
      <p:sp>
        <p:nvSpPr>
          <p:cNvPr id="4" name="Slide Number Placeholder 3"/>
          <p:cNvSpPr>
            <a:spLocks noGrp="1"/>
          </p:cNvSpPr>
          <p:nvPr>
            <p:ph type="sldNum" sz="quarter" idx="12"/>
          </p:nvPr>
        </p:nvSpPr>
        <p:spPr/>
        <p:txBody>
          <a:bodyPr/>
          <a:lstStyle/>
          <a:p>
            <a:pPr>
              <a:defRPr/>
            </a:pPr>
            <a:fld id="{7DD6FC43-4A21-4DB6-B693-0A44538DE863}" type="slidenum">
              <a:rPr lang="en-US"/>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smtClean="0"/>
              <a:t>Change in Gini (in %)</a:t>
            </a:r>
          </a:p>
        </p:txBody>
      </p:sp>
      <p:sp>
        <p:nvSpPr>
          <p:cNvPr id="4" name="Slide Number Placeholder 3"/>
          <p:cNvSpPr>
            <a:spLocks noGrp="1"/>
          </p:cNvSpPr>
          <p:nvPr>
            <p:ph type="sldNum" sz="quarter" idx="12"/>
          </p:nvPr>
        </p:nvSpPr>
        <p:spPr/>
        <p:txBody>
          <a:bodyPr/>
          <a:lstStyle/>
          <a:p>
            <a:pPr>
              <a:defRPr/>
            </a:pPr>
            <a:fld id="{45D4BE98-C72E-4212-9C6F-F4DF900FD03F}" type="slidenum">
              <a:rPr lang="en-US"/>
              <a:pPr>
                <a:defRPr/>
              </a:pPr>
              <a:t>7</a:t>
            </a:fld>
            <a:endParaRPr lang="en-US"/>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smtClean="0"/>
              <a:t>Change in Headcount Ratio (in %)</a:t>
            </a:r>
          </a:p>
        </p:txBody>
      </p:sp>
      <p:sp>
        <p:nvSpPr>
          <p:cNvPr id="4" name="Slide Number Placeholder 3"/>
          <p:cNvSpPr>
            <a:spLocks noGrp="1"/>
          </p:cNvSpPr>
          <p:nvPr>
            <p:ph type="sldNum" sz="quarter" idx="12"/>
          </p:nvPr>
        </p:nvSpPr>
        <p:spPr/>
        <p:txBody>
          <a:bodyPr/>
          <a:lstStyle/>
          <a:p>
            <a:pPr>
              <a:defRPr/>
            </a:pPr>
            <a:fld id="{3DACFCAE-5A4B-4C7A-82BE-1FAC4ADC7D56}" type="slidenum">
              <a:rPr lang="en-US"/>
              <a:pPr>
                <a:defRPr/>
              </a:pPr>
              <a:t>8</a:t>
            </a:fld>
            <a:endParaRPr lang="en-US"/>
          </a:p>
        </p:txBody>
      </p:sp>
      <p:graphicFrame>
        <p:nvGraphicFramePr>
          <p:cNvPr id="5" name="Content Placeholder 4"/>
          <p:cNvGraphicFramePr>
            <a:graphicFrameLocks noGrp="1"/>
          </p:cNvGraphicFramePr>
          <p:nvPr>
            <p:ph idx="1"/>
          </p:nvPr>
        </p:nvGraphicFramePr>
        <p:xfrm>
          <a:off x="179512" y="1600200"/>
          <a:ext cx="8712968" cy="506916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u="sng" dirty="0" smtClean="0"/>
              <a:t/>
            </a:r>
            <a:br>
              <a:rPr lang="en-US" u="sng" dirty="0" smtClean="0"/>
            </a:br>
            <a:r>
              <a:rPr lang="en-US" u="sng" dirty="0" smtClean="0"/>
              <a:t>Second</a:t>
            </a:r>
            <a:r>
              <a:rPr lang="en-US" dirty="0" smtClean="0"/>
              <a:t>, social spending does not accrue to richest quintile. </a:t>
            </a:r>
            <a:br>
              <a:rPr lang="en-US" dirty="0" smtClean="0"/>
            </a:br>
            <a:endParaRPr lang="en-US" dirty="0"/>
          </a:p>
        </p:txBody>
      </p:sp>
      <p:sp>
        <p:nvSpPr>
          <p:cNvPr id="22530" name="Content Placeholder 2"/>
          <p:cNvSpPr>
            <a:spLocks noGrp="1"/>
          </p:cNvSpPr>
          <p:nvPr>
            <p:ph idx="1"/>
          </p:nvPr>
        </p:nvSpPr>
        <p:spPr/>
        <p:txBody>
          <a:bodyPr/>
          <a:lstStyle/>
          <a:p>
            <a:r>
              <a:rPr lang="en-US" smtClean="0"/>
              <a:t>On the contrary, concentration coefficients for social spending are highly negative (progressive in absolute terms) for Argentina and slightly so for Bolivia and Mexico.</a:t>
            </a:r>
          </a:p>
          <a:p>
            <a:r>
              <a:rPr lang="en-US" smtClean="0"/>
              <a:t> In Brazil and Peru social spending is progressive in relative terms only. </a:t>
            </a:r>
          </a:p>
          <a:p>
            <a:pPr>
              <a:buFont typeface="Arial" charset="0"/>
              <a:buNone/>
            </a:pPr>
            <a:endParaRPr lang="en-US" smtClean="0"/>
          </a:p>
          <a:p>
            <a:pPr algn="r"/>
            <a:r>
              <a:rPr lang="en-US" sz="2800" smtClean="0"/>
              <a:t>See Tables 4 and 5; Figure 1</a:t>
            </a:r>
          </a:p>
          <a:p>
            <a:endParaRPr lang="en-US" smtClean="0"/>
          </a:p>
        </p:txBody>
      </p:sp>
      <p:sp>
        <p:nvSpPr>
          <p:cNvPr id="4" name="Slide Number Placeholder 3"/>
          <p:cNvSpPr>
            <a:spLocks noGrp="1"/>
          </p:cNvSpPr>
          <p:nvPr>
            <p:ph type="sldNum" sz="quarter" idx="12"/>
          </p:nvPr>
        </p:nvSpPr>
        <p:spPr/>
        <p:txBody>
          <a:bodyPr/>
          <a:lstStyle/>
          <a:p>
            <a:pPr>
              <a:defRPr/>
            </a:pPr>
            <a:fld id="{E04EFC84-51B9-44A1-9424-C44F84F2F175}" type="slidenum">
              <a:rPr lang="en-US"/>
              <a:pPr>
                <a:defRPr/>
              </a:pPr>
              <a:t>9</a:t>
            </a:fld>
            <a:endParaRPr lang="en-US"/>
          </a:p>
        </p:txBody>
      </p:sp>
    </p:spTree>
  </p:cSld>
  <p:clrMapOvr>
    <a:masterClrMapping/>
  </p:clrMapOvr>
</p:sld>
</file>

<file path=ppt/theme/theme1.xml><?xml version="1.0" encoding="utf-8"?>
<a:theme xmlns:a="http://schemas.openxmlformats.org/drawingml/2006/main" name="Office Them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4772</TotalTime>
  <Words>2445</Words>
  <Application>Microsoft Macintosh PowerPoint</Application>
  <PresentationFormat>On-screen Show (4:3)</PresentationFormat>
  <Paragraphs>197</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Fiscal Policy and Redistribution in Latin America: Challenging Conventional Wisdom Nora Lustig Tulane University, CGD, IAD </vt:lpstr>
      <vt:lpstr>PowerPoint Presentation</vt:lpstr>
      <vt:lpstr>Outline</vt:lpstr>
      <vt:lpstr>Summary of Results</vt:lpstr>
      <vt:lpstr>Fiscal Policy &amp; Redistribution in LA</vt:lpstr>
      <vt:lpstr> First, there is no “Latin-America”  </vt:lpstr>
      <vt:lpstr>Change in Gini (in %)</vt:lpstr>
      <vt:lpstr>Change in Headcount Ratio (in %)</vt:lpstr>
      <vt:lpstr> Second, social spending does not accrue to richest quintile.  </vt:lpstr>
      <vt:lpstr>Share of Direct Transfers Going to Each Quintile (Poorest to Richest)</vt:lpstr>
      <vt:lpstr>Share of In-kind Transfers (Education, Health, Urban&amp;Housing) Going to Each Quintile</vt:lpstr>
      <vt:lpstr>Zooming-in: Share of Transfers Going to Bottom 20 %</vt:lpstr>
      <vt:lpstr>Third, no obvious correlation between size of government and redistribution (Table 1)</vt:lpstr>
      <vt:lpstr>PowerPoint Presentation</vt:lpstr>
      <vt:lpstr>No apparent correlation between size of government and impact </vt:lpstr>
      <vt:lpstr>Fourth, due to indirect taxes households are net payers to the “fisc” beginning in the third decile in Bolivia and Brazil; for Peru this happens in the fifth decile.(Table 3)</vt:lpstr>
      <vt:lpstr>PowerPoint Presentation</vt:lpstr>
      <vt:lpstr>PowerPoint Presentation</vt:lpstr>
      <vt:lpstr>Fifth, safety net system excludes substantial proportion of the poor by design</vt:lpstr>
      <vt:lpstr>PowerPoint Presentation</vt:lpstr>
      <vt:lpstr>Methodological Highlights</vt:lpstr>
      <vt:lpstr>Methodological Highlights</vt:lpstr>
      <vt:lpstr>Fiscal Incidence Analysis: Definitions of Income Concepts</vt:lpstr>
      <vt:lpstr>PowerPoint Presentation</vt:lpstr>
      <vt:lpstr>Fiscal Incidence Analysis: How Income Concepts are Constructed</vt:lpstr>
      <vt:lpstr>Fiscal Incidence Analysis: Incidence Assumptions (Appendix A)</vt:lpstr>
      <vt:lpstr>Fiscal Incidence Analysis: Incidence Assumptions</vt:lpstr>
      <vt:lpstr>Fiscal Incidence Analysis: Incidence Assumptions</vt:lpstr>
      <vt:lpstr>Definition of CEQ Social Spending</vt:lpstr>
      <vt:lpstr>Definition of Redistributive “Effectiveness”</vt:lpstr>
      <vt:lpstr>Definition of Extreme and Total Poverty </vt:lpstr>
      <vt:lpstr>Fiscal Incidence Analysis: Caveats</vt:lpstr>
      <vt:lpstr>Definitions of Progressive and Regressive Taxes and Transfers</vt:lpstr>
      <vt:lpstr>PowerPoint Presentation</vt:lpstr>
      <vt:lpstr>Conclusions</vt:lpstr>
      <vt:lpstr>Main Questions</vt:lpstr>
      <vt:lpstr>Redistribution</vt:lpstr>
      <vt:lpstr>Redistribution</vt:lpstr>
      <vt:lpstr>Poverty Reduction</vt:lpstr>
      <vt:lpstr>Poverty Reduction</vt:lpstr>
      <vt:lpstr>Fiscal “space”</vt:lpstr>
      <vt:lpstr>Country “prototypes” in terms of Equity (of CEQ 4 dimensions)</vt:lpstr>
      <vt:lpstr>Country “prototypes” in terms of Quality (of CEQ 4 dimensions)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dc:creator>
  <cp:lastModifiedBy>Nora Lustig</cp:lastModifiedBy>
  <cp:revision>179</cp:revision>
  <dcterms:created xsi:type="dcterms:W3CDTF">2011-10-28T22:44:30Z</dcterms:created>
  <dcterms:modified xsi:type="dcterms:W3CDTF">2011-11-17T16:29:37Z</dcterms:modified>
</cp:coreProperties>
</file>