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323" r:id="rId2"/>
    <p:sldId id="395" r:id="rId3"/>
    <p:sldId id="396" r:id="rId4"/>
    <p:sldId id="398" r:id="rId5"/>
    <p:sldId id="399" r:id="rId6"/>
    <p:sldId id="394" r:id="rId7"/>
    <p:sldId id="328" r:id="rId8"/>
    <p:sldId id="333" r:id="rId9"/>
    <p:sldId id="338" r:id="rId10"/>
    <p:sldId id="339" r:id="rId11"/>
    <p:sldId id="340" r:id="rId12"/>
    <p:sldId id="341" r:id="rId13"/>
    <p:sldId id="342" r:id="rId14"/>
    <p:sldId id="343" r:id="rId15"/>
    <p:sldId id="344" r:id="rId16"/>
    <p:sldId id="345" r:id="rId17"/>
    <p:sldId id="257" r:id="rId18"/>
    <p:sldId id="375" r:id="rId19"/>
    <p:sldId id="346" r:id="rId20"/>
    <p:sldId id="350" r:id="rId21"/>
    <p:sldId id="324" r:id="rId22"/>
    <p:sldId id="266" r:id="rId23"/>
    <p:sldId id="267" r:id="rId24"/>
    <p:sldId id="268" r:id="rId25"/>
    <p:sldId id="326" r:id="rId26"/>
    <p:sldId id="377" r:id="rId27"/>
    <p:sldId id="347" r:id="rId28"/>
    <p:sldId id="352" r:id="rId29"/>
    <p:sldId id="348" r:id="rId30"/>
    <p:sldId id="353" r:id="rId31"/>
    <p:sldId id="376" r:id="rId32"/>
    <p:sldId id="354" r:id="rId33"/>
    <p:sldId id="349" r:id="rId34"/>
    <p:sldId id="358" r:id="rId35"/>
    <p:sldId id="359" r:id="rId36"/>
    <p:sldId id="361" r:id="rId37"/>
    <p:sldId id="389" r:id="rId38"/>
    <p:sldId id="360" r:id="rId39"/>
    <p:sldId id="362" r:id="rId40"/>
    <p:sldId id="378" r:id="rId41"/>
    <p:sldId id="379" r:id="rId42"/>
    <p:sldId id="363" r:id="rId43"/>
    <p:sldId id="391" r:id="rId44"/>
    <p:sldId id="392" r:id="rId45"/>
    <p:sldId id="390" r:id="rId46"/>
    <p:sldId id="385" r:id="rId47"/>
    <p:sldId id="386" r:id="rId48"/>
    <p:sldId id="387" r:id="rId49"/>
    <p:sldId id="393"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313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doc\Mis%20documentos\Social%20Repor%20Card\CEQ%20Mx%20burbuja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5"/>
  <c:chart>
    <c:plotArea>
      <c:layout>
        <c:manualLayout>
          <c:layoutTarget val="inner"/>
          <c:xMode val="edge"/>
          <c:yMode val="edge"/>
          <c:x val="0.15401326136097654"/>
          <c:y val="1.9407093723894004E-2"/>
          <c:w val="0.84430690287143351"/>
          <c:h val="0.95519789935144561"/>
        </c:manualLayout>
      </c:layout>
      <c:bubbleChart>
        <c:varyColors val="1"/>
        <c:ser>
          <c:idx val="0"/>
          <c:order val="0"/>
          <c:dPt>
            <c:idx val="6"/>
            <c:bubble3D val="1"/>
            <c:spPr>
              <a:solidFill>
                <a:schemeClr val="accent2">
                  <a:lumMod val="60000"/>
                  <a:lumOff val="40000"/>
                </a:schemeClr>
              </a:solidFill>
            </c:spPr>
          </c:dPt>
          <c:dPt>
            <c:idx val="7"/>
            <c:bubble3D val="1"/>
            <c:spPr>
              <a:solidFill>
                <a:srgbClr val="FFFF00"/>
              </a:solidFill>
            </c:spPr>
          </c:dPt>
          <c:dPt>
            <c:idx val="8"/>
            <c:bubble3D val="1"/>
            <c:spPr>
              <a:solidFill>
                <a:schemeClr val="accent1"/>
              </a:solidFill>
            </c:spPr>
          </c:dPt>
          <c:dPt>
            <c:idx val="9"/>
            <c:bubble3D val="1"/>
            <c:spPr>
              <a:solidFill>
                <a:schemeClr val="accent2">
                  <a:lumMod val="60000"/>
                  <a:lumOff val="40000"/>
                </a:schemeClr>
              </a:solidFill>
            </c:spPr>
          </c:dPt>
          <c:dPt>
            <c:idx val="10"/>
            <c:bubble3D val="1"/>
            <c:spPr>
              <a:solidFill>
                <a:srgbClr val="FFFF00"/>
              </a:solidFill>
            </c:spPr>
          </c:dPt>
          <c:dPt>
            <c:idx val="11"/>
            <c:bubble3D val="1"/>
            <c:spPr>
              <a:solidFill>
                <a:schemeClr val="accent4"/>
              </a:solidFill>
            </c:spPr>
          </c:dPt>
          <c:dPt>
            <c:idx val="12"/>
            <c:bubble3D val="1"/>
            <c:spPr>
              <a:solidFill>
                <a:schemeClr val="accent2">
                  <a:lumMod val="60000"/>
                  <a:lumOff val="40000"/>
                </a:schemeClr>
              </a:solidFill>
            </c:spPr>
          </c:dPt>
          <c:dPt>
            <c:idx val="13"/>
            <c:bubble3D val="1"/>
            <c:spPr>
              <a:solidFill>
                <a:srgbClr val="FFFF00"/>
              </a:solidFill>
            </c:spPr>
          </c:dPt>
          <c:dPt>
            <c:idx val="15"/>
            <c:bubble3D val="1"/>
            <c:spPr>
              <a:solidFill>
                <a:srgbClr val="FFFF00"/>
              </a:solidFill>
            </c:spPr>
          </c:dPt>
          <c:dPt>
            <c:idx val="17"/>
            <c:bubble3D val="1"/>
            <c:spPr>
              <a:solidFill>
                <a:schemeClr val="accent1"/>
              </a:solidFill>
            </c:spPr>
          </c:dPt>
          <c:dPt>
            <c:idx val="18"/>
            <c:bubble3D val="1"/>
            <c:spPr>
              <a:solidFill>
                <a:schemeClr val="accent4"/>
              </a:solidFill>
            </c:spPr>
          </c:dPt>
          <c:dPt>
            <c:idx val="19"/>
            <c:bubble3D val="1"/>
            <c:spPr>
              <a:solidFill>
                <a:schemeClr val="accent2">
                  <a:lumMod val="60000"/>
                  <a:lumOff val="40000"/>
                </a:schemeClr>
              </a:solidFill>
            </c:spPr>
          </c:dPt>
          <c:dPt>
            <c:idx val="20"/>
            <c:bubble3D val="1"/>
            <c:spPr>
              <a:solidFill>
                <a:schemeClr val="accent1"/>
              </a:solidFill>
            </c:spPr>
          </c:dPt>
          <c:dPt>
            <c:idx val="21"/>
            <c:bubble3D val="1"/>
            <c:spPr>
              <a:solidFill>
                <a:schemeClr val="accent2">
                  <a:lumMod val="60000"/>
                  <a:lumOff val="40000"/>
                </a:schemeClr>
              </a:solidFill>
            </c:spPr>
          </c:dPt>
          <c:dPt>
            <c:idx val="22"/>
            <c:bubble3D val="1"/>
            <c:spPr>
              <a:solidFill>
                <a:srgbClr val="FFC000"/>
              </a:solidFill>
            </c:spPr>
          </c:dPt>
          <c:dPt>
            <c:idx val="23"/>
            <c:bubble3D val="1"/>
            <c:spPr>
              <a:solidFill>
                <a:schemeClr val="accent1"/>
              </a:solidFill>
            </c:spPr>
          </c:dPt>
          <c:dPt>
            <c:idx val="24"/>
            <c:bubble3D val="1"/>
            <c:spPr>
              <a:solidFill>
                <a:srgbClr val="FFFF00"/>
              </a:solidFill>
            </c:spPr>
          </c:dPt>
          <c:dPt>
            <c:idx val="25"/>
            <c:bubble3D val="1"/>
            <c:spPr>
              <a:solidFill>
                <a:schemeClr val="accent1"/>
              </a:solidFill>
            </c:spPr>
          </c:dPt>
          <c:dPt>
            <c:idx val="26"/>
            <c:bubble3D val="1"/>
            <c:spPr>
              <a:solidFill>
                <a:srgbClr val="FFFF00"/>
              </a:solidFill>
            </c:spPr>
          </c:dPt>
          <c:dPt>
            <c:idx val="27"/>
            <c:bubble3D val="1"/>
            <c:spPr>
              <a:solidFill>
                <a:srgbClr val="FFC000"/>
              </a:solidFill>
            </c:spPr>
          </c:dPt>
          <c:dPt>
            <c:idx val="28"/>
            <c:bubble3D val="1"/>
            <c:spPr>
              <a:solidFill>
                <a:schemeClr val="accent1"/>
              </a:solidFill>
            </c:spPr>
          </c:dPt>
          <c:dPt>
            <c:idx val="29"/>
            <c:bubble3D val="1"/>
            <c:spPr>
              <a:solidFill>
                <a:srgbClr val="FFC000"/>
              </a:solidFill>
            </c:spPr>
          </c:dPt>
          <c:dLbls>
            <c:dLbl>
              <c:idx val="0"/>
              <c:layout>
                <c:manualLayout>
                  <c:x val="-9.360769130378116E-3"/>
                  <c:y val="-2.62295050314864E-2"/>
                </c:manualLayout>
              </c:layout>
              <c:tx>
                <c:rich>
                  <a:bodyPr/>
                  <a:lstStyle/>
                  <a:p>
                    <a:r>
                      <a:rPr lang="en-US"/>
                      <a:t>Opciones </a:t>
                    </a:r>
                  </a:p>
                  <a:p>
                    <a:r>
                      <a:rPr lang="en-US"/>
                      <a:t>Productivas</a:t>
                    </a:r>
                  </a:p>
                </c:rich>
              </c:tx>
              <c:dLblPos val="r"/>
              <c:showCatName val="1"/>
            </c:dLbl>
            <c:dLbl>
              <c:idx val="1"/>
              <c:layout>
                <c:manualLayout>
                  <c:x val="-2.9785353753857727E-2"/>
                  <c:y val="1.6141237095549609E-2"/>
                </c:manualLayout>
              </c:layout>
              <c:dLblPos val="r"/>
              <c:showCatName val="1"/>
            </c:dLbl>
            <c:dLbl>
              <c:idx val="2"/>
              <c:layout>
                <c:manualLayout>
                  <c:x val="-9.3361407172170272E-2"/>
                  <c:y val="-1.4072104188180301E-2"/>
                </c:manualLayout>
              </c:layout>
              <c:tx>
                <c:rich>
                  <a:bodyPr/>
                  <a:lstStyle/>
                  <a:p>
                    <a:r>
                      <a:rPr lang="en-US"/>
                      <a:t>Vivienda </a:t>
                    </a:r>
                  </a:p>
                  <a:p>
                    <a:r>
                      <a:rPr lang="en-US"/>
                      <a:t>(Tu Casa)</a:t>
                    </a:r>
                  </a:p>
                </c:rich>
              </c:tx>
              <c:dLblPos val="r"/>
              <c:showCatName val="1"/>
            </c:dLbl>
            <c:dLbl>
              <c:idx val="3"/>
              <c:layout>
                <c:manualLayout>
                  <c:x val="-4.2241066020593604E-2"/>
                  <c:y val="-2.2194201006380702E-2"/>
                </c:manualLayout>
              </c:layout>
              <c:dLblPos val="r"/>
              <c:showCatName val="1"/>
            </c:dLbl>
            <c:dLbl>
              <c:idx val="4"/>
              <c:layout>
                <c:manualLayout>
                  <c:x val="-8.5964639035505212E-3"/>
                  <c:y val="-4.0353092738874014E-3"/>
                </c:manualLayout>
              </c:layout>
              <c:dLblPos val="r"/>
              <c:showCatName val="1"/>
            </c:dLbl>
            <c:dLbl>
              <c:idx val="5"/>
              <c:layout>
                <c:manualLayout>
                  <c:x val="-6.8424908424908459E-3"/>
                  <c:y val="0"/>
                </c:manualLayout>
              </c:layout>
              <c:dLblPos val="r"/>
              <c:showCatName val="1"/>
            </c:dLbl>
            <c:dLbl>
              <c:idx val="6"/>
              <c:layout>
                <c:manualLayout>
                  <c:x val="-0.11257488967725204"/>
                  <c:y val="-3.6317783464986611E-2"/>
                </c:manualLayout>
              </c:layout>
              <c:tx>
                <c:rich>
                  <a:bodyPr/>
                  <a:lstStyle/>
                  <a:p>
                    <a:r>
                      <a:rPr lang="en-US"/>
                      <a:t>Adultos mayores </a:t>
                    </a:r>
                  </a:p>
                  <a:p>
                    <a:r>
                      <a:rPr lang="en-US"/>
                      <a:t>DF</a:t>
                    </a:r>
                  </a:p>
                </c:rich>
              </c:tx>
              <c:dLblPos val="r"/>
              <c:showCatName val="1"/>
            </c:dLbl>
            <c:dLbl>
              <c:idx val="7"/>
              <c:layout>
                <c:manualLayout>
                  <c:x val="-9.142129609489423E-2"/>
                  <c:y val="-2.8247184018437801E-2"/>
                </c:manualLayout>
              </c:layout>
              <c:dLblPos val="r"/>
              <c:showCatName val="1"/>
            </c:dLbl>
            <c:dLbl>
              <c:idx val="8"/>
              <c:layout>
                <c:manualLayout>
                  <c:x val="-9.3062803613637307E-2"/>
                  <c:y val="4.4646055019242022E-2"/>
                </c:manualLayout>
              </c:layout>
              <c:tx>
                <c:rich>
                  <a:bodyPr/>
                  <a:lstStyle/>
                  <a:p>
                    <a:r>
                      <a:rPr lang="en-US"/>
                      <a:t>Becas públicas </a:t>
                    </a:r>
                  </a:p>
                  <a:p>
                    <a:r>
                      <a:rPr lang="en-US"/>
                      <a:t>(excl. Oport.)</a:t>
                    </a:r>
                  </a:p>
                </c:rich>
              </c:tx>
              <c:dLblPos val="r"/>
              <c:showCatName val="1"/>
            </c:dLbl>
            <c:dLbl>
              <c:idx val="9"/>
              <c:layout>
                <c:manualLayout>
                  <c:x val="-8.9540812923247518E-2"/>
                  <c:y val="-4.8526788630588111E-2"/>
                </c:manualLayout>
              </c:layout>
              <c:tx>
                <c:rich>
                  <a:bodyPr/>
                  <a:lstStyle/>
                  <a:p>
                    <a:r>
                      <a:rPr lang="en-US"/>
                      <a:t>Adultos mayores </a:t>
                    </a:r>
                  </a:p>
                  <a:p>
                    <a:r>
                      <a:rPr lang="en-US"/>
                      <a:t>Fed</a:t>
                    </a:r>
                  </a:p>
                </c:rich>
              </c:tx>
              <c:dLblPos val="r"/>
              <c:showCatName val="1"/>
            </c:dLbl>
            <c:dLbl>
              <c:idx val="10"/>
              <c:layout>
                <c:manualLayout>
                  <c:x val="-6.9853975435391527E-2"/>
                  <c:y val="-4.8526788630588111E-2"/>
                </c:manualLayout>
              </c:layout>
              <c:tx>
                <c:rich>
                  <a:bodyPr/>
                  <a:lstStyle/>
                  <a:p>
                    <a:r>
                      <a:rPr lang="en-US"/>
                      <a:t>Salud </a:t>
                    </a:r>
                  </a:p>
                  <a:p>
                    <a:r>
                      <a:rPr lang="en-US"/>
                      <a:t>PEMEX, FA</a:t>
                    </a:r>
                  </a:p>
                </c:rich>
              </c:tx>
              <c:dLblPos val="r"/>
              <c:showCatName val="1"/>
            </c:dLbl>
            <c:dLbl>
              <c:idx val="11"/>
              <c:layout>
                <c:manualLayout>
                  <c:x val="-7.3442090456925152E-2"/>
                  <c:y val="4.2370776027656827E-2"/>
                </c:manualLayout>
              </c:layout>
              <c:tx>
                <c:rich>
                  <a:bodyPr/>
                  <a:lstStyle/>
                  <a:p>
                    <a:r>
                      <a:rPr lang="en-US" b="1"/>
                      <a:t>PROCAMPO </a:t>
                    </a:r>
                  </a:p>
                </c:rich>
              </c:tx>
              <c:dLblPos val="r"/>
              <c:showCatName val="1"/>
            </c:dLbl>
            <c:dLbl>
              <c:idx val="12"/>
              <c:layout>
                <c:manualLayout>
                  <c:x val="-0.10313295920882802"/>
                  <c:y val="-6.0632701652855836E-2"/>
                </c:manualLayout>
              </c:layout>
              <c:tx>
                <c:rich>
                  <a:bodyPr/>
                  <a:lstStyle/>
                  <a:p>
                    <a:r>
                      <a:rPr lang="en-US"/>
                      <a:t>Pensiones </a:t>
                    </a:r>
                  </a:p>
                  <a:p>
                    <a:r>
                      <a:rPr lang="en-US"/>
                      <a:t>PEMEX, FA</a:t>
                    </a:r>
                  </a:p>
                </c:rich>
              </c:tx>
              <c:dLblPos val="r"/>
              <c:showCatName val="1"/>
            </c:dLbl>
            <c:dLbl>
              <c:idx val="13"/>
              <c:layout>
                <c:manualLayout>
                  <c:x val="-6.3765664651034976E-2"/>
                  <c:y val="-7.4522184975789937E-3"/>
                </c:manualLayout>
              </c:layout>
              <c:tx>
                <c:rich>
                  <a:bodyPr/>
                  <a:lstStyle/>
                  <a:p>
                    <a:r>
                      <a:rPr lang="en-US"/>
                      <a:t>Salud </a:t>
                    </a:r>
                  </a:p>
                  <a:p>
                    <a:r>
                      <a:rPr lang="en-US"/>
                      <a:t>ISSSTE</a:t>
                    </a:r>
                  </a:p>
                </c:rich>
              </c:tx>
              <c:dLblPos val="r"/>
              <c:showCatName val="1"/>
            </c:dLbl>
            <c:dLbl>
              <c:idx val="14"/>
              <c:layout>
                <c:manualLayout>
                  <c:x val="-7.4309943301286457E-2"/>
                  <c:y val="-6.8774856952352453E-3"/>
                </c:manualLayout>
              </c:layout>
              <c:tx>
                <c:rich>
                  <a:bodyPr/>
                  <a:lstStyle/>
                  <a:p>
                    <a:r>
                      <a:rPr lang="en-US"/>
                      <a:t>Subsidio </a:t>
                    </a:r>
                  </a:p>
                  <a:p>
                    <a:r>
                      <a:rPr lang="en-US"/>
                      <a:t>empleo</a:t>
                    </a:r>
                  </a:p>
                </c:rich>
              </c:tx>
              <c:dLblPos val="r"/>
              <c:showCatName val="1"/>
            </c:dLbl>
            <c:dLbl>
              <c:idx val="15"/>
              <c:layout/>
              <c:tx>
                <c:rich>
                  <a:bodyPr/>
                  <a:lstStyle/>
                  <a:p>
                    <a:r>
                      <a:rPr lang="es-MX"/>
                      <a:t>Seguro </a:t>
                    </a:r>
                  </a:p>
                  <a:p>
                    <a:r>
                      <a:rPr lang="es-MX"/>
                      <a:t>Popular </a:t>
                    </a:r>
                  </a:p>
                </c:rich>
              </c:tx>
              <c:dLblPos val="ctr"/>
              <c:showCatName val="1"/>
            </c:dLbl>
            <c:dLbl>
              <c:idx val="16"/>
              <c:layout>
                <c:manualLayout>
                  <c:x val="-6.5104160322501131E-2"/>
                  <c:y val="0"/>
                </c:manualLayout>
              </c:layout>
              <c:dLblPos val="r"/>
              <c:showCatName val="1"/>
            </c:dLbl>
            <c:dLbl>
              <c:idx val="17"/>
              <c:layout>
                <c:manualLayout>
                  <c:x val="-8.7833529096155813E-2"/>
                  <c:y val="-1.2260537384824103E-2"/>
                </c:manualLayout>
              </c:layout>
              <c:tx>
                <c:rich>
                  <a:bodyPr/>
                  <a:lstStyle/>
                  <a:p>
                    <a:r>
                      <a:rPr lang="es-MX"/>
                      <a:t>Edu</a:t>
                    </a:r>
                  </a:p>
                  <a:p>
                    <a:r>
                      <a:rPr lang="es-MX"/>
                      <a:t>Preescolar</a:t>
                    </a:r>
                  </a:p>
                </c:rich>
              </c:tx>
              <c:dLblPos val="r"/>
              <c:showCatName val="1"/>
            </c:dLbl>
            <c:dLbl>
              <c:idx val="18"/>
              <c:layout>
                <c:manualLayout>
                  <c:x val="-7.2204405388552897E-2"/>
                  <c:y val="-3.1605638045123653E-2"/>
                </c:manualLayout>
              </c:layout>
              <c:tx>
                <c:rich>
                  <a:bodyPr/>
                  <a:lstStyle/>
                  <a:p>
                    <a:r>
                      <a:rPr lang="en-US"/>
                      <a:t>Subs. </a:t>
                    </a:r>
                  </a:p>
                  <a:p>
                    <a:r>
                      <a:rPr lang="en-US"/>
                      <a:t>Agric.</a:t>
                    </a:r>
                  </a:p>
                </c:rich>
              </c:tx>
              <c:dLblPos val="r"/>
              <c:showCatName val="1"/>
            </c:dLbl>
            <c:dLbl>
              <c:idx val="19"/>
              <c:layout>
                <c:manualLayout>
                  <c:x val="-8.8107771059004455E-2"/>
                  <c:y val="-1.0217114487353501E-2"/>
                </c:manualLayout>
              </c:layout>
              <c:tx>
                <c:rich>
                  <a:bodyPr/>
                  <a:lstStyle/>
                  <a:p>
                    <a:r>
                      <a:rPr lang="es-MX"/>
                      <a:t>Pensiones </a:t>
                    </a:r>
                  </a:p>
                  <a:p>
                    <a:r>
                      <a:rPr lang="es-MX"/>
                      <a:t>ISSSTE</a:t>
                    </a:r>
                  </a:p>
                </c:rich>
              </c:tx>
              <c:dLblPos val="r"/>
              <c:showCatName val="1"/>
            </c:dLbl>
            <c:dLbl>
              <c:idx val="21"/>
              <c:layout/>
              <c:tx>
                <c:rich>
                  <a:bodyPr/>
                  <a:lstStyle/>
                  <a:p>
                    <a:r>
                      <a:rPr lang="es-MX"/>
                      <a:t>Pensiones </a:t>
                    </a:r>
                  </a:p>
                  <a:p>
                    <a:r>
                      <a:rPr lang="es-MX"/>
                      <a:t>IMSS</a:t>
                    </a:r>
                  </a:p>
                </c:rich>
              </c:tx>
              <c:dLblPos val="ctr"/>
              <c:showCatName val="1"/>
            </c:dLbl>
            <c:dLbl>
              <c:idx val="22"/>
              <c:layout>
                <c:manualLayout>
                  <c:x val="-0.10629660242745959"/>
                  <c:y val="-3.2694766359531099E-2"/>
                </c:manualLayout>
              </c:layout>
              <c:tx>
                <c:rich>
                  <a:bodyPr/>
                  <a:lstStyle/>
                  <a:p>
                    <a:r>
                      <a:rPr lang="es-MX"/>
                      <a:t>Electrico</a:t>
                    </a:r>
                  </a:p>
                  <a:p>
                    <a:r>
                      <a:rPr lang="es-MX"/>
                      <a:t> Residencial</a:t>
                    </a:r>
                  </a:p>
                </c:rich>
              </c:tx>
              <c:dLblPos val="r"/>
              <c:showCatName val="1"/>
            </c:dLbl>
            <c:dLbl>
              <c:idx val="23"/>
              <c:layout>
                <c:manualLayout>
                  <c:x val="-9.9199953596961252E-2"/>
                  <c:y val="-2.6564497667119019E-2"/>
                </c:manualLayout>
              </c:layout>
              <c:tx>
                <c:rich>
                  <a:bodyPr/>
                  <a:lstStyle/>
                  <a:p>
                    <a:r>
                      <a:rPr lang="en-US"/>
                      <a:t>Edu Media </a:t>
                    </a:r>
                  </a:p>
                  <a:p>
                    <a:r>
                      <a:rPr lang="en-US"/>
                      <a:t>Superior</a:t>
                    </a:r>
                  </a:p>
                </c:rich>
              </c:tx>
              <c:dLblPos val="r"/>
              <c:showCatName val="1"/>
            </c:dLbl>
            <c:dLbl>
              <c:idx val="24"/>
              <c:layout>
                <c:manualLayout>
                  <c:x val="-9.3143660909789747E-2"/>
                  <c:y val="2.2477651872177859E-2"/>
                </c:manualLayout>
              </c:layout>
              <c:tx>
                <c:rich>
                  <a:bodyPr/>
                  <a:lstStyle/>
                  <a:p>
                    <a:r>
                      <a:rPr lang="es-MX"/>
                      <a:t>Salud </a:t>
                    </a:r>
                  </a:p>
                  <a:p>
                    <a:r>
                      <a:rPr lang="es-MX"/>
                      <a:t>SSA</a:t>
                    </a:r>
                  </a:p>
                </c:rich>
              </c:tx>
              <c:dLblPos val="r"/>
              <c:showCatName val="1"/>
            </c:dLbl>
            <c:dLbl>
              <c:idx val="25"/>
              <c:layout>
                <c:manualLayout>
                  <c:x val="-0.126447702324502"/>
                  <c:y val="-2.0434228974707012E-2"/>
                </c:manualLayout>
              </c:layout>
              <c:tx>
                <c:rich>
                  <a:bodyPr/>
                  <a:lstStyle/>
                  <a:p>
                    <a:r>
                      <a:rPr lang="es-MX"/>
                      <a:t>Edu </a:t>
                    </a:r>
                  </a:p>
                  <a:p>
                    <a:r>
                      <a:rPr lang="es-MX"/>
                      <a:t>Secundaria</a:t>
                    </a:r>
                  </a:p>
                </c:rich>
              </c:tx>
              <c:dLblPos val="r"/>
              <c:showCatName val="1"/>
            </c:dLbl>
            <c:dLbl>
              <c:idx val="26"/>
              <c:layout>
                <c:manualLayout>
                  <c:x val="-0.12709896898246942"/>
                  <c:y val="1.2260537384824206E-2"/>
                </c:manualLayout>
              </c:layout>
              <c:tx>
                <c:rich>
                  <a:bodyPr/>
                  <a:lstStyle/>
                  <a:p>
                    <a:r>
                      <a:rPr lang="es-MX"/>
                      <a:t>Salud </a:t>
                    </a:r>
                  </a:p>
                  <a:p>
                    <a:r>
                      <a:rPr lang="es-MX"/>
                      <a:t>IMSS</a:t>
                    </a:r>
                  </a:p>
                </c:rich>
              </c:tx>
              <c:dLblPos val="r"/>
              <c:showCatName val="1"/>
            </c:dLbl>
            <c:dLbl>
              <c:idx val="27"/>
              <c:layout>
                <c:manualLayout>
                  <c:x val="-0.13660091936021787"/>
                  <c:y val="-4.6998726641826145E-2"/>
                </c:manualLayout>
              </c:layout>
              <c:tx>
                <c:rich>
                  <a:bodyPr/>
                  <a:lstStyle/>
                  <a:p>
                    <a:r>
                      <a:rPr lang="es-MX"/>
                      <a:t>Subsidio </a:t>
                    </a:r>
                  </a:p>
                  <a:p>
                    <a:r>
                      <a:rPr lang="es-MX"/>
                      <a:t>Gasolinas (IEPS)</a:t>
                    </a:r>
                  </a:p>
                </c:rich>
              </c:tx>
              <c:dLblPos val="r"/>
              <c:showCatName val="1"/>
            </c:dLbl>
            <c:dLbl>
              <c:idx val="28"/>
              <c:layout/>
              <c:tx>
                <c:rich>
                  <a:bodyPr/>
                  <a:lstStyle/>
                  <a:p>
                    <a:r>
                      <a:rPr lang="es-MX"/>
                      <a:t>Edu </a:t>
                    </a:r>
                  </a:p>
                  <a:p>
                    <a:r>
                      <a:rPr lang="es-MX"/>
                      <a:t>Primaria</a:t>
                    </a:r>
                  </a:p>
                </c:rich>
              </c:tx>
              <c:dLblPos val="ctr"/>
              <c:showCatName val="1"/>
            </c:dLbl>
            <c:dLbl>
              <c:idx val="29"/>
              <c:layout/>
              <c:tx>
                <c:rich>
                  <a:bodyPr/>
                  <a:lstStyle/>
                  <a:p>
                    <a:r>
                      <a:rPr lang="es-MX"/>
                      <a:t>Gasto Fiscal </a:t>
                    </a:r>
                  </a:p>
                  <a:p>
                    <a:r>
                      <a:rPr lang="es-MX"/>
                      <a:t>IVA</a:t>
                    </a:r>
                  </a:p>
                </c:rich>
              </c:tx>
              <c:dLblPos val="ctr"/>
              <c:showCatName val="1"/>
            </c:dLbl>
            <c:dLblPos val="ctr"/>
            <c:showCatName val="1"/>
          </c:dLbls>
          <c:xVal>
            <c:strRef>
              <c:f>'graphs (3)'!$A$78:$A$107</c:f>
              <c:strCache>
                <c:ptCount val="30"/>
                <c:pt idx="0">
                  <c:v>Opciones Productivas</c:v>
                </c:pt>
                <c:pt idx="1">
                  <c:v>PET</c:v>
                </c:pt>
                <c:pt idx="2">
                  <c:v>Vivienda (Tu Casa)</c:v>
                </c:pt>
                <c:pt idx="3">
                  <c:v>Habitat</c:v>
                </c:pt>
                <c:pt idx="4">
                  <c:v>Liconsa</c:v>
                </c:pt>
                <c:pt idx="5">
                  <c:v>Desayunos DIF</c:v>
                </c:pt>
                <c:pt idx="6">
                  <c:v>Adultos mayores DF</c:v>
                </c:pt>
                <c:pt idx="7">
                  <c:v>IMSS-Oportunidades</c:v>
                </c:pt>
                <c:pt idx="8">
                  <c:v>Becas públicas (excl. Oport.)</c:v>
                </c:pt>
                <c:pt idx="9">
                  <c:v>Adultos mayores Fed</c:v>
                </c:pt>
                <c:pt idx="10">
                  <c:v>Salud PEMEX, FA</c:v>
                </c:pt>
                <c:pt idx="11">
                  <c:v>PROCAMPO (tierras, 2006)</c:v>
                </c:pt>
                <c:pt idx="12">
                  <c:v>Pensiones PEMEX, FA</c:v>
                </c:pt>
                <c:pt idx="13">
                  <c:v>Salud ISSSTE</c:v>
                </c:pt>
                <c:pt idx="14">
                  <c:v>Subsidio para el empleo</c:v>
                </c:pt>
                <c:pt idx="15">
                  <c:v>Seguro Popular </c:v>
                </c:pt>
                <c:pt idx="16">
                  <c:v>Oportunidades</c:v>
                </c:pt>
                <c:pt idx="17">
                  <c:v>Edu Preescolar</c:v>
                </c:pt>
                <c:pt idx="18">
                  <c:v>Subs. Agric.</c:v>
                </c:pt>
                <c:pt idx="19">
                  <c:v>Pensiones ISSSTE</c:v>
                </c:pt>
                <c:pt idx="20">
                  <c:v>Edu Superior</c:v>
                </c:pt>
                <c:pt idx="21">
                  <c:v>Pensiones IMSS</c:v>
                </c:pt>
                <c:pt idx="22">
                  <c:v>Electrico Residencial</c:v>
                </c:pt>
                <c:pt idx="23">
                  <c:v>Edu Media Superior</c:v>
                </c:pt>
                <c:pt idx="24">
                  <c:v>Salud SSA</c:v>
                </c:pt>
                <c:pt idx="25">
                  <c:v>Edu Secundaria</c:v>
                </c:pt>
                <c:pt idx="26">
                  <c:v>Salud IMSS</c:v>
                </c:pt>
                <c:pt idx="27">
                  <c:v>Subsidio Gasolinas (IEPS)</c:v>
                </c:pt>
                <c:pt idx="28">
                  <c:v>Edu Primaria</c:v>
                </c:pt>
                <c:pt idx="29">
                  <c:v>Gasto Fiscal IVA</c:v>
                </c:pt>
              </c:strCache>
            </c:strRef>
          </c:xVal>
          <c:yVal>
            <c:numRef>
              <c:f>'graphs (3)'!$B$78:$B$107</c:f>
              <c:numCache>
                <c:formatCode>0.00</c:formatCode>
                <c:ptCount val="30"/>
                <c:pt idx="0">
                  <c:v>0.10108378536494902</c:v>
                </c:pt>
                <c:pt idx="1">
                  <c:v>-0.4374619082287779</c:v>
                </c:pt>
                <c:pt idx="2">
                  <c:v>-0.11558172924995017</c:v>
                </c:pt>
                <c:pt idx="3">
                  <c:v>-1.3031025872178905E-2</c:v>
                </c:pt>
                <c:pt idx="4">
                  <c:v>-6.1750357636431538E-2</c:v>
                </c:pt>
                <c:pt idx="5">
                  <c:v>-0.14428268744156142</c:v>
                </c:pt>
                <c:pt idx="6">
                  <c:v>0.46013527267320775</c:v>
                </c:pt>
                <c:pt idx="7">
                  <c:v>-0.53908007082405096</c:v>
                </c:pt>
                <c:pt idx="8" formatCode="0.000">
                  <c:v>0.42717822719770437</c:v>
                </c:pt>
                <c:pt idx="9">
                  <c:v>-0.38136843293217038</c:v>
                </c:pt>
                <c:pt idx="10">
                  <c:v>0.45993253832407432</c:v>
                </c:pt>
                <c:pt idx="11">
                  <c:v>0.41476010163992238</c:v>
                </c:pt>
                <c:pt idx="12">
                  <c:v>0.79818444435898561</c:v>
                </c:pt>
                <c:pt idx="13">
                  <c:v>0.48922882337581486</c:v>
                </c:pt>
                <c:pt idx="14">
                  <c:v>0.25808958804380377</c:v>
                </c:pt>
                <c:pt idx="15">
                  <c:v>-0.3925468223747568</c:v>
                </c:pt>
                <c:pt idx="16">
                  <c:v>-0.53937789757860855</c:v>
                </c:pt>
                <c:pt idx="17">
                  <c:v>-0.2133101051826238</c:v>
                </c:pt>
                <c:pt idx="18">
                  <c:v>0.86014040490483679</c:v>
                </c:pt>
                <c:pt idx="19">
                  <c:v>0.74354711680698005</c:v>
                </c:pt>
                <c:pt idx="20">
                  <c:v>0.31267495639865273</c:v>
                </c:pt>
                <c:pt idx="21">
                  <c:v>0.61600120733162378</c:v>
                </c:pt>
                <c:pt idx="22">
                  <c:v>0.13976686002724548</c:v>
                </c:pt>
                <c:pt idx="23">
                  <c:v>1.6842197358805364E-2</c:v>
                </c:pt>
                <c:pt idx="24">
                  <c:v>-0.34264587030109217</c:v>
                </c:pt>
                <c:pt idx="25">
                  <c:v>-0.15110944451631281</c:v>
                </c:pt>
                <c:pt idx="26">
                  <c:v>0.278357757156935</c:v>
                </c:pt>
                <c:pt idx="27">
                  <c:v>0.46403282190394596</c:v>
                </c:pt>
                <c:pt idx="28">
                  <c:v>-0.24230469707173621</c:v>
                </c:pt>
                <c:pt idx="29">
                  <c:v>0.24667085152378487</c:v>
                </c:pt>
              </c:numCache>
            </c:numRef>
          </c:yVal>
          <c:bubbleSize>
            <c:numRef>
              <c:f>'graphs (3)'!$C$78:$C$107</c:f>
              <c:numCache>
                <c:formatCode>General_)</c:formatCode>
                <c:ptCount val="30"/>
                <c:pt idx="0" formatCode="_(* #,##0_);_(* \(#,##0\);_(* &quot;-&quot;??_);_(@_)">
                  <c:v>1157.0986500000001</c:v>
                </c:pt>
                <c:pt idx="1">
                  <c:v>1281</c:v>
                </c:pt>
                <c:pt idx="2" formatCode="_(* #,##0_);_(* \(#,##0\);_(* &quot;-&quot;??_);_(@_)">
                  <c:v>1638.5</c:v>
                </c:pt>
                <c:pt idx="3" formatCode="_(* #,##0_);_(* \(#,##0\);_(* &quot;-&quot;??_);_(@_)">
                  <c:v>1887.4</c:v>
                </c:pt>
                <c:pt idx="4" formatCode="_(* #,##0_);_(* \(#,##0\);_(* &quot;-&quot;??_);_(@_)">
                  <c:v>2741.5</c:v>
                </c:pt>
                <c:pt idx="5" formatCode="_(* #,##0_);_(* \(#,##0\);_(* &quot;-&quot;??_);_(@_)">
                  <c:v>3665.1</c:v>
                </c:pt>
                <c:pt idx="6" formatCode="_(* #,##0_);_(* \(#,##0\);_(* &quot;-&quot;??_);_(@_)">
                  <c:v>3945.5</c:v>
                </c:pt>
                <c:pt idx="7" formatCode="_(* #,##0_);_(* \(#,##0\);_(* &quot;-&quot;??_);_(@_)">
                  <c:v>6370.7229000000034</c:v>
                </c:pt>
                <c:pt idx="8" formatCode="_(* #,##0_);_(* \(#,##0\);_(* &quot;-&quot;??_);_(@_)">
                  <c:v>7077.2586120800015</c:v>
                </c:pt>
                <c:pt idx="9" formatCode="_(* #,##0_);_(* \(#,##0\);_(* &quot;-&quot;??_);_(@_)">
                  <c:v>9536.772632999995</c:v>
                </c:pt>
                <c:pt idx="10" formatCode="_(* #,##0_);_(* \(#,##0\);_(* &quot;-&quot;??_);_(@_)">
                  <c:v>10291.5141</c:v>
                </c:pt>
                <c:pt idx="11" formatCode="_(* #,##0_);_(* \(#,##0\);_(* &quot;-&quot;??_);_(@_)">
                  <c:v>14198.5</c:v>
                </c:pt>
                <c:pt idx="12" formatCode="_(* #,##0_);_(* \(#,##0\);_(* &quot;-&quot;??_);_(@_)">
                  <c:v>17930.900000000001</c:v>
                </c:pt>
                <c:pt idx="13" formatCode="_(* #,##0_);_(* \(#,##0\);_(* &quot;-&quot;??_);_(@_)">
                  <c:v>32005.3279</c:v>
                </c:pt>
                <c:pt idx="14" formatCode="_(* #,##0_);_(* \(#,##0\);_(* &quot;-&quot;??_);_(@_)">
                  <c:v>34756</c:v>
                </c:pt>
                <c:pt idx="15" formatCode="_(* #,##0_);_(* \(#,##0\);_(* &quot;-&quot;??_);_(@_)">
                  <c:v>36428.872540000011</c:v>
                </c:pt>
                <c:pt idx="16" formatCode="_(* #,##0_);_(* \(#,##0\);_(* &quot;-&quot;??_);_(@_)">
                  <c:v>41361</c:v>
                </c:pt>
                <c:pt idx="17" formatCode="_(* #,##0_);_(* \(#,##0\);_(* &quot;-&quot;??_);_(@_)">
                  <c:v>59598.937386684585</c:v>
                </c:pt>
                <c:pt idx="18" formatCode="_(* #,##0_);_(* \(#,##0\);_(* &quot;-&quot;??_);_(@_)">
                  <c:v>62914.900000000052</c:v>
                </c:pt>
                <c:pt idx="19" formatCode="_(* #,##0_);_(* \(#,##0\);_(* &quot;-&quot;??_);_(@_)">
                  <c:v>63476.016609000013</c:v>
                </c:pt>
                <c:pt idx="20" formatCode="_(* #,##0_);_(* \(#,##0\);_(* &quot;-&quot;??_);_(@_)">
                  <c:v>89437.554066106022</c:v>
                </c:pt>
                <c:pt idx="21" formatCode="_(* #,##0_);_(* \(#,##0\);_(* &quot;-&quot;??_);_(@_)">
                  <c:v>95256.803406000006</c:v>
                </c:pt>
                <c:pt idx="22" formatCode="_(* #,##0_);_(* \(#,##0\);_(* &quot;-&quot;??_);_(@_)">
                  <c:v>99934</c:v>
                </c:pt>
                <c:pt idx="23" formatCode="_(* #,##0_);_(* \(#,##0\);_(* &quot;-&quot;??_);_(@_)">
                  <c:v>103753.8420619814</c:v>
                </c:pt>
                <c:pt idx="24" formatCode="_(* #,##0_);_(* \(#,##0\);_(* &quot;-&quot;??_);_(@_)">
                  <c:v>106510.09394503955</c:v>
                </c:pt>
                <c:pt idx="25" formatCode="_(* #,##0_);_(* \(#,##0\);_(* &quot;-&quot;??_);_(@_)">
                  <c:v>129699.56085642039</c:v>
                </c:pt>
                <c:pt idx="26" formatCode="_(* #,##0_);_(* \(#,##0\);_(* &quot;-&quot;??_);_(@_)">
                  <c:v>141810.79580000011</c:v>
                </c:pt>
                <c:pt idx="27" formatCode="_(* #,##0_);_(* \(#,##0\);_(* &quot;-&quot;??_);_(@_)">
                  <c:v>195503.9</c:v>
                </c:pt>
                <c:pt idx="28" formatCode="_(* #,##0_);_(* \(#,##0\);_(* &quot;-&quot;??_);_(@_)">
                  <c:v>209879.55803545399</c:v>
                </c:pt>
                <c:pt idx="29" formatCode="_(* #,##0_);_(* \(#,##0\);_(* &quot;-&quot;??_);_(@_)">
                  <c:v>210998</c:v>
                </c:pt>
              </c:numCache>
            </c:numRef>
          </c:bubbleSize>
          <c:bubble3D val="1"/>
        </c:ser>
        <c:dLbls>
          <c:showVal val="1"/>
        </c:dLbls>
        <c:bubbleScale val="100"/>
        <c:axId val="38385536"/>
        <c:axId val="38387072"/>
      </c:bubbleChart>
      <c:valAx>
        <c:axId val="38385536"/>
        <c:scaling>
          <c:orientation val="minMax"/>
          <c:min val="0"/>
        </c:scaling>
        <c:axPos val="b"/>
        <c:numFmt formatCode="0.00" sourceLinked="1"/>
        <c:tickLblPos val="none"/>
        <c:crossAx val="38387072"/>
        <c:crosses val="autoZero"/>
        <c:crossBetween val="midCat"/>
      </c:valAx>
      <c:valAx>
        <c:axId val="38387072"/>
        <c:scaling>
          <c:orientation val="minMax"/>
          <c:max val="1"/>
          <c:min val="-0.8"/>
        </c:scaling>
        <c:axPos val="l"/>
        <c:majorGridlines/>
        <c:numFmt formatCode="0.00" sourceLinked="1"/>
        <c:tickLblPos val="nextTo"/>
        <c:crossAx val="38385536"/>
        <c:crosses val="autoZero"/>
        <c:crossBetween val="midCat"/>
      </c:valAx>
    </c:plotArea>
    <c:plotVisOnly val="1"/>
    <c:dispBlanksAs val="gap"/>
  </c:chart>
  <c:txPr>
    <a:bodyPr/>
    <a:lstStyle/>
    <a:p>
      <a:pPr>
        <a:defRPr sz="9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3" name="2 Conector recto"/>
        <cdr:cNvSpPr/>
      </cdr:nvSpPr>
      <cdr:spPr>
        <a:xfrm xmlns:a="http://schemas.openxmlformats.org/drawingml/2006/main">
          <a:off x="0" y="0"/>
          <a:ext cx="0" cy="0"/>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s-MX"/>
        </a:p>
      </cdr:txBody>
    </cdr:sp>
  </cdr:relSizeAnchor>
  <cdr:relSizeAnchor xmlns:cdr="http://schemas.openxmlformats.org/drawingml/2006/chartDrawing">
    <cdr:from>
      <cdr:x>0.14611</cdr:x>
      <cdr:y>0.55385</cdr:y>
    </cdr:from>
    <cdr:to>
      <cdr:x>0.99341</cdr:x>
      <cdr:y>0.55437</cdr:y>
    </cdr:to>
    <cdr:sp macro="" textlink="">
      <cdr:nvSpPr>
        <cdr:cNvPr id="5" name="4 Conector recto"/>
        <cdr:cNvSpPr/>
      </cdr:nvSpPr>
      <cdr:spPr>
        <a:xfrm xmlns:a="http://schemas.openxmlformats.org/drawingml/2006/main" flipV="1">
          <a:off x="1271485" y="3481778"/>
          <a:ext cx="7373552" cy="3252"/>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s-MX"/>
        </a:p>
      </cdr:txBody>
    </cdr:sp>
  </cdr:relSizeAnchor>
  <cdr:relSizeAnchor xmlns:cdr="http://schemas.openxmlformats.org/drawingml/2006/chartDrawing">
    <cdr:from>
      <cdr:x>0.01531</cdr:x>
      <cdr:y>0.0109</cdr:y>
    </cdr:from>
    <cdr:to>
      <cdr:x>0.07784</cdr:x>
      <cdr:y>0.25561</cdr:y>
    </cdr:to>
    <cdr:sp macro="" textlink="">
      <cdr:nvSpPr>
        <cdr:cNvPr id="6" name="5 CuadroTexto"/>
        <cdr:cNvSpPr txBox="1"/>
      </cdr:nvSpPr>
      <cdr:spPr>
        <a:xfrm xmlns:a="http://schemas.openxmlformats.org/drawingml/2006/main">
          <a:off x="115748" y="50209"/>
          <a:ext cx="472762" cy="1127203"/>
        </a:xfrm>
        <a:prstGeom xmlns:a="http://schemas.openxmlformats.org/drawingml/2006/main" prst="rect">
          <a:avLst/>
        </a:prstGeom>
      </cdr:spPr>
      <cdr:txBody>
        <a:bodyPr xmlns:a="http://schemas.openxmlformats.org/drawingml/2006/main" vertOverflow="clip" vert="vert270" wrap="square" rtlCol="0" anchor="ctr"/>
        <a:lstStyle xmlns:a="http://schemas.openxmlformats.org/drawingml/2006/main"/>
        <a:p xmlns:a="http://schemas.openxmlformats.org/drawingml/2006/main">
          <a:pPr algn="ctr"/>
          <a:r>
            <a:rPr lang="es-MX" sz="1200" b="1"/>
            <a:t>Regres</a:t>
          </a:r>
          <a:r>
            <a:rPr lang="es-MX" sz="1200" b="1" baseline="0"/>
            <a:t>ive (relative)</a:t>
          </a:r>
          <a:endParaRPr lang="es-MX" sz="1050" b="1"/>
        </a:p>
      </cdr:txBody>
    </cdr:sp>
  </cdr:relSizeAnchor>
  <cdr:relSizeAnchor xmlns:cdr="http://schemas.openxmlformats.org/drawingml/2006/chartDrawing">
    <cdr:from>
      <cdr:x>0.06074</cdr:x>
      <cdr:y>0.56555</cdr:y>
    </cdr:from>
    <cdr:to>
      <cdr:x>0.0937</cdr:x>
      <cdr:y>0.99077</cdr:y>
    </cdr:to>
    <cdr:sp macro="" textlink="">
      <cdr:nvSpPr>
        <cdr:cNvPr id="7" name="1 CuadroTexto"/>
        <cdr:cNvSpPr txBox="1"/>
      </cdr:nvSpPr>
      <cdr:spPr>
        <a:xfrm xmlns:a="http://schemas.openxmlformats.org/drawingml/2006/main">
          <a:off x="528547" y="3555356"/>
          <a:ext cx="286831" cy="2673146"/>
        </a:xfrm>
        <a:prstGeom xmlns:a="http://schemas.openxmlformats.org/drawingml/2006/main" prst="rect">
          <a:avLst/>
        </a:prstGeom>
      </cdr:spPr>
      <cdr:txBody>
        <a:bodyPr xmlns:a="http://schemas.openxmlformats.org/drawingml/2006/main" vert="vert270" wrap="square" rtlCol="0" anchor="t"/>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s-MX" sz="1200" b="1"/>
            <a:t>Progresivo (absolute)</a:t>
          </a:r>
          <a:endParaRPr lang="es-MX" sz="1050" b="1"/>
        </a:p>
      </cdr:txBody>
    </cdr:sp>
  </cdr:relSizeAnchor>
  <cdr:relSizeAnchor xmlns:cdr="http://schemas.openxmlformats.org/drawingml/2006/chartDrawing">
    <cdr:from>
      <cdr:x>0.00402</cdr:x>
      <cdr:y>0.2881</cdr:y>
    </cdr:from>
    <cdr:to>
      <cdr:x>0.99896</cdr:x>
      <cdr:y>0.28895</cdr:y>
    </cdr:to>
    <cdr:sp macro="" textlink="">
      <cdr:nvSpPr>
        <cdr:cNvPr id="8" name="1 Conector recto"/>
        <cdr:cNvSpPr/>
      </cdr:nvSpPr>
      <cdr:spPr>
        <a:xfrm xmlns:a="http://schemas.openxmlformats.org/drawingml/2006/main">
          <a:off x="35018" y="1811151"/>
          <a:ext cx="8658342" cy="5354"/>
        </a:xfrm>
        <a:prstGeom xmlns:a="http://schemas.openxmlformats.org/drawingml/2006/main" prst="line">
          <a:avLst/>
        </a:prstGeom>
        <a:noFill xmlns:a="http://schemas.openxmlformats.org/drawingml/2006/main"/>
        <a:ln xmlns:a="http://schemas.openxmlformats.org/drawingml/2006/main" w="12700" cap="flat" cmpd="sng" algn="ctr">
          <a:solidFill>
            <a:srgbClr val="FF0000"/>
          </a:solidFill>
          <a:prstDash val="solid"/>
        </a:ln>
        <a:effectLst xmlns:a="http://schemas.openxmlformats.org/drawingml/2006/mai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s-MX"/>
        </a:p>
      </cdr:txBody>
    </cdr:sp>
  </cdr:relSizeAnchor>
  <cdr:relSizeAnchor xmlns:cdr="http://schemas.openxmlformats.org/drawingml/2006/chartDrawing">
    <cdr:from>
      <cdr:x>0.06519</cdr:x>
      <cdr:y>0.29746</cdr:y>
    </cdr:from>
    <cdr:to>
      <cdr:x>0.09816</cdr:x>
      <cdr:y>0.57442</cdr:y>
    </cdr:to>
    <cdr:sp macro="" textlink="">
      <cdr:nvSpPr>
        <cdr:cNvPr id="9" name="1 CuadroTexto"/>
        <cdr:cNvSpPr txBox="1"/>
      </cdr:nvSpPr>
      <cdr:spPr>
        <a:xfrm xmlns:a="http://schemas.openxmlformats.org/drawingml/2006/main">
          <a:off x="567298" y="1869981"/>
          <a:ext cx="286918" cy="1741115"/>
        </a:xfrm>
        <a:prstGeom xmlns:a="http://schemas.openxmlformats.org/drawingml/2006/main" prst="rect">
          <a:avLst/>
        </a:prstGeom>
      </cdr:spPr>
      <cdr:txBody>
        <a:bodyPr xmlns:a="http://schemas.openxmlformats.org/drawingml/2006/main" vert="vert270" wrap="square" rtlCol="0" anchor="ct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s-MX" sz="1200" b="1" dirty="0" err="1" smtClean="0"/>
            <a:t>Progres</a:t>
          </a:r>
          <a:r>
            <a:rPr lang="es-MX" sz="1200" b="1" baseline="0" dirty="0" err="1" smtClean="0"/>
            <a:t>ive</a:t>
          </a:r>
          <a:r>
            <a:rPr lang="es-MX" sz="1200" b="1" baseline="0" dirty="0" smtClean="0"/>
            <a:t> (</a:t>
          </a:r>
          <a:r>
            <a:rPr lang="es-MX" sz="1200" b="1" baseline="0" dirty="0" err="1" smtClean="0"/>
            <a:t>regressive</a:t>
          </a:r>
          <a:r>
            <a:rPr lang="es-MX" sz="1200" b="1" baseline="0" dirty="0" smtClean="0"/>
            <a:t>)</a:t>
          </a:r>
          <a:endParaRPr lang="es-MX" sz="1050" b="1" dirty="0"/>
        </a:p>
      </cdr:txBody>
    </cdr:sp>
  </cdr:relSizeAnchor>
  <cdr:relSizeAnchor xmlns:cdr="http://schemas.openxmlformats.org/drawingml/2006/chartDrawing">
    <cdr:from>
      <cdr:x>0.03585</cdr:x>
      <cdr:y>0.29033</cdr:y>
    </cdr:from>
    <cdr:to>
      <cdr:x>0.06643</cdr:x>
      <cdr:y>0.99889</cdr:y>
    </cdr:to>
    <cdr:sp macro="" textlink="">
      <cdr:nvSpPr>
        <cdr:cNvPr id="13" name="12 Abrir llave"/>
        <cdr:cNvSpPr/>
      </cdr:nvSpPr>
      <cdr:spPr>
        <a:xfrm xmlns:a="http://schemas.openxmlformats.org/drawingml/2006/main">
          <a:off x="311981" y="1825159"/>
          <a:ext cx="266140" cy="4454338"/>
        </a:xfrm>
        <a:prstGeom xmlns:a="http://schemas.openxmlformats.org/drawingml/2006/main" prst="lef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s-MX"/>
        </a:p>
      </cdr:txBody>
    </cdr:sp>
  </cdr:relSizeAnchor>
  <cdr:relSizeAnchor xmlns:cdr="http://schemas.openxmlformats.org/drawingml/2006/chartDrawing">
    <cdr:from>
      <cdr:x>0.00241</cdr:x>
      <cdr:y>0.46747</cdr:y>
    </cdr:from>
    <cdr:to>
      <cdr:x>0.03538</cdr:x>
      <cdr:y>0.783</cdr:y>
    </cdr:to>
    <cdr:sp macro="" textlink="">
      <cdr:nvSpPr>
        <cdr:cNvPr id="14" name="1 CuadroTexto"/>
        <cdr:cNvSpPr txBox="1"/>
      </cdr:nvSpPr>
      <cdr:spPr>
        <a:xfrm xmlns:a="http://schemas.openxmlformats.org/drawingml/2006/main">
          <a:off x="21011" y="2938744"/>
          <a:ext cx="286918" cy="1983564"/>
        </a:xfrm>
        <a:prstGeom xmlns:a="http://schemas.openxmlformats.org/drawingml/2006/main" prst="rect">
          <a:avLst/>
        </a:prstGeom>
      </cdr:spPr>
      <cdr:txBody>
        <a:bodyPr xmlns:a="http://schemas.openxmlformats.org/drawingml/2006/main" vert="vert270" wrap="square" rtlCol="0" anchor="ct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s-MX" sz="1200" b="1" dirty="0" err="1"/>
            <a:t>Progressive</a:t>
          </a:r>
          <a:r>
            <a:rPr lang="es-MX" sz="1200" b="1" dirty="0"/>
            <a:t> </a:t>
          </a:r>
          <a:endParaRPr lang="es-MX" sz="1050" b="1" dirty="0"/>
        </a:p>
      </cdr:txBody>
    </cdr:sp>
  </cdr:relSizeAnchor>
  <cdr:relSizeAnchor xmlns:cdr="http://schemas.openxmlformats.org/drawingml/2006/chartDrawing">
    <cdr:from>
      <cdr:x>0.23308</cdr:x>
      <cdr:y>0.93159</cdr:y>
    </cdr:from>
    <cdr:to>
      <cdr:x>0.95622</cdr:x>
      <cdr:y>0.93159</cdr:y>
    </cdr:to>
    <cdr:cxnSp macro="">
      <cdr:nvCxnSpPr>
        <cdr:cNvPr id="4" name="Conector recto de flecha 3"/>
        <cdr:cNvCxnSpPr/>
      </cdr:nvCxnSpPr>
      <cdr:spPr>
        <a:xfrm xmlns:a="http://schemas.openxmlformats.org/drawingml/2006/main">
          <a:off x="1731510" y="4192986"/>
          <a:ext cx="5372100" cy="0"/>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0.95539</cdr:x>
      <cdr:y>0.09356</cdr:y>
    </cdr:from>
    <cdr:to>
      <cdr:x>0.95539</cdr:x>
      <cdr:y>0.9062</cdr:y>
    </cdr:to>
    <cdr:cxnSp macro="">
      <cdr:nvCxnSpPr>
        <cdr:cNvPr id="15" name="Conector recto de flecha 14"/>
        <cdr:cNvCxnSpPr/>
      </cdr:nvCxnSpPr>
      <cdr:spPr>
        <a:xfrm xmlns:a="http://schemas.openxmlformats.org/drawingml/2006/main" flipV="1">
          <a:off x="7332210" y="421086"/>
          <a:ext cx="0" cy="3657600"/>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0.49369</cdr:x>
      <cdr:y>0.93159</cdr:y>
    </cdr:from>
    <cdr:to>
      <cdr:x>0.72448</cdr:x>
      <cdr:y>0.98238</cdr:y>
    </cdr:to>
    <cdr:sp macro="" textlink="">
      <cdr:nvSpPr>
        <cdr:cNvPr id="17" name="Cuadro de texto 16"/>
        <cdr:cNvSpPr txBox="1"/>
      </cdr:nvSpPr>
      <cdr:spPr>
        <a:xfrm xmlns:a="http://schemas.openxmlformats.org/drawingml/2006/main">
          <a:off x="3788910" y="4192986"/>
          <a:ext cx="177121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ES" sz="1100" b="1"/>
            <a:t>size of budget</a:t>
          </a:r>
        </a:p>
      </cdr:txBody>
    </cdr:sp>
  </cdr:relSizeAnchor>
  <cdr:relSizeAnchor xmlns:cdr="http://schemas.openxmlformats.org/drawingml/2006/chartDrawing">
    <cdr:from>
      <cdr:x>0.95471</cdr:x>
      <cdr:y>0.24593</cdr:y>
    </cdr:from>
    <cdr:to>
      <cdr:x>0.99099</cdr:x>
      <cdr:y>0.60146</cdr:y>
    </cdr:to>
    <cdr:sp macro="" textlink="">
      <cdr:nvSpPr>
        <cdr:cNvPr id="19" name="Cuadro de texto 18"/>
        <cdr:cNvSpPr txBox="1"/>
      </cdr:nvSpPr>
      <cdr:spPr>
        <a:xfrm xmlns:a="http://schemas.openxmlformats.org/drawingml/2006/main">
          <a:off x="7217910" y="1106886"/>
          <a:ext cx="274319" cy="1600200"/>
        </a:xfrm>
        <a:prstGeom xmlns:a="http://schemas.openxmlformats.org/drawingml/2006/main" prst="rect">
          <a:avLst/>
        </a:prstGeom>
      </cdr:spPr>
      <cdr:txBody>
        <a:bodyPr xmlns:a="http://schemas.openxmlformats.org/drawingml/2006/main" vertOverflow="clip" vert="eaVert" wrap="square" rtlCol="0"/>
        <a:lstStyle xmlns:a="http://schemas.openxmlformats.org/drawingml/2006/main"/>
        <a:p xmlns:a="http://schemas.openxmlformats.org/drawingml/2006/main">
          <a:endParaRPr lang="es-ES" sz="1100"/>
        </a:p>
      </cdr:txBody>
    </cdr:sp>
  </cdr:relSizeAnchor>
  <cdr:relSizeAnchor xmlns:cdr="http://schemas.openxmlformats.org/drawingml/2006/chartDrawing">
    <cdr:from>
      <cdr:x>0.97028</cdr:x>
      <cdr:y>0.29672</cdr:y>
    </cdr:from>
    <cdr:to>
      <cdr:x>1</cdr:x>
      <cdr:y>0.83001</cdr:y>
    </cdr:to>
    <cdr:sp macro="" textlink="">
      <cdr:nvSpPr>
        <cdr:cNvPr id="20" name="Cuadro de texto 19"/>
        <cdr:cNvSpPr txBox="1"/>
      </cdr:nvSpPr>
      <cdr:spPr>
        <a:xfrm xmlns:a="http://schemas.openxmlformats.org/drawingml/2006/main">
          <a:off x="7446510" y="1335486"/>
          <a:ext cx="228100" cy="2400300"/>
        </a:xfrm>
        <a:prstGeom xmlns:a="http://schemas.openxmlformats.org/drawingml/2006/main" prst="rect">
          <a:avLst/>
        </a:prstGeom>
      </cdr:spPr>
      <cdr:txBody>
        <a:bodyPr xmlns:a="http://schemas.openxmlformats.org/drawingml/2006/main" vertOverflow="clip" vert="eaVert" wrap="square" rtlCol="0"/>
        <a:lstStyle xmlns:a="http://schemas.openxmlformats.org/drawingml/2006/main"/>
        <a:p xmlns:a="http://schemas.openxmlformats.org/drawingml/2006/main">
          <a:r>
            <a:rPr lang="es-ES" sz="1100" dirty="0" err="1"/>
            <a:t>degree</a:t>
          </a:r>
          <a:r>
            <a:rPr lang="es-ES" sz="1100" dirty="0"/>
            <a:t> of </a:t>
          </a:r>
          <a:r>
            <a:rPr lang="es-ES" sz="1100" dirty="0" err="1"/>
            <a:t>concentration</a:t>
          </a:r>
          <a:r>
            <a:rPr lang="es-ES" sz="1100" dirty="0"/>
            <a:t> </a:t>
          </a:r>
          <a:r>
            <a:rPr lang="es-ES" sz="1100" dirty="0" err="1"/>
            <a:t>on</a:t>
          </a:r>
          <a:r>
            <a:rPr lang="es-ES" sz="1100" dirty="0"/>
            <a:t> non-</a:t>
          </a:r>
          <a:r>
            <a:rPr lang="es-ES" sz="1100" dirty="0" err="1"/>
            <a:t>poor</a:t>
          </a:r>
          <a:endParaRPr lang="es-ES" sz="1100" dirty="0"/>
        </a:p>
      </cdr:txBody>
    </cdr:sp>
  </cdr:relSizeAnchor>
  <cdr:relSizeAnchor xmlns:cdr="http://schemas.openxmlformats.org/drawingml/2006/chartDrawing">
    <cdr:from>
      <cdr:x>0.1619</cdr:x>
      <cdr:y>0.01408</cdr:y>
    </cdr:from>
    <cdr:to>
      <cdr:x>0.4</cdr:x>
      <cdr:y>0.23595</cdr:y>
    </cdr:to>
    <cdr:sp macro="" textlink="">
      <cdr:nvSpPr>
        <cdr:cNvPr id="16" name="TextBox 4"/>
        <cdr:cNvSpPr txBox="1"/>
      </cdr:nvSpPr>
      <cdr:spPr>
        <a:xfrm xmlns:a="http://schemas.openxmlformats.org/drawingml/2006/main">
          <a:off x="1295400" y="76201"/>
          <a:ext cx="1905000" cy="1200329"/>
        </a:xfrm>
        <a:prstGeom xmlns:a="http://schemas.openxmlformats.org/drawingml/2006/main" prst="rect">
          <a:avLst/>
        </a:prstGeom>
        <a:solidFill xmlns:a="http://schemas.openxmlformats.org/drawingml/2006/main">
          <a:srgbClr val="EEECE1">
            <a:lumMod val="75000"/>
          </a:srgbClr>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r>
            <a:rPr lang="en-US" b="1" dirty="0" smtClean="0"/>
            <a:t>   MEXICO</a:t>
          </a:r>
        </a:p>
        <a:p xmlns:a="http://schemas.openxmlformats.org/drawingml/2006/main">
          <a:r>
            <a:rPr lang="en-US" b="1" dirty="0" smtClean="0"/>
            <a:t>With subsidized portion of cont. pen.</a:t>
          </a:r>
          <a:endParaRPr lang="en-US"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DF4B55-A65C-49B0-9D9B-BBF233C85093}" type="datetimeFigureOut">
              <a:rPr lang="en-US" smtClean="0"/>
              <a:pPr/>
              <a:t>7/19/2011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92471-99DF-40D0-B6E9-B4320419EF11}" type="slidenum">
              <a:rPr lang="en-US" smtClean="0"/>
              <a:pPr/>
              <a:t>‹#›</a:t>
            </a:fld>
            <a:endParaRPr lang="en-US"/>
          </a:p>
        </p:txBody>
      </p:sp>
    </p:spTree>
    <p:extLst>
      <p:ext uri="{BB962C8B-B14F-4D97-AF65-F5344CB8AC3E}">
        <p14:creationId xmlns="" xmlns:p14="http://schemas.microsoft.com/office/powerpoint/2010/main" val="1513759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FBF438-254F-4A51-B5C0-F11C121D86B9}" type="datetime1">
              <a:rPr lang="en-US" smtClean="0"/>
              <a:pPr/>
              <a:t>7/19/2011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2213876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882239-2042-4844-8F78-44E8ED410DD1}" type="datetime1">
              <a:rPr lang="en-US" smtClean="0"/>
              <a:pPr/>
              <a:t>7/19/2011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193382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6160B-2BC8-48AF-A0EE-B3FD9AAD12CC}" type="datetime1">
              <a:rPr lang="en-US" smtClean="0"/>
              <a:pPr/>
              <a:t>7/19/2011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4286922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29D30-AF28-4FAE-8217-97DB1B36CAE2}" type="datetime1">
              <a:rPr lang="en-US" smtClean="0"/>
              <a:pPr/>
              <a:t>7/19/2011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108037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69036-30FF-414F-95E2-9B210D62CFFA}" type="datetime1">
              <a:rPr lang="en-US" smtClean="0"/>
              <a:pPr/>
              <a:t>7/19/2011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4039610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2DE442-AE60-47DA-A52E-3100818ECFFF}" type="datetime1">
              <a:rPr lang="en-US" smtClean="0"/>
              <a:pPr/>
              <a:t>7/19/2011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419614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875282-A2E3-4F37-9AC0-04812929ADA0}" type="datetime1">
              <a:rPr lang="en-US" smtClean="0"/>
              <a:pPr/>
              <a:t>7/19/2011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3099026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629DAF-6A1B-4F5A-9CA6-6A0544220E65}" type="datetime1">
              <a:rPr lang="en-US" smtClean="0"/>
              <a:pPr/>
              <a:t>7/19/2011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420948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F2908-4785-4498-B96E-3DC9CD07E7D5}" type="datetime1">
              <a:rPr lang="en-US" smtClean="0"/>
              <a:pPr/>
              <a:t>7/19/2011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189733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D59FF-DE65-44BA-B22F-F64DAFEC61AE}" type="datetime1">
              <a:rPr lang="en-US" smtClean="0"/>
              <a:pPr/>
              <a:t>7/19/2011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79535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40499-AE83-45D1-A2A4-388F1773AB76}" type="datetime1">
              <a:rPr lang="en-US" smtClean="0"/>
              <a:pPr/>
              <a:t>7/19/2011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279621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8FA62-1AED-4627-929D-63CDE9E52640}" type="datetime1">
              <a:rPr lang="en-US" smtClean="0"/>
              <a:pPr/>
              <a:t>7/19/2011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9255C-85FE-4B60-B1A8-EFF14C1E0D43}" type="slidenum">
              <a:rPr lang="en-US" smtClean="0"/>
              <a:pPr/>
              <a:t>‹#›</a:t>
            </a:fld>
            <a:endParaRPr lang="en-US"/>
          </a:p>
        </p:txBody>
      </p:sp>
    </p:spTree>
    <p:extLst>
      <p:ext uri="{BB962C8B-B14F-4D97-AF65-F5344CB8AC3E}">
        <p14:creationId xmlns="" xmlns:p14="http://schemas.microsoft.com/office/powerpoint/2010/main" val="93153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4648200"/>
          </a:xfrm>
          <a:solidFill>
            <a:schemeClr val="bg2">
              <a:lumMod val="75000"/>
            </a:schemeClr>
          </a:solidFill>
        </p:spPr>
        <p:txBody>
          <a:bodyPr>
            <a:normAutofit fontScale="90000"/>
          </a:bodyPr>
          <a:lstStyle/>
          <a:p>
            <a:r>
              <a:rPr lang="en-US" b="1" dirty="0" smtClean="0"/>
              <a:t>Commitment to Equity:</a:t>
            </a:r>
            <a:r>
              <a:rPr lang="en-US" dirty="0" smtClean="0"/>
              <a:t/>
            </a:r>
            <a:br>
              <a:rPr lang="en-US" dirty="0" smtClean="0"/>
            </a:br>
            <a:r>
              <a:rPr lang="en-US" b="1" dirty="0" smtClean="0"/>
              <a:t>An Assessment of Fiscal Policies in Argentina, Mexico and Peru</a:t>
            </a:r>
            <a:r>
              <a:rPr lang="es-AR" sz="3600" dirty="0" smtClean="0"/>
              <a:t> </a:t>
            </a:r>
            <a:r>
              <a:rPr lang="es-AR" dirty="0" smtClean="0"/>
              <a:t>Jaramillo, </a:t>
            </a:r>
            <a:r>
              <a:rPr lang="es-AR" dirty="0" err="1" smtClean="0"/>
              <a:t>Lustig</a:t>
            </a:r>
            <a:r>
              <a:rPr lang="es-AR" dirty="0" smtClean="0"/>
              <a:t>, </a:t>
            </a:r>
            <a:r>
              <a:rPr lang="es-AR" dirty="0" err="1" smtClean="0"/>
              <a:t>Pessino</a:t>
            </a:r>
            <a:r>
              <a:rPr lang="es-AR" dirty="0" smtClean="0"/>
              <a:t> and Scott</a:t>
            </a:r>
            <a:br>
              <a:rPr lang="es-AR" dirty="0" smtClean="0"/>
            </a:br>
            <a:r>
              <a:rPr lang="es-AR" sz="3600" dirty="0" smtClean="0"/>
              <a:t/>
            </a:r>
            <a:br>
              <a:rPr lang="es-AR" sz="3600" dirty="0" smtClean="0"/>
            </a:br>
            <a:r>
              <a:rPr lang="es-AR" sz="3600" dirty="0" err="1" smtClean="0"/>
              <a:t>Presented</a:t>
            </a:r>
            <a:r>
              <a:rPr lang="es-AR" sz="3600" dirty="0" smtClean="0"/>
              <a:t> </a:t>
            </a:r>
            <a:r>
              <a:rPr lang="es-AR" sz="3600" dirty="0" err="1" smtClean="0"/>
              <a:t>by</a:t>
            </a:r>
            <a:r>
              <a:rPr lang="es-AR" sz="3600" dirty="0" smtClean="0"/>
              <a:t> Nora </a:t>
            </a:r>
            <a:r>
              <a:rPr lang="es-AR" sz="3600" dirty="0" err="1" smtClean="0"/>
              <a:t>Lustig</a:t>
            </a:r>
            <a:r>
              <a:rPr lang="es-AR" sz="3600" dirty="0" smtClean="0"/>
              <a:t> (Tulane </a:t>
            </a:r>
            <a:r>
              <a:rPr lang="es-AR" sz="3600" dirty="0" err="1" smtClean="0"/>
              <a:t>University</a:t>
            </a:r>
            <a:r>
              <a:rPr lang="es-AR" sz="3600" dirty="0" smtClean="0"/>
              <a:t>) and Miguel Jaramillo (GRADE)</a:t>
            </a:r>
            <a:endParaRPr lang="en-US" sz="3600" dirty="0"/>
          </a:p>
        </p:txBody>
      </p:sp>
      <p:sp>
        <p:nvSpPr>
          <p:cNvPr id="3" name="Subtitle 2"/>
          <p:cNvSpPr>
            <a:spLocks noGrp="1"/>
          </p:cNvSpPr>
          <p:nvPr>
            <p:ph type="subTitle" idx="1"/>
          </p:nvPr>
        </p:nvSpPr>
        <p:spPr>
          <a:xfrm>
            <a:off x="1371600" y="4648200"/>
            <a:ext cx="6400800" cy="1752600"/>
          </a:xfrm>
        </p:spPr>
        <p:txBody>
          <a:bodyPr>
            <a:normAutofit/>
          </a:bodyPr>
          <a:lstStyle/>
          <a:p>
            <a:endParaRPr lang="en-US" dirty="0" smtClean="0"/>
          </a:p>
          <a:p>
            <a:r>
              <a:rPr lang="en-US" b="1" dirty="0" smtClean="0">
                <a:solidFill>
                  <a:schemeClr val="tx1"/>
                </a:solidFill>
              </a:rPr>
              <a:t>ECINEQ, Catania, Sicily</a:t>
            </a:r>
          </a:p>
          <a:p>
            <a:r>
              <a:rPr lang="en-US" b="1" dirty="0" smtClean="0">
                <a:solidFill>
                  <a:schemeClr val="tx1"/>
                </a:solidFill>
              </a:rPr>
              <a:t>July 20, 2011</a:t>
            </a:r>
          </a:p>
        </p:txBody>
      </p:sp>
      <p:sp>
        <p:nvSpPr>
          <p:cNvPr id="4" name="Slide Number Placeholder 3"/>
          <p:cNvSpPr>
            <a:spLocks noGrp="1"/>
          </p:cNvSpPr>
          <p:nvPr>
            <p:ph type="sldNum" sz="quarter" idx="12"/>
          </p:nvPr>
        </p:nvSpPr>
        <p:spPr/>
        <p:txBody>
          <a:bodyPr/>
          <a:lstStyle/>
          <a:p>
            <a:fld id="{D3D9255C-85FE-4B60-B1A8-EFF14C1E0D4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noAutofit/>
          </a:bodyPr>
          <a:lstStyle/>
          <a:p>
            <a:r>
              <a:rPr lang="en-US" sz="2800" b="1" dirty="0" smtClean="0"/>
              <a:t>Suppose, as in most developing countries, that the poverty gap is not close to zero  </a:t>
            </a:r>
          </a:p>
        </p:txBody>
      </p:sp>
      <p:sp>
        <p:nvSpPr>
          <p:cNvPr id="3" name="Content Placeholder 2"/>
          <p:cNvSpPr>
            <a:spLocks noGrp="1"/>
          </p:cNvSpPr>
          <p:nvPr>
            <p:ph idx="1"/>
          </p:nvPr>
        </p:nvSpPr>
        <p:spPr>
          <a:xfrm>
            <a:off x="0" y="1143000"/>
            <a:ext cx="9144000" cy="5715000"/>
          </a:xfrm>
        </p:spPr>
        <p:txBody>
          <a:bodyPr>
            <a:noAutofit/>
          </a:bodyPr>
          <a:lstStyle/>
          <a:p>
            <a:r>
              <a:rPr lang="en-US" sz="2800" dirty="0" smtClean="0"/>
              <a:t>In searching for the causes, we follow a logical sequence that will help us to identify the contributing factors and binding constraints.  </a:t>
            </a:r>
          </a:p>
          <a:p>
            <a:r>
              <a:rPr lang="en-US" sz="2800" dirty="0" smtClean="0"/>
              <a:t>In middle-income countries, insufficient total fiscal </a:t>
            </a:r>
            <a:r>
              <a:rPr lang="en-US" sz="2800" dirty="0" smtClean="0"/>
              <a:t>revenues or social spending </a:t>
            </a:r>
            <a:r>
              <a:rPr lang="en-US" sz="2800" dirty="0" smtClean="0"/>
              <a:t>are not likely to be a cause for not bringing the poverty gaps close to zero.  </a:t>
            </a:r>
            <a:r>
              <a:rPr lang="en-US" sz="2800" dirty="0" smtClean="0"/>
              <a:t>However …</a:t>
            </a:r>
            <a:endParaRPr lang="en-US" sz="2800" dirty="0" smtClean="0"/>
          </a:p>
          <a:p>
            <a:r>
              <a:rPr lang="en-US" sz="2800" dirty="0" smtClean="0"/>
              <a:t>W</a:t>
            </a:r>
            <a:r>
              <a:rPr lang="en-US" sz="2800" dirty="0" smtClean="0"/>
              <a:t>ithin social </a:t>
            </a:r>
            <a:r>
              <a:rPr lang="en-US" sz="2800" dirty="0" smtClean="0"/>
              <a:t>spending, fiscal resources </a:t>
            </a:r>
            <a:r>
              <a:rPr lang="en-US" sz="2800" dirty="0" smtClean="0"/>
              <a:t>that actually reach</a:t>
            </a:r>
            <a:r>
              <a:rPr lang="en-US" sz="2800" dirty="0" smtClean="0"/>
              <a:t> </a:t>
            </a:r>
            <a:r>
              <a:rPr lang="en-US" sz="2800" dirty="0" smtClean="0"/>
              <a:t>the poor </a:t>
            </a:r>
            <a:r>
              <a:rPr lang="en-US" sz="2800" dirty="0" smtClean="0"/>
              <a:t>may</a:t>
            </a:r>
            <a:r>
              <a:rPr lang="en-US" sz="2800" dirty="0" smtClean="0"/>
              <a:t> </a:t>
            </a:r>
            <a:r>
              <a:rPr lang="en-US" sz="2800" dirty="0" smtClean="0"/>
              <a:t>not </a:t>
            </a:r>
            <a:r>
              <a:rPr lang="en-US" sz="2800" dirty="0" smtClean="0"/>
              <a:t>be enough</a:t>
            </a:r>
            <a:r>
              <a:rPr lang="en-US" sz="2800" dirty="0" smtClean="0"/>
              <a:t> for</a:t>
            </a:r>
            <a:r>
              <a:rPr lang="en-US" sz="2800" dirty="0" smtClean="0"/>
              <a:t> at </a:t>
            </a:r>
            <a:r>
              <a:rPr lang="en-US" sz="2800" dirty="0" smtClean="0"/>
              <a:t>least three main and not mutually exclusive reasons: </a:t>
            </a:r>
          </a:p>
          <a:p>
            <a:pPr lvl="1"/>
            <a:r>
              <a:rPr lang="en-US" dirty="0" smtClean="0"/>
              <a:t>benefits to the non-poor are too high</a:t>
            </a:r>
          </a:p>
          <a:p>
            <a:pPr lvl="1"/>
            <a:r>
              <a:rPr lang="en-US" dirty="0" smtClean="0"/>
              <a:t>coverage of the poor is not universal</a:t>
            </a:r>
          </a:p>
          <a:p>
            <a:pPr lvl="1"/>
            <a:r>
              <a:rPr lang="en-US" dirty="0" smtClean="0"/>
              <a:t>average per capita transfers to the poor fall short  </a:t>
            </a:r>
          </a:p>
        </p:txBody>
      </p:sp>
      <p:sp>
        <p:nvSpPr>
          <p:cNvPr id="4" name="Slide Number Placeholder 3"/>
          <p:cNvSpPr>
            <a:spLocks noGrp="1"/>
          </p:cNvSpPr>
          <p:nvPr>
            <p:ph type="sldNum" sz="quarter" idx="12"/>
          </p:nvPr>
        </p:nvSpPr>
        <p:spPr/>
        <p:txBody>
          <a:bodyPr/>
          <a:lstStyle/>
          <a:p>
            <a:fld id="{D44A4457-FDB1-4F8C-86F4-C158D079D01D}" type="slidenum">
              <a:rPr lang="en-US" smtClean="0"/>
              <a:pPr/>
              <a:t>10</a:t>
            </a:fld>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lstStyle/>
          <a:p>
            <a:r>
              <a:rPr lang="en-US" b="1" dirty="0" smtClean="0"/>
              <a:t>Diagnostic</a:t>
            </a:r>
            <a:r>
              <a:rPr lang="en-US" dirty="0" smtClean="0"/>
              <a:t> </a:t>
            </a:r>
            <a:r>
              <a:rPr lang="en-US" b="1" dirty="0" smtClean="0"/>
              <a:t>Framework</a:t>
            </a:r>
            <a:endParaRPr lang="en-US" b="1" dirty="0"/>
          </a:p>
        </p:txBody>
      </p:sp>
      <p:sp>
        <p:nvSpPr>
          <p:cNvPr id="3" name="Content Placeholder 2"/>
          <p:cNvSpPr>
            <a:spLocks noGrp="1"/>
          </p:cNvSpPr>
          <p:nvPr>
            <p:ph idx="1"/>
          </p:nvPr>
        </p:nvSpPr>
        <p:spPr>
          <a:xfrm>
            <a:off x="0" y="1143000"/>
            <a:ext cx="9144000" cy="5715000"/>
          </a:xfrm>
        </p:spPr>
        <p:txBody>
          <a:bodyPr>
            <a:noAutofit/>
          </a:bodyPr>
          <a:lstStyle/>
          <a:p>
            <a:endParaRPr lang="en-US" sz="2800" dirty="0" smtClean="0"/>
          </a:p>
          <a:p>
            <a:r>
              <a:rPr lang="en-US" sz="2800" dirty="0" smtClean="0"/>
              <a:t>In turn, for example, insufficient coverage could be caused either by design--that is, the range of existing programs leave some groups out intentionally (for example, undocumented </a:t>
            </a:r>
            <a:r>
              <a:rPr lang="en-US" sz="2800" dirty="0" smtClean="0"/>
              <a:t>migrants or working age able men </a:t>
            </a:r>
            <a:r>
              <a:rPr lang="en-US" sz="2800" dirty="0" smtClean="0"/>
              <a:t>are not eligible to receive </a:t>
            </a:r>
            <a:r>
              <a:rPr lang="en-US" sz="2800" dirty="0" smtClean="0"/>
              <a:t>transfers</a:t>
            </a:r>
            <a:r>
              <a:rPr lang="en-US" sz="2800" dirty="0" smtClean="0"/>
              <a:t>)--or “true” errors of exclusion. </a:t>
            </a:r>
          </a:p>
          <a:p>
            <a:pPr>
              <a:buNone/>
            </a:pPr>
            <a:endParaRPr lang="en-US" sz="2800" dirty="0" smtClean="0"/>
          </a:p>
          <a:p>
            <a:r>
              <a:rPr lang="en-US" sz="2800" dirty="0" smtClean="0"/>
              <a:t>In turn, “true” errors of exclusion</a:t>
            </a:r>
            <a:r>
              <a:rPr lang="en-US" sz="2800" dirty="0" smtClean="0"/>
              <a:t> </a:t>
            </a:r>
            <a:r>
              <a:rPr lang="en-US" sz="2800" dirty="0" smtClean="0"/>
              <a:t>could be caused by failures in design or implementation, </a:t>
            </a:r>
            <a:r>
              <a:rPr lang="en-US" sz="2800" dirty="0" err="1" smtClean="0"/>
              <a:t>clientelistic</a:t>
            </a:r>
            <a:r>
              <a:rPr lang="en-US" sz="2800" dirty="0" smtClean="0"/>
              <a:t> politics, geographic isolation, high administrative costs, leakages, lack of accrediting documentation, self-selection, or other factors.  </a:t>
            </a:r>
          </a:p>
        </p:txBody>
      </p:sp>
      <p:sp>
        <p:nvSpPr>
          <p:cNvPr id="4" name="Slide Number Placeholder 3"/>
          <p:cNvSpPr>
            <a:spLocks noGrp="1"/>
          </p:cNvSpPr>
          <p:nvPr>
            <p:ph type="sldNum" sz="quarter" idx="12"/>
          </p:nvPr>
        </p:nvSpPr>
        <p:spPr/>
        <p:txBody>
          <a:bodyPr/>
          <a:lstStyle/>
          <a:p>
            <a:fld id="{D44A4457-FDB1-4F8C-86F4-C158D079D01D}" type="slidenum">
              <a:rPr lang="en-US" smtClean="0"/>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a:solidFill>
            <a:schemeClr val="bg2">
              <a:lumMod val="75000"/>
            </a:schemeClr>
          </a:solidFill>
        </p:spPr>
        <p:txBody>
          <a:bodyPr>
            <a:normAutofit/>
          </a:bodyPr>
          <a:lstStyle/>
          <a:p>
            <a:r>
              <a:rPr lang="en-US" sz="3600" b="1" dirty="0" smtClean="0"/>
              <a:t>CEQ: Snapshot of Diagnostic Framework</a:t>
            </a:r>
            <a:endParaRPr lang="en-US" sz="3600"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12</a:t>
            </a:fld>
            <a:endParaRPr lang="en-US"/>
          </a:p>
        </p:txBody>
      </p:sp>
      <p:pic>
        <p:nvPicPr>
          <p:cNvPr id="5" name="Content Placeholder 4"/>
          <p:cNvPicPr>
            <a:picLocks noGrp="1"/>
          </p:cNvPicPr>
          <p:nvPr>
            <p:ph idx="1"/>
          </p:nvPr>
        </p:nvPicPr>
        <p:blipFill>
          <a:blip r:embed="rId3" cstate="print"/>
          <a:srcRect/>
          <a:stretch>
            <a:fillRect/>
          </a:stretch>
        </p:blipFill>
        <p:spPr bwMode="auto">
          <a:xfrm>
            <a:off x="228600" y="609600"/>
            <a:ext cx="8458200" cy="6248400"/>
          </a:xfrm>
          <a:prstGeom prst="rect">
            <a:avLst/>
          </a:prstGeom>
          <a:noFill/>
          <a:ln w="9525">
            <a:noFill/>
            <a:miter lim="800000"/>
            <a:headEnd/>
            <a:tailEnd/>
          </a:ln>
        </p:spPr>
      </p:pic>
      <p:sp>
        <p:nvSpPr>
          <p:cNvPr id="6" name="Oval 5"/>
          <p:cNvSpPr/>
          <p:nvPr/>
        </p:nvSpPr>
        <p:spPr>
          <a:xfrm>
            <a:off x="3048000" y="1752600"/>
            <a:ext cx="3124200" cy="441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Policy Instruments Considered</a:t>
            </a: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Monetary transfers </a:t>
            </a:r>
          </a:p>
          <a:p>
            <a:r>
              <a:rPr lang="en-US" dirty="0" smtClean="0"/>
              <a:t>In-kind transfers through the fully or partially subsidized provision of goods and services particularly in the area of education and health</a:t>
            </a:r>
          </a:p>
          <a:p>
            <a:r>
              <a:rPr lang="en-US" dirty="0" smtClean="0"/>
              <a:t>Subsidies to consumption goods and (some) </a:t>
            </a:r>
            <a:r>
              <a:rPr lang="en-US" dirty="0" smtClean="0"/>
              <a:t>production inputs </a:t>
            </a:r>
            <a:r>
              <a:rPr lang="en-US" u="sng" dirty="0" smtClean="0"/>
              <a:t>when feasible</a:t>
            </a:r>
            <a:endParaRPr lang="en-US" dirty="0" smtClean="0"/>
          </a:p>
          <a:p>
            <a:r>
              <a:rPr lang="en-US" dirty="0" smtClean="0"/>
              <a:t>Taxes on income, consumption and assets (including tax expenditures) </a:t>
            </a:r>
            <a:r>
              <a:rPr lang="en-US" u="sng" dirty="0" smtClean="0"/>
              <a:t>when feasible</a:t>
            </a:r>
            <a:r>
              <a:rPr lang="en-US" dirty="0" smtClean="0"/>
              <a:t> </a:t>
            </a:r>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rtlCol="0">
            <a:normAutofit/>
          </a:bodyPr>
          <a:lstStyle/>
          <a:p>
            <a:pPr fontAlgn="auto">
              <a:spcAft>
                <a:spcPts val="0"/>
              </a:spcAft>
              <a:defRPr/>
            </a:pPr>
            <a:r>
              <a:rPr lang="en-US" dirty="0" smtClean="0">
                <a:ea typeface="+mj-ea"/>
                <a:cs typeface="+mj-cs"/>
              </a:rPr>
              <a:t> </a:t>
            </a:r>
            <a:r>
              <a:rPr lang="en-US" b="1" dirty="0" smtClean="0">
                <a:ea typeface="+mj-ea"/>
                <a:cs typeface="+mj-cs"/>
              </a:rPr>
              <a:t>CEQ: What form does it take?</a:t>
            </a:r>
            <a:endParaRPr lang="en-US" b="1" dirty="0">
              <a:ea typeface="+mj-ea"/>
              <a:cs typeface="+mj-cs"/>
            </a:endParaRPr>
          </a:p>
        </p:txBody>
      </p:sp>
      <p:sp>
        <p:nvSpPr>
          <p:cNvPr id="3" name="Content Placeholder 2"/>
          <p:cNvSpPr>
            <a:spLocks noGrp="1"/>
          </p:cNvSpPr>
          <p:nvPr>
            <p:ph idx="1"/>
          </p:nvPr>
        </p:nvSpPr>
        <p:spPr>
          <a:xfrm>
            <a:off x="457200" y="1600200"/>
            <a:ext cx="8229600" cy="5029200"/>
          </a:xfrm>
        </p:spPr>
        <p:txBody>
          <a:bodyPr rtlCol="0">
            <a:normAutofit fontScale="92500" lnSpcReduction="10000"/>
          </a:bodyPr>
          <a:lstStyle/>
          <a:p>
            <a:pPr fontAlgn="auto">
              <a:spcAft>
                <a:spcPts val="0"/>
              </a:spcAft>
              <a:buFont typeface="Arial" pitchFamily="34" charset="0"/>
              <a:buChar char="•"/>
              <a:defRPr/>
            </a:pPr>
            <a:r>
              <a:rPr lang="en-US" dirty="0" smtClean="0"/>
              <a:t>A</a:t>
            </a:r>
            <a:r>
              <a:rPr lang="en-US" b="1" dirty="0" smtClean="0"/>
              <a:t> </a:t>
            </a:r>
            <a:r>
              <a:rPr lang="en-US" dirty="0" smtClean="0">
                <a:ea typeface="+mn-ea"/>
                <a:cs typeface="+mn-cs"/>
              </a:rPr>
              <a:t>questionnaire  whose underpinning can be found in:</a:t>
            </a:r>
          </a:p>
          <a:p>
            <a:pPr lvl="1" fontAlgn="auto">
              <a:spcAft>
                <a:spcPts val="0"/>
              </a:spcAft>
              <a:buFont typeface="Arial" pitchFamily="34" charset="0"/>
              <a:buChar char="–"/>
              <a:defRPr/>
            </a:pPr>
            <a:r>
              <a:rPr lang="en-US" dirty="0" smtClean="0">
                <a:ea typeface="+mn-ea"/>
              </a:rPr>
              <a:t>Economics of the welfare state  </a:t>
            </a:r>
          </a:p>
          <a:p>
            <a:pPr lvl="1" fontAlgn="auto">
              <a:spcAft>
                <a:spcPts val="0"/>
              </a:spcAft>
              <a:buFont typeface="Arial" pitchFamily="34" charset="0"/>
              <a:buChar char="–"/>
              <a:defRPr/>
            </a:pPr>
            <a:r>
              <a:rPr lang="en-US" dirty="0" smtClean="0">
                <a:ea typeface="+mn-ea"/>
              </a:rPr>
              <a:t>Best practices in quality assurance and accountability</a:t>
            </a:r>
          </a:p>
          <a:p>
            <a:pPr fontAlgn="auto">
              <a:spcAft>
                <a:spcPts val="0"/>
              </a:spcAft>
              <a:buFont typeface="Arial" pitchFamily="34" charset="0"/>
              <a:buChar char="•"/>
              <a:defRPr/>
            </a:pPr>
            <a:r>
              <a:rPr lang="en-US" dirty="0" smtClean="0">
                <a:ea typeface="+mn-ea"/>
                <a:cs typeface="+mn-cs"/>
              </a:rPr>
              <a:t>Indicators derived from standard poverty and inequality analysis, fiscal incidence analysis and public finance </a:t>
            </a:r>
          </a:p>
          <a:p>
            <a:pPr fontAlgn="auto">
              <a:spcAft>
                <a:spcPts val="0"/>
              </a:spcAft>
              <a:buFont typeface="Arial" pitchFamily="34" charset="0"/>
              <a:buChar char="•"/>
              <a:defRPr/>
            </a:pPr>
            <a:r>
              <a:rPr lang="en-US" dirty="0" smtClean="0">
                <a:ea typeface="+mn-ea"/>
                <a:cs typeface="+mn-cs"/>
              </a:rPr>
              <a:t>It uses ‘static’ incidence analysis; it does not include behavioral responses or general equilibrium effects (but they could be incorporated)</a:t>
            </a: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70185DD3-6918-417F-BA2D-7D944BA1C195}" type="slidenum">
              <a:rPr lang="en-US"/>
              <a:pPr>
                <a:defRPr/>
              </a:pPr>
              <a:t>14</a:t>
            </a:fld>
            <a:endParaRPr lang="en-US"/>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rtlCol="0">
            <a:normAutofit fontScale="90000"/>
          </a:bodyPr>
          <a:lstStyle/>
          <a:p>
            <a:pPr fontAlgn="auto">
              <a:spcAft>
                <a:spcPts val="0"/>
              </a:spcAft>
              <a:defRPr/>
            </a:pPr>
            <a:r>
              <a:rPr lang="en-US" b="1" dirty="0" smtClean="0">
                <a:ea typeface="+mj-ea"/>
                <a:cs typeface="+mj-cs"/>
              </a:rPr>
              <a:t>CEQ: </a:t>
            </a:r>
            <a:r>
              <a:rPr lang="en-US" b="1" dirty="0" smtClean="0"/>
              <a:t>Data requirements</a:t>
            </a:r>
            <a:endParaRPr lang="en-US" b="1" dirty="0">
              <a:ea typeface="+mj-ea"/>
              <a:cs typeface="+mj-cs"/>
            </a:endParaRPr>
          </a:p>
        </p:txBody>
      </p:sp>
      <p:sp>
        <p:nvSpPr>
          <p:cNvPr id="3" name="Content Placeholder 2"/>
          <p:cNvSpPr>
            <a:spLocks noGrp="1"/>
          </p:cNvSpPr>
          <p:nvPr>
            <p:ph idx="1"/>
          </p:nvPr>
        </p:nvSpPr>
        <p:spPr>
          <a:xfrm>
            <a:off x="0" y="914400"/>
            <a:ext cx="9144000" cy="5943600"/>
          </a:xfrm>
        </p:spPr>
        <p:txBody>
          <a:bodyPr rtlCol="0">
            <a:normAutofit/>
          </a:bodyPr>
          <a:lstStyle/>
          <a:p>
            <a:pPr fontAlgn="auto">
              <a:spcAft>
                <a:spcPts val="0"/>
              </a:spcAft>
              <a:buFont typeface="Arial" pitchFamily="34" charset="0"/>
              <a:buChar char="•"/>
              <a:defRPr/>
            </a:pPr>
            <a:endParaRPr lang="en-US" dirty="0" smtClean="0"/>
          </a:p>
          <a:p>
            <a:pPr>
              <a:defRPr/>
            </a:pPr>
            <a:r>
              <a:rPr lang="en-US" sz="3600" dirty="0" smtClean="0">
                <a:ea typeface="+mn-ea"/>
                <a:cs typeface="+mn-cs"/>
              </a:rPr>
              <a:t>Household (Income/Expenditure)Surveys</a:t>
            </a:r>
          </a:p>
          <a:p>
            <a:pPr>
              <a:defRPr/>
            </a:pPr>
            <a:r>
              <a:rPr lang="en-US" sz="3600" dirty="0" smtClean="0">
                <a:ea typeface="+mn-ea"/>
                <a:cs typeface="+mn-cs"/>
              </a:rPr>
              <a:t>Detailed public sector accounts</a:t>
            </a:r>
          </a:p>
          <a:p>
            <a:pPr>
              <a:defRPr/>
            </a:pPr>
            <a:r>
              <a:rPr lang="en-US" sz="3600" dirty="0" smtClean="0"/>
              <a:t>“External” information on macroeconomic sustainability, cost effectiveness, program evaluations, data accessibility and accountability mechanisms </a:t>
            </a:r>
            <a:endParaRPr lang="en-US" sz="3600" dirty="0" smtClean="0">
              <a:ea typeface="+mn-ea"/>
              <a:cs typeface="+mn-cs"/>
            </a:endParaRP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0B43FF46-E549-4251-B3B8-DEC4F91E7F49}" type="slidenum">
              <a:rPr lang="en-US"/>
              <a:pPr>
                <a:defRPr/>
              </a:pPr>
              <a:t>15</a:t>
            </a:fld>
            <a:endParaRPr lang="en-US"/>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rtlCol="0">
            <a:normAutofit fontScale="90000"/>
          </a:bodyPr>
          <a:lstStyle/>
          <a:p>
            <a:pPr fontAlgn="auto">
              <a:spcAft>
                <a:spcPts val="0"/>
              </a:spcAft>
              <a:defRPr/>
            </a:pPr>
            <a:r>
              <a:rPr lang="en-US" b="1" dirty="0" smtClean="0">
                <a:ea typeface="+mj-ea"/>
                <a:cs typeface="+mj-cs"/>
              </a:rPr>
              <a:t>CEQ</a:t>
            </a:r>
            <a:r>
              <a:rPr lang="en-US" dirty="0" smtClean="0">
                <a:ea typeface="+mj-ea"/>
                <a:cs typeface="+mj-cs"/>
              </a:rPr>
              <a:t>: </a:t>
            </a:r>
            <a:r>
              <a:rPr lang="en-US" b="1" dirty="0" smtClean="0">
                <a:ea typeface="+mj-ea"/>
                <a:cs typeface="+mj-cs"/>
              </a:rPr>
              <a:t>Indicators</a:t>
            </a:r>
            <a:endParaRPr lang="en-US" b="1" dirty="0">
              <a:ea typeface="+mj-ea"/>
              <a:cs typeface="+mj-cs"/>
            </a:endParaRPr>
          </a:p>
        </p:txBody>
      </p:sp>
      <p:sp>
        <p:nvSpPr>
          <p:cNvPr id="3" name="Content Placeholder 2"/>
          <p:cNvSpPr>
            <a:spLocks noGrp="1"/>
          </p:cNvSpPr>
          <p:nvPr>
            <p:ph idx="1"/>
          </p:nvPr>
        </p:nvSpPr>
        <p:spPr>
          <a:xfrm>
            <a:off x="0" y="914400"/>
            <a:ext cx="8991600" cy="5943600"/>
          </a:xfrm>
        </p:spPr>
        <p:txBody>
          <a:bodyPr rtlCol="0">
            <a:normAutofit fontScale="92500" lnSpcReduction="10000"/>
          </a:bodyPr>
          <a:lstStyle/>
          <a:p>
            <a:pPr fontAlgn="auto">
              <a:spcAft>
                <a:spcPts val="0"/>
              </a:spcAft>
              <a:buNone/>
              <a:defRPr/>
            </a:pPr>
            <a:endParaRPr lang="en-US" b="1" dirty="0" smtClean="0">
              <a:ea typeface="+mn-ea"/>
              <a:cs typeface="+mn-cs"/>
            </a:endParaRPr>
          </a:p>
          <a:p>
            <a:pPr>
              <a:defRPr/>
            </a:pPr>
            <a:r>
              <a:rPr lang="en-US" dirty="0" smtClean="0">
                <a:ea typeface="+mn-ea"/>
              </a:rPr>
              <a:t>Calculate market, disposable, post-fiscal and final income (described below)</a:t>
            </a:r>
          </a:p>
          <a:p>
            <a:pPr lvl="1">
              <a:defRPr/>
            </a:pPr>
            <a:r>
              <a:rPr lang="en-US" dirty="0" smtClean="0">
                <a:ea typeface="+mn-ea"/>
              </a:rPr>
              <a:t>Imputation methods for in-kind income (health and education services provided by government free or quasi free)</a:t>
            </a:r>
          </a:p>
          <a:p>
            <a:pPr lvl="1">
              <a:defRPr/>
            </a:pPr>
            <a:r>
              <a:rPr lang="en-US" dirty="0" smtClean="0">
                <a:ea typeface="+mn-ea"/>
              </a:rPr>
              <a:t>Estimation of impact of indirect taxes (including tax expenditures) and subsidies requires consumption data at the household level</a:t>
            </a:r>
          </a:p>
          <a:p>
            <a:pPr>
              <a:defRPr/>
            </a:pPr>
            <a:r>
              <a:rPr lang="en-US" dirty="0" smtClean="0">
                <a:ea typeface="+mn-ea"/>
              </a:rPr>
              <a:t>Government Revenues and Redistributive Spending</a:t>
            </a:r>
          </a:p>
          <a:p>
            <a:pPr>
              <a:defRPr/>
            </a:pPr>
            <a:r>
              <a:rPr lang="en-US" dirty="0" smtClean="0">
                <a:ea typeface="+mn-ea"/>
              </a:rPr>
              <a:t>Calculate poverty gaps</a:t>
            </a:r>
          </a:p>
          <a:p>
            <a:pPr fontAlgn="auto">
              <a:spcAft>
                <a:spcPts val="0"/>
              </a:spcAft>
              <a:buFont typeface="Arial" pitchFamily="34" charset="0"/>
              <a:buChar char="•"/>
              <a:defRPr/>
            </a:pPr>
            <a:r>
              <a:rPr lang="en-US" dirty="0" smtClean="0">
                <a:ea typeface="+mn-ea"/>
                <a:cs typeface="+mn-cs"/>
              </a:rPr>
              <a:t>Estimate/calculate incidence of public revenues and spending</a:t>
            </a: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A11D986F-D590-46FB-96CE-2B1477725251}" type="slidenum">
              <a:rPr lang="en-US"/>
              <a:pPr>
                <a:defRPr/>
              </a:pPr>
              <a:t>16</a:t>
            </a:fld>
            <a:endParaRPr lang="en-US"/>
          </a:p>
        </p:txBody>
      </p:sp>
    </p:spTree>
  </p:cSld>
  <p:clrMapOvr>
    <a:masterClrMapping/>
  </p:clrMapOvr>
  <p:transition spd="med">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742" y="228600"/>
            <a:ext cx="8135257" cy="369332"/>
          </a:xfrm>
          <a:prstGeom prst="rect">
            <a:avLst/>
          </a:prstGeom>
          <a:solidFill>
            <a:schemeClr val="bg2">
              <a:lumMod val="75000"/>
            </a:schemeClr>
          </a:solidFill>
        </p:spPr>
        <p:txBody>
          <a:bodyPr wrap="square">
            <a:spAutoFit/>
          </a:bodyPr>
          <a:lstStyle/>
          <a:p>
            <a:r>
              <a:rPr lang="en-US" b="1" dirty="0" smtClean="0"/>
              <a:t>Definitions </a:t>
            </a:r>
            <a:r>
              <a:rPr lang="en-US" b="1" dirty="0"/>
              <a:t>of Income </a:t>
            </a:r>
            <a:r>
              <a:rPr lang="en-US" b="1" dirty="0" smtClean="0"/>
              <a:t>Concepts</a:t>
            </a:r>
            <a:endParaRPr lang="en-US" dirty="0"/>
          </a:p>
        </p:txBody>
      </p:sp>
      <p:pic>
        <p:nvPicPr>
          <p:cNvPr id="2098" name="Picture 50"/>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9358"/>
          <a:stretch/>
        </p:blipFill>
        <p:spPr bwMode="auto">
          <a:xfrm>
            <a:off x="1219200" y="435036"/>
            <a:ext cx="6553200" cy="6304909"/>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D3D9255C-85FE-4B60-B1A8-EFF14C1E0D43}" type="slidenum">
              <a:rPr lang="en-US" smtClean="0"/>
              <a:pPr/>
              <a:t>17</a:t>
            </a:fld>
            <a:endParaRPr lang="en-US"/>
          </a:p>
        </p:txBody>
      </p:sp>
      <p:cxnSp>
        <p:nvCxnSpPr>
          <p:cNvPr id="7" name="Straight Arrow Connector 6"/>
          <p:cNvCxnSpPr>
            <a:stCxn id="10" idx="3"/>
          </p:cNvCxnSpPr>
          <p:nvPr/>
        </p:nvCxnSpPr>
        <p:spPr>
          <a:xfrm flipV="1">
            <a:off x="2743200" y="1219200"/>
            <a:ext cx="838200" cy="3231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1219200"/>
            <a:ext cx="2590800" cy="646331"/>
          </a:xfrm>
          <a:prstGeom prst="rect">
            <a:avLst/>
          </a:prstGeom>
          <a:solidFill>
            <a:schemeClr val="bg2">
              <a:lumMod val="75000"/>
            </a:schemeClr>
          </a:solidFill>
        </p:spPr>
        <p:txBody>
          <a:bodyPr wrap="square" rtlCol="0">
            <a:spAutoFit/>
          </a:bodyPr>
          <a:lstStyle/>
          <a:p>
            <a:r>
              <a:rPr lang="en-US" dirty="0" smtClean="0"/>
              <a:t>Includes Contributory Pensions</a:t>
            </a:r>
            <a:endParaRPr lang="en-US" dirty="0"/>
          </a:p>
        </p:txBody>
      </p:sp>
      <p:sp>
        <p:nvSpPr>
          <p:cNvPr id="12" name="TextBox 11"/>
          <p:cNvSpPr txBox="1"/>
          <p:nvPr/>
        </p:nvSpPr>
        <p:spPr>
          <a:xfrm>
            <a:off x="0" y="2362200"/>
            <a:ext cx="3352800" cy="646331"/>
          </a:xfrm>
          <a:prstGeom prst="rect">
            <a:avLst/>
          </a:prstGeom>
          <a:solidFill>
            <a:schemeClr val="bg2">
              <a:lumMod val="75000"/>
            </a:schemeClr>
          </a:solidFill>
        </p:spPr>
        <p:txBody>
          <a:bodyPr wrap="square" rtlCol="0">
            <a:spAutoFit/>
          </a:bodyPr>
          <a:lstStyle/>
          <a:p>
            <a:r>
              <a:rPr lang="en-US" dirty="0" smtClean="0"/>
              <a:t>Includes  subsidized portion to Contributory Pensions </a:t>
            </a:r>
            <a:endParaRPr lang="en-US" dirty="0"/>
          </a:p>
        </p:txBody>
      </p:sp>
      <p:cxnSp>
        <p:nvCxnSpPr>
          <p:cNvPr id="13" name="Straight Arrow Connector 12"/>
          <p:cNvCxnSpPr/>
          <p:nvPr/>
        </p:nvCxnSpPr>
        <p:spPr>
          <a:xfrm>
            <a:off x="609600" y="2971800"/>
            <a:ext cx="9144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1811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CEQ in Practice</a:t>
            </a:r>
            <a:endParaRPr lang="en-US" b="1" dirty="0"/>
          </a:p>
        </p:txBody>
      </p:sp>
      <p:sp>
        <p:nvSpPr>
          <p:cNvPr id="3" name="Content Placeholder 2"/>
          <p:cNvSpPr>
            <a:spLocks noGrp="1"/>
          </p:cNvSpPr>
          <p:nvPr>
            <p:ph idx="1"/>
          </p:nvPr>
        </p:nvSpPr>
        <p:spPr/>
        <p:txBody>
          <a:bodyPr>
            <a:normAutofit fontScale="92500"/>
          </a:bodyPr>
          <a:lstStyle/>
          <a:p>
            <a:r>
              <a:rPr lang="en-US" dirty="0" smtClean="0"/>
              <a:t>9 countries: Argentina, Bolivia, Brazil, Costa Rica, Guatemala, Mexico, Paraguay, Peru and </a:t>
            </a:r>
            <a:r>
              <a:rPr lang="en-US" dirty="0" smtClean="0"/>
              <a:t>Uruguay</a:t>
            </a:r>
          </a:p>
          <a:p>
            <a:pPr>
              <a:buNone/>
            </a:pPr>
            <a:endParaRPr lang="en-US" dirty="0" smtClean="0"/>
          </a:p>
          <a:p>
            <a:r>
              <a:rPr lang="en-US" dirty="0" smtClean="0"/>
              <a:t>Most advanced: Argentina (</a:t>
            </a:r>
            <a:r>
              <a:rPr lang="en-US" dirty="0" err="1" smtClean="0"/>
              <a:t>Carola</a:t>
            </a:r>
            <a:r>
              <a:rPr lang="en-US" dirty="0" smtClean="0"/>
              <a:t> </a:t>
            </a:r>
            <a:r>
              <a:rPr lang="en-US" dirty="0" err="1" smtClean="0"/>
              <a:t>Pessino</a:t>
            </a:r>
            <a:r>
              <a:rPr lang="en-US" dirty="0" smtClean="0"/>
              <a:t>), Mexico (John Scott) and Peru (Miguel Jaramillo)</a:t>
            </a:r>
          </a:p>
          <a:p>
            <a:endParaRPr lang="en-US" dirty="0" smtClean="0"/>
          </a:p>
          <a:p>
            <a:r>
              <a:rPr lang="en-US" dirty="0" smtClean="0"/>
              <a:t>Highlights </a:t>
            </a:r>
            <a:r>
              <a:rPr lang="en-US" dirty="0" smtClean="0"/>
              <a:t>of </a:t>
            </a:r>
            <a:r>
              <a:rPr lang="en-US" dirty="0" smtClean="0"/>
              <a:t>Results for Peru </a:t>
            </a:r>
            <a:r>
              <a:rPr lang="en-US" dirty="0" smtClean="0"/>
              <a:t>(</a:t>
            </a:r>
            <a:r>
              <a:rPr lang="en-US" dirty="0" err="1" smtClean="0"/>
              <a:t>Encuesta</a:t>
            </a:r>
            <a:r>
              <a:rPr lang="en-US" dirty="0" smtClean="0"/>
              <a:t> </a:t>
            </a:r>
            <a:r>
              <a:rPr lang="en-US" dirty="0" err="1" smtClean="0"/>
              <a:t>Nacional</a:t>
            </a:r>
            <a:r>
              <a:rPr lang="en-US" dirty="0" smtClean="0"/>
              <a:t> de </a:t>
            </a:r>
            <a:r>
              <a:rPr lang="en-US" dirty="0" err="1" smtClean="0"/>
              <a:t>Hogares</a:t>
            </a:r>
            <a:r>
              <a:rPr lang="en-US" dirty="0" smtClean="0"/>
              <a:t>, 2009)</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en-US" b="1" dirty="0" smtClean="0"/>
              <a:t>CEQ: Argentina and Mexico</a:t>
            </a:r>
            <a:endParaRPr lang="en-US" b="1"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Are poverty gaps (monetary and human capital) close to zero?</a:t>
            </a:r>
          </a:p>
          <a:p>
            <a:r>
              <a:rPr lang="en-US" dirty="0" smtClean="0"/>
              <a:t>Does the government collect and allocate enough resources to potentially eliminate the poverty gaps?</a:t>
            </a:r>
          </a:p>
          <a:p>
            <a:r>
              <a:rPr lang="en-US" dirty="0" smtClean="0"/>
              <a:t>If yes, why do poverty gaps subsist?</a:t>
            </a:r>
          </a:p>
          <a:p>
            <a:pPr lvl="1"/>
            <a:r>
              <a:rPr lang="en-US" dirty="0" smtClean="0"/>
              <a:t>Doest it allocate resources equitably?</a:t>
            </a:r>
          </a:p>
          <a:p>
            <a:pPr lvl="1"/>
            <a:r>
              <a:rPr lang="en-US" dirty="0" smtClean="0"/>
              <a:t>Is the coverage of existing targeted programs universal?</a:t>
            </a:r>
          </a:p>
          <a:p>
            <a:pPr lvl="1"/>
            <a:r>
              <a:rPr lang="en-US" dirty="0" smtClean="0"/>
              <a:t>What is the profile of the “excluded” (i.e., the after transfers poor)?</a:t>
            </a:r>
          </a:p>
          <a:p>
            <a:pPr lvl="1"/>
            <a:endParaRPr lang="en-US" dirty="0" smtClean="0"/>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Outline</a:t>
            </a:r>
            <a:endParaRPr lang="en-US" b="1" dirty="0"/>
          </a:p>
        </p:txBody>
      </p:sp>
      <p:sp>
        <p:nvSpPr>
          <p:cNvPr id="3" name="Content Placeholder 2"/>
          <p:cNvSpPr>
            <a:spLocks noGrp="1"/>
          </p:cNvSpPr>
          <p:nvPr>
            <p:ph idx="1"/>
          </p:nvPr>
        </p:nvSpPr>
        <p:spPr/>
        <p:txBody>
          <a:bodyPr/>
          <a:lstStyle/>
          <a:p>
            <a:r>
              <a:rPr lang="en-US" dirty="0" smtClean="0"/>
              <a:t>Motivation</a:t>
            </a:r>
          </a:p>
          <a:p>
            <a:endParaRPr lang="en-US" dirty="0" smtClean="0"/>
          </a:p>
          <a:p>
            <a:r>
              <a:rPr lang="en-US" dirty="0" smtClean="0"/>
              <a:t>What </a:t>
            </a:r>
            <a:r>
              <a:rPr lang="en-US" dirty="0" smtClean="0"/>
              <a:t>is the Commitment to Equity </a:t>
            </a:r>
            <a:r>
              <a:rPr lang="en-US" dirty="0" smtClean="0"/>
              <a:t>Assessment (CEQ)?</a:t>
            </a:r>
            <a:endParaRPr lang="en-US" dirty="0" smtClean="0"/>
          </a:p>
          <a:p>
            <a:endParaRPr lang="en-US" dirty="0" smtClean="0"/>
          </a:p>
          <a:p>
            <a:r>
              <a:rPr lang="en-US" dirty="0" smtClean="0"/>
              <a:t>CEQ in Practice: Highlights for Peru</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en-US" b="1" dirty="0" smtClean="0"/>
              <a:t>CEQ: Argentina and Mexico  (preliminary results)</a:t>
            </a:r>
            <a:endParaRPr lang="en-US" b="1"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Income poverty gaps:</a:t>
            </a:r>
          </a:p>
          <a:p>
            <a:pPr lvl="1"/>
            <a:r>
              <a:rPr lang="en-US" dirty="0" smtClean="0"/>
              <a:t>Extreme, below US$2.50ppp/day</a:t>
            </a:r>
          </a:p>
          <a:p>
            <a:pPr lvl="1"/>
            <a:r>
              <a:rPr lang="en-US" dirty="0" smtClean="0"/>
              <a:t>Total, below US$4ppp/day</a:t>
            </a:r>
          </a:p>
          <a:p>
            <a:r>
              <a:rPr lang="en-US" dirty="0" smtClean="0"/>
              <a:t>Human Capital poverty gaps (HK):</a:t>
            </a:r>
          </a:p>
          <a:p>
            <a:pPr lvl="1"/>
            <a:r>
              <a:rPr lang="en-US" dirty="0" smtClean="0"/>
              <a:t>Education:  </a:t>
            </a:r>
          </a:p>
          <a:p>
            <a:pPr lvl="2"/>
            <a:r>
              <a:rPr lang="en-US" dirty="0" smtClean="0"/>
              <a:t>Critical level: completing last year of high school; monetize it based on government spending and enrollment at each level</a:t>
            </a:r>
          </a:p>
          <a:p>
            <a:pPr lvl="1"/>
            <a:r>
              <a:rPr lang="en-US" dirty="0" smtClean="0"/>
              <a:t>Health:</a:t>
            </a:r>
          </a:p>
          <a:p>
            <a:pPr lvl="2"/>
            <a:r>
              <a:rPr lang="en-US" dirty="0" smtClean="0"/>
              <a:t>Critical level: basic health package (varies by country)</a:t>
            </a:r>
          </a:p>
          <a:p>
            <a:pPr>
              <a:buNone/>
            </a:pP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a:t>
            </a:r>
            <a:br>
              <a:rPr lang="en-US" b="1" dirty="0" smtClean="0"/>
            </a:br>
            <a:endParaRPr lang="en-US" b="1" dirty="0"/>
          </a:p>
        </p:txBody>
      </p:sp>
      <p:sp>
        <p:nvSpPr>
          <p:cNvPr id="3" name="Content Placeholder 2"/>
          <p:cNvSpPr>
            <a:spLocks noGrp="1"/>
          </p:cNvSpPr>
          <p:nvPr>
            <p:ph idx="1"/>
          </p:nvPr>
        </p:nvSpPr>
        <p:spPr>
          <a:xfrm>
            <a:off x="457200" y="914400"/>
            <a:ext cx="8229600" cy="5943600"/>
          </a:xfrm>
        </p:spPr>
        <p:txBody>
          <a:bodyPr>
            <a:normAutofit fontScale="85000" lnSpcReduction="10000"/>
          </a:bodyPr>
          <a:lstStyle/>
          <a:p>
            <a:r>
              <a:rPr lang="en-US" i="1" dirty="0" smtClean="0"/>
              <a:t>Does the government allocate sufficient budgetary resources for redistributive spending purposes to potentially close the poverty gaps?</a:t>
            </a:r>
          </a:p>
          <a:p>
            <a:r>
              <a:rPr lang="en-US" dirty="0" smtClean="0"/>
              <a:t>Government revenue, government spending, redistributive spending, and social spending are enough to close the total poverty (income using US$4ppp/day and human capital (HK)) gap and more than consistent with its level of development</a:t>
            </a:r>
          </a:p>
          <a:p>
            <a:r>
              <a:rPr lang="en-US" dirty="0" smtClean="0"/>
              <a:t>However, spending on targeted anti-poverty programs (excluding the moratorium pensions) not enough to close the US$4 income poverty gap</a:t>
            </a:r>
          </a:p>
          <a:p>
            <a:r>
              <a:rPr lang="en-US" dirty="0" smtClean="0"/>
              <a:t>If moratorium pensions are included, “targeted” spending is enough to close the US$4 income poverty gap</a:t>
            </a:r>
          </a:p>
          <a:p>
            <a:pPr lvl="3">
              <a:buNone/>
            </a:pPr>
            <a:r>
              <a:rPr lang="en-US" dirty="0" smtClean="0"/>
              <a:t>  	</a:t>
            </a:r>
            <a:endParaRPr lang="en-US" b="1" dirty="0"/>
          </a:p>
        </p:txBody>
      </p:sp>
      <p:sp>
        <p:nvSpPr>
          <p:cNvPr id="5" name="Slide Number Placeholder 4"/>
          <p:cNvSpPr>
            <a:spLocks noGrp="1"/>
          </p:cNvSpPr>
          <p:nvPr>
            <p:ph type="sldNum" sz="quarter" idx="12"/>
          </p:nvPr>
        </p:nvSpPr>
        <p:spPr/>
        <p:txBody>
          <a:bodyPr/>
          <a:lstStyle/>
          <a:p>
            <a:fld id="{D3D9255C-85FE-4B60-B1A8-EFF14C1E0D43}" type="slidenum">
              <a:rPr lang="en-US" smtClean="0"/>
              <a:pPr/>
              <a:t>21</a:t>
            </a:fld>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 xmlns:p14="http://schemas.microsoft.com/office/powerpoint/2010/main" val="2409953821"/>
              </p:ext>
            </p:extLst>
          </p:nvPr>
        </p:nvGraphicFramePr>
        <p:xfrm>
          <a:off x="76200" y="152400"/>
          <a:ext cx="8610600" cy="1452118"/>
        </p:xfrm>
        <a:graphic>
          <a:graphicData uri="http://schemas.openxmlformats.org/drawingml/2006/table">
            <a:tbl>
              <a:tblPr firstRow="1" firstCol="1" bandRow="1">
                <a:tableStyleId>{5C22544A-7EE6-4342-B048-85BDC9FD1C3A}</a:tableStyleId>
              </a:tblPr>
              <a:tblGrid>
                <a:gridCol w="1828800"/>
                <a:gridCol w="750670"/>
                <a:gridCol w="1030285"/>
                <a:gridCol w="951032"/>
                <a:gridCol w="792527"/>
                <a:gridCol w="715916"/>
                <a:gridCol w="864970"/>
                <a:gridCol w="960484"/>
                <a:gridCol w="715916"/>
              </a:tblGrid>
              <a:tr h="26987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070">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line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latin typeface="+mn-lt"/>
                        </a:rPr>
                        <a:t>PG Shock</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087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a:effectLst/>
                          <a:latin typeface="+mn-lt"/>
                        </a:rPr>
                        <a:t> </a:t>
                      </a:r>
                      <a:r>
                        <a:rPr lang="en-US" sz="1200" dirty="0" smtClean="0">
                          <a:effectLst/>
                          <a:latin typeface="+mn-lt"/>
                        </a:rPr>
                        <a:t>All</a:t>
                      </a:r>
                      <a:endParaRPr lang="en-US" sz="1200" dirty="0" smtClean="0">
                        <a:effectLst/>
                        <a:latin typeface="+mn-lt"/>
                        <a:ea typeface="Calibri"/>
                        <a:cs typeface="Times New Roman"/>
                      </a:endParaRPr>
                    </a:p>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ea typeface="Calibri"/>
                          <a:cs typeface="Times New Roman"/>
                        </a:rPr>
                        <a:t>Income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rPr>
                        <a:t>Total HK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Education Gap</a:t>
                      </a:r>
                      <a:r>
                        <a:rPr lang="en-US" sz="1200" baseline="30000">
                          <a:effectLst/>
                          <a:latin typeface="+mn-lt"/>
                        </a:rPr>
                        <a:t>2</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Health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4168357440"/>
              </p:ext>
            </p:extLst>
          </p:nvPr>
        </p:nvGraphicFramePr>
        <p:xfrm>
          <a:off x="152400" y="1523999"/>
          <a:ext cx="8610600" cy="2209801"/>
        </p:xfrm>
        <a:graphic>
          <a:graphicData uri="http://schemas.openxmlformats.org/drawingml/2006/table">
            <a:tbl>
              <a:tblPr firstRow="1" firstCol="1" bandRow="1">
                <a:tableStyleId>{5C22544A-7EE6-4342-B048-85BDC9FD1C3A}</a:tableStyleId>
              </a:tblPr>
              <a:tblGrid>
                <a:gridCol w="1828800"/>
                <a:gridCol w="754412"/>
                <a:gridCol w="1016629"/>
                <a:gridCol w="938426"/>
                <a:gridCol w="782022"/>
                <a:gridCol w="706427"/>
                <a:gridCol w="907484"/>
                <a:gridCol w="893773"/>
                <a:gridCol w="782627"/>
              </a:tblGrid>
              <a:tr h="245533">
                <a:tc>
                  <a:txBody>
                    <a:bodyPr/>
                    <a:lstStyle/>
                    <a:p>
                      <a:endParaRPr lang="en-US" sz="1200" dirty="0">
                        <a:solidFill>
                          <a:schemeClr val="tx1"/>
                        </a:solidFill>
                        <a:effectLst/>
                        <a:latin typeface="+mn-lt"/>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200" dirty="0">
                          <a:solidFill>
                            <a:schemeClr val="tx1"/>
                          </a:solidFill>
                          <a:effectLst/>
                          <a:latin typeface="+mn-lt"/>
                        </a:rPr>
                        <a:t>   Million pesos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Gap before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31,248</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7,955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22,943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15,917</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7,026</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350</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59,182</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19,170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39,168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27,267</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11,901</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844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dirty="0">
                          <a:solidFill>
                            <a:schemeClr val="tx1"/>
                          </a:solidFill>
                          <a:effectLst/>
                          <a:latin typeface="+mn-lt"/>
                        </a:rPr>
                        <a:t>Gap after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9896</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1685</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8,211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3,642</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4,569</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067">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21005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7488</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13,517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6,000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7,516</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 xmlns:p14="http://schemas.microsoft.com/office/powerpoint/2010/main" val="2218636427"/>
              </p:ext>
            </p:extLst>
          </p:nvPr>
        </p:nvGraphicFramePr>
        <p:xfrm>
          <a:off x="76200" y="3733800"/>
          <a:ext cx="8610600" cy="2286000"/>
        </p:xfrm>
        <a:graphic>
          <a:graphicData uri="http://schemas.openxmlformats.org/drawingml/2006/table">
            <a:tbl>
              <a:tblPr firstRow="1" firstCol="1" bandRow="1">
                <a:tableStyleId>{5C22544A-7EE6-4342-B048-85BDC9FD1C3A}</a:tableStyleId>
              </a:tblPr>
              <a:tblGrid>
                <a:gridCol w="1813289"/>
                <a:gridCol w="777511"/>
                <a:gridCol w="1040086"/>
                <a:gridCol w="946514"/>
                <a:gridCol w="788761"/>
                <a:gridCol w="712514"/>
                <a:gridCol w="855525"/>
                <a:gridCol w="961256"/>
                <a:gridCol w="715144"/>
              </a:tblGrid>
              <a:tr h="349624">
                <a:tc>
                  <a:txBody>
                    <a:bodyPr/>
                    <a:lstStyle/>
                    <a:p>
                      <a:endParaRPr lang="en-US" sz="1200" dirty="0">
                        <a:solidFill>
                          <a:schemeClr val="tx1"/>
                        </a:solidFill>
                        <a:effectLst/>
                        <a:latin typeface="+mn-lt"/>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gn="ctr">
                        <a:lnSpc>
                          <a:spcPct val="115000"/>
                        </a:lnSpc>
                        <a:spcBef>
                          <a:spcPts val="0"/>
                        </a:spcBef>
                        <a:spcAft>
                          <a:spcPts val="0"/>
                        </a:spcAft>
                      </a:pPr>
                      <a:r>
                        <a:rPr lang="en-US" sz="1200" dirty="0">
                          <a:solidFill>
                            <a:schemeClr val="tx1"/>
                          </a:solidFill>
                          <a:effectLst/>
                          <a:latin typeface="+mn-lt"/>
                        </a:rPr>
                        <a:t>Resources/Needs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Total </a:t>
                      </a:r>
                      <a:r>
                        <a:rPr lang="en-US" sz="1200" dirty="0" err="1">
                          <a:solidFill>
                            <a:schemeClr val="tx1"/>
                          </a:solidFill>
                          <a:effectLst/>
                          <a:latin typeface="+mn-lt"/>
                        </a:rPr>
                        <a:t>Gov</a:t>
                      </a:r>
                      <a:r>
                        <a:rPr lang="en-US" sz="1200" dirty="0">
                          <a:solidFill>
                            <a:schemeClr val="tx1"/>
                          </a:solidFill>
                          <a:effectLst/>
                          <a:latin typeface="+mn-lt"/>
                        </a:rPr>
                        <a:t> Expenditure</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459961</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14.72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57.82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7.77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23.99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Total Tax Revenue</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359729</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11.51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45.22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409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6.08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18.77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Oval 4"/>
          <p:cNvSpPr/>
          <p:nvPr/>
        </p:nvSpPr>
        <p:spPr>
          <a:xfrm>
            <a:off x="4572000" y="2362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657600" y="23622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609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657600" y="5334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743200" y="51054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733800" y="5562600"/>
            <a:ext cx="914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D3D9255C-85FE-4B60-B1A8-EFF14C1E0D43}" type="slidenum">
              <a:rPr lang="en-US" smtClean="0"/>
              <a:pPr/>
              <a:t>22</a:t>
            </a:fld>
            <a:endParaRPr lang="en-US"/>
          </a:p>
        </p:txBody>
      </p:sp>
      <p:sp>
        <p:nvSpPr>
          <p:cNvPr id="15" name="Oval 14"/>
          <p:cNvSpPr/>
          <p:nvPr/>
        </p:nvSpPr>
        <p:spPr>
          <a:xfrm>
            <a:off x="4724400" y="5562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2540778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 xmlns:p14="http://schemas.microsoft.com/office/powerpoint/2010/main" val="103421728"/>
              </p:ext>
            </p:extLst>
          </p:nvPr>
        </p:nvGraphicFramePr>
        <p:xfrm>
          <a:off x="76201" y="150395"/>
          <a:ext cx="8610600" cy="1452118"/>
        </p:xfrm>
        <a:graphic>
          <a:graphicData uri="http://schemas.openxmlformats.org/drawingml/2006/table">
            <a:tbl>
              <a:tblPr firstRow="1" firstCol="1" bandRow="1">
                <a:tableStyleId>{5C22544A-7EE6-4342-B048-85BDC9FD1C3A}</a:tableStyleId>
              </a:tblPr>
              <a:tblGrid>
                <a:gridCol w="1676399"/>
                <a:gridCol w="903071"/>
                <a:gridCol w="1154329"/>
                <a:gridCol w="826988"/>
                <a:gridCol w="925612"/>
                <a:gridCol w="685800"/>
                <a:gridCol w="990600"/>
                <a:gridCol w="838200"/>
                <a:gridCol w="609601"/>
              </a:tblGrid>
              <a:tr h="26987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07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Poverty line</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latin typeface="+mn-lt"/>
                        </a:rPr>
                        <a:t>PG Shock</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0870">
                <a:tc>
                  <a:txBody>
                    <a:bodyPr/>
                    <a:lstStyle/>
                    <a:p>
                      <a:pPr marL="0" marR="0">
                        <a:lnSpc>
                          <a:spcPct val="115000"/>
                        </a:lnSpc>
                        <a:spcBef>
                          <a:spcPts val="0"/>
                        </a:spcBef>
                        <a:spcAft>
                          <a:spcPts val="0"/>
                        </a:spcAft>
                      </a:pPr>
                      <a:r>
                        <a:rPr lang="en-US" sz="1200" dirty="0">
                          <a:solidFill>
                            <a:schemeClr val="tx1"/>
                          </a:solidFill>
                          <a:effectLst/>
                          <a:latin typeface="+mn-lt"/>
                        </a:rPr>
                        <a:t>Gap before transfers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smtClean="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59,182</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19,170</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4166923007"/>
              </p:ext>
            </p:extLst>
          </p:nvPr>
        </p:nvGraphicFramePr>
        <p:xfrm>
          <a:off x="0" y="1828800"/>
          <a:ext cx="8610600" cy="2496670"/>
        </p:xfrm>
        <a:graphic>
          <a:graphicData uri="http://schemas.openxmlformats.org/drawingml/2006/table">
            <a:tbl>
              <a:tblPr firstRow="1" firstCol="1" bandRow="1">
                <a:tableStyleId>{5C22544A-7EE6-4342-B048-85BDC9FD1C3A}</a:tableStyleId>
              </a:tblPr>
              <a:tblGrid>
                <a:gridCol w="1676400"/>
                <a:gridCol w="914400"/>
                <a:gridCol w="1143000"/>
                <a:gridCol w="843600"/>
                <a:gridCol w="909000"/>
                <a:gridCol w="685800"/>
                <a:gridCol w="990600"/>
                <a:gridCol w="838200"/>
                <a:gridCol w="609600"/>
              </a:tblGrid>
              <a:tr h="249667">
                <a:tc>
                  <a:txBody>
                    <a:bodyPr/>
                    <a:lstStyle/>
                    <a:p>
                      <a:endParaRPr lang="en-US" sz="1200" dirty="0">
                        <a:solidFill>
                          <a:schemeClr val="tx1"/>
                        </a:solidFill>
                        <a:effectLst/>
                        <a:latin typeface="+mn-lt"/>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200" dirty="0">
                          <a:solidFill>
                            <a:schemeClr val="tx1"/>
                          </a:solidFill>
                          <a:effectLst/>
                          <a:latin typeface="+mn-lt"/>
                        </a:rPr>
                        <a:t>   Million pesos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9667">
                <a:tc>
                  <a:txBody>
                    <a:bodyPr/>
                    <a:lstStyle/>
                    <a:p>
                      <a:endParaRPr lang="en-US" sz="1200" dirty="0">
                        <a:solidFill>
                          <a:schemeClr val="tx1"/>
                        </a:solidFill>
                        <a:effectLst/>
                        <a:latin typeface="+mn-lt"/>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gn="ctr">
                        <a:lnSpc>
                          <a:spcPct val="115000"/>
                        </a:lnSpc>
                        <a:spcBef>
                          <a:spcPts val="0"/>
                        </a:spcBef>
                        <a:spcAft>
                          <a:spcPts val="0"/>
                        </a:spcAft>
                      </a:pPr>
                      <a:r>
                        <a:rPr lang="en-US" sz="1200" dirty="0">
                          <a:solidFill>
                            <a:schemeClr val="tx1"/>
                          </a:solidFill>
                          <a:effectLst/>
                          <a:latin typeface="+mn-lt"/>
                        </a:rPr>
                        <a:t>Resources/Needs</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Redistributive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246,728</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7.90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31.01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4.17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12.87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Redistributive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324,673</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10.39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40.81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9334">
                <a:tc>
                  <a:txBody>
                    <a:bodyPr/>
                    <a:lstStyle/>
                    <a:p>
                      <a:pPr marL="0" marR="0">
                        <a:lnSpc>
                          <a:spcPct val="115000"/>
                        </a:lnSpc>
                        <a:spcBef>
                          <a:spcPts val="0"/>
                        </a:spcBef>
                        <a:spcAft>
                          <a:spcPts val="0"/>
                        </a:spcAft>
                      </a:pPr>
                      <a:r>
                        <a:rPr lang="en-US" sz="1200" dirty="0">
                          <a:solidFill>
                            <a:schemeClr val="tx1"/>
                          </a:solidFill>
                          <a:effectLst/>
                          <a:latin typeface="+mn-lt"/>
                        </a:rPr>
                        <a:t>with </a:t>
                      </a:r>
                      <a:r>
                        <a:rPr lang="en-US" sz="1200" dirty="0" err="1">
                          <a:solidFill>
                            <a:schemeClr val="tx1"/>
                          </a:solidFill>
                          <a:effectLst/>
                          <a:latin typeface="+mn-lt"/>
                        </a:rPr>
                        <a:t>Contr</a:t>
                      </a:r>
                      <a:r>
                        <a:rPr lang="en-US" sz="1200" dirty="0">
                          <a:solidFill>
                            <a:schemeClr val="tx1"/>
                          </a:solidFill>
                          <a:effectLst/>
                          <a:latin typeface="+mn-lt"/>
                        </a:rPr>
                        <a:t> Pensions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&lt;4</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5.49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16.94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510733677"/>
              </p:ext>
            </p:extLst>
          </p:nvPr>
        </p:nvGraphicFramePr>
        <p:xfrm>
          <a:off x="0" y="4572000"/>
          <a:ext cx="8610598" cy="2019300"/>
        </p:xfrm>
        <a:graphic>
          <a:graphicData uri="http://schemas.openxmlformats.org/drawingml/2006/table">
            <a:tbl>
              <a:tblPr firstRow="1" firstCol="1" bandRow="1">
                <a:tableStyleId>{5C22544A-7EE6-4342-B048-85BDC9FD1C3A}</a:tableStyleId>
              </a:tblPr>
              <a:tblGrid>
                <a:gridCol w="1676400"/>
                <a:gridCol w="914400"/>
                <a:gridCol w="1143000"/>
                <a:gridCol w="838200"/>
                <a:gridCol w="914400"/>
                <a:gridCol w="685800"/>
                <a:gridCol w="990600"/>
                <a:gridCol w="838200"/>
                <a:gridCol w="609598"/>
              </a:tblGrid>
              <a:tr h="504825">
                <a:tc>
                  <a:txBody>
                    <a:bodyPr/>
                    <a:lstStyle/>
                    <a:p>
                      <a:pPr marL="0" marR="0">
                        <a:lnSpc>
                          <a:spcPct val="115000"/>
                        </a:lnSpc>
                        <a:spcBef>
                          <a:spcPts val="0"/>
                        </a:spcBef>
                        <a:spcAft>
                          <a:spcPts val="0"/>
                        </a:spcAft>
                      </a:pPr>
                      <a:r>
                        <a:rPr lang="en-US" sz="1200" dirty="0">
                          <a:solidFill>
                            <a:schemeClr val="tx1"/>
                          </a:solidFill>
                          <a:effectLst/>
                          <a:latin typeface="+mn-lt"/>
                        </a:rPr>
                        <a:t>Social Spending</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301,045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9.63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37.84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5.09  </a:t>
                      </a:r>
                      <a:r>
                        <a:rPr lang="en-US" sz="1400" b="1" dirty="0">
                          <a:solidFill>
                            <a:schemeClr val="tx1"/>
                          </a:solidFill>
                          <a:effectLst/>
                          <a:latin typeface="+mn-lt"/>
                        </a:rPr>
                        <a:t> </a:t>
                      </a:r>
                      <a:endParaRPr lang="en-US" sz="1400" b="1"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15.70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Targeted (anti-poverty) </a:t>
                      </a:r>
                      <a:r>
                        <a:rPr lang="en-US" sz="1200" baseline="30000" dirty="0">
                          <a:solidFill>
                            <a:schemeClr val="tx1"/>
                          </a:solidFill>
                          <a:effectLst/>
                          <a:latin typeface="+mn-lt"/>
                        </a:rPr>
                        <a:t>1</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9,459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1.19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825">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0.49</a:t>
                      </a:r>
                      <a:r>
                        <a:rPr lang="en-US" sz="1400" b="0" dirty="0">
                          <a:solidFill>
                            <a:srgbClr val="FF0000"/>
                          </a:solidFill>
                          <a:effectLst/>
                          <a:latin typeface="+mn-lt"/>
                        </a:rPr>
                        <a:t>   </a:t>
                      </a:r>
                      <a:endParaRPr lang="en-US" sz="1400" b="0" dirty="0">
                        <a:solidFill>
                          <a:srgbClr val="FF000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Oval 7"/>
          <p:cNvSpPr/>
          <p:nvPr/>
        </p:nvSpPr>
        <p:spPr>
          <a:xfrm>
            <a:off x="4648200" y="1219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743200" y="56388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8" idx="4"/>
          </p:cNvCxnSpPr>
          <p:nvPr/>
        </p:nvCxnSpPr>
        <p:spPr>
          <a:xfrm rot="5400000">
            <a:off x="2324100" y="2857500"/>
            <a:ext cx="3886200" cy="1676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17" idx="1"/>
          </p:cNvCxnSpPr>
          <p:nvPr/>
        </p:nvCxnSpPr>
        <p:spPr>
          <a:xfrm>
            <a:off x="3657600" y="5943600"/>
            <a:ext cx="1124511" cy="30671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4648200" y="61722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19"/>
          <p:cNvSpPr>
            <a:spLocks noGrp="1"/>
          </p:cNvSpPr>
          <p:nvPr>
            <p:ph type="sldNum" sz="quarter" idx="12"/>
          </p:nvPr>
        </p:nvSpPr>
        <p:spPr/>
        <p:txBody>
          <a:bodyPr/>
          <a:lstStyle/>
          <a:p>
            <a:fld id="{D3D9255C-85FE-4B60-B1A8-EFF14C1E0D43}" type="slidenum">
              <a:rPr lang="en-US" smtClean="0"/>
              <a:pPr/>
              <a:t>23</a:t>
            </a:fld>
            <a:endParaRPr lang="en-US"/>
          </a:p>
        </p:txBody>
      </p:sp>
    </p:spTree>
    <p:extLst>
      <p:ext uri="{BB962C8B-B14F-4D97-AF65-F5344CB8AC3E}">
        <p14:creationId xmlns="" xmlns:p14="http://schemas.microsoft.com/office/powerpoint/2010/main" val="394156393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 xmlns:p14="http://schemas.microsoft.com/office/powerpoint/2010/main" val="39127151"/>
              </p:ext>
            </p:extLst>
          </p:nvPr>
        </p:nvGraphicFramePr>
        <p:xfrm>
          <a:off x="76201" y="150395"/>
          <a:ext cx="8610599" cy="1381143"/>
        </p:xfrm>
        <a:graphic>
          <a:graphicData uri="http://schemas.openxmlformats.org/drawingml/2006/table">
            <a:tbl>
              <a:tblPr firstRow="1" firstCol="1" bandRow="1">
                <a:tableStyleId>{5C22544A-7EE6-4342-B048-85BDC9FD1C3A}</a:tableStyleId>
              </a:tblPr>
              <a:tblGrid>
                <a:gridCol w="1523999"/>
                <a:gridCol w="990600"/>
                <a:gridCol w="914400"/>
                <a:gridCol w="838200"/>
                <a:gridCol w="838200"/>
                <a:gridCol w="762000"/>
                <a:gridCol w="1245370"/>
                <a:gridCol w="735830"/>
                <a:gridCol w="762000"/>
              </a:tblGrid>
              <a:tr h="302555">
                <a:tc>
                  <a:txBody>
                    <a:bodyPr/>
                    <a:lstStyle/>
                    <a:p>
                      <a:pPr marL="0" marR="0">
                        <a:lnSpc>
                          <a:spcPct val="115000"/>
                        </a:lnSpc>
                        <a:spcBef>
                          <a:spcPts val="0"/>
                        </a:spcBef>
                        <a:spcAft>
                          <a:spcPts val="0"/>
                        </a:spcAft>
                      </a:pPr>
                      <a:r>
                        <a:rPr lang="en-US" sz="1200" dirty="0">
                          <a:effectLst/>
                          <a:latin typeface="+mn-lt"/>
                        </a:rPr>
                        <a:t> </a:t>
                      </a:r>
                    </a:p>
                    <a:p>
                      <a:pPr marL="0" marR="0">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algn="ctr">
                        <a:lnSpc>
                          <a:spcPct val="115000"/>
                        </a:lnSpc>
                        <a:spcBef>
                          <a:spcPts val="0"/>
                        </a:spcBef>
                        <a:spcAft>
                          <a:spcPts val="0"/>
                        </a:spcAft>
                      </a:pPr>
                      <a:r>
                        <a:rPr lang="en-US" sz="1600" dirty="0" smtClean="0">
                          <a:solidFill>
                            <a:schemeClr val="tx1"/>
                          </a:solidFill>
                          <a:effectLst/>
                          <a:latin typeface="+mn-lt"/>
                        </a:rPr>
                        <a:t>AR:</a:t>
                      </a:r>
                      <a:r>
                        <a:rPr lang="en-US" sz="1600" baseline="0" dirty="0" smtClean="0">
                          <a:solidFill>
                            <a:schemeClr val="tx1"/>
                          </a:solidFill>
                          <a:effectLst/>
                          <a:latin typeface="+mn-lt"/>
                        </a:rPr>
                        <a:t> </a:t>
                      </a:r>
                      <a:r>
                        <a:rPr lang="en-US" sz="1600" dirty="0" smtClean="0">
                          <a:solidFill>
                            <a:schemeClr val="tx1"/>
                          </a:solidFill>
                          <a:effectLst/>
                          <a:latin typeface="+mn-lt"/>
                        </a:rPr>
                        <a:t>TABLE 1. Resources:</a:t>
                      </a:r>
                      <a:r>
                        <a:rPr lang="en-US" sz="1600" baseline="0" dirty="0" smtClean="0">
                          <a:solidFill>
                            <a:schemeClr val="tx1"/>
                          </a:solidFill>
                          <a:effectLst/>
                          <a:latin typeface="+mn-lt"/>
                        </a:rPr>
                        <a:t> total r</a:t>
                      </a:r>
                      <a:r>
                        <a:rPr lang="en-US" sz="1600" dirty="0" smtClean="0">
                          <a:solidFill>
                            <a:schemeClr val="tx1"/>
                          </a:solidFill>
                          <a:effectLst/>
                          <a:latin typeface="+mn-lt"/>
                        </a:rPr>
                        <a:t>esources available and </a:t>
                      </a:r>
                      <a:r>
                        <a:rPr lang="en-US" sz="1600" dirty="0">
                          <a:solidFill>
                            <a:schemeClr val="tx1"/>
                          </a:solidFill>
                          <a:effectLst/>
                          <a:latin typeface="+mn-lt"/>
                        </a:rPr>
                        <a:t>needs (gaps) </a:t>
                      </a:r>
                      <a:endParaRPr lang="en-US" sz="16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960">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line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Resources</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&amp; 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Poverty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effectLst/>
                          <a:latin typeface="+mn-lt"/>
                        </a:rPr>
                        <a:t>HK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200" dirty="0">
                          <a:effectLst/>
                          <a:latin typeface="+mn-lt"/>
                        </a:rPr>
                        <a:t>PG Shock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9895">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 </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smtClean="0">
                          <a:effectLst/>
                          <a:latin typeface="+mn-lt"/>
                        </a:rPr>
                        <a:t>All</a:t>
                      </a:r>
                      <a:endParaRPr lang="en-US" sz="1200" dirty="0" smtClean="0">
                        <a:effectLst/>
                        <a:latin typeface="+mn-lt"/>
                        <a:ea typeface="Calibri"/>
                        <a:cs typeface="Times New Roman"/>
                      </a:endParaRP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ea typeface="Calibri"/>
                          <a:cs typeface="Times New Roman"/>
                        </a:rPr>
                        <a:t>Income</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smtClean="0">
                          <a:effectLst/>
                          <a:latin typeface="+mn-lt"/>
                        </a:rPr>
                        <a:t>Total HK</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latin typeface="+mn-lt"/>
                        </a:rPr>
                        <a:t>Education Gap</a:t>
                      </a:r>
                      <a:r>
                        <a:rPr lang="en-US" sz="1200" baseline="30000">
                          <a:effectLst/>
                          <a:latin typeface="+mn-lt"/>
                        </a:rPr>
                        <a:t>2</a:t>
                      </a:r>
                      <a:endParaRPr lang="en-US" sz="120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Health Gap</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1634809392"/>
              </p:ext>
            </p:extLst>
          </p:nvPr>
        </p:nvGraphicFramePr>
        <p:xfrm>
          <a:off x="76200" y="1447800"/>
          <a:ext cx="8610600" cy="420624"/>
        </p:xfrm>
        <a:graphic>
          <a:graphicData uri="http://schemas.openxmlformats.org/drawingml/2006/table">
            <a:tbl>
              <a:tblPr firstRow="1" firstCol="1" bandRow="1">
                <a:tableStyleId>{5C22544A-7EE6-4342-B048-85BDC9FD1C3A}</a:tableStyleId>
              </a:tblPr>
              <a:tblGrid>
                <a:gridCol w="1524000"/>
                <a:gridCol w="990600"/>
                <a:gridCol w="6096000"/>
              </a:tblGrid>
              <a:tr h="175260">
                <a:tc>
                  <a:txBody>
                    <a:bodyPr/>
                    <a:lstStyle/>
                    <a:p>
                      <a:endParaRPr lang="en-US" sz="1200" dirty="0">
                        <a:solidFill>
                          <a:schemeClr val="tx1"/>
                        </a:solidFill>
                        <a:effectLst/>
                        <a:latin typeface="Garamond"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1200" dirty="0">
                          <a:solidFill>
                            <a:schemeClr val="tx1"/>
                          </a:solidFill>
                          <a:effectLst/>
                          <a:latin typeface="Garamond" pitchFamily="18" charset="0"/>
                        </a:rPr>
                        <a:t>   Million pesos</a:t>
                      </a:r>
                      <a:endParaRPr lang="en-US" sz="1200" dirty="0">
                        <a:solidFill>
                          <a:schemeClr val="tx1"/>
                        </a:solidFill>
                        <a:effectLst/>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9164">
                <a:tc>
                  <a:txBody>
                    <a:bodyPr/>
                    <a:lstStyle/>
                    <a:p>
                      <a:endParaRPr lang="en-US" sz="1200" dirty="0">
                        <a:solidFill>
                          <a:schemeClr val="tx1"/>
                        </a:solidFill>
                        <a:effectLst/>
                        <a:latin typeface="Garamond" pitchFamily="18" charset="0"/>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200" dirty="0">
                          <a:solidFill>
                            <a:schemeClr val="tx1"/>
                          </a:solidFill>
                          <a:effectLst/>
                          <a:latin typeface="Garamond" pitchFamily="18" charset="0"/>
                        </a:rPr>
                        <a:t> </a:t>
                      </a:r>
                      <a:endParaRPr lang="en-US" sz="1200" dirty="0">
                        <a:solidFill>
                          <a:schemeClr val="tx1"/>
                        </a:solidFill>
                        <a:effectLst/>
                        <a:latin typeface="Garamond" pitchFamily="18" charset="0"/>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latin typeface="Garamond" pitchFamily="18" charset="0"/>
                        </a:rPr>
                        <a:t>Resources/Needs</a:t>
                      </a:r>
                      <a:endParaRPr lang="en-US" sz="1200" dirty="0">
                        <a:solidFill>
                          <a:schemeClr val="tx1"/>
                        </a:solidFill>
                        <a:effectLst/>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167859266"/>
              </p:ext>
            </p:extLst>
          </p:nvPr>
        </p:nvGraphicFramePr>
        <p:xfrm>
          <a:off x="76200" y="1877695"/>
          <a:ext cx="8610598" cy="1487424"/>
        </p:xfrm>
        <a:graphic>
          <a:graphicData uri="http://schemas.openxmlformats.org/drawingml/2006/table">
            <a:tbl>
              <a:tblPr firstRow="1" firstCol="1" bandRow="1">
                <a:tableStyleId>{5C22544A-7EE6-4342-B048-85BDC9FD1C3A}</a:tableStyleId>
              </a:tblPr>
              <a:tblGrid>
                <a:gridCol w="1524000"/>
                <a:gridCol w="990600"/>
                <a:gridCol w="914400"/>
                <a:gridCol w="838200"/>
                <a:gridCol w="838200"/>
                <a:gridCol w="762000"/>
                <a:gridCol w="1219200"/>
                <a:gridCol w="762000"/>
                <a:gridCol w="761998"/>
              </a:tblGrid>
              <a:tr h="381000">
                <a:tc>
                  <a:txBody>
                    <a:bodyPr/>
                    <a:lstStyle/>
                    <a:p>
                      <a:pPr marL="0" marR="0">
                        <a:lnSpc>
                          <a:spcPct val="115000"/>
                        </a:lnSpc>
                        <a:spcBef>
                          <a:spcPts val="0"/>
                        </a:spcBef>
                        <a:spcAft>
                          <a:spcPts val="0"/>
                        </a:spcAft>
                      </a:pPr>
                      <a:r>
                        <a:rPr lang="en-US" sz="1200" dirty="0">
                          <a:solidFill>
                            <a:schemeClr val="tx1"/>
                          </a:solidFill>
                          <a:effectLst/>
                          <a:latin typeface="+mn-lt"/>
                        </a:rPr>
                        <a:t>Social Security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26,633</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3.35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Non 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1.39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dirty="0">
                          <a:solidFill>
                            <a:schemeClr val="tx1"/>
                          </a:solidFill>
                          <a:effectLst/>
                          <a:latin typeface="+mn-lt"/>
                        </a:rPr>
                        <a:t>Targeted (anti-poverty plus</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36,092</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4.54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dirty="0">
                          <a:solidFill>
                            <a:schemeClr val="tx1"/>
                          </a:solidFill>
                          <a:effectLst/>
                          <a:latin typeface="+mn-lt"/>
                        </a:rPr>
                        <a:t>SS Non-Contributory)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a:solidFill>
                            <a:schemeClr val="tx1"/>
                          </a:solidFill>
                          <a:effectLst/>
                          <a:latin typeface="+mn-lt"/>
                        </a:rPr>
                        <a:t> </a:t>
                      </a:r>
                      <a:endParaRPr lang="en-US" sz="14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1.88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Table 10"/>
          <p:cNvGraphicFramePr>
            <a:graphicFrameLocks noGrp="1"/>
          </p:cNvGraphicFramePr>
          <p:nvPr>
            <p:extLst>
              <p:ext uri="{D42A27DB-BD31-4B8C-83A1-F6EECF244321}">
                <p14:modId xmlns="" xmlns:p14="http://schemas.microsoft.com/office/powerpoint/2010/main" val="3824889715"/>
              </p:ext>
            </p:extLst>
          </p:nvPr>
        </p:nvGraphicFramePr>
        <p:xfrm>
          <a:off x="0" y="3617083"/>
          <a:ext cx="8610600" cy="3255331"/>
        </p:xfrm>
        <a:graphic>
          <a:graphicData uri="http://schemas.openxmlformats.org/drawingml/2006/table">
            <a:tbl>
              <a:tblPr firstRow="1" firstCol="1" bandRow="1">
                <a:tableStyleId>{5C22544A-7EE6-4342-B048-85BDC9FD1C3A}</a:tableStyleId>
              </a:tblPr>
              <a:tblGrid>
                <a:gridCol w="1524000"/>
                <a:gridCol w="990600"/>
                <a:gridCol w="914400"/>
                <a:gridCol w="838200"/>
                <a:gridCol w="838200"/>
                <a:gridCol w="762000"/>
                <a:gridCol w="1219200"/>
                <a:gridCol w="762000"/>
                <a:gridCol w="762000"/>
              </a:tblGrid>
              <a:tr h="0">
                <a:tc>
                  <a:txBody>
                    <a:bodyPr/>
                    <a:lstStyle/>
                    <a:p>
                      <a:pPr marL="0" marR="0">
                        <a:lnSpc>
                          <a:spcPct val="115000"/>
                        </a:lnSpc>
                        <a:spcBef>
                          <a:spcPts val="0"/>
                        </a:spcBef>
                        <a:spcAft>
                          <a:spcPts val="0"/>
                        </a:spcAft>
                      </a:pPr>
                      <a:r>
                        <a:rPr lang="en-US" sz="1200" dirty="0">
                          <a:solidFill>
                            <a:schemeClr val="tx1"/>
                          </a:solidFill>
                          <a:effectLst/>
                          <a:latin typeface="+mn-lt"/>
                        </a:rPr>
                        <a:t>Education</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58,787</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3.69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00">
                <a:tc>
                  <a:txBody>
                    <a:bodyPr/>
                    <a:lstStyle/>
                    <a:p>
                      <a:pPr marL="0" marR="0">
                        <a:lnSpc>
                          <a:spcPct val="115000"/>
                        </a:lnSpc>
                        <a:spcBef>
                          <a:spcPts val="0"/>
                        </a:spcBef>
                        <a:spcAft>
                          <a:spcPts val="0"/>
                        </a:spcAft>
                      </a:pPr>
                      <a:r>
                        <a:rPr lang="en-US" sz="1200">
                          <a:solidFill>
                            <a:schemeClr val="tx1"/>
                          </a:solidFill>
                          <a:effectLst/>
                          <a:latin typeface="+mn-lt"/>
                        </a:rPr>
                        <a:t>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2.16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Health</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35,840</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5.10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3.01   </a:t>
                      </a:r>
                      <a:endParaRPr lang="en-US" sz="1400" b="1" dirty="0">
                        <a:solidFill>
                          <a:srgbClr val="00B050"/>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2681">
                <a:tc>
                  <a:txBody>
                    <a:bodyPr/>
                    <a:lstStyle/>
                    <a:p>
                      <a:pPr marL="0" marR="0">
                        <a:lnSpc>
                          <a:spcPct val="115000"/>
                        </a:lnSpc>
                        <a:spcBef>
                          <a:spcPts val="0"/>
                        </a:spcBef>
                        <a:spcAft>
                          <a:spcPts val="0"/>
                        </a:spcAft>
                      </a:pPr>
                      <a:r>
                        <a:rPr lang="en-US" sz="1200">
                          <a:solidFill>
                            <a:schemeClr val="tx1"/>
                          </a:solidFill>
                          <a:effectLst/>
                          <a:latin typeface="+mn-lt"/>
                        </a:rPr>
                        <a:t>Social Security </a:t>
                      </a:r>
                      <a:endParaRPr lang="en-US" sz="120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&lt;2.5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77945</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2681">
                <a:tc>
                  <a:txBody>
                    <a:bodyPr/>
                    <a:lstStyle/>
                    <a:p>
                      <a:pPr marL="0" marR="0">
                        <a:lnSpc>
                          <a:spcPct val="115000"/>
                        </a:lnSpc>
                        <a:spcBef>
                          <a:spcPts val="0"/>
                        </a:spcBef>
                        <a:spcAft>
                          <a:spcPts val="0"/>
                        </a:spcAft>
                      </a:pPr>
                      <a:r>
                        <a:rPr lang="en-US" sz="1200" dirty="0">
                          <a:solidFill>
                            <a:schemeClr val="tx1"/>
                          </a:solidFill>
                          <a:effectLst/>
                          <a:latin typeface="+mn-lt"/>
                        </a:rPr>
                        <a:t>Contributory</a:t>
                      </a:r>
                      <a:endParaRPr lang="en-US" sz="120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b="0" dirty="0">
                          <a:solidFill>
                            <a:schemeClr val="tx1"/>
                          </a:solidFill>
                          <a:effectLst/>
                          <a:latin typeface="+mn-lt"/>
                        </a:rPr>
                        <a:t>&lt;4</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0" dirty="0">
                          <a:solidFill>
                            <a:schemeClr val="tx1"/>
                          </a:solidFill>
                          <a:effectLst/>
                          <a:latin typeface="+mn-lt"/>
                        </a:rPr>
                        <a:t> </a:t>
                      </a:r>
                      <a:endParaRPr lang="en-US" sz="14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a:solidFill>
                            <a:schemeClr val="tx1"/>
                          </a:solidFill>
                          <a:effectLst/>
                          <a:latin typeface="+mn-lt"/>
                        </a:rPr>
                        <a:t> </a:t>
                      </a:r>
                      <a:endParaRPr lang="en-US" sz="1200" b="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mn-lt"/>
                        </a:rPr>
                        <a:t> </a:t>
                      </a:r>
                      <a:endParaRPr lang="en-US" sz="1200" b="0" dirty="0">
                        <a:solidFill>
                          <a:schemeClr val="tx1"/>
                        </a:solidFill>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5668">
                <a:tc gridSpan="9">
                  <a:txBody>
                    <a:bodyPr/>
                    <a:lstStyle/>
                    <a:p>
                      <a:pPr marL="0" marR="0">
                        <a:lnSpc>
                          <a:spcPct val="115000"/>
                        </a:lnSpc>
                        <a:spcBef>
                          <a:spcPts val="0"/>
                        </a:spcBef>
                        <a:spcAft>
                          <a:spcPts val="0"/>
                        </a:spcAft>
                      </a:pPr>
                      <a:r>
                        <a:rPr lang="en-US" sz="1200" baseline="30000" dirty="0">
                          <a:solidFill>
                            <a:schemeClr val="tx1"/>
                          </a:solidFill>
                          <a:effectLst/>
                          <a:latin typeface="+mn-lt"/>
                        </a:rPr>
                        <a:t>1</a:t>
                      </a:r>
                      <a:r>
                        <a:rPr lang="en-US" sz="1200" dirty="0">
                          <a:solidFill>
                            <a:schemeClr val="tx1"/>
                          </a:solidFill>
                          <a:effectLst/>
                          <a:latin typeface="+mn-lt"/>
                        </a:rPr>
                        <a:t> Includes transfers accounted for explicitly in the EPH, JJHH, </a:t>
                      </a:r>
                      <a:r>
                        <a:rPr lang="en-US" sz="1200" dirty="0" err="1">
                          <a:solidFill>
                            <a:schemeClr val="tx1"/>
                          </a:solidFill>
                          <a:effectLst/>
                          <a:latin typeface="+mn-lt"/>
                        </a:rPr>
                        <a:t>Familias</a:t>
                      </a:r>
                      <a:r>
                        <a:rPr lang="en-US" sz="1200" dirty="0">
                          <a:solidFill>
                            <a:schemeClr val="tx1"/>
                          </a:solidFill>
                          <a:effectLst/>
                          <a:latin typeface="+mn-lt"/>
                        </a:rPr>
                        <a:t>, </a:t>
                      </a:r>
                      <a:r>
                        <a:rPr lang="en-US" sz="1200" dirty="0" err="1">
                          <a:solidFill>
                            <a:schemeClr val="tx1"/>
                          </a:solidFill>
                          <a:effectLst/>
                          <a:latin typeface="+mn-lt"/>
                        </a:rPr>
                        <a:t>Becas</a:t>
                      </a:r>
                      <a:r>
                        <a:rPr lang="en-US" sz="1200" dirty="0">
                          <a:solidFill>
                            <a:schemeClr val="tx1"/>
                          </a:solidFill>
                          <a:effectLst/>
                          <a:latin typeface="+mn-lt"/>
                        </a:rPr>
                        <a:t>, Unemployment Insurance and the simulation of the </a:t>
                      </a:r>
                      <a:r>
                        <a:rPr lang="en-US" sz="1200" dirty="0" err="1">
                          <a:solidFill>
                            <a:schemeClr val="tx1"/>
                          </a:solidFill>
                          <a:effectLst/>
                          <a:latin typeface="+mn-lt"/>
                        </a:rPr>
                        <a:t>Asignacion</a:t>
                      </a:r>
                      <a:r>
                        <a:rPr lang="en-US" sz="1200" dirty="0">
                          <a:solidFill>
                            <a:schemeClr val="tx1"/>
                          </a:solidFill>
                          <a:effectLst/>
                          <a:latin typeface="+mn-lt"/>
                        </a:rPr>
                        <a:t> Universal </a:t>
                      </a:r>
                      <a:r>
                        <a:rPr lang="en-US" sz="1200" dirty="0" err="1">
                          <a:solidFill>
                            <a:schemeClr val="tx1"/>
                          </a:solidFill>
                          <a:effectLst/>
                          <a:latin typeface="+mn-lt"/>
                        </a:rPr>
                        <a:t>por</a:t>
                      </a:r>
                      <a:r>
                        <a:rPr lang="en-US" sz="1200" dirty="0">
                          <a:solidFill>
                            <a:schemeClr val="tx1"/>
                          </a:solidFill>
                          <a:effectLst/>
                          <a:latin typeface="+mn-lt"/>
                        </a:rPr>
                        <a:t> </a:t>
                      </a:r>
                      <a:r>
                        <a:rPr lang="en-US" sz="1200" dirty="0" err="1">
                          <a:solidFill>
                            <a:schemeClr val="tx1"/>
                          </a:solidFill>
                          <a:effectLst/>
                          <a:latin typeface="+mn-lt"/>
                        </a:rPr>
                        <a:t>Hijo</a:t>
                      </a:r>
                      <a:r>
                        <a:rPr lang="en-US" sz="1200" dirty="0">
                          <a:solidFill>
                            <a:schemeClr val="tx1"/>
                          </a:solidFill>
                          <a:effectLst/>
                          <a:latin typeface="+mn-lt"/>
                        </a:rPr>
                        <a:t> (AUH)</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2681">
                <a:tc gridSpan="9">
                  <a:txBody>
                    <a:bodyPr/>
                    <a:lstStyle/>
                    <a:p>
                      <a:pPr marL="0" marR="0">
                        <a:lnSpc>
                          <a:spcPct val="115000"/>
                        </a:lnSpc>
                        <a:spcBef>
                          <a:spcPts val="0"/>
                        </a:spcBef>
                        <a:spcAft>
                          <a:spcPts val="0"/>
                        </a:spcAft>
                      </a:pPr>
                      <a:r>
                        <a:rPr lang="en-US" sz="1200" baseline="30000" dirty="0">
                          <a:solidFill>
                            <a:schemeClr val="tx1"/>
                          </a:solidFill>
                          <a:effectLst/>
                          <a:latin typeface="+mn-lt"/>
                        </a:rPr>
                        <a:t>2</a:t>
                      </a:r>
                      <a:r>
                        <a:rPr lang="en-US" sz="1200" dirty="0">
                          <a:solidFill>
                            <a:schemeClr val="tx1"/>
                          </a:solidFill>
                          <a:effectLst/>
                          <a:latin typeface="+mn-lt"/>
                        </a:rPr>
                        <a:t> Education Gap, includes Early Childhood 0-4, Primary 5-12, Secondary, 13-18</a:t>
                      </a:r>
                      <a:endParaRPr lang="en-US" sz="12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Oval 7"/>
          <p:cNvSpPr/>
          <p:nvPr/>
        </p:nvSpPr>
        <p:spPr>
          <a:xfrm>
            <a:off x="2514600" y="26670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19600" y="30480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D3D9255C-85FE-4B60-B1A8-EFF14C1E0D43}" type="slidenum">
              <a:rPr lang="en-US" smtClean="0"/>
              <a:pPr/>
              <a:t>24</a:t>
            </a:fld>
            <a:endParaRPr lang="en-US"/>
          </a:p>
        </p:txBody>
      </p:sp>
      <p:sp>
        <p:nvSpPr>
          <p:cNvPr id="12" name="TextBox 11"/>
          <p:cNvSpPr txBox="1"/>
          <p:nvPr/>
        </p:nvSpPr>
        <p:spPr>
          <a:xfrm>
            <a:off x="0" y="1828800"/>
            <a:ext cx="8610600" cy="392159"/>
          </a:xfrm>
          <a:prstGeom prst="rect">
            <a:avLst/>
          </a:prstGeom>
          <a:solidFill>
            <a:schemeClr val="bg1"/>
          </a:solidFill>
        </p:spPr>
        <p:txBody>
          <a:bodyPr wrap="square" rtlCol="0">
            <a:spAutoFit/>
          </a:bodyPr>
          <a:lstStyle/>
          <a:p>
            <a:pPr algn="ctr">
              <a:lnSpc>
                <a:spcPct val="115000"/>
              </a:lnSpc>
            </a:pPr>
            <a:r>
              <a:rPr lang="en-US" dirty="0" smtClean="0"/>
              <a:t>                19,170</a:t>
            </a:r>
            <a:endParaRPr lang="en-US" dirty="0">
              <a:ea typeface="Calibri"/>
              <a:cs typeface="Times New Roman"/>
            </a:endParaRPr>
          </a:p>
        </p:txBody>
      </p:sp>
      <p:sp>
        <p:nvSpPr>
          <p:cNvPr id="13" name="TextBox 12"/>
          <p:cNvSpPr txBox="1"/>
          <p:nvPr/>
        </p:nvSpPr>
        <p:spPr>
          <a:xfrm>
            <a:off x="0" y="2209800"/>
            <a:ext cx="8610600" cy="369332"/>
          </a:xfrm>
          <a:prstGeom prst="rect">
            <a:avLst/>
          </a:prstGeom>
          <a:solidFill>
            <a:schemeClr val="bg1"/>
          </a:solidFill>
        </p:spPr>
        <p:txBody>
          <a:bodyPr wrap="square" rtlCol="0">
            <a:spAutoFit/>
          </a:bodyPr>
          <a:lstStyle/>
          <a:p>
            <a:endParaRPr lang="en-US" dirty="0"/>
          </a:p>
        </p:txBody>
      </p:sp>
      <p:sp>
        <p:nvSpPr>
          <p:cNvPr id="15" name="TextBox 14"/>
          <p:cNvSpPr txBox="1"/>
          <p:nvPr/>
        </p:nvSpPr>
        <p:spPr>
          <a:xfrm>
            <a:off x="0" y="3657600"/>
            <a:ext cx="8686800" cy="3139321"/>
          </a:xfrm>
          <a:prstGeom prst="rect">
            <a:avLst/>
          </a:prstGeom>
          <a:solidFill>
            <a:schemeClr val="bg1"/>
          </a:solidFill>
        </p:spPr>
        <p:txBody>
          <a:bodyPr wrap="square" rtlCol="0">
            <a:spAutoFit/>
          </a:body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16" name="Oval 15"/>
          <p:cNvSpPr/>
          <p:nvPr/>
        </p:nvSpPr>
        <p:spPr>
          <a:xfrm>
            <a:off x="4267200" y="1752600"/>
            <a:ext cx="914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3" idx="0"/>
          </p:cNvCxnSpPr>
          <p:nvPr/>
        </p:nvCxnSpPr>
        <p:spPr>
          <a:xfrm rot="16200000" flipH="1" flipV="1">
            <a:off x="3524250" y="1885950"/>
            <a:ext cx="457200" cy="11049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9" idx="2"/>
          </p:cNvCxnSpPr>
          <p:nvPr/>
        </p:nvCxnSpPr>
        <p:spPr>
          <a:xfrm>
            <a:off x="3429000" y="3048000"/>
            <a:ext cx="990600" cy="266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60810643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lstStyle/>
          <a:p>
            <a:endParaRPr lang="en-US" dirty="0" smtClean="0"/>
          </a:p>
          <a:p>
            <a:endParaRPr lang="en-US" dirty="0" smtClean="0"/>
          </a:p>
          <a:p>
            <a:r>
              <a:rPr lang="en-US" dirty="0" smtClean="0"/>
              <a:t>Targeted monetary transfers represent 0.8% of GDP  and 2.9% of redistributive spending</a:t>
            </a:r>
          </a:p>
          <a:p>
            <a:endParaRPr lang="en-US" dirty="0" smtClean="0"/>
          </a:p>
          <a:p>
            <a:r>
              <a:rPr lang="en-US" dirty="0" smtClean="0"/>
              <a:t>This amount increases to 2.9% of GDP and 11.1% of redistributive spending when adding the </a:t>
            </a:r>
            <a:r>
              <a:rPr lang="en-US" i="1" dirty="0" smtClean="0"/>
              <a:t>“non-contributory” pensions</a:t>
            </a:r>
            <a:r>
              <a:rPr lang="en-US" dirty="0" smtClean="0"/>
              <a:t> that resulted from the governments pension moratorium</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25</a:t>
            </a:fld>
            <a:endParaRPr 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Resources - Conclusion</a:t>
            </a:r>
            <a:br>
              <a:rPr lang="en-US" b="1" dirty="0" smtClean="0"/>
            </a:br>
            <a:endParaRPr lang="en-US" b="1" dirty="0"/>
          </a:p>
        </p:txBody>
      </p:sp>
      <p:sp>
        <p:nvSpPr>
          <p:cNvPr id="3" name="Content Placeholder 2"/>
          <p:cNvSpPr>
            <a:spLocks noGrp="1"/>
          </p:cNvSpPr>
          <p:nvPr>
            <p:ph idx="1"/>
          </p:nvPr>
        </p:nvSpPr>
        <p:spPr>
          <a:xfrm>
            <a:off x="457200" y="914400"/>
            <a:ext cx="8229600" cy="5943600"/>
          </a:xfrm>
        </p:spPr>
        <p:txBody>
          <a:bodyPr>
            <a:normAutofit lnSpcReduction="10000"/>
          </a:bodyPr>
          <a:lstStyle/>
          <a:p>
            <a:pPr>
              <a:buNone/>
            </a:pPr>
            <a:r>
              <a:rPr lang="en-US" dirty="0" smtClean="0"/>
              <a:t>	</a:t>
            </a:r>
            <a:r>
              <a:rPr lang="en-US" b="1" dirty="0" smtClean="0"/>
              <a:t>               GOVERNMENT REVENUES AND REDISTRIBUTIVE SPENDING </a:t>
            </a:r>
            <a:r>
              <a:rPr lang="en-US" b="1" u="sng" dirty="0" smtClean="0"/>
              <a:t>ARE</a:t>
            </a:r>
            <a:r>
              <a:rPr lang="en-US" b="1" dirty="0" smtClean="0"/>
              <a:t> POTENTIALLY SUFFICIENT TO ERADICATE POVERTY (INCOME AND HK POVERTY)</a:t>
            </a:r>
          </a:p>
          <a:p>
            <a:pPr>
              <a:buNone/>
            </a:pPr>
            <a:r>
              <a:rPr lang="en-US" b="1" dirty="0" smtClean="0"/>
              <a:t>              	WITHOUT MORATORIUM PENSIONS GOVERNMENT SPENDING IN MONETARY TRANSFERS </a:t>
            </a:r>
            <a:r>
              <a:rPr lang="en-US" b="1" u="sng" dirty="0" smtClean="0"/>
              <a:t>IS NOT</a:t>
            </a:r>
            <a:r>
              <a:rPr lang="en-US" b="1" dirty="0" smtClean="0"/>
              <a:t> POTENTIALLY SUFFICIENT TO ERADICATE INCOME POVERTY</a:t>
            </a:r>
          </a:p>
          <a:p>
            <a:pPr>
              <a:buNone/>
            </a:pPr>
            <a:r>
              <a:rPr lang="en-US" b="1" dirty="0" smtClean="0"/>
              <a:t>			WITH MORATORIUM PENSIONS GOVERNMENT SPENDING IN MONETARY TRANSFERS </a:t>
            </a:r>
            <a:r>
              <a:rPr lang="en-US" b="1" u="sng" dirty="0" smtClean="0"/>
              <a:t>IS</a:t>
            </a:r>
            <a:r>
              <a:rPr lang="en-US" b="1" dirty="0" smtClean="0"/>
              <a:t> POTENTIALLY SUFFICIENT TO ERADICATE INCOME POVERTY</a:t>
            </a:r>
            <a:endParaRPr lang="en-US" b="1" dirty="0"/>
          </a:p>
        </p:txBody>
      </p:sp>
      <p:sp>
        <p:nvSpPr>
          <p:cNvPr id="4" name="Right Arrow 3"/>
          <p:cNvSpPr/>
          <p:nvPr/>
        </p:nvSpPr>
        <p:spPr>
          <a:xfrm>
            <a:off x="685800" y="2743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3D9255C-85FE-4B60-B1A8-EFF14C1E0D43}" type="slidenum">
              <a:rPr lang="en-US" smtClean="0"/>
              <a:pPr/>
              <a:t>26</a:t>
            </a:fld>
            <a:endParaRPr lang="en-US"/>
          </a:p>
        </p:txBody>
      </p:sp>
      <p:sp>
        <p:nvSpPr>
          <p:cNvPr id="6" name="Right Arrow 5"/>
          <p:cNvSpPr/>
          <p:nvPr/>
        </p:nvSpPr>
        <p:spPr>
          <a:xfrm>
            <a:off x="838200" y="990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62000" y="4572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92500" lnSpcReduction="20000"/>
          </a:bodyPr>
          <a:lstStyle/>
          <a:p>
            <a:r>
              <a:rPr lang="en-US" i="1" dirty="0" smtClean="0"/>
              <a:t>Is the proportion of redistributive spending allocated to the poor sufficient?</a:t>
            </a:r>
          </a:p>
          <a:p>
            <a:r>
              <a:rPr lang="en-US" dirty="0" smtClean="0"/>
              <a:t>The proportion of redistributive spending </a:t>
            </a:r>
            <a:r>
              <a:rPr lang="en-US" u="sng" dirty="0" smtClean="0"/>
              <a:t>allocated </a:t>
            </a:r>
            <a:r>
              <a:rPr lang="en-US" dirty="0" smtClean="0"/>
              <a:t>to the poor is sufficient to close the before net transfers total poverty gap (table 2).</a:t>
            </a:r>
          </a:p>
          <a:p>
            <a:pPr lvl="1"/>
            <a:r>
              <a:rPr lang="en-US" dirty="0" smtClean="0"/>
              <a:t>Total redistributive spending reaching the poor covers 139% of the extreme income and HK poverty gap and 122% of the moderate income and HK poverty gap. </a:t>
            </a:r>
          </a:p>
          <a:p>
            <a:r>
              <a:rPr lang="en-US" dirty="0" smtClean="0"/>
              <a:t>However, targeted monetary transfers </a:t>
            </a:r>
            <a:r>
              <a:rPr lang="en-US" u="sng" dirty="0" smtClean="0"/>
              <a:t>allocated</a:t>
            </a:r>
            <a:r>
              <a:rPr lang="en-US" dirty="0" smtClean="0"/>
              <a:t> to the poor are not enough to eradicate income poverty: targeted resources reaching the poor represent 46% (24%) of the extreme (total) poverty gap. This of course worsens if we take out the simulated </a:t>
            </a:r>
            <a:r>
              <a:rPr lang="en-US" dirty="0" err="1" smtClean="0"/>
              <a:t>Asig</a:t>
            </a:r>
            <a:r>
              <a:rPr lang="en-US" dirty="0" smtClean="0"/>
              <a:t> </a:t>
            </a:r>
            <a:r>
              <a:rPr lang="en-US" dirty="0" err="1" smtClean="0"/>
              <a:t>Univ</a:t>
            </a:r>
            <a:r>
              <a:rPr lang="en-US" dirty="0" smtClean="0"/>
              <a:t> </a:t>
            </a:r>
            <a:r>
              <a:rPr lang="en-US" dirty="0" err="1" smtClean="0"/>
              <a:t>por</a:t>
            </a:r>
            <a:r>
              <a:rPr lang="en-US" dirty="0" smtClean="0"/>
              <a:t> </a:t>
            </a:r>
            <a:r>
              <a:rPr lang="en-US" dirty="0" err="1" smtClean="0"/>
              <a:t>Hijo</a:t>
            </a:r>
            <a:r>
              <a:rPr lang="en-US" dirty="0" smtClean="0"/>
              <a:t> (AUH)</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27</a:t>
            </a:fld>
            <a:endParaRPr lang="en-U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120950921"/>
              </p:ext>
            </p:extLst>
          </p:nvPr>
        </p:nvGraphicFramePr>
        <p:xfrm>
          <a:off x="152401" y="236763"/>
          <a:ext cx="8839199" cy="4924198"/>
        </p:xfrm>
        <a:graphic>
          <a:graphicData uri="http://schemas.openxmlformats.org/drawingml/2006/table">
            <a:tbl>
              <a:tblPr firstRow="1" firstCol="1" bandRow="1">
                <a:tableStyleId>{5C22544A-7EE6-4342-B048-85BDC9FD1C3A}</a:tableStyleId>
              </a:tblPr>
              <a:tblGrid>
                <a:gridCol w="1870767"/>
                <a:gridCol w="1052745"/>
                <a:gridCol w="730684"/>
                <a:gridCol w="729904"/>
                <a:gridCol w="839857"/>
                <a:gridCol w="839857"/>
                <a:gridCol w="1052745"/>
                <a:gridCol w="1722640"/>
              </a:tblGrid>
              <a:tr h="530495">
                <a:tc>
                  <a:txBody>
                    <a:bodyPr/>
                    <a:lstStyle/>
                    <a:p>
                      <a:endParaRPr lang="en-US" sz="1400" dirty="0">
                        <a:solidFill>
                          <a:schemeClr val="tx1"/>
                        </a:solidFill>
                        <a:effectLst/>
                        <a:latin typeface="+mn-lt"/>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a:lnSpc>
                          <a:spcPct val="115000"/>
                        </a:lnSpc>
                        <a:spcBef>
                          <a:spcPts val="0"/>
                        </a:spcBef>
                        <a:spcAft>
                          <a:spcPts val="0"/>
                        </a:spcAft>
                      </a:pPr>
                      <a:r>
                        <a:rPr lang="en-US" sz="1600" dirty="0" smtClean="0">
                          <a:solidFill>
                            <a:schemeClr val="tx1"/>
                          </a:solidFill>
                          <a:effectLst/>
                          <a:latin typeface="+mn-lt"/>
                        </a:rPr>
                        <a:t>AR: TABLE </a:t>
                      </a:r>
                      <a:r>
                        <a:rPr lang="en-US" sz="1600" dirty="0">
                          <a:solidFill>
                            <a:schemeClr val="tx1"/>
                          </a:solidFill>
                          <a:effectLst/>
                          <a:latin typeface="+mn-lt"/>
                        </a:rPr>
                        <a:t>2. Equity: resources reaching the poor and needs (gaps)</a:t>
                      </a:r>
                    </a:p>
                    <a:p>
                      <a:pPr marL="0" marR="0">
                        <a:lnSpc>
                          <a:spcPct val="115000"/>
                        </a:lnSpc>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1768">
                <a:tc rowSpan="3">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err="1">
                          <a:solidFill>
                            <a:schemeClr val="tx1"/>
                          </a:solidFill>
                          <a:effectLst/>
                          <a:latin typeface="+mn-lt"/>
                        </a:rPr>
                        <a:t>Pov</a:t>
                      </a:r>
                      <a:r>
                        <a:rPr lang="en-US" sz="1400" dirty="0">
                          <a:solidFill>
                            <a:schemeClr val="tx1"/>
                          </a:solidFill>
                          <a:effectLst/>
                          <a:latin typeface="+mn-lt"/>
                        </a:rPr>
                        <a:t> Line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gridSpan="2">
                  <a:txBody>
                    <a:bodyPr/>
                    <a:lstStyle/>
                    <a:p>
                      <a:pPr marL="0" marR="0" algn="ctr">
                        <a:lnSpc>
                          <a:spcPct val="115000"/>
                        </a:lnSpc>
                        <a:spcBef>
                          <a:spcPts val="0"/>
                        </a:spcBef>
                        <a:spcAft>
                          <a:spcPts val="0"/>
                        </a:spcAft>
                      </a:pPr>
                      <a:r>
                        <a:rPr lang="en-US" sz="1400" dirty="0">
                          <a:solidFill>
                            <a:schemeClr val="tx1"/>
                          </a:solidFill>
                          <a:effectLst/>
                          <a:latin typeface="+mn-lt"/>
                        </a:rPr>
                        <a:t>Resources Reaching the Poor</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endParaRPr lang="en-US"/>
                    </a:p>
                  </a:txBody>
                  <a:tcPr/>
                </a:tc>
                <a:tc gridSpan="4">
                  <a:txBody>
                    <a:bodyPr/>
                    <a:lstStyle/>
                    <a:p>
                      <a:pPr marL="0" marR="0" algn="ctr">
                        <a:lnSpc>
                          <a:spcPct val="115000"/>
                        </a:lnSpc>
                        <a:spcBef>
                          <a:spcPts val="0"/>
                        </a:spcBef>
                        <a:spcAft>
                          <a:spcPts val="0"/>
                        </a:spcAft>
                      </a:pPr>
                      <a:r>
                        <a:rPr lang="en-US" sz="1400" dirty="0">
                          <a:solidFill>
                            <a:schemeClr val="tx1"/>
                          </a:solidFill>
                          <a:effectLst/>
                          <a:latin typeface="+mn-lt"/>
                        </a:rPr>
                        <a:t>Needs (gaps)</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45871">
                <a:tc vMerge="1">
                  <a:txBody>
                    <a:bodyPr/>
                    <a:lstStyle/>
                    <a:p>
                      <a:endParaRPr lang="en-US"/>
                    </a:p>
                  </a:txBody>
                  <a:tcPr/>
                </a:tc>
                <a:tc vMerge="1">
                  <a:txBody>
                    <a:bodyPr/>
                    <a:lstStyle/>
                    <a:p>
                      <a:pPr marL="0" marR="0" algn="ctr">
                        <a:lnSpc>
                          <a:spcPct val="115000"/>
                        </a:lnSpc>
                        <a:spcBef>
                          <a:spcPts val="0"/>
                        </a:spcBef>
                        <a:spcAft>
                          <a:spcPts val="0"/>
                        </a:spcAft>
                      </a:pPr>
                      <a:endParaRPr lang="en-US" sz="1400" dirty="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en-US"/>
                    </a:p>
                  </a:txBody>
                  <a:tcPr/>
                </a:tc>
                <a:tc hMerge="1" vMerge="1">
                  <a:txBody>
                    <a:bodyPr/>
                    <a:lstStyle/>
                    <a:p>
                      <a:endParaRPr lang="en-US"/>
                    </a:p>
                  </a:txBody>
                  <a:tcPr/>
                </a:tc>
                <a:tc rowSpan="2">
                  <a:txBody>
                    <a:bodyPr/>
                    <a:lstStyle/>
                    <a:p>
                      <a:pPr marL="0" marR="0" algn="ctr">
                        <a:lnSpc>
                          <a:spcPct val="115000"/>
                        </a:lnSpc>
                        <a:spcBef>
                          <a:spcPts val="0"/>
                        </a:spcBef>
                        <a:spcAft>
                          <a:spcPts val="0"/>
                        </a:spcAft>
                      </a:pPr>
                      <a:r>
                        <a:rPr lang="en-US" sz="1400">
                          <a:solidFill>
                            <a:schemeClr val="tx1"/>
                          </a:solidFill>
                          <a:effectLst/>
                          <a:latin typeface="+mn-lt"/>
                        </a:rPr>
                        <a:t>Poverty &amp; HK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lnSpc>
                          <a:spcPct val="115000"/>
                        </a:lnSpc>
                        <a:spcBef>
                          <a:spcPts val="0"/>
                        </a:spcBef>
                        <a:spcAft>
                          <a:spcPts val="0"/>
                        </a:spcAft>
                      </a:pPr>
                      <a:r>
                        <a:rPr lang="en-US" sz="1400">
                          <a:solidFill>
                            <a:schemeClr val="tx1"/>
                          </a:solidFill>
                          <a:effectLst/>
                          <a:latin typeface="+mn-lt"/>
                        </a:rPr>
                        <a:t>Poverty Gap</a:t>
                      </a:r>
                      <a:endParaRPr lang="en-US" sz="140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1400">
                          <a:solidFill>
                            <a:schemeClr val="tx1"/>
                          </a:solidFill>
                          <a:effectLst/>
                          <a:latin typeface="+mn-lt"/>
                        </a:rPr>
                        <a:t>HK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89120">
                <a:tc vMerge="1">
                  <a:txBody>
                    <a:bodyPr/>
                    <a:lstStyle/>
                    <a:p>
                      <a:endParaRPr lang="en-US"/>
                    </a:p>
                  </a:txBody>
                  <a:tcPr/>
                </a:tc>
                <a:tc vMerge="1">
                  <a:txBody>
                    <a:bodyPr/>
                    <a:lstStyle/>
                    <a:p>
                      <a:pPr marL="0" marR="0" algn="ctr">
                        <a:lnSpc>
                          <a:spcPct val="115000"/>
                        </a:lnSpc>
                        <a:spcBef>
                          <a:spcPts val="0"/>
                        </a:spcBef>
                        <a:spcAft>
                          <a:spcPts val="0"/>
                        </a:spcAft>
                      </a:pPr>
                      <a:endParaRPr lang="en-US" sz="1400" dirty="0">
                        <a:solidFill>
                          <a:schemeClr val="tx1"/>
                        </a:solidFill>
                        <a:effectLst/>
                        <a:latin typeface="+mn-lt"/>
                        <a:ea typeface="Calibri"/>
                        <a:cs typeface="Times New Roman"/>
                      </a:endParaRPr>
                    </a:p>
                  </a:txBody>
                  <a:tcPr marL="68498" marR="684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solidFill>
                            <a:schemeClr val="tx1"/>
                          </a:solidFill>
                          <a:effectLst/>
                          <a:latin typeface="+mn-lt"/>
                        </a:rPr>
                        <a:t>Education Gap</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Health </a:t>
                      </a:r>
                      <a:endParaRPr lang="en-US" sz="1400" dirty="0">
                        <a:solidFill>
                          <a:schemeClr val="tx1"/>
                        </a:solidFill>
                        <a:effectLst/>
                        <a:latin typeface="+mn-lt"/>
                        <a:ea typeface="Calibri"/>
                        <a:cs typeface="Times New Roman"/>
                      </a:endParaRPr>
                    </a:p>
                    <a:p>
                      <a:pPr marL="0" marR="0" algn="ctr">
                        <a:lnSpc>
                          <a:spcPct val="115000"/>
                        </a:lnSpc>
                        <a:spcBef>
                          <a:spcPts val="0"/>
                        </a:spcBef>
                        <a:spcAft>
                          <a:spcPts val="0"/>
                        </a:spcAft>
                      </a:pPr>
                      <a:r>
                        <a:rPr lang="en-US" sz="1400" dirty="0">
                          <a:solidFill>
                            <a:schemeClr val="tx1"/>
                          </a:solidFill>
                          <a:effectLst/>
                          <a:latin typeface="+mn-lt"/>
                        </a:rPr>
                        <a:t>Gap</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5743">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Share of total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Million pesos</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algn="ctr">
                        <a:lnSpc>
                          <a:spcPct val="115000"/>
                        </a:lnSpc>
                        <a:spcBef>
                          <a:spcPts val="0"/>
                        </a:spcBef>
                        <a:spcAft>
                          <a:spcPts val="0"/>
                        </a:spcAft>
                      </a:pPr>
                      <a:r>
                        <a:rPr lang="en-US" sz="1400" dirty="0">
                          <a:solidFill>
                            <a:schemeClr val="tx1"/>
                          </a:solidFill>
                          <a:effectLst/>
                          <a:latin typeface="+mn-lt"/>
                        </a:rPr>
                        <a:t>Resources/Needs</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45014">
                <a:tc>
                  <a:txBody>
                    <a:bodyPr/>
                    <a:lstStyle/>
                    <a:p>
                      <a:pPr marL="0" marR="0">
                        <a:lnSpc>
                          <a:spcPct val="115000"/>
                        </a:lnSpc>
                        <a:spcBef>
                          <a:spcPts val="0"/>
                        </a:spcBef>
                        <a:spcAft>
                          <a:spcPts val="0"/>
                        </a:spcAft>
                      </a:pPr>
                      <a:r>
                        <a:rPr lang="en-US" sz="1400" dirty="0">
                          <a:solidFill>
                            <a:schemeClr val="tx1"/>
                          </a:solidFill>
                          <a:effectLst/>
                          <a:latin typeface="+mn-lt"/>
                        </a:rPr>
                        <a:t>Redistributive Spending</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17.6%</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43,523</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smtClean="0">
                          <a:solidFill>
                            <a:srgbClr val="00B050"/>
                          </a:solidFill>
                          <a:effectLst/>
                          <a:latin typeface="+mn-lt"/>
                        </a:rPr>
                        <a:t>     1.39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29.1%</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71,909</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1.22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Redistributive Spending</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&lt;2.5</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13.2%</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42,954</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1.37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with Contr Pensions</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22.4%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72,759</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00B050"/>
                          </a:solidFill>
                          <a:effectLst/>
                          <a:latin typeface="+mn-lt"/>
                        </a:rPr>
                        <a:t>     1.23   </a:t>
                      </a:r>
                      <a:endParaRPr lang="en-US" sz="1400" b="1" dirty="0">
                        <a:solidFill>
                          <a:srgbClr val="00B05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dirty="0">
                          <a:solidFill>
                            <a:schemeClr val="tx1"/>
                          </a:solidFill>
                          <a:effectLst/>
                          <a:latin typeface="+mn-lt"/>
                        </a:rPr>
                        <a:t>Targeted (anti-poverty)</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dirty="0">
                          <a:solidFill>
                            <a:schemeClr val="tx1"/>
                          </a:solidFill>
                          <a:effectLst/>
                          <a:latin typeface="+mn-lt"/>
                        </a:rPr>
                        <a:t>&lt;2.5</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38.3%</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3,623</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0.46   </a:t>
                      </a:r>
                      <a:endParaRPr lang="en-US" sz="1400" b="1" dirty="0">
                        <a:solidFill>
                          <a:srgbClr val="FF000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352">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1400">
                          <a:solidFill>
                            <a:schemeClr val="tx1"/>
                          </a:solidFill>
                          <a:effectLst/>
                          <a:latin typeface="+mn-lt"/>
                        </a:rPr>
                        <a:t>&lt;4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49.1%</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4,644</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b="1" dirty="0">
                          <a:solidFill>
                            <a:srgbClr val="FF0000"/>
                          </a:solidFill>
                          <a:effectLst/>
                          <a:latin typeface="+mn-lt"/>
                        </a:rPr>
                        <a:t>     0.24   </a:t>
                      </a:r>
                      <a:endParaRPr lang="en-US" sz="1400" b="1" dirty="0">
                        <a:solidFill>
                          <a:srgbClr val="FF0000"/>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68498" marR="6849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1"/>
          <p:cNvSpPr>
            <a:spLocks noChangeArrowheads="1"/>
          </p:cNvSpPr>
          <p:nvPr/>
        </p:nvSpPr>
        <p:spPr bwMode="auto">
          <a:xfrm>
            <a:off x="1489075" y="1600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D3D9255C-85FE-4B60-B1A8-EFF14C1E0D43}" type="slidenum">
              <a:rPr lang="en-US" smtClean="0"/>
              <a:pPr/>
              <a:t>28</a:t>
            </a:fld>
            <a:endParaRPr lang="en-US"/>
          </a:p>
        </p:txBody>
      </p:sp>
      <p:sp>
        <p:nvSpPr>
          <p:cNvPr id="8" name="TextBox 7"/>
          <p:cNvSpPr txBox="1"/>
          <p:nvPr/>
        </p:nvSpPr>
        <p:spPr>
          <a:xfrm>
            <a:off x="0" y="2209800"/>
            <a:ext cx="8991600" cy="2308324"/>
          </a:xfrm>
          <a:prstGeom prst="rect">
            <a:avLst/>
          </a:prstGeom>
          <a:solidFill>
            <a:schemeClr val="bg1"/>
          </a:solidFill>
        </p:spPr>
        <p:txBody>
          <a:bodyPr wrap="square" rtlCol="0">
            <a:spAutoFit/>
          </a:body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9" name="Oval 8"/>
          <p:cNvSpPr/>
          <p:nvPr/>
        </p:nvSpPr>
        <p:spPr>
          <a:xfrm>
            <a:off x="5410200" y="44196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0458836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r>
              <a:rPr lang="en-US" b="1" i="1" dirty="0" smtClean="0"/>
              <a:t> </a:t>
            </a:r>
            <a:r>
              <a:rPr lang="en-US" b="1" dirty="0" smtClean="0"/>
              <a:t>Progressivity of Net Transfers</a:t>
            </a:r>
            <a:r>
              <a:rPr lang="en-US" b="1" i="1" dirty="0" smtClean="0"/>
              <a:t> </a:t>
            </a:r>
            <a:r>
              <a:rPr lang="en-US" b="1" dirty="0" smtClean="0"/>
              <a:t/>
            </a:r>
            <a:br>
              <a:rPr lang="en-US" b="1" dirty="0" smtClean="0"/>
            </a:br>
            <a:endParaRPr lang="en-US" b="1" dirty="0"/>
          </a:p>
        </p:txBody>
      </p:sp>
      <p:sp>
        <p:nvSpPr>
          <p:cNvPr id="3" name="Content Placeholder 2"/>
          <p:cNvSpPr>
            <a:spLocks noGrp="1"/>
          </p:cNvSpPr>
          <p:nvPr>
            <p:ph idx="1"/>
          </p:nvPr>
        </p:nvSpPr>
        <p:spPr>
          <a:xfrm>
            <a:off x="457200" y="1447800"/>
            <a:ext cx="8229600" cy="5410200"/>
          </a:xfrm>
        </p:spPr>
        <p:txBody>
          <a:bodyPr>
            <a:normAutofit/>
          </a:bodyPr>
          <a:lstStyle/>
          <a:p>
            <a:r>
              <a:rPr lang="en-US" dirty="0" smtClean="0"/>
              <a:t>The limited share of social and redistributive transfers received by the poor is explained by:</a:t>
            </a:r>
          </a:p>
          <a:p>
            <a:pPr lvl="1"/>
            <a:r>
              <a:rPr lang="en-US" dirty="0" smtClean="0"/>
              <a:t>relatively small share of targeted monetary transfers in the budget and </a:t>
            </a:r>
          </a:p>
          <a:p>
            <a:pPr lvl="1"/>
            <a:r>
              <a:rPr lang="en-US" dirty="0" smtClean="0"/>
              <a:t>equalizing effect of the more significant social transfers in kind which are pro-poor (basic education and health services for the uninsured) are cancelled out by other large transfers which largely exclude the poor (e.g., tertiary education as well as consumer and agricultural subsidies)</a:t>
            </a:r>
          </a:p>
        </p:txBody>
      </p:sp>
      <p:sp>
        <p:nvSpPr>
          <p:cNvPr id="4" name="Slide Number Placeholder 3"/>
          <p:cNvSpPr>
            <a:spLocks noGrp="1"/>
          </p:cNvSpPr>
          <p:nvPr>
            <p:ph type="sldNum" sz="quarter" idx="12"/>
          </p:nvPr>
        </p:nvSpPr>
        <p:spPr/>
        <p:txBody>
          <a:bodyPr/>
          <a:lstStyle/>
          <a:p>
            <a:fld id="{D3D9255C-85FE-4B60-B1A8-EFF14C1E0D43}" type="slidenum">
              <a:rPr lang="en-US" smtClean="0"/>
              <a:pPr/>
              <a:t>29</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fontScale="92500"/>
          </a:bodyPr>
          <a:lstStyle/>
          <a:p>
            <a:r>
              <a:rPr lang="en-US" dirty="0" smtClean="0"/>
              <a:t>Joint project Commitment to Equity Assessment (CEQ); Inter-American Dialogue and Tulane University’s CIPR and Dept. of Economics</a:t>
            </a:r>
          </a:p>
          <a:p>
            <a:r>
              <a:rPr lang="en-US" dirty="0" smtClean="0"/>
              <a:t>Background paper: </a:t>
            </a:r>
            <a:r>
              <a:rPr lang="en-US" dirty="0" err="1" smtClean="0"/>
              <a:t>Lustig</a:t>
            </a:r>
            <a:r>
              <a:rPr lang="en-US" dirty="0" smtClean="0"/>
              <a:t> (2011) “Commitment to Equity Assessment (CEQ) A Diagnostic Framework to Assess Governments’ Fiscal Policies,” Dept. of Economics, Tulane University, Working Paper 1119, </a:t>
            </a:r>
            <a:r>
              <a:rPr lang="en-US" dirty="0" smtClean="0"/>
              <a:t>April</a:t>
            </a:r>
            <a:endParaRPr lang="en-US" dirty="0" smtClean="0"/>
          </a:p>
        </p:txBody>
      </p:sp>
      <p:sp>
        <p:nvSpPr>
          <p:cNvPr id="4" name="Slide Number Placeholder 3"/>
          <p:cNvSpPr>
            <a:spLocks noGrp="1"/>
          </p:cNvSpPr>
          <p:nvPr>
            <p:ph type="sldNum" sz="quarter" idx="12"/>
          </p:nvPr>
        </p:nvSpPr>
        <p:spPr/>
        <p:txBody>
          <a:bodyPr/>
          <a:lstStyle/>
          <a:p>
            <a:fld id="{D3D9255C-85FE-4B60-B1A8-EFF14C1E0D43}"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0" y="381000"/>
            <a:ext cx="9214239" cy="5562600"/>
          </a:xfrm>
          <a:prstGeom prst="rect">
            <a:avLst/>
          </a:prstGeom>
          <a:noFill/>
          <a:ln w="9525">
            <a:noFill/>
            <a:miter lim="800000"/>
            <a:headEnd/>
            <a:tailEnd/>
          </a:ln>
          <a:effectLst/>
        </p:spPr>
      </p:pic>
      <p:sp>
        <p:nvSpPr>
          <p:cNvPr id="4" name="Oval 3"/>
          <p:cNvSpPr/>
          <p:nvPr/>
        </p:nvSpPr>
        <p:spPr>
          <a:xfrm>
            <a:off x="2362200" y="2667000"/>
            <a:ext cx="2667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153400" y="2819400"/>
            <a:ext cx="990600" cy="1828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D3D9255C-85FE-4B60-B1A8-EFF14C1E0D43}" type="slidenum">
              <a:rPr lang="en-US" smtClean="0"/>
              <a:pPr/>
              <a:t>30</a:t>
            </a:fld>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r>
              <a:rPr lang="en-US" b="1" i="1" dirty="0" smtClean="0"/>
              <a:t> </a:t>
            </a:r>
            <a:r>
              <a:rPr lang="en-US" b="1" dirty="0" smtClean="0"/>
              <a:t>Progressivity of Net Transfers</a:t>
            </a:r>
            <a:r>
              <a:rPr lang="en-US" b="1" i="1" dirty="0" smtClean="0"/>
              <a:t> </a:t>
            </a:r>
            <a:r>
              <a:rPr lang="en-US" b="1" dirty="0" smtClean="0"/>
              <a:t/>
            </a:r>
            <a:br>
              <a:rPr lang="en-US" b="1" dirty="0" smtClean="0"/>
            </a:br>
            <a:endParaRPr lang="en-US" b="1" dirty="0"/>
          </a:p>
        </p:txBody>
      </p:sp>
      <p:sp>
        <p:nvSpPr>
          <p:cNvPr id="3" name="Content Placeholder 2"/>
          <p:cNvSpPr>
            <a:spLocks noGrp="1"/>
          </p:cNvSpPr>
          <p:nvPr>
            <p:ph idx="1"/>
          </p:nvPr>
        </p:nvSpPr>
        <p:spPr>
          <a:xfrm>
            <a:off x="457200" y="1447800"/>
            <a:ext cx="8229600" cy="5410200"/>
          </a:xfrm>
        </p:spPr>
        <p:txBody>
          <a:bodyPr>
            <a:normAutofit/>
          </a:bodyPr>
          <a:lstStyle/>
          <a:p>
            <a:endParaRPr lang="en-US" dirty="0" smtClean="0"/>
          </a:p>
          <a:p>
            <a:r>
              <a:rPr lang="en-US" dirty="0" smtClean="0"/>
              <a:t>However, as you can see in next table, though not progressive in absolute terms, non-social subsidies represent a significant share (27.7%) of the incomes of the bottom 20%; eliminating them without compensatory measures would hurt the poor significantly</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31</a:t>
            </a:fld>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228600"/>
          <a:ext cx="8534400" cy="1600201"/>
        </p:xfrm>
        <a:graphic>
          <a:graphicData uri="http://schemas.openxmlformats.org/drawingml/2006/table">
            <a:tbl>
              <a:tblPr/>
              <a:tblGrid>
                <a:gridCol w="1466533"/>
                <a:gridCol w="787582"/>
                <a:gridCol w="784187"/>
                <a:gridCol w="841899"/>
                <a:gridCol w="845292"/>
                <a:gridCol w="763818"/>
                <a:gridCol w="763818"/>
                <a:gridCol w="651791"/>
                <a:gridCol w="814740"/>
                <a:gridCol w="814740"/>
              </a:tblGrid>
              <a:tr h="230166">
                <a:tc gridSpan="10">
                  <a:txBody>
                    <a:bodyPr/>
                    <a:lstStyle/>
                    <a:p>
                      <a:pPr algn="ctr" fontAlgn="t"/>
                      <a:r>
                        <a:rPr lang="en-US" sz="900" b="1" i="0" u="none" strike="noStrike" dirty="0">
                          <a:solidFill>
                            <a:srgbClr val="000000"/>
                          </a:solidFill>
                          <a:latin typeface="Calibri"/>
                        </a:rPr>
                        <a:t>TABLE 3. Distribution and incidence of transfers</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126">
                <a:tc>
                  <a:txBody>
                    <a:bodyPr/>
                    <a:lstStyle/>
                    <a:p>
                      <a:pPr algn="ctr" fontAlgn="t"/>
                      <a:r>
                        <a:rPr lang="en-US" sz="900" b="0" i="0" u="none" strike="noStrike">
                          <a:solidFill>
                            <a:srgbClr val="000000"/>
                          </a:solidFill>
                          <a:latin typeface="Calibri"/>
                        </a:rPr>
                        <a:t> </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9">
                  <a:txBody>
                    <a:bodyPr/>
                    <a:lstStyle/>
                    <a:p>
                      <a:pPr algn="ctr" fontAlgn="b"/>
                      <a:r>
                        <a:rPr lang="en-US" sz="900" b="0" i="0" u="none" strike="noStrike">
                          <a:solidFill>
                            <a:srgbClr val="000000"/>
                          </a:solidFill>
                          <a:latin typeface="Calibri"/>
                        </a:rPr>
                        <a:t>Transfers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9206">
                <a:tc rowSpan="4">
                  <a:txBody>
                    <a:bodyPr/>
                    <a:lstStyle/>
                    <a:p>
                      <a:pPr algn="ctr" fontAlgn="t"/>
                      <a:r>
                        <a:rPr lang="en-US" sz="900" b="0" i="0" u="none" strike="noStrike" dirty="0">
                          <a:solidFill>
                            <a:srgbClr val="000000"/>
                          </a:solidFill>
                          <a:latin typeface="Calibri"/>
                        </a:rPr>
                        <a:t> </a:t>
                      </a:r>
                    </a:p>
                  </a:txBody>
                  <a:tcPr marL="7671" marR="7671" marT="7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gridSpan="9">
                  <a:txBody>
                    <a:bodyPr/>
                    <a:lstStyle/>
                    <a:p>
                      <a:pPr algn="ctr" fontAlgn="b"/>
                      <a:r>
                        <a:rPr lang="en-US" sz="900" b="0" i="0" u="none" strike="noStrike">
                          <a:solidFill>
                            <a:srgbClr val="000000"/>
                          </a:solidFill>
                          <a:latin typeface="Calibri"/>
                        </a:rPr>
                        <a:t>Redistributive Spending</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0166">
                <a:tc vMerge="1">
                  <a:txBody>
                    <a:bodyPr/>
                    <a:lstStyle/>
                    <a:p>
                      <a:endParaRPr lang="en-US"/>
                    </a:p>
                  </a:txBody>
                  <a:tcPr/>
                </a:tc>
                <a:tc rowSpan="3">
                  <a:txBody>
                    <a:bodyPr/>
                    <a:lstStyle/>
                    <a:p>
                      <a:pPr algn="ctr" fontAlgn="b"/>
                      <a:r>
                        <a:rPr lang="en-US" sz="900" b="0" i="0" u="none" strike="noStrike">
                          <a:solidFill>
                            <a:srgbClr val="000000"/>
                          </a:solidFill>
                          <a:latin typeface="Calibri"/>
                        </a:rPr>
                        <a:t> Total</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Targeted Monetary</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Simulated AUH</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dirty="0">
                          <a:solidFill>
                            <a:srgbClr val="000000"/>
                          </a:solidFill>
                          <a:latin typeface="Calibri"/>
                        </a:rPr>
                        <a:t>Non </a:t>
                      </a:r>
                      <a:r>
                        <a:rPr lang="en-US" sz="900" b="0" i="0" u="none" strike="noStrike" dirty="0" smtClean="0">
                          <a:solidFill>
                            <a:srgbClr val="000000"/>
                          </a:solidFill>
                          <a:latin typeface="Calibri"/>
                        </a:rPr>
                        <a:t>Contributory </a:t>
                      </a:r>
                      <a:r>
                        <a:rPr lang="en-US" sz="900" b="0" i="0" u="none" strike="noStrike" dirty="0">
                          <a:solidFill>
                            <a:srgbClr val="000000"/>
                          </a:solidFill>
                          <a:latin typeface="Calibri"/>
                        </a:rPr>
                        <a:t>Pensions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900" b="0" i="0" u="none" strike="noStrike">
                          <a:solidFill>
                            <a:srgbClr val="000000"/>
                          </a:solidFill>
                          <a:latin typeface="Calibri"/>
                        </a:rPr>
                        <a:t>Health</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3">
                  <a:txBody>
                    <a:bodyPr/>
                    <a:lstStyle/>
                    <a:p>
                      <a:pPr algn="ctr" fontAlgn="b"/>
                      <a:r>
                        <a:rPr lang="en-US" sz="900" b="0" i="0" u="none" strike="noStrike">
                          <a:solidFill>
                            <a:srgbClr val="000000"/>
                          </a:solidFill>
                          <a:latin typeface="Calibri"/>
                        </a:rPr>
                        <a:t>Non social spending (Subsidies)</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84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900" b="0" i="0" u="none" strike="noStrike">
                          <a:solidFill>
                            <a:srgbClr val="000000"/>
                          </a:solidFill>
                          <a:latin typeface="Calibri"/>
                        </a:rPr>
                        <a:t>Housing and Urban</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en-US" sz="900" b="0" i="0" u="none" strike="noStrike">
                          <a:solidFill>
                            <a:srgbClr val="000000"/>
                          </a:solidFill>
                          <a:latin typeface="Calibri"/>
                        </a:rPr>
                        <a:t>Education</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ctr" fontAlgn="b"/>
                      <a:r>
                        <a:rPr lang="en-US" sz="900" b="0" i="0" u="none" strike="noStrike">
                          <a:solidFill>
                            <a:srgbClr val="000000"/>
                          </a:solidFill>
                          <a:latin typeface="Calibri"/>
                        </a:rPr>
                        <a:t>Other Social</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n-US"/>
                    </a:p>
                  </a:txBody>
                  <a:tcPr/>
                </a:tc>
              </a:tr>
              <a:tr h="241126">
                <a:tc vMerge="1">
                  <a:txBody>
                    <a:bodyPr/>
                    <a:lstStyle/>
                    <a:p>
                      <a:endParaRPr lang="en-US"/>
                    </a:p>
                  </a:txBody>
                  <a:tcPr/>
                </a:tc>
                <a:tc vMerge="1">
                  <a:txBody>
                    <a:bodyPr/>
                    <a:lstStyle/>
                    <a:p>
                      <a:endParaRPr lang="en-US"/>
                    </a:p>
                  </a:txBody>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dirty="0">
                          <a:solidFill>
                            <a:srgbClr val="000000"/>
                          </a:solidFill>
                          <a:latin typeface="Calibri"/>
                        </a:rPr>
                        <a:t> </a:t>
                      </a:r>
                    </a:p>
                  </a:txBody>
                  <a:tcPr marL="7671" marR="7671" marT="7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r>
            </a:tbl>
          </a:graphicData>
        </a:graphic>
      </p:graphicFrame>
      <p:pic>
        <p:nvPicPr>
          <p:cNvPr id="3073" name="Picture 1"/>
          <p:cNvPicPr>
            <a:picLocks noChangeAspect="1" noChangeArrowheads="1"/>
          </p:cNvPicPr>
          <p:nvPr/>
        </p:nvPicPr>
        <p:blipFill>
          <a:blip r:embed="rId2" cstate="print"/>
          <a:srcRect/>
          <a:stretch>
            <a:fillRect/>
          </a:stretch>
        </p:blipFill>
        <p:spPr bwMode="auto">
          <a:xfrm>
            <a:off x="152400" y="1828800"/>
            <a:ext cx="8610600" cy="2533650"/>
          </a:xfrm>
          <a:prstGeom prst="rect">
            <a:avLst/>
          </a:prstGeom>
          <a:noFill/>
          <a:ln w="9525">
            <a:noFill/>
            <a:miter lim="800000"/>
            <a:headEnd/>
            <a:tailEnd/>
          </a:ln>
          <a:effectLst/>
        </p:spPr>
      </p:pic>
      <p:sp>
        <p:nvSpPr>
          <p:cNvPr id="4" name="Oval 3"/>
          <p:cNvSpPr/>
          <p:nvPr/>
        </p:nvSpPr>
        <p:spPr>
          <a:xfrm>
            <a:off x="7772400" y="2514600"/>
            <a:ext cx="838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rot="16200000" flipV="1">
            <a:off x="4191000" y="3048000"/>
            <a:ext cx="2971800" cy="2362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4" idx="4"/>
          </p:cNvCxnSpPr>
          <p:nvPr/>
        </p:nvCxnSpPr>
        <p:spPr>
          <a:xfrm rot="5400000" flipH="1" flipV="1">
            <a:off x="6038850" y="3638550"/>
            <a:ext cx="2971800" cy="13335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3505200" y="2743200"/>
            <a:ext cx="3352800" cy="2971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p:txBody>
          <a:bodyPr/>
          <a:lstStyle/>
          <a:p>
            <a:fld id="{D3D9255C-85FE-4B60-B1A8-EFF14C1E0D43}" type="slidenum">
              <a:rPr lang="en-US" smtClean="0"/>
              <a:pPr/>
              <a:t>32</a:t>
            </a:fld>
            <a:endParaRPr lang="en-US"/>
          </a:p>
        </p:txBody>
      </p:sp>
      <p:sp>
        <p:nvSpPr>
          <p:cNvPr id="19" name="Oval 18"/>
          <p:cNvSpPr/>
          <p:nvPr/>
        </p:nvSpPr>
        <p:spPr>
          <a:xfrm>
            <a:off x="1600200" y="1752600"/>
            <a:ext cx="73914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rot="5400000">
            <a:off x="8153400" y="2286000"/>
            <a:ext cx="3048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77500" lnSpcReduction="20000"/>
          </a:bodyPr>
          <a:lstStyle/>
          <a:p>
            <a:pPr>
              <a:buNone/>
            </a:pPr>
            <a:r>
              <a:rPr lang="en-US" i="1" dirty="0" smtClean="0"/>
              <a:t>Are benefits going to the non-poor by design (i.e., intentional), or are there errors of inclusion (i.e., leakages to unintended beneficiaries)? </a:t>
            </a:r>
          </a:p>
          <a:p>
            <a:pPr>
              <a:buNone/>
            </a:pPr>
            <a:endParaRPr lang="en-US" i="1" dirty="0" smtClean="0"/>
          </a:p>
          <a:p>
            <a:pPr>
              <a:buNone/>
            </a:pPr>
            <a:r>
              <a:rPr lang="en-US" b="1" dirty="0" smtClean="0"/>
              <a:t>Targeted Monetary Transfers:</a:t>
            </a:r>
          </a:p>
          <a:p>
            <a:r>
              <a:rPr lang="en-US" dirty="0" smtClean="0"/>
              <a:t>According to Table 4, on average , 50% of spending on Targeted Programs goes to the non-poor. </a:t>
            </a:r>
          </a:p>
          <a:p>
            <a:r>
              <a:rPr lang="en-US" dirty="0" smtClean="0"/>
              <a:t>Some of these leakages are intentional and some are due to leakages to unintended beneficiaries. </a:t>
            </a:r>
          </a:p>
          <a:p>
            <a:r>
              <a:rPr lang="en-US" dirty="0" smtClean="0"/>
              <a:t>AUH (</a:t>
            </a:r>
            <a:r>
              <a:rPr lang="en-US" dirty="0" err="1" smtClean="0"/>
              <a:t>Asignacion</a:t>
            </a:r>
            <a:r>
              <a:rPr lang="en-US" dirty="0" smtClean="0"/>
              <a:t> Universal </a:t>
            </a:r>
            <a:r>
              <a:rPr lang="en-US" dirty="0" err="1" smtClean="0"/>
              <a:t>por</a:t>
            </a:r>
            <a:r>
              <a:rPr lang="en-US" dirty="0" smtClean="0"/>
              <a:t> </a:t>
            </a:r>
            <a:r>
              <a:rPr lang="en-US" dirty="0" err="1" smtClean="0"/>
              <a:t>Hijo</a:t>
            </a:r>
            <a:r>
              <a:rPr lang="en-US" dirty="0" smtClean="0"/>
              <a:t>)  of 40% to the non-poor is due to program design since these are </a:t>
            </a:r>
            <a:r>
              <a:rPr lang="en-US" i="1" dirty="0" smtClean="0"/>
              <a:t>simulated</a:t>
            </a:r>
            <a:r>
              <a:rPr lang="en-US" dirty="0" smtClean="0"/>
              <a:t> and not actual beneficiaries.  </a:t>
            </a:r>
          </a:p>
          <a:p>
            <a:pPr lvl="1"/>
            <a:r>
              <a:rPr lang="en-US" dirty="0" smtClean="0"/>
              <a:t>In this case the “error of inclusion” is due to shortcomings in the targeting mechanism that chooses beneficiaries as a function of the number of children and the income threshold is set for the household as a whole so those beneficiaries with fewer children may actually be above the poverty line</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33</a:t>
            </a:fld>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337069297"/>
              </p:ext>
            </p:extLst>
          </p:nvPr>
        </p:nvGraphicFramePr>
        <p:xfrm>
          <a:off x="76200" y="76200"/>
          <a:ext cx="8991600" cy="6096001"/>
        </p:xfrm>
        <a:graphic>
          <a:graphicData uri="http://schemas.openxmlformats.org/drawingml/2006/table">
            <a:tbl>
              <a:tblPr firstRow="1" firstCol="1" bandRow="1">
                <a:tableStyleId>{5C22544A-7EE6-4342-B048-85BDC9FD1C3A}</a:tableStyleId>
              </a:tblPr>
              <a:tblGrid>
                <a:gridCol w="3150211"/>
                <a:gridCol w="1080072"/>
                <a:gridCol w="1080072"/>
                <a:gridCol w="1080072"/>
                <a:gridCol w="1080072"/>
                <a:gridCol w="1521101"/>
              </a:tblGrid>
              <a:tr h="358401">
                <a:tc gridSpan="6">
                  <a:txBody>
                    <a:bodyPr/>
                    <a:lstStyle/>
                    <a:p>
                      <a:pPr marL="0" marR="0" algn="ctr">
                        <a:lnSpc>
                          <a:spcPct val="115000"/>
                        </a:lnSpc>
                        <a:spcBef>
                          <a:spcPts val="0"/>
                        </a:spcBef>
                        <a:spcAft>
                          <a:spcPts val="0"/>
                        </a:spcAft>
                      </a:pPr>
                      <a:r>
                        <a:rPr lang="en-US" sz="1600" dirty="0" smtClean="0">
                          <a:solidFill>
                            <a:schemeClr val="tx1"/>
                          </a:solidFill>
                          <a:effectLst/>
                        </a:rPr>
                        <a:t>AR: TABLE </a:t>
                      </a:r>
                      <a:r>
                        <a:rPr lang="en-US" sz="1600" dirty="0">
                          <a:solidFill>
                            <a:schemeClr val="tx1"/>
                          </a:solidFill>
                          <a:effectLst/>
                        </a:rPr>
                        <a:t>4.  </a:t>
                      </a:r>
                      <a:r>
                        <a:rPr lang="en-US" sz="1600" dirty="0" smtClean="0">
                          <a:solidFill>
                            <a:schemeClr val="tx1"/>
                          </a:solidFill>
                          <a:effectLst/>
                        </a:rPr>
                        <a:t>Leakages  and Coverage </a:t>
                      </a:r>
                      <a:endParaRPr lang="en-US" sz="16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8401">
                <a:tc rowSpan="2">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solidFill>
                            <a:schemeClr val="tx1"/>
                          </a:solidFill>
                          <a:effectLst/>
                        </a:rPr>
                        <a:t>Share of Benefits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Coverage</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71166">
                <a:tc vMerge="1">
                  <a:txBody>
                    <a:bodyPr/>
                    <a:lstStyle/>
                    <a:p>
                      <a:endParaRPr lang="en-US"/>
                    </a:p>
                  </a:txBody>
                  <a:tcPr/>
                </a:tc>
                <a:tc gridSpan="3">
                  <a:txBody>
                    <a:bodyPr/>
                    <a:lstStyle/>
                    <a:p>
                      <a:pPr marL="0" marR="0" algn="ctr">
                        <a:lnSpc>
                          <a:spcPct val="115000"/>
                        </a:lnSpc>
                        <a:spcBef>
                          <a:spcPts val="0"/>
                        </a:spcBef>
                        <a:spcAft>
                          <a:spcPts val="0"/>
                        </a:spcAft>
                      </a:pPr>
                      <a:r>
                        <a:rPr lang="en-US" sz="1200" dirty="0">
                          <a:solidFill>
                            <a:schemeClr val="tx1"/>
                          </a:solidFill>
                          <a:effectLst/>
                        </a:rPr>
                        <a:t>who go to those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dirty="0">
                          <a:solidFill>
                            <a:schemeClr val="tx1"/>
                          </a:solidFill>
                          <a:effectLst/>
                        </a:rPr>
                        <a:t>(Beneficiaries/Poor Households)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609622">
                <a:tc>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Non-poor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s-AR" sz="1200" dirty="0">
                          <a:solidFill>
                            <a:schemeClr val="tx1"/>
                          </a:solidFill>
                          <a:effectLst/>
                        </a:rPr>
                        <a:t>Jefas y Jefes de Hogar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57.8%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42.2%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Familias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62.5%</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22.1%</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22.1%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Unemployment Insurance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28.7%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Becas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25.2%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1.0%</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Non Contributory Pensions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54.7%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44.6%</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Food</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13.4%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12.8%</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5602">
                <a:tc>
                  <a:txBody>
                    <a:bodyPr/>
                    <a:lstStyle/>
                    <a:p>
                      <a:pPr marL="0" marR="0" algn="ctr">
                        <a:lnSpc>
                          <a:spcPct val="115000"/>
                        </a:lnSpc>
                        <a:spcBef>
                          <a:spcPts val="0"/>
                        </a:spcBef>
                        <a:spcAft>
                          <a:spcPts val="0"/>
                        </a:spcAft>
                      </a:pPr>
                      <a:r>
                        <a:rPr lang="es-AR" sz="1200" dirty="0" err="1">
                          <a:solidFill>
                            <a:schemeClr val="tx1"/>
                          </a:solidFill>
                          <a:effectLst/>
                        </a:rPr>
                        <a:t>Simulated</a:t>
                      </a:r>
                      <a:r>
                        <a:rPr lang="es-AR" sz="1200" dirty="0">
                          <a:solidFill>
                            <a:schemeClr val="tx1"/>
                          </a:solidFill>
                          <a:effectLst/>
                        </a:rPr>
                        <a:t> AUH </a:t>
                      </a:r>
                      <a:r>
                        <a:rPr lang="es-AR" sz="1200" dirty="0" err="1">
                          <a:solidFill>
                            <a:schemeClr val="tx1"/>
                          </a:solidFill>
                          <a:effectLst/>
                        </a:rPr>
                        <a:t>Asignacion</a:t>
                      </a:r>
                      <a:r>
                        <a:rPr lang="es-AR" sz="1200" dirty="0">
                          <a:solidFill>
                            <a:schemeClr val="tx1"/>
                          </a:solidFill>
                          <a:effectLst/>
                        </a:rPr>
                        <a:t> Universal por Hijo</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37.6%</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31.2%</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34.7%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735">
                <a:tc>
                  <a:txBody>
                    <a:bodyPr/>
                    <a:lstStyle/>
                    <a:p>
                      <a:pPr marL="0" marR="0" algn="ctr">
                        <a:lnSpc>
                          <a:spcPct val="115000"/>
                        </a:lnSpc>
                        <a:spcBef>
                          <a:spcPts val="0"/>
                        </a:spcBef>
                        <a:spcAft>
                          <a:spcPts val="0"/>
                        </a:spcAft>
                      </a:pPr>
                      <a:r>
                        <a:rPr lang="en-US" sz="1200" dirty="0">
                          <a:solidFill>
                            <a:schemeClr val="tx1"/>
                          </a:solidFill>
                          <a:effectLst/>
                        </a:rPr>
                        <a:t>All without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38.3%</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75.5%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65.7%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668">
                <a:tc>
                  <a:txBody>
                    <a:bodyPr/>
                    <a:lstStyle/>
                    <a:p>
                      <a:pPr marL="0" marR="0" algn="ctr">
                        <a:lnSpc>
                          <a:spcPct val="115000"/>
                        </a:lnSpc>
                        <a:spcBef>
                          <a:spcPts val="0"/>
                        </a:spcBef>
                        <a:spcAft>
                          <a:spcPts val="0"/>
                        </a:spcAft>
                      </a:pPr>
                      <a:r>
                        <a:rPr lang="en-US" sz="1200" dirty="0">
                          <a:solidFill>
                            <a:schemeClr val="tx1"/>
                          </a:solidFill>
                          <a:effectLst/>
                        </a:rPr>
                        <a:t>All with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86.3%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79.9%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Oval 2"/>
          <p:cNvSpPr/>
          <p:nvPr/>
        </p:nvSpPr>
        <p:spPr>
          <a:xfrm>
            <a:off x="5410200" y="4267200"/>
            <a:ext cx="9144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876800" y="838200"/>
            <a:ext cx="1447800" cy="990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8" idx="7"/>
          </p:cNvCxnSpPr>
          <p:nvPr/>
        </p:nvCxnSpPr>
        <p:spPr>
          <a:xfrm rot="5400000">
            <a:off x="4497552" y="3521940"/>
            <a:ext cx="3596386" cy="5771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52400" y="5029200"/>
            <a:ext cx="32004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p:cNvSpPr>
            <a:spLocks noGrp="1"/>
          </p:cNvSpPr>
          <p:nvPr>
            <p:ph type="sldNum" sz="quarter" idx="12"/>
          </p:nvPr>
        </p:nvSpPr>
        <p:spPr/>
        <p:txBody>
          <a:bodyPr/>
          <a:lstStyle/>
          <a:p>
            <a:fld id="{D3D9255C-85FE-4B60-B1A8-EFF14C1E0D43}" type="slidenum">
              <a:rPr lang="en-US" smtClean="0"/>
              <a:pPr/>
              <a:t>34</a:t>
            </a:fld>
            <a:endParaRPr lang="en-US"/>
          </a:p>
        </p:txBody>
      </p:sp>
      <p:sp>
        <p:nvSpPr>
          <p:cNvPr id="18" name="Oval 17"/>
          <p:cNvSpPr/>
          <p:nvPr/>
        </p:nvSpPr>
        <p:spPr>
          <a:xfrm>
            <a:off x="5486400" y="5181600"/>
            <a:ext cx="9144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6998654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a:bodyPr>
          <a:lstStyle/>
          <a:p>
            <a:pPr>
              <a:buNone/>
            </a:pPr>
            <a:r>
              <a:rPr lang="en-US" i="1" dirty="0" smtClean="0"/>
              <a:t>Is coverage of the poor universal?</a:t>
            </a:r>
            <a:r>
              <a:rPr lang="en-US" dirty="0" smtClean="0"/>
              <a:t> </a:t>
            </a:r>
          </a:p>
          <a:p>
            <a:r>
              <a:rPr lang="en-US" dirty="0" smtClean="0"/>
              <a:t>Considering all monetary transfer programs that benefit the poor (including the Pension Moratorium) but without the simulated AUH, the coverage of the extreme poor is 75.5%</a:t>
            </a:r>
          </a:p>
          <a:p>
            <a:endParaRPr lang="en-US" dirty="0" smtClean="0"/>
          </a:p>
          <a:p>
            <a:r>
              <a:rPr lang="en-US" dirty="0" smtClean="0"/>
              <a:t>Including the simulation of AUH benefits, the coverage increases to 86.3%.  </a:t>
            </a:r>
          </a:p>
        </p:txBody>
      </p:sp>
      <p:sp>
        <p:nvSpPr>
          <p:cNvPr id="4" name="Slide Number Placeholder 3"/>
          <p:cNvSpPr>
            <a:spLocks noGrp="1"/>
          </p:cNvSpPr>
          <p:nvPr>
            <p:ph type="sldNum" sz="quarter" idx="12"/>
          </p:nvPr>
        </p:nvSpPr>
        <p:spPr/>
        <p:txBody>
          <a:bodyPr/>
          <a:lstStyle/>
          <a:p>
            <a:fld id="{D3D9255C-85FE-4B60-B1A8-EFF14C1E0D43}" type="slidenum">
              <a:rPr lang="en-US" smtClean="0"/>
              <a:pPr/>
              <a:t>35</a:t>
            </a:fld>
            <a:endParaRPr lang="en-U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337069297"/>
              </p:ext>
            </p:extLst>
          </p:nvPr>
        </p:nvGraphicFramePr>
        <p:xfrm>
          <a:off x="76200" y="76200"/>
          <a:ext cx="8991600" cy="6096001"/>
        </p:xfrm>
        <a:graphic>
          <a:graphicData uri="http://schemas.openxmlformats.org/drawingml/2006/table">
            <a:tbl>
              <a:tblPr firstRow="1" firstCol="1" bandRow="1">
                <a:tableStyleId>{5C22544A-7EE6-4342-B048-85BDC9FD1C3A}</a:tableStyleId>
              </a:tblPr>
              <a:tblGrid>
                <a:gridCol w="3150211"/>
                <a:gridCol w="1080072"/>
                <a:gridCol w="1080072"/>
                <a:gridCol w="1080072"/>
                <a:gridCol w="1080072"/>
                <a:gridCol w="1521101"/>
              </a:tblGrid>
              <a:tr h="358401">
                <a:tc gridSpan="6">
                  <a:txBody>
                    <a:bodyPr/>
                    <a:lstStyle/>
                    <a:p>
                      <a:pPr marL="0" marR="0" algn="ctr">
                        <a:lnSpc>
                          <a:spcPct val="115000"/>
                        </a:lnSpc>
                        <a:spcBef>
                          <a:spcPts val="0"/>
                        </a:spcBef>
                        <a:spcAft>
                          <a:spcPts val="0"/>
                        </a:spcAft>
                      </a:pPr>
                      <a:r>
                        <a:rPr lang="en-US" sz="1600" dirty="0" smtClean="0">
                          <a:solidFill>
                            <a:schemeClr val="tx1"/>
                          </a:solidFill>
                          <a:effectLst/>
                        </a:rPr>
                        <a:t>AR: TABLE </a:t>
                      </a:r>
                      <a:r>
                        <a:rPr lang="en-US" sz="1600" dirty="0">
                          <a:solidFill>
                            <a:schemeClr val="tx1"/>
                          </a:solidFill>
                          <a:effectLst/>
                        </a:rPr>
                        <a:t>4.  Coverage and Leakages (2009 EPH)</a:t>
                      </a:r>
                      <a:endParaRPr lang="en-US" sz="16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8401">
                <a:tc rowSpan="2">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15000"/>
                        </a:lnSpc>
                        <a:spcBef>
                          <a:spcPts val="0"/>
                        </a:spcBef>
                        <a:spcAft>
                          <a:spcPts val="0"/>
                        </a:spcAft>
                      </a:pPr>
                      <a:r>
                        <a:rPr lang="en-US" sz="1200" dirty="0">
                          <a:solidFill>
                            <a:schemeClr val="tx1"/>
                          </a:solidFill>
                          <a:effectLst/>
                        </a:rPr>
                        <a:t>Share of Benefits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Coverage</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71166">
                <a:tc vMerge="1">
                  <a:txBody>
                    <a:bodyPr/>
                    <a:lstStyle/>
                    <a:p>
                      <a:endParaRPr lang="en-US"/>
                    </a:p>
                  </a:txBody>
                  <a:tcPr/>
                </a:tc>
                <a:tc gridSpan="3">
                  <a:txBody>
                    <a:bodyPr/>
                    <a:lstStyle/>
                    <a:p>
                      <a:pPr marL="0" marR="0" algn="ctr">
                        <a:lnSpc>
                          <a:spcPct val="115000"/>
                        </a:lnSpc>
                        <a:spcBef>
                          <a:spcPts val="0"/>
                        </a:spcBef>
                        <a:spcAft>
                          <a:spcPts val="0"/>
                        </a:spcAft>
                      </a:pPr>
                      <a:r>
                        <a:rPr lang="en-US" sz="1200" dirty="0">
                          <a:solidFill>
                            <a:schemeClr val="tx1"/>
                          </a:solidFill>
                          <a:effectLst/>
                        </a:rPr>
                        <a:t>who go to those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solidFill>
                            <a:schemeClr val="tx1"/>
                          </a:solidFill>
                          <a:effectLst/>
                        </a:rPr>
                        <a:t>(Beneficiaries/Poor Households)</a:t>
                      </a:r>
                      <a:endParaRPr lang="en-US" sz="12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609622">
                <a:tc>
                  <a:txBody>
                    <a:bodyPr/>
                    <a:lstStyle/>
                    <a:p>
                      <a:pPr marL="0" marR="0">
                        <a:lnSpc>
                          <a:spcPct val="115000"/>
                        </a:lnSpc>
                        <a:spcBef>
                          <a:spcPts val="0"/>
                        </a:spcBef>
                        <a:spcAft>
                          <a:spcPts val="0"/>
                        </a:spcAft>
                      </a:pPr>
                      <a:r>
                        <a:rPr lang="en-US" sz="1000">
                          <a:solidFill>
                            <a:schemeClr val="tx1"/>
                          </a:solidFill>
                          <a:effectLst/>
                        </a:rPr>
                        <a:t> </a:t>
                      </a:r>
                      <a:endParaRPr lang="en-US" sz="11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Non-poor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Extreme poor 2.5</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Moderate poor 4.0</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s-AR" sz="1200" dirty="0">
                          <a:solidFill>
                            <a:schemeClr val="tx1"/>
                          </a:solidFill>
                          <a:effectLst/>
                        </a:rPr>
                        <a:t>Jefas y Jefes de Hogar</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57.8%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42.2%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Familias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62.5%</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37.5%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22.1%</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22.1%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Unemployment Insurance</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28.7%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err="1">
                          <a:solidFill>
                            <a:schemeClr val="tx1"/>
                          </a:solidFill>
                          <a:effectLst/>
                        </a:rPr>
                        <a:t>Becas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25.2%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60.2%</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1.0%</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Non Contributory Pensions</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38.8%</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54.7%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44.6%</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401">
                <a:tc>
                  <a:txBody>
                    <a:bodyPr/>
                    <a:lstStyle/>
                    <a:p>
                      <a:pPr marL="0" marR="0" algn="ctr">
                        <a:lnSpc>
                          <a:spcPct val="115000"/>
                        </a:lnSpc>
                        <a:spcBef>
                          <a:spcPts val="0"/>
                        </a:spcBef>
                        <a:spcAft>
                          <a:spcPts val="0"/>
                        </a:spcAft>
                      </a:pPr>
                      <a:r>
                        <a:rPr lang="en-US" sz="1200" dirty="0">
                          <a:solidFill>
                            <a:schemeClr val="tx1"/>
                          </a:solidFill>
                          <a:effectLst/>
                        </a:rPr>
                        <a:t>Food</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39.7%</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13.4%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12.8%</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5602">
                <a:tc>
                  <a:txBody>
                    <a:bodyPr/>
                    <a:lstStyle/>
                    <a:p>
                      <a:pPr marL="0" marR="0" algn="ctr">
                        <a:lnSpc>
                          <a:spcPct val="115000"/>
                        </a:lnSpc>
                        <a:spcBef>
                          <a:spcPts val="0"/>
                        </a:spcBef>
                        <a:spcAft>
                          <a:spcPts val="0"/>
                        </a:spcAft>
                      </a:pPr>
                      <a:r>
                        <a:rPr lang="es-AR" sz="1200" dirty="0" err="1">
                          <a:solidFill>
                            <a:schemeClr val="tx1"/>
                          </a:solidFill>
                          <a:effectLst/>
                        </a:rPr>
                        <a:t>Simulated</a:t>
                      </a:r>
                      <a:r>
                        <a:rPr lang="es-AR" sz="1200" dirty="0">
                          <a:solidFill>
                            <a:schemeClr val="tx1"/>
                          </a:solidFill>
                          <a:effectLst/>
                        </a:rPr>
                        <a:t> AUH </a:t>
                      </a:r>
                      <a:r>
                        <a:rPr lang="es-AR" sz="1200" dirty="0" err="1">
                          <a:solidFill>
                            <a:schemeClr val="tx1"/>
                          </a:solidFill>
                          <a:effectLst/>
                        </a:rPr>
                        <a:t>Asignacion</a:t>
                      </a:r>
                      <a:r>
                        <a:rPr lang="es-AR" sz="1200" dirty="0">
                          <a:solidFill>
                            <a:schemeClr val="tx1"/>
                          </a:solidFill>
                          <a:effectLst/>
                        </a:rPr>
                        <a:t> Universal por Hijo</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37.6%</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40.0%</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31.2%</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34.7%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735">
                <a:tc>
                  <a:txBody>
                    <a:bodyPr/>
                    <a:lstStyle/>
                    <a:p>
                      <a:pPr marL="0" marR="0" algn="ctr">
                        <a:lnSpc>
                          <a:spcPct val="115000"/>
                        </a:lnSpc>
                        <a:spcBef>
                          <a:spcPts val="0"/>
                        </a:spcBef>
                        <a:spcAft>
                          <a:spcPts val="0"/>
                        </a:spcAft>
                      </a:pPr>
                      <a:r>
                        <a:rPr lang="en-US" sz="1200" dirty="0">
                          <a:solidFill>
                            <a:schemeClr val="tx1"/>
                          </a:solidFill>
                          <a:effectLst/>
                        </a:rPr>
                        <a:t>All without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38.3%</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49.1%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50.9%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75.5%</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65.7%</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668">
                <a:tc>
                  <a:txBody>
                    <a:bodyPr/>
                    <a:lstStyle/>
                    <a:p>
                      <a:pPr marL="0" marR="0" algn="ctr">
                        <a:lnSpc>
                          <a:spcPct val="115000"/>
                        </a:lnSpc>
                        <a:spcBef>
                          <a:spcPts val="0"/>
                        </a:spcBef>
                        <a:spcAft>
                          <a:spcPts val="0"/>
                        </a:spcAft>
                      </a:pPr>
                      <a:r>
                        <a:rPr lang="en-US" sz="1200" dirty="0">
                          <a:solidFill>
                            <a:schemeClr val="tx1"/>
                          </a:solidFill>
                          <a:effectLst/>
                        </a:rPr>
                        <a:t>All with Simulated AUH and Nutrition</a:t>
                      </a:r>
                      <a:endParaRPr lang="en-US" sz="12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38.4%</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51.1%</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48.9%</a:t>
                      </a:r>
                      <a:endParaRPr lang="en-US" sz="140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86.3%</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79.9%</a:t>
                      </a:r>
                      <a:endParaRPr lang="en-US" sz="1400" dirty="0">
                        <a:solidFill>
                          <a:schemeClr val="tx1"/>
                        </a:solidFill>
                        <a:effectLst/>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Oval 6"/>
          <p:cNvSpPr/>
          <p:nvPr/>
        </p:nvSpPr>
        <p:spPr>
          <a:xfrm>
            <a:off x="6553200" y="47244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848600" y="48006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629400" y="533400"/>
            <a:ext cx="2514600" cy="16002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477000" y="55626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848600" y="5638800"/>
            <a:ext cx="914400" cy="76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endCxn id="8" idx="0"/>
          </p:cNvCxnSpPr>
          <p:nvPr/>
        </p:nvCxnSpPr>
        <p:spPr>
          <a:xfrm rot="16200000" flipH="1">
            <a:off x="6896100" y="3390900"/>
            <a:ext cx="2743200" cy="762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5753100" y="3162300"/>
            <a:ext cx="2667000" cy="1524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Slide Number Placeholder 21"/>
          <p:cNvSpPr>
            <a:spLocks noGrp="1"/>
          </p:cNvSpPr>
          <p:nvPr>
            <p:ph type="sldNum" sz="quarter" idx="12"/>
          </p:nvPr>
        </p:nvSpPr>
        <p:spPr/>
        <p:txBody>
          <a:bodyPr/>
          <a:lstStyle/>
          <a:p>
            <a:fld id="{D3D9255C-85FE-4B60-B1A8-EFF14C1E0D43}" type="slidenum">
              <a:rPr lang="en-US" smtClean="0"/>
              <a:pPr/>
              <a:t>36</a:t>
            </a:fld>
            <a:endParaRPr lang="en-US"/>
          </a:p>
        </p:txBody>
      </p:sp>
    </p:spTree>
    <p:extLst>
      <p:ext uri="{BB962C8B-B14F-4D97-AF65-F5344CB8AC3E}">
        <p14:creationId xmlns:p14="http://schemas.microsoft.com/office/powerpoint/2010/main" xmlns="" val="346998654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175028079"/>
              </p:ext>
            </p:extLst>
          </p:nvPr>
        </p:nvGraphicFramePr>
        <p:xfrm>
          <a:off x="609600" y="457200"/>
          <a:ext cx="7772398" cy="6400797"/>
        </p:xfrm>
        <a:graphic>
          <a:graphicData uri="http://schemas.openxmlformats.org/drawingml/2006/table">
            <a:tbl>
              <a:tblPr>
                <a:tableStyleId>{5C22544A-7EE6-4342-B048-85BDC9FD1C3A}</a:tableStyleId>
              </a:tblPr>
              <a:tblGrid>
                <a:gridCol w="1981200"/>
                <a:gridCol w="2205788"/>
                <a:gridCol w="717082"/>
                <a:gridCol w="717082"/>
                <a:gridCol w="717082"/>
                <a:gridCol w="717082"/>
                <a:gridCol w="717082"/>
              </a:tblGrid>
              <a:tr h="322043">
                <a:tc gridSpan="7">
                  <a:txBody>
                    <a:bodyPr/>
                    <a:lstStyle/>
                    <a:p>
                      <a:pPr marL="0" marR="0" algn="ctr">
                        <a:lnSpc>
                          <a:spcPct val="115000"/>
                        </a:lnSpc>
                        <a:spcBef>
                          <a:spcPts val="0"/>
                        </a:spcBef>
                        <a:spcAft>
                          <a:spcPts val="0"/>
                        </a:spcAft>
                      </a:pPr>
                      <a:r>
                        <a:rPr lang="en-US" sz="1600" b="1" dirty="0" smtClean="0">
                          <a:effectLst/>
                        </a:rPr>
                        <a:t>MX: Coverage </a:t>
                      </a:r>
                      <a:r>
                        <a:rPr lang="en-US" sz="1600" b="1" dirty="0">
                          <a:effectLst/>
                        </a:rPr>
                        <a:t>and Leakages (2008)</a:t>
                      </a:r>
                      <a:endParaRPr lang="en-US" sz="1600" b="1"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4328">
                <a:tc gridSpan="2">
                  <a:txBody>
                    <a:bodyPr/>
                    <a:lstStyle/>
                    <a:p>
                      <a:pPr>
                        <a:lnSpc>
                          <a:spcPct val="115000"/>
                        </a:lnSpc>
                      </a:pPr>
                      <a:endParaRPr lang="en-US" sz="1000" dirty="0">
                        <a:effectLst/>
                        <a:latin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rPr>
                        <a:t>Leakage</a:t>
                      </a:r>
                    </a:p>
                    <a:p>
                      <a:pPr marL="0" marR="0" algn="ctr">
                        <a:lnSpc>
                          <a:spcPct val="115000"/>
                        </a:lnSpc>
                        <a:spcBef>
                          <a:spcPts val="0"/>
                        </a:spcBef>
                        <a:spcAft>
                          <a:spcPts val="0"/>
                        </a:spcAft>
                      </a:pPr>
                      <a:r>
                        <a:rPr lang="en-US" sz="1200">
                          <a:effectLst/>
                        </a:rPr>
                        <a:t>(% resourses to poor and non-poor)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a:effectLst/>
                        </a:rPr>
                        <a:t>Coverage</a:t>
                      </a:r>
                    </a:p>
                    <a:p>
                      <a:pPr marL="0" marR="0" algn="ctr">
                        <a:lnSpc>
                          <a:spcPct val="115000"/>
                        </a:lnSpc>
                        <a:spcBef>
                          <a:spcPts val="0"/>
                        </a:spcBef>
                        <a:spcAft>
                          <a:spcPts val="0"/>
                        </a:spcAft>
                      </a:pPr>
                      <a:r>
                        <a:rPr lang="en-US" sz="1200">
                          <a:effectLst/>
                        </a:rPr>
                        <a:t>(beneficiaries/poor)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1102446">
                <a:tc gridSpan="2">
                  <a:txBody>
                    <a:bodyPr/>
                    <a:lstStyle/>
                    <a:p>
                      <a:pPr>
                        <a:lnSpc>
                          <a:spcPct val="115000"/>
                        </a:lnSpc>
                      </a:pPr>
                      <a:endParaRPr lang="en-US" sz="12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rPr>
                        <a:t>Extreme poor 2.5</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rPr>
                        <a:t>Moderate poor 4.0</a:t>
                      </a:r>
                      <a:endParaRPr lang="en-US" sz="1200"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rPr>
                        <a:t>Non-poor</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effectLst/>
                        </a:rPr>
                        <a:t>Extreme poor 2.5</a:t>
                      </a:r>
                      <a:endParaRPr lang="en-US" sz="120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effectLst/>
                        </a:rPr>
                        <a:t>Moderate poor 4.0</a:t>
                      </a:r>
                      <a:endParaRPr lang="en-US" sz="1200" dirty="0">
                        <a:effectLst/>
                        <a:latin typeface="Calibri"/>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rowSpan="4">
                  <a:txBody>
                    <a:bodyPr/>
                    <a:lstStyle/>
                    <a:p>
                      <a:pPr marL="0" marR="0">
                        <a:lnSpc>
                          <a:spcPct val="115000"/>
                        </a:lnSpc>
                        <a:spcBef>
                          <a:spcPts val="0"/>
                        </a:spcBef>
                        <a:spcAft>
                          <a:spcPts val="0"/>
                        </a:spcAft>
                      </a:pPr>
                      <a:r>
                        <a:rPr lang="en-US" sz="1200" dirty="0">
                          <a:effectLst/>
                          <a:latin typeface="+mn-lt"/>
                        </a:rPr>
                        <a:t>Principal </a:t>
                      </a:r>
                    </a:p>
                    <a:p>
                      <a:pPr marL="0" marR="0">
                        <a:lnSpc>
                          <a:spcPct val="115000"/>
                        </a:lnSpc>
                        <a:spcBef>
                          <a:spcPts val="0"/>
                        </a:spcBef>
                        <a:spcAft>
                          <a:spcPts val="0"/>
                        </a:spcAft>
                      </a:pPr>
                      <a:r>
                        <a:rPr lang="en-US" sz="1200" dirty="0">
                          <a:effectLst/>
                          <a:latin typeface="+mn-lt"/>
                        </a:rPr>
                        <a:t>monetary transfers </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effectLst/>
                          <a:latin typeface="+mn-lt"/>
                        </a:rPr>
                        <a:t>At least one the three</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dirty="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dirty="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s-MX" sz="1400" dirty="0">
                          <a:effectLst/>
                          <a:latin typeface="+mn-lt"/>
                        </a:rPr>
                        <a:t>64.3%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s-MX" sz="1400">
                          <a:effectLst/>
                          <a:latin typeface="+mn-lt"/>
                        </a:rPr>
                        <a:t>52.1%</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Oportunidades</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41.9%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23.1%</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35.0%</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58.1%</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35.9%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Adultos Mayores</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29.2%</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12.5%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58.4%</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9.9%</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vMerge="1">
                  <a:txBody>
                    <a:bodyPr/>
                    <a:lstStyle/>
                    <a:p>
                      <a:endParaRPr lang="en-US"/>
                    </a:p>
                  </a:txBody>
                  <a:tcPr/>
                </a:tc>
                <a:tc>
                  <a:txBody>
                    <a:bodyPr/>
                    <a:lstStyle/>
                    <a:p>
                      <a:pPr marL="0" marR="0">
                        <a:lnSpc>
                          <a:spcPct val="115000"/>
                        </a:lnSpc>
                        <a:spcBef>
                          <a:spcPts val="0"/>
                        </a:spcBef>
                        <a:spcAft>
                          <a:spcPts val="0"/>
                        </a:spcAft>
                      </a:pPr>
                      <a:r>
                        <a:rPr lang="en-US" sz="1200">
                          <a:effectLst/>
                          <a:latin typeface="+mn-lt"/>
                        </a:rPr>
                        <a:t>Procampo</a:t>
                      </a:r>
                      <a:endParaRPr lang="en-US" sz="1200">
                        <a:effectLst/>
                        <a:latin typeface="+mn-lt"/>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32.3%</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11.6%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56.2%</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12.0%</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3.9%</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a:effectLst/>
                          <a:latin typeface="+mn-lt"/>
                        </a:rPr>
                        <a:t>Becas (excl. Oportunidades)</a:t>
                      </a:r>
                      <a:endParaRPr lang="en-US" sz="12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mn-lt"/>
                        </a:rPr>
                        <a:t>9.5%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6.9%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83.6%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4.4%</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4.3%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a:effectLst/>
                          <a:latin typeface="+mn-lt"/>
                        </a:rPr>
                        <a:t>Other social programs</a:t>
                      </a:r>
                      <a:endParaRPr lang="en-US" sz="12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mn-lt"/>
                        </a:rPr>
                        <a:t>22.8%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13.9%</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63.3%</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3.7%</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2.3%</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7260">
                <a:tc gridSpan="2">
                  <a:txBody>
                    <a:bodyPr/>
                    <a:lstStyle/>
                    <a:p>
                      <a:pPr marL="0" marR="0">
                        <a:lnSpc>
                          <a:spcPct val="115000"/>
                        </a:lnSpc>
                        <a:spcBef>
                          <a:spcPts val="0"/>
                        </a:spcBef>
                        <a:spcAft>
                          <a:spcPts val="0"/>
                        </a:spcAft>
                      </a:pPr>
                      <a:r>
                        <a:rPr lang="en-US" sz="1200" dirty="0" err="1">
                          <a:effectLst/>
                          <a:latin typeface="+mn-lt"/>
                        </a:rPr>
                        <a:t>Seguro</a:t>
                      </a:r>
                      <a:r>
                        <a:rPr lang="en-US" sz="1200" dirty="0">
                          <a:effectLst/>
                          <a:latin typeface="+mn-lt"/>
                        </a:rPr>
                        <a:t> Popular</a:t>
                      </a:r>
                    </a:p>
                    <a:p>
                      <a:pPr marL="0" marR="0">
                        <a:lnSpc>
                          <a:spcPct val="115000"/>
                        </a:lnSpc>
                        <a:spcBef>
                          <a:spcPts val="0"/>
                        </a:spcBef>
                        <a:spcAft>
                          <a:spcPts val="0"/>
                        </a:spcAft>
                      </a:pPr>
                      <a:r>
                        <a:rPr lang="en-US" sz="1200" dirty="0">
                          <a:effectLst/>
                          <a:latin typeface="+mn-lt"/>
                        </a:rPr>
                        <a:t>(</a:t>
                      </a:r>
                      <a:r>
                        <a:rPr lang="en-US" sz="1200" dirty="0" smtClean="0">
                          <a:effectLst/>
                          <a:latin typeface="+mn-lt"/>
                        </a:rPr>
                        <a:t>Non–contributory health</a:t>
                      </a:r>
                      <a:r>
                        <a:rPr lang="en-US" sz="1200" dirty="0">
                          <a:effectLst/>
                          <a:latin typeface="+mn-lt"/>
                        </a:rPr>
                        <a:t>)</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41.5%</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33.7%</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dirty="0" smtClean="0">
                          <a:effectLst/>
                          <a:latin typeface="+mn-lt"/>
                        </a:rPr>
                        <a:t>Contributory Health </a:t>
                      </a:r>
                      <a:r>
                        <a:rPr lang="en-US" sz="1200" dirty="0">
                          <a:effectLst/>
                          <a:latin typeface="+mn-lt"/>
                        </a:rPr>
                        <a:t>Insurance</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4.8%</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15.8%</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90">
                <a:tc gridSpan="2">
                  <a:txBody>
                    <a:bodyPr/>
                    <a:lstStyle/>
                    <a:p>
                      <a:pPr marL="0" marR="0">
                        <a:lnSpc>
                          <a:spcPct val="115000"/>
                        </a:lnSpc>
                        <a:spcBef>
                          <a:spcPts val="0"/>
                        </a:spcBef>
                        <a:spcAft>
                          <a:spcPts val="0"/>
                        </a:spcAft>
                      </a:pPr>
                      <a:r>
                        <a:rPr lang="en-US" sz="1200" dirty="0" smtClean="0">
                          <a:effectLst/>
                          <a:latin typeface="+mn-lt"/>
                        </a:rPr>
                        <a:t>Contributory </a:t>
                      </a:r>
                      <a:r>
                        <a:rPr lang="en-US" sz="1200" dirty="0">
                          <a:effectLst/>
                          <a:latin typeface="+mn-lt"/>
                        </a:rPr>
                        <a:t>Pensions</a:t>
                      </a:r>
                      <a:endParaRPr lang="en-US" sz="12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endParaRPr lang="en-US" sz="1400">
                        <a:effectLst/>
                        <a:latin typeface="+mn-lt"/>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effectLst/>
                          <a:latin typeface="+mn-lt"/>
                        </a:rPr>
                        <a:t>10.6%</a:t>
                      </a:r>
                      <a:endParaRPr lang="en-US" sz="140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effectLst/>
                          <a:latin typeface="+mn-lt"/>
                        </a:rPr>
                        <a:t>9.1%</a:t>
                      </a:r>
                      <a:endParaRPr lang="en-US" sz="1400" dirty="0">
                        <a:effectLst/>
                        <a:latin typeface="+mn-lt"/>
                        <a:ea typeface="Calibri"/>
                        <a:cs typeface="Times New Roman"/>
                      </a:endParaRPr>
                    </a:p>
                  </a:txBody>
                  <a:tcPr marL="40063" marR="40063" marT="85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Oval 2"/>
          <p:cNvSpPr/>
          <p:nvPr/>
        </p:nvSpPr>
        <p:spPr>
          <a:xfrm>
            <a:off x="6553200" y="2590800"/>
            <a:ext cx="2057400" cy="6858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rot="5400000">
            <a:off x="6972300" y="2324100"/>
            <a:ext cx="381000" cy="1524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8077200" y="2438400"/>
            <a:ext cx="228600" cy="762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6781800" y="685800"/>
            <a:ext cx="2057400" cy="17526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3581400" y="3505200"/>
            <a:ext cx="12192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D3D9255C-85FE-4B60-B1A8-EFF14C1E0D43}" type="slidenum">
              <a:rPr lang="en-US" smtClean="0"/>
              <a:pPr/>
              <a:t>37</a:t>
            </a:fld>
            <a:endParaRPr lang="en-US"/>
          </a:p>
        </p:txBody>
      </p:sp>
    </p:spTree>
    <p:extLst>
      <p:ext uri="{BB962C8B-B14F-4D97-AF65-F5344CB8AC3E}">
        <p14:creationId xmlns="" xmlns:p14="http://schemas.microsoft.com/office/powerpoint/2010/main" val="416702084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fontScale="92500"/>
          </a:bodyPr>
          <a:lstStyle/>
          <a:p>
            <a:r>
              <a:rPr lang="en-US" dirty="0" smtClean="0"/>
              <a:t>  </a:t>
            </a:r>
            <a:r>
              <a:rPr lang="en-US" i="1" dirty="0" smtClean="0"/>
              <a:t>If program/policy coverage is not 100 percent, what is the cause? Gaps in the safety net system? Do programs and policies intentionally leave out some of the poor? Who are they? </a:t>
            </a:r>
          </a:p>
          <a:p>
            <a:r>
              <a:rPr lang="en-US" dirty="0" smtClean="0"/>
              <a:t>By design, targeted programs leave out some poor individuals: in particular, the younger individuals without children are not targeted by the main flagship programs in Argentina. </a:t>
            </a:r>
          </a:p>
          <a:p>
            <a:r>
              <a:rPr lang="en-US" dirty="0" smtClean="0"/>
              <a:t>Figure “The Profile of the Excluded” shows that the probability of being poor after transfers changes signs for out of the labor force, males and with some tertiary education</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38</a:t>
            </a:fld>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53998" y="287923"/>
            <a:ext cx="3007875" cy="338554"/>
          </a:xfrm>
          <a:prstGeom prst="rect">
            <a:avLst/>
          </a:prstGeom>
          <a:solidFill>
            <a:schemeClr val="bg2">
              <a:lumMod val="75000"/>
            </a:schemeClr>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ea typeface="Calibri" pitchFamily="34" charset="0"/>
                <a:cs typeface="Times New Roman" pitchFamily="18" charset="0"/>
              </a:rPr>
              <a:t>AR: The</a:t>
            </a:r>
            <a:r>
              <a:rPr kumimoji="0" lang="en-US" sz="1600" b="1" i="0" u="none" strike="noStrike" cap="none" normalizeH="0" dirty="0" smtClean="0">
                <a:ln>
                  <a:noFill/>
                </a:ln>
                <a:solidFill>
                  <a:schemeClr val="tx1"/>
                </a:solidFill>
                <a:effectLst/>
                <a:latin typeface="Garamond" pitchFamily="18" charset="0"/>
                <a:ea typeface="Calibri" pitchFamily="34" charset="0"/>
                <a:cs typeface="Times New Roman" pitchFamily="18" charset="0"/>
              </a:rPr>
              <a:t> Profile of the Excluded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1378" name="Picture 2"/>
          <p:cNvPicPr>
            <a:picLocks noChangeAspect="1" noChangeArrowheads="1"/>
          </p:cNvPicPr>
          <p:nvPr/>
        </p:nvPicPr>
        <p:blipFill>
          <a:blip r:embed="rId2" cstate="print"/>
          <a:srcRect/>
          <a:stretch>
            <a:fillRect/>
          </a:stretch>
        </p:blipFill>
        <p:spPr bwMode="auto">
          <a:xfrm>
            <a:off x="70370" y="609600"/>
            <a:ext cx="8884098" cy="5562600"/>
          </a:xfrm>
          <a:prstGeom prst="rect">
            <a:avLst/>
          </a:prstGeom>
          <a:noFill/>
          <a:ln w="9525">
            <a:noFill/>
            <a:miter lim="800000"/>
            <a:headEnd/>
            <a:tailEnd/>
          </a:ln>
          <a:effectLst/>
        </p:spPr>
      </p:pic>
      <p:cxnSp>
        <p:nvCxnSpPr>
          <p:cNvPr id="7" name="Straight Arrow Connector 6"/>
          <p:cNvCxnSpPr/>
          <p:nvPr/>
        </p:nvCxnSpPr>
        <p:spPr>
          <a:xfrm rot="10800000" flipV="1">
            <a:off x="5867400" y="381000"/>
            <a:ext cx="2057400" cy="1600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5638800" y="3886200"/>
            <a:ext cx="2057400" cy="1600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5334000" y="1905000"/>
            <a:ext cx="2209800" cy="1143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D3D9255C-85FE-4B60-B1A8-EFF14C1E0D43}" type="slidenum">
              <a:rPr lang="en-US" smtClean="0"/>
              <a:pPr/>
              <a:t>39</a:t>
            </a:fld>
            <a:endParaRPr lang="en-US"/>
          </a:p>
        </p:txBody>
      </p:sp>
    </p:spTree>
    <p:extLst>
      <p:ext uri="{BB962C8B-B14F-4D97-AF65-F5344CB8AC3E}">
        <p14:creationId xmlns="" xmlns:p14="http://schemas.microsoft.com/office/powerpoint/2010/main" val="19705403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Motivation</a:t>
            </a:r>
            <a:endParaRPr lang="en-US" b="1"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err="1" smtClean="0"/>
              <a:t>Goñi</a:t>
            </a:r>
            <a:r>
              <a:rPr lang="en-US" dirty="0" smtClean="0"/>
              <a:t> et al. (</a:t>
            </a:r>
            <a:r>
              <a:rPr lang="en-US" dirty="0" smtClean="0"/>
              <a:t>2011): in fifteen European </a:t>
            </a:r>
            <a:r>
              <a:rPr lang="en-US" dirty="0" smtClean="0"/>
              <a:t>countries </a:t>
            </a:r>
            <a:r>
              <a:rPr lang="en-US" dirty="0" smtClean="0"/>
              <a:t>the </a:t>
            </a:r>
            <a:r>
              <a:rPr lang="en-US" dirty="0" smtClean="0"/>
              <a:t>average </a:t>
            </a:r>
            <a:r>
              <a:rPr lang="en-US" dirty="0" err="1" smtClean="0"/>
              <a:t>Gini</a:t>
            </a:r>
            <a:r>
              <a:rPr lang="en-US" dirty="0" smtClean="0"/>
              <a:t> coefficient for market (before direct taxes and transfers) income declines by </a:t>
            </a:r>
            <a:r>
              <a:rPr lang="en-US" b="1" dirty="0" smtClean="0"/>
              <a:t>15 </a:t>
            </a:r>
            <a:r>
              <a:rPr lang="en-US" b="1" dirty="0" err="1" smtClean="0"/>
              <a:t>ppts</a:t>
            </a:r>
            <a:r>
              <a:rPr lang="en-US" dirty="0" smtClean="0"/>
              <a:t> </a:t>
            </a:r>
            <a:r>
              <a:rPr lang="en-US" dirty="0" smtClean="0"/>
              <a:t>for disposable income (from .46 to .31) </a:t>
            </a:r>
          </a:p>
          <a:p>
            <a:r>
              <a:rPr lang="en-US" dirty="0" smtClean="0"/>
              <a:t>In contrast, </a:t>
            </a:r>
            <a:r>
              <a:rPr lang="en-US" dirty="0" smtClean="0"/>
              <a:t>six </a:t>
            </a:r>
            <a:r>
              <a:rPr lang="en-US" dirty="0" smtClean="0"/>
              <a:t>largest Latin American countries (Argentina, Brazil, Chile, Colombia, Mexico and Peru) the </a:t>
            </a:r>
            <a:r>
              <a:rPr lang="en-US" dirty="0" err="1" smtClean="0"/>
              <a:t>Gini</a:t>
            </a:r>
            <a:r>
              <a:rPr lang="en-US" dirty="0" smtClean="0"/>
              <a:t> declines by only </a:t>
            </a:r>
            <a:r>
              <a:rPr lang="en-US" b="1" dirty="0" smtClean="0"/>
              <a:t>2</a:t>
            </a:r>
            <a:r>
              <a:rPr lang="en-US" b="1" dirty="0" smtClean="0"/>
              <a:t> </a:t>
            </a:r>
            <a:r>
              <a:rPr lang="en-US" b="1" dirty="0" err="1" smtClean="0"/>
              <a:t>ppts</a:t>
            </a:r>
            <a:r>
              <a:rPr lang="en-US" dirty="0" smtClean="0"/>
              <a:t> </a:t>
            </a:r>
            <a:r>
              <a:rPr lang="en-US" dirty="0" smtClean="0"/>
              <a:t>(from .52 to .50) </a:t>
            </a:r>
          </a:p>
          <a:p>
            <a:r>
              <a:rPr lang="en-US" dirty="0" smtClean="0"/>
              <a:t>When you factor in the effect of indirect taxes, </a:t>
            </a:r>
            <a:r>
              <a:rPr lang="en-US" dirty="0" smtClean="0"/>
              <a:t>redistributive </a:t>
            </a:r>
            <a:r>
              <a:rPr lang="en-US" dirty="0" smtClean="0"/>
              <a:t>effect is tempered </a:t>
            </a:r>
            <a:r>
              <a:rPr lang="en-US" dirty="0" smtClean="0"/>
              <a:t>but contrast still </a:t>
            </a:r>
            <a:r>
              <a:rPr lang="en-US" dirty="0" smtClean="0"/>
              <a:t>striking: </a:t>
            </a:r>
            <a:r>
              <a:rPr lang="en-US" dirty="0" err="1" smtClean="0"/>
              <a:t>Gini</a:t>
            </a:r>
            <a:r>
              <a:rPr lang="en-US" dirty="0" smtClean="0"/>
              <a:t> </a:t>
            </a:r>
            <a:r>
              <a:rPr lang="en-US" dirty="0" smtClean="0"/>
              <a:t>declines by </a:t>
            </a:r>
            <a:r>
              <a:rPr lang="en-US" b="1" dirty="0" smtClean="0"/>
              <a:t>12 </a:t>
            </a:r>
            <a:r>
              <a:rPr lang="en-US" b="1" dirty="0" err="1" smtClean="0"/>
              <a:t>ppts</a:t>
            </a:r>
            <a:r>
              <a:rPr lang="en-US" dirty="0" smtClean="0"/>
              <a:t> </a:t>
            </a:r>
            <a:r>
              <a:rPr lang="en-US" dirty="0" smtClean="0"/>
              <a:t>in Europe and only </a:t>
            </a:r>
            <a:r>
              <a:rPr lang="en-US" b="1" dirty="0" smtClean="0"/>
              <a:t>1 </a:t>
            </a:r>
            <a:r>
              <a:rPr lang="en-US" b="1" dirty="0" err="1" smtClean="0"/>
              <a:t>ppt</a:t>
            </a:r>
            <a:r>
              <a:rPr lang="en-US" dirty="0" smtClean="0"/>
              <a:t> </a:t>
            </a:r>
            <a:r>
              <a:rPr lang="en-US" dirty="0" smtClean="0"/>
              <a:t>in Latin America</a:t>
            </a:r>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 - Conclusions</a:t>
            </a:r>
            <a:br>
              <a:rPr lang="en-US" b="1" dirty="0" smtClean="0"/>
            </a:br>
            <a:endParaRPr lang="en-US" b="1" dirty="0"/>
          </a:p>
        </p:txBody>
      </p:sp>
      <p:sp>
        <p:nvSpPr>
          <p:cNvPr id="3" name="Content Placeholder 2"/>
          <p:cNvSpPr>
            <a:spLocks noGrp="1"/>
          </p:cNvSpPr>
          <p:nvPr>
            <p:ph idx="1"/>
          </p:nvPr>
        </p:nvSpPr>
        <p:spPr>
          <a:xfrm>
            <a:off x="457200" y="990600"/>
            <a:ext cx="8229600" cy="5867400"/>
          </a:xfrm>
        </p:spPr>
        <p:txBody>
          <a:bodyPr>
            <a:normAutofit lnSpcReduction="10000"/>
          </a:bodyPr>
          <a:lstStyle/>
          <a:p>
            <a:pPr>
              <a:buNone/>
            </a:pPr>
            <a:r>
              <a:rPr lang="en-US" dirty="0" smtClean="0"/>
              <a:t>Income Poverty Gap is not zero because:</a:t>
            </a:r>
          </a:p>
          <a:p>
            <a:pPr>
              <a:buNone/>
            </a:pPr>
            <a:r>
              <a:rPr lang="en-US" dirty="0" smtClean="0"/>
              <a:t>             	Although coverage of the poor with existing safety net system is quite high (around 80%)…</a:t>
            </a:r>
          </a:p>
          <a:p>
            <a:pPr>
              <a:buNone/>
            </a:pPr>
            <a:r>
              <a:rPr lang="en-US" dirty="0" smtClean="0"/>
              <a:t>			The </a:t>
            </a:r>
            <a:r>
              <a:rPr lang="en-US" u="sng" dirty="0" smtClean="0"/>
              <a:t>amount</a:t>
            </a:r>
            <a:r>
              <a:rPr lang="en-US" dirty="0" smtClean="0"/>
              <a:t> of Targeted Monetary Transfers reaching the poor are below the needs</a:t>
            </a:r>
          </a:p>
          <a:p>
            <a:pPr lvl="1"/>
            <a:r>
              <a:rPr lang="en-US" dirty="0" smtClean="0"/>
              <a:t>There are “errors” of inclusion by design (AUH)</a:t>
            </a:r>
          </a:p>
          <a:p>
            <a:pPr lvl="1"/>
            <a:r>
              <a:rPr lang="en-US" dirty="0" smtClean="0"/>
              <a:t>There are “errors” of exclusion by design due to gaps in safety net system </a:t>
            </a:r>
          </a:p>
          <a:p>
            <a:pPr lvl="1">
              <a:buNone/>
            </a:pPr>
            <a:r>
              <a:rPr lang="en-US" dirty="0" smtClean="0"/>
              <a:t>			The “excluded” tend to be male, outside the labor force and more educated</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40</a:t>
            </a:fld>
            <a:endParaRPr lang="en-US"/>
          </a:p>
        </p:txBody>
      </p:sp>
      <p:sp>
        <p:nvSpPr>
          <p:cNvPr id="5" name="Right Arrow 4"/>
          <p:cNvSpPr/>
          <p:nvPr/>
        </p:nvSpPr>
        <p:spPr>
          <a:xfrm>
            <a:off x="990600" y="2971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990600" y="1676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14400" y="5638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chemeClr val="bg2">
              <a:lumMod val="75000"/>
            </a:schemeClr>
          </a:solidFill>
        </p:spPr>
        <p:txBody>
          <a:bodyPr>
            <a:normAutofit fontScale="90000"/>
          </a:bodyPr>
          <a:lstStyle/>
          <a:p>
            <a:r>
              <a:rPr lang="en-US" b="1" dirty="0" smtClean="0"/>
              <a:t/>
            </a:r>
            <a:br>
              <a:rPr lang="en-US" b="1" dirty="0" smtClean="0"/>
            </a:br>
            <a:r>
              <a:rPr lang="en-US" b="1" dirty="0" smtClean="0"/>
              <a:t>Argentina: Equity - Conclusions</a:t>
            </a:r>
            <a:br>
              <a:rPr lang="en-US" b="1" dirty="0" smtClean="0"/>
            </a:br>
            <a:endParaRPr lang="en-US" b="1" dirty="0"/>
          </a:p>
        </p:txBody>
      </p:sp>
      <p:sp>
        <p:nvSpPr>
          <p:cNvPr id="3" name="Content Placeholder 2"/>
          <p:cNvSpPr>
            <a:spLocks noGrp="1"/>
          </p:cNvSpPr>
          <p:nvPr>
            <p:ph idx="1"/>
          </p:nvPr>
        </p:nvSpPr>
        <p:spPr>
          <a:xfrm>
            <a:off x="152400" y="762000"/>
            <a:ext cx="8763000" cy="6096000"/>
          </a:xfrm>
        </p:spPr>
        <p:txBody>
          <a:bodyPr>
            <a:normAutofit fontScale="85000" lnSpcReduction="20000"/>
          </a:bodyPr>
          <a:lstStyle/>
          <a:p>
            <a:pPr>
              <a:buNone/>
            </a:pPr>
            <a:r>
              <a:rPr lang="en-US" dirty="0" smtClean="0"/>
              <a:t>Progressivity of transfers </a:t>
            </a:r>
          </a:p>
          <a:p>
            <a:pPr>
              <a:buNone/>
            </a:pPr>
            <a:r>
              <a:rPr lang="en-US" dirty="0" smtClean="0"/>
              <a:t>			Total redistributive spending is slightly progressive in absolute terms, but some of the social and economic subsidies are not; some of the latter are outright regressive (after transfers inequality is higher than before transfers; e.g., airline subsidies)</a:t>
            </a:r>
          </a:p>
          <a:p>
            <a:pPr>
              <a:buNone/>
            </a:pPr>
            <a:r>
              <a:rPr lang="en-US" dirty="0" smtClean="0"/>
              <a:t>			Thus, there is room to re-allocate benefits from the non-poor to the poor and eradicate the extreme poverty gap</a:t>
            </a:r>
          </a:p>
          <a:p>
            <a:pPr>
              <a:buNone/>
            </a:pPr>
            <a:r>
              <a:rPr lang="en-US" dirty="0" smtClean="0"/>
              <a:t>	Watch out: </a:t>
            </a:r>
          </a:p>
          <a:p>
            <a:pPr>
              <a:buNone/>
            </a:pPr>
            <a:r>
              <a:rPr lang="en-US" dirty="0" smtClean="0"/>
              <a:t>			-negative incentives </a:t>
            </a:r>
          </a:p>
          <a:p>
            <a:pPr>
              <a:buNone/>
            </a:pPr>
            <a:r>
              <a:rPr lang="en-US" dirty="0" smtClean="0"/>
              <a:t>			-impact on poor when eliminating some 			programs</a:t>
            </a:r>
          </a:p>
          <a:p>
            <a:pPr>
              <a:buNone/>
            </a:pPr>
            <a:r>
              <a:rPr lang="en-US" dirty="0" smtClean="0"/>
              <a:t>			-who bears the brunt of redistribution—			political economy dynamics</a:t>
            </a:r>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41</a:t>
            </a:fld>
            <a:endParaRPr lang="en-US"/>
          </a:p>
        </p:txBody>
      </p:sp>
      <p:sp>
        <p:nvSpPr>
          <p:cNvPr id="5" name="Right Arrow 4"/>
          <p:cNvSpPr/>
          <p:nvPr/>
        </p:nvSpPr>
        <p:spPr>
          <a:xfrm>
            <a:off x="762000" y="1143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85800" y="2895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4419600"/>
            <a:ext cx="978408"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Comparing Argentina and Mexico</a:t>
            </a:r>
            <a:endParaRPr lang="en-US" b="1" dirty="0"/>
          </a:p>
        </p:txBody>
      </p:sp>
      <p:sp>
        <p:nvSpPr>
          <p:cNvPr id="3" name="Content Placeholder 2"/>
          <p:cNvSpPr>
            <a:spLocks noGrp="1"/>
          </p:cNvSpPr>
          <p:nvPr>
            <p:ph idx="1"/>
          </p:nvPr>
        </p:nvSpPr>
        <p:spPr>
          <a:xfrm>
            <a:off x="457200" y="1600200"/>
            <a:ext cx="8229600" cy="4953000"/>
          </a:xfrm>
        </p:spPr>
        <p:txBody>
          <a:bodyPr>
            <a:normAutofit/>
          </a:bodyPr>
          <a:lstStyle/>
          <a:p>
            <a:pPr>
              <a:buNone/>
            </a:pPr>
            <a:endParaRPr lang="en-US" dirty="0" smtClean="0"/>
          </a:p>
          <a:p>
            <a:r>
              <a:rPr lang="en-US" dirty="0" smtClean="0"/>
              <a:t>Impact of transfers on poverty and inequality</a:t>
            </a:r>
          </a:p>
          <a:p>
            <a:endParaRPr lang="en-US" dirty="0" smtClean="0"/>
          </a:p>
          <a:p>
            <a:r>
              <a:rPr lang="en-US" dirty="0" smtClean="0"/>
              <a:t>Progressivity of government spending: amount </a:t>
            </a:r>
            <a:r>
              <a:rPr lang="en-US" dirty="0" err="1" smtClean="0"/>
              <a:t>vs</a:t>
            </a:r>
            <a:r>
              <a:rPr lang="en-US" dirty="0" smtClean="0"/>
              <a:t> concentration coefficients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3D9255C-85FE-4B60-B1A8-EFF14C1E0D43}" type="slidenum">
              <a:rPr lang="en-US" smtClean="0"/>
              <a:pPr/>
              <a:t>42</a:t>
            </a:fld>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065601727"/>
              </p:ext>
            </p:extLst>
          </p:nvPr>
        </p:nvGraphicFramePr>
        <p:xfrm>
          <a:off x="228600" y="152414"/>
          <a:ext cx="8762998" cy="6473127"/>
        </p:xfrm>
        <a:graphic>
          <a:graphicData uri="http://schemas.openxmlformats.org/drawingml/2006/table">
            <a:tbl>
              <a:tblPr firstRow="1" firstCol="1" bandRow="1">
                <a:tableStyleId>{5C22544A-7EE6-4342-B048-85BDC9FD1C3A}</a:tableStyleId>
              </a:tblPr>
              <a:tblGrid>
                <a:gridCol w="2984856"/>
                <a:gridCol w="1989907"/>
                <a:gridCol w="1989907"/>
                <a:gridCol w="697532"/>
                <a:gridCol w="1100796"/>
              </a:tblGrid>
              <a:tr h="223116">
                <a:tc gridSpan="5">
                  <a:txBody>
                    <a:bodyPr/>
                    <a:lstStyle/>
                    <a:p>
                      <a:pPr marL="0" marR="0" algn="ctr">
                        <a:lnSpc>
                          <a:spcPct val="115000"/>
                        </a:lnSpc>
                        <a:spcBef>
                          <a:spcPts val="0"/>
                        </a:spcBef>
                        <a:spcAft>
                          <a:spcPts val="0"/>
                        </a:spcAft>
                      </a:pPr>
                      <a:r>
                        <a:rPr lang="en-US" sz="1600" dirty="0" smtClean="0">
                          <a:solidFill>
                            <a:schemeClr val="tx1"/>
                          </a:solidFill>
                          <a:effectLst/>
                        </a:rPr>
                        <a:t>AR: TABLE </a:t>
                      </a:r>
                      <a:r>
                        <a:rPr lang="en-US" sz="1600" dirty="0">
                          <a:solidFill>
                            <a:schemeClr val="tx1"/>
                          </a:solidFill>
                          <a:effectLst/>
                        </a:rPr>
                        <a:t>6. Effect of principal targeted transfers on poverty and inequality*</a:t>
                      </a:r>
                      <a:endParaRPr lang="en-US" sz="16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dirty="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ffectLst/>
                        <a:latin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261">
                <a:tc rowSpan="2">
                  <a:txBody>
                    <a:bodyPr/>
                    <a:lstStyle/>
                    <a:p>
                      <a:pPr marL="0" marR="0">
                        <a:lnSpc>
                          <a:spcPct val="115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Calibri"/>
                        <a:cs typeface="Times New Roman"/>
                      </a:endParaRPr>
                    </a:p>
                    <a:p>
                      <a:pPr marL="0" marR="0">
                        <a:lnSpc>
                          <a:spcPct val="115000"/>
                        </a:lnSpc>
                        <a:spcBef>
                          <a:spcPts val="0"/>
                        </a:spcBef>
                        <a:spcAft>
                          <a:spcPts val="0"/>
                        </a:spcAft>
                      </a:pPr>
                      <a:r>
                        <a:rPr lang="en-US" sz="1200" dirty="0">
                          <a:solidFill>
                            <a:schemeClr val="tx1"/>
                          </a:solidFill>
                          <a:effectLst/>
                        </a:rPr>
                        <a:t> </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solidFill>
                            <a:schemeClr val="tx1"/>
                          </a:solidFill>
                          <a:effectLst/>
                          <a:latin typeface="+mn-lt"/>
                        </a:rPr>
                        <a:t>Argentina- 1</a:t>
                      </a:r>
                      <a:r>
                        <a:rPr lang="en-US" sz="1200" baseline="30000">
                          <a:solidFill>
                            <a:schemeClr val="tx1"/>
                          </a:solidFill>
                          <a:effectLst/>
                          <a:latin typeface="+mn-lt"/>
                        </a:rPr>
                        <a:t>st</a:t>
                      </a:r>
                      <a:r>
                        <a:rPr lang="en-US" sz="1200">
                          <a:solidFill>
                            <a:schemeClr val="tx1"/>
                          </a:solidFill>
                          <a:effectLst/>
                          <a:latin typeface="+mn-lt"/>
                        </a:rPr>
                        <a:t> Semester 2009</a:t>
                      </a:r>
                      <a:endParaRPr lang="en-US" sz="1200">
                        <a:solidFill>
                          <a:schemeClr val="tx1"/>
                        </a:solidFill>
                        <a:effectLst/>
                        <a:latin typeface="+mn-lt"/>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endParaRPr lang="en-US" sz="1200" dirty="0">
                        <a:solidFill>
                          <a:schemeClr val="tx1"/>
                        </a:solidFill>
                        <a:effectLst/>
                        <a:latin typeface="+mn-lt"/>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latin typeface="+mn-lt"/>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ffectLst/>
                        <a:latin typeface="+mn-lt"/>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1075">
                <a:tc vMerge="1">
                  <a:txBody>
                    <a:bodyPr/>
                    <a:lstStyle/>
                    <a:p>
                      <a:pPr marL="0" marR="0">
                        <a:lnSpc>
                          <a:spcPct val="115000"/>
                        </a:lnSpc>
                        <a:spcBef>
                          <a:spcPts val="0"/>
                        </a:spcBef>
                        <a:spcAft>
                          <a:spcPts val="0"/>
                        </a:spcAft>
                      </a:pPr>
                      <a:endParaRPr lang="en-US" sz="1200" dirty="0">
                        <a:solidFill>
                          <a:schemeClr val="tx1"/>
                        </a:solidFill>
                        <a:effectLst/>
                        <a:latin typeface="+mn-lt"/>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Before Moratorium Pensions**</a:t>
                      </a:r>
                      <a:endParaRPr lang="en-US" sz="1200" dirty="0">
                        <a:solidFill>
                          <a:schemeClr val="tx1"/>
                        </a:solidFill>
                        <a:effectLst/>
                        <a:latin typeface="+mn-lt"/>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latin typeface="+mn-lt"/>
                        </a:rPr>
                        <a:t>After Moratorium </a:t>
                      </a:r>
                      <a:r>
                        <a:rPr lang="en-US" sz="1200" dirty="0" smtClean="0">
                          <a:solidFill>
                            <a:schemeClr val="tx1"/>
                          </a:solidFill>
                          <a:effectLst/>
                          <a:latin typeface="+mn-lt"/>
                        </a:rPr>
                        <a:t>Pensions </a:t>
                      </a:r>
                      <a:r>
                        <a:rPr lang="en-US" sz="1200" dirty="0" err="1" smtClean="0">
                          <a:solidFill>
                            <a:schemeClr val="tx1"/>
                          </a:solidFill>
                          <a:effectLst/>
                          <a:latin typeface="+mn-lt"/>
                        </a:rPr>
                        <a:t>Pensions</a:t>
                      </a:r>
                      <a:endParaRPr lang="en-US" sz="1200" dirty="0">
                        <a:solidFill>
                          <a:schemeClr val="tx1"/>
                        </a:solidFill>
                        <a:effectLst/>
                        <a:latin typeface="+mn-lt"/>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a:solidFill>
                            <a:schemeClr val="tx1"/>
                          </a:solidFill>
                          <a:effectLst/>
                          <a:latin typeface="+mn-lt"/>
                        </a:rPr>
                        <a:t>With Monetary Transfers</a:t>
                      </a:r>
                      <a:endParaRPr lang="en-US" sz="1200">
                        <a:solidFill>
                          <a:schemeClr val="tx1"/>
                        </a:solidFill>
                        <a:effectLst/>
                        <a:latin typeface="+mn-lt"/>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latin typeface="+mn-lt"/>
                        </a:rPr>
                        <a:t>With Monetary transfers and Simulated AUH***</a:t>
                      </a:r>
                      <a:endParaRPr lang="en-US" sz="1200" dirty="0">
                        <a:solidFill>
                          <a:schemeClr val="tx1"/>
                        </a:solidFill>
                        <a:effectLst/>
                        <a:latin typeface="+mn-lt"/>
                        <a:ea typeface="Calibri"/>
                        <a:cs typeface="Times New Roman"/>
                      </a:endParaRPr>
                    </a:p>
                  </a:txBody>
                  <a:tcPr marL="32341" marR="323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dirty="0">
                          <a:solidFill>
                            <a:schemeClr val="tx1"/>
                          </a:solidFill>
                          <a:effectLst/>
                        </a:rPr>
                        <a:t>2.5 US</a:t>
                      </a:r>
                      <a:r>
                        <a:rPr lang="en-US" sz="1200" dirty="0" smtClean="0">
                          <a:solidFill>
                            <a:schemeClr val="tx1"/>
                          </a:solidFill>
                          <a:effectLst/>
                        </a:rPr>
                        <a:t>$ %</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261">
                <a:tc>
                  <a:txBody>
                    <a:bodyPr/>
                    <a:lstStyle/>
                    <a:p>
                      <a:pPr marL="0" marR="0">
                        <a:lnSpc>
                          <a:spcPct val="115000"/>
                        </a:lnSpc>
                        <a:spcBef>
                          <a:spcPts val="0"/>
                        </a:spcBef>
                        <a:spcAft>
                          <a:spcPts val="0"/>
                        </a:spcAft>
                      </a:pPr>
                      <a:r>
                        <a:rPr lang="en-US" sz="1200">
                          <a:solidFill>
                            <a:schemeClr val="tx1"/>
                          </a:solidFill>
                          <a:effectLst/>
                        </a:rPr>
                        <a:t>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14.7</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10.2</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8.9</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5.4</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FGT1</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8.5</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FGT2</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6.6</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3.3</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2.3</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1.0</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Absolute Change in 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-4.5</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-9.3</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a:solidFill>
                            <a:schemeClr val="tx1"/>
                          </a:solidFill>
                          <a:effectLst/>
                        </a:rPr>
                        <a:t>Relative Change in 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-30.6%</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-39.5%</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-63.3%</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a:solidFill>
                            <a:schemeClr val="tx1"/>
                          </a:solidFill>
                          <a:effectLst/>
                        </a:rPr>
                        <a:t>Relative Change in FGT1</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-43.5%</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-55.3%</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-78.8%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a:solidFill>
                            <a:schemeClr val="tx1"/>
                          </a:solidFill>
                          <a:effectLst/>
                        </a:rPr>
                        <a:t>Relative Change in FGT2</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-50.0%</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-65.2%</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-84.8%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dirty="0">
                          <a:solidFill>
                            <a:schemeClr val="tx1"/>
                          </a:solidFill>
                          <a:effectLst/>
                        </a:rPr>
                        <a:t>4 US</a:t>
                      </a:r>
                      <a:r>
                        <a:rPr lang="en-US" sz="1200" dirty="0" smtClean="0">
                          <a:solidFill>
                            <a:schemeClr val="tx1"/>
                          </a:solidFill>
                          <a:effectLst/>
                        </a:rPr>
                        <a:t>$ %</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261">
                <a:tc>
                  <a:txBody>
                    <a:bodyPr/>
                    <a:lstStyle/>
                    <a:p>
                      <a:pPr marL="0" marR="0">
                        <a:lnSpc>
                          <a:spcPct val="115000"/>
                        </a:lnSpc>
                        <a:spcBef>
                          <a:spcPts val="0"/>
                        </a:spcBef>
                        <a:spcAft>
                          <a:spcPts val="0"/>
                        </a:spcAft>
                      </a:pPr>
                      <a:r>
                        <a:rPr lang="en-US" sz="1200">
                          <a:solidFill>
                            <a:schemeClr val="tx1"/>
                          </a:solidFill>
                          <a:effectLst/>
                        </a:rPr>
                        <a:t>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24.9</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20.0</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18.9</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15.7</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FGT1</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12.8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8.7</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7.6</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FGT2</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9.2</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5.5</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4.4</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2.4</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116">
                <a:tc>
                  <a:txBody>
                    <a:bodyPr/>
                    <a:lstStyle/>
                    <a:p>
                      <a:pPr marL="0" marR="0">
                        <a:lnSpc>
                          <a:spcPct val="115000"/>
                        </a:lnSpc>
                        <a:spcBef>
                          <a:spcPts val="0"/>
                        </a:spcBef>
                        <a:spcAft>
                          <a:spcPts val="0"/>
                        </a:spcAft>
                      </a:pPr>
                      <a:r>
                        <a:rPr lang="en-US" sz="1200">
                          <a:solidFill>
                            <a:schemeClr val="tx1"/>
                          </a:solidFill>
                          <a:effectLst/>
                        </a:rPr>
                        <a:t>Absolute Change in 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-4.9</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-6.0</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-9.2</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a:solidFill>
                            <a:schemeClr val="tx1"/>
                          </a:solidFill>
                          <a:effectLst/>
                        </a:rPr>
                        <a:t>Relative Change in FGT0</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-19.7%</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-24.1%</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-36.9%</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a:solidFill>
                            <a:schemeClr val="tx1"/>
                          </a:solidFill>
                          <a:effectLst/>
                        </a:rPr>
                        <a:t>Relative Change in FGT1</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-32.0%</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-40.6%</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-60.9%</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628">
                <a:tc>
                  <a:txBody>
                    <a:bodyPr/>
                    <a:lstStyle/>
                    <a:p>
                      <a:pPr marL="0" marR="0">
                        <a:lnSpc>
                          <a:spcPct val="115000"/>
                        </a:lnSpc>
                        <a:spcBef>
                          <a:spcPts val="0"/>
                        </a:spcBef>
                        <a:spcAft>
                          <a:spcPts val="0"/>
                        </a:spcAft>
                      </a:pPr>
                      <a:r>
                        <a:rPr lang="en-US" sz="1200" dirty="0">
                          <a:solidFill>
                            <a:schemeClr val="tx1"/>
                          </a:solidFill>
                          <a:effectLst/>
                        </a:rPr>
                        <a:t>Relative Change in FGT2</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-40.2%</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-52.2%</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-73.9%</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Slide Number Placeholder 2"/>
          <p:cNvSpPr>
            <a:spLocks noGrp="1"/>
          </p:cNvSpPr>
          <p:nvPr>
            <p:ph type="sldNum" sz="quarter" idx="12"/>
          </p:nvPr>
        </p:nvSpPr>
        <p:spPr/>
        <p:txBody>
          <a:bodyPr/>
          <a:lstStyle/>
          <a:p>
            <a:fld id="{D3D9255C-85FE-4B60-B1A8-EFF14C1E0D43}" type="slidenum">
              <a:rPr lang="en-US" smtClean="0"/>
              <a:pPr/>
              <a:t>43</a:t>
            </a:fld>
            <a:endParaRPr lang="en-US"/>
          </a:p>
        </p:txBody>
      </p:sp>
      <p:sp>
        <p:nvSpPr>
          <p:cNvPr id="5" name="Oval 4"/>
          <p:cNvSpPr/>
          <p:nvPr/>
        </p:nvSpPr>
        <p:spPr>
          <a:xfrm>
            <a:off x="3352800" y="1447800"/>
            <a:ext cx="57912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001000" y="2819400"/>
            <a:ext cx="838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162800" y="2819400"/>
            <a:ext cx="838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200568265"/>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586346595"/>
              </p:ext>
            </p:extLst>
          </p:nvPr>
        </p:nvGraphicFramePr>
        <p:xfrm>
          <a:off x="152400" y="1828800"/>
          <a:ext cx="8762998" cy="2277852"/>
        </p:xfrm>
        <a:graphic>
          <a:graphicData uri="http://schemas.openxmlformats.org/drawingml/2006/table">
            <a:tbl>
              <a:tblPr firstRow="1" firstCol="1" bandRow="1">
                <a:tableStyleId>{5C22544A-7EE6-4342-B048-85BDC9FD1C3A}</a:tableStyleId>
              </a:tblPr>
              <a:tblGrid>
                <a:gridCol w="2984856"/>
                <a:gridCol w="1989907"/>
                <a:gridCol w="1989907"/>
                <a:gridCol w="697532"/>
                <a:gridCol w="1100796"/>
              </a:tblGrid>
              <a:tr h="264177">
                <a:tc>
                  <a:txBody>
                    <a:bodyPr/>
                    <a:lstStyle/>
                    <a:p>
                      <a:pPr marL="0" marR="0">
                        <a:lnSpc>
                          <a:spcPct val="115000"/>
                        </a:lnSpc>
                        <a:spcBef>
                          <a:spcPts val="0"/>
                        </a:spcBef>
                        <a:spcAft>
                          <a:spcPts val="0"/>
                        </a:spcAft>
                      </a:pPr>
                      <a:r>
                        <a:rPr lang="en-US" sz="1200" dirty="0">
                          <a:solidFill>
                            <a:schemeClr val="tx1"/>
                          </a:solidFill>
                          <a:effectLst/>
                        </a:rPr>
                        <a:t>GINI coefficient</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0.499</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0.468</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solidFill>
                          <a:schemeClr val="tx1"/>
                        </a:solidFill>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0260">
                <a:tc>
                  <a:txBody>
                    <a:bodyPr/>
                    <a:lstStyle/>
                    <a:p>
                      <a:pPr marL="0" marR="0">
                        <a:lnSpc>
                          <a:spcPct val="115000"/>
                        </a:lnSpc>
                        <a:spcBef>
                          <a:spcPts val="0"/>
                        </a:spcBef>
                        <a:spcAft>
                          <a:spcPts val="0"/>
                        </a:spcAft>
                      </a:pPr>
                      <a:r>
                        <a:rPr lang="en-US" sz="1200">
                          <a:solidFill>
                            <a:schemeClr val="tx1"/>
                          </a:solidFill>
                          <a:effectLst/>
                        </a:rPr>
                        <a:t>RS= Absolute Change in Gini</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-0.031</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solidFill>
                          <a:schemeClr val="tx1"/>
                        </a:solidFill>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0260">
                <a:tc>
                  <a:txBody>
                    <a:bodyPr/>
                    <a:lstStyle/>
                    <a:p>
                      <a:pPr marL="0" marR="0">
                        <a:lnSpc>
                          <a:spcPct val="115000"/>
                        </a:lnSpc>
                        <a:spcBef>
                          <a:spcPts val="0"/>
                        </a:spcBef>
                        <a:spcAft>
                          <a:spcPts val="0"/>
                        </a:spcAft>
                      </a:pPr>
                      <a:r>
                        <a:rPr lang="en-US" sz="1200" dirty="0">
                          <a:solidFill>
                            <a:schemeClr val="tx1"/>
                          </a:solidFill>
                          <a:effectLst/>
                        </a:rPr>
                        <a:t>Percentage Change in </a:t>
                      </a:r>
                      <a:r>
                        <a:rPr lang="en-US" sz="1200" dirty="0" err="1">
                          <a:solidFill>
                            <a:schemeClr val="tx1"/>
                          </a:solidFill>
                          <a:effectLst/>
                        </a:rPr>
                        <a:t>Gini</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rPr>
                        <a:t>-6.2%</a:t>
                      </a:r>
                      <a:endParaRPr lang="en-US" sz="14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solidFill>
                          <a:schemeClr val="tx1"/>
                        </a:solidFill>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9507">
                <a:tc>
                  <a:txBody>
                    <a:bodyPr/>
                    <a:lstStyle/>
                    <a:p>
                      <a:pPr marL="0" marR="0">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a:solidFill>
                          <a:schemeClr val="tx1"/>
                        </a:solidFill>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4177">
                <a:tc gridSpan="5">
                  <a:txBody>
                    <a:bodyPr/>
                    <a:lstStyle/>
                    <a:p>
                      <a:pPr marL="0" marR="0">
                        <a:lnSpc>
                          <a:spcPct val="115000"/>
                        </a:lnSpc>
                        <a:spcBef>
                          <a:spcPts val="0"/>
                        </a:spcBef>
                        <a:spcAft>
                          <a:spcPts val="0"/>
                        </a:spcAft>
                      </a:pPr>
                      <a:r>
                        <a:rPr lang="en-US" sz="1000" dirty="0">
                          <a:solidFill>
                            <a:schemeClr val="tx1"/>
                          </a:solidFill>
                          <a:effectLst/>
                        </a:rPr>
                        <a:t>Notes: * Transfers and household Income as reported in EPH, not adjusted for National Accounts</a:t>
                      </a:r>
                      <a:endParaRPr lang="en-US" sz="10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400" dirty="0">
                        <a:solidFill>
                          <a:schemeClr val="tx1"/>
                        </a:solidFill>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4177">
                <a:tc gridSpan="5">
                  <a:txBody>
                    <a:bodyPr/>
                    <a:lstStyle/>
                    <a:p>
                      <a:pPr marL="0" marR="0">
                        <a:lnSpc>
                          <a:spcPct val="115000"/>
                        </a:lnSpc>
                        <a:spcBef>
                          <a:spcPts val="0"/>
                        </a:spcBef>
                        <a:spcAft>
                          <a:spcPts val="0"/>
                        </a:spcAft>
                      </a:pPr>
                      <a:r>
                        <a:rPr lang="en-US" sz="1000">
                          <a:solidFill>
                            <a:schemeClr val="tx1"/>
                          </a:solidFill>
                          <a:effectLst/>
                        </a:rPr>
                        <a:t>** Market Income net of payroll taxes (income taxes and payroll taxes retained by employer) and gross of taxes for the self-employed</a:t>
                      </a:r>
                      <a:endParaRPr lang="en-US" sz="10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4177">
                <a:tc gridSpan="5">
                  <a:txBody>
                    <a:bodyPr/>
                    <a:lstStyle/>
                    <a:p>
                      <a:pPr marL="0" marR="0">
                        <a:lnSpc>
                          <a:spcPct val="115000"/>
                        </a:lnSpc>
                        <a:spcBef>
                          <a:spcPts val="0"/>
                        </a:spcBef>
                        <a:spcAft>
                          <a:spcPts val="0"/>
                        </a:spcAft>
                      </a:pPr>
                      <a:r>
                        <a:rPr lang="en-US" sz="1000">
                          <a:solidFill>
                            <a:schemeClr val="tx1"/>
                          </a:solidFill>
                          <a:effectLst/>
                        </a:rPr>
                        <a:t>Moratorium Pensions are estimated as those less than or equal 800$ (includes presumably all non contributory pensions)</a:t>
                      </a:r>
                      <a:endParaRPr lang="en-US" sz="10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9507">
                <a:tc gridSpan="5">
                  <a:txBody>
                    <a:bodyPr/>
                    <a:lstStyle/>
                    <a:p>
                      <a:pPr marL="0" marR="0">
                        <a:lnSpc>
                          <a:spcPct val="115000"/>
                        </a:lnSpc>
                        <a:spcBef>
                          <a:spcPts val="0"/>
                        </a:spcBef>
                        <a:spcAft>
                          <a:spcPts val="0"/>
                        </a:spcAft>
                      </a:pPr>
                      <a:r>
                        <a:rPr lang="en-US" sz="1000" dirty="0">
                          <a:solidFill>
                            <a:schemeClr val="tx1"/>
                          </a:solidFill>
                          <a:effectLst/>
                        </a:rPr>
                        <a:t>*** AUH </a:t>
                      </a:r>
                      <a:r>
                        <a:rPr lang="en-US" sz="1000" dirty="0" err="1">
                          <a:solidFill>
                            <a:schemeClr val="tx1"/>
                          </a:solidFill>
                          <a:effectLst/>
                        </a:rPr>
                        <a:t>Asignacion</a:t>
                      </a:r>
                      <a:r>
                        <a:rPr lang="en-US" sz="1000" dirty="0">
                          <a:solidFill>
                            <a:schemeClr val="tx1"/>
                          </a:solidFill>
                          <a:effectLst/>
                        </a:rPr>
                        <a:t> Universal </a:t>
                      </a:r>
                      <a:r>
                        <a:rPr lang="en-US" sz="1000" dirty="0" err="1">
                          <a:solidFill>
                            <a:schemeClr val="tx1"/>
                          </a:solidFill>
                          <a:effectLst/>
                        </a:rPr>
                        <a:t>por</a:t>
                      </a:r>
                      <a:r>
                        <a:rPr lang="en-US" sz="1000" dirty="0">
                          <a:solidFill>
                            <a:schemeClr val="tx1"/>
                          </a:solidFill>
                          <a:effectLst/>
                        </a:rPr>
                        <a:t> </a:t>
                      </a:r>
                      <a:r>
                        <a:rPr lang="en-US" sz="1000" dirty="0" err="1">
                          <a:solidFill>
                            <a:schemeClr val="tx1"/>
                          </a:solidFill>
                          <a:effectLst/>
                        </a:rPr>
                        <a:t>Hijo</a:t>
                      </a:r>
                      <a:r>
                        <a:rPr lang="en-US" sz="1000" dirty="0">
                          <a:solidFill>
                            <a:schemeClr val="tx1"/>
                          </a:solidFill>
                          <a:effectLst/>
                        </a:rPr>
                        <a:t> is simulated according to legal decree.</a:t>
                      </a:r>
                      <a:endParaRPr lang="en-US" sz="10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343905822"/>
              </p:ext>
            </p:extLst>
          </p:nvPr>
        </p:nvGraphicFramePr>
        <p:xfrm>
          <a:off x="152400" y="457200"/>
          <a:ext cx="8762998" cy="1401925"/>
        </p:xfrm>
        <a:graphic>
          <a:graphicData uri="http://schemas.openxmlformats.org/drawingml/2006/table">
            <a:tbl>
              <a:tblPr firstRow="1" firstCol="1" bandRow="1">
                <a:tableStyleId>{5C22544A-7EE6-4342-B048-85BDC9FD1C3A}</a:tableStyleId>
              </a:tblPr>
              <a:tblGrid>
                <a:gridCol w="2984856"/>
                <a:gridCol w="1989907"/>
                <a:gridCol w="1989907"/>
                <a:gridCol w="697532"/>
                <a:gridCol w="1100796"/>
              </a:tblGrid>
              <a:tr h="223116">
                <a:tc gridSpan="5">
                  <a:txBody>
                    <a:bodyPr/>
                    <a:lstStyle/>
                    <a:p>
                      <a:pPr marL="0" marR="0" algn="ctr">
                        <a:lnSpc>
                          <a:spcPct val="115000"/>
                        </a:lnSpc>
                        <a:spcBef>
                          <a:spcPts val="0"/>
                        </a:spcBef>
                        <a:spcAft>
                          <a:spcPts val="0"/>
                        </a:spcAft>
                      </a:pPr>
                      <a:r>
                        <a:rPr lang="en-US" sz="1600" dirty="0" smtClean="0">
                          <a:solidFill>
                            <a:schemeClr val="tx1"/>
                          </a:solidFill>
                          <a:effectLst/>
                        </a:rPr>
                        <a:t>AR:</a:t>
                      </a:r>
                      <a:r>
                        <a:rPr lang="en-US" sz="1600" baseline="0" dirty="0" smtClean="0">
                          <a:solidFill>
                            <a:schemeClr val="tx1"/>
                          </a:solidFill>
                          <a:effectLst/>
                        </a:rPr>
                        <a:t> </a:t>
                      </a:r>
                      <a:r>
                        <a:rPr lang="en-US" sz="1600" dirty="0" smtClean="0">
                          <a:solidFill>
                            <a:schemeClr val="tx1"/>
                          </a:solidFill>
                          <a:effectLst/>
                        </a:rPr>
                        <a:t>TABLE </a:t>
                      </a:r>
                      <a:r>
                        <a:rPr lang="en-US" sz="1600" dirty="0">
                          <a:solidFill>
                            <a:schemeClr val="tx1"/>
                          </a:solidFill>
                          <a:effectLst/>
                        </a:rPr>
                        <a:t>6. Effect of principal targeted transfers on poverty and inequality*</a:t>
                      </a:r>
                      <a:endParaRPr lang="en-US" sz="16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dirty="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ffectLst/>
                        <a:latin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261">
                <a:tc rowSpan="2">
                  <a:txBody>
                    <a:bodyPr/>
                    <a:lstStyle/>
                    <a:p>
                      <a:pPr marL="0" marR="0">
                        <a:lnSpc>
                          <a:spcPct val="115000"/>
                        </a:lnSpc>
                        <a:spcBef>
                          <a:spcPts val="0"/>
                        </a:spcBef>
                        <a:spcAft>
                          <a:spcPts val="0"/>
                        </a:spcAft>
                      </a:pPr>
                      <a:r>
                        <a:rPr lang="en-US" sz="1200" dirty="0">
                          <a:solidFill>
                            <a:schemeClr val="tx1"/>
                          </a:solidFill>
                          <a:effectLst/>
                        </a:rPr>
                        <a:t> </a:t>
                      </a:r>
                      <a:endParaRPr lang="en-US" sz="1200" dirty="0">
                        <a:solidFill>
                          <a:schemeClr val="tx1"/>
                        </a:solidFill>
                        <a:effectLst/>
                        <a:latin typeface="Calibri"/>
                        <a:ea typeface="Calibri"/>
                        <a:cs typeface="Times New Roman"/>
                      </a:endParaRPr>
                    </a:p>
                    <a:p>
                      <a:pPr marL="0" marR="0">
                        <a:lnSpc>
                          <a:spcPct val="115000"/>
                        </a:lnSpc>
                        <a:spcBef>
                          <a:spcPts val="0"/>
                        </a:spcBef>
                        <a:spcAft>
                          <a:spcPts val="0"/>
                        </a:spcAft>
                      </a:pPr>
                      <a:r>
                        <a:rPr lang="en-US" sz="1200" dirty="0">
                          <a:solidFill>
                            <a:schemeClr val="tx1"/>
                          </a:solidFill>
                          <a:effectLst/>
                        </a:rPr>
                        <a:t> </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solidFill>
                            <a:schemeClr val="tx1"/>
                          </a:solidFill>
                          <a:effectLst/>
                        </a:rPr>
                        <a:t>Argentina- 1</a:t>
                      </a:r>
                      <a:r>
                        <a:rPr lang="en-US" sz="1200" baseline="30000">
                          <a:solidFill>
                            <a:schemeClr val="tx1"/>
                          </a:solidFill>
                          <a:effectLst/>
                        </a:rPr>
                        <a:t>st</a:t>
                      </a:r>
                      <a:r>
                        <a:rPr lang="en-US" sz="1200">
                          <a:solidFill>
                            <a:schemeClr val="tx1"/>
                          </a:solidFill>
                          <a:effectLst/>
                        </a:rPr>
                        <a:t> Semester 2009</a:t>
                      </a:r>
                      <a:endParaRPr lang="en-US" sz="120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endParaRPr lang="en-US" sz="1200" dirty="0">
                        <a:solidFill>
                          <a:schemeClr val="tx1"/>
                        </a:solidFill>
                        <a:effectLst/>
                        <a:latin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ffectLst/>
                        <a:latin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1075">
                <a:tc vMerge="1">
                  <a:txBody>
                    <a:bodyPr/>
                    <a:lstStyle/>
                    <a:p>
                      <a:pPr marL="0" marR="0">
                        <a:lnSpc>
                          <a:spcPct val="115000"/>
                        </a:lnSpc>
                        <a:spcBef>
                          <a:spcPts val="0"/>
                        </a:spcBef>
                        <a:spcAft>
                          <a:spcPts val="0"/>
                        </a:spcAft>
                      </a:pP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rPr>
                        <a:t>Before Moratorium Pensions**</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rPr>
                        <a:t>After Moratorium </a:t>
                      </a:r>
                      <a:r>
                        <a:rPr lang="en-US" sz="1200" dirty="0" smtClean="0">
                          <a:solidFill>
                            <a:schemeClr val="tx1"/>
                          </a:solidFill>
                          <a:effectLst/>
                        </a:rPr>
                        <a:t>Pensions </a:t>
                      </a:r>
                      <a:r>
                        <a:rPr lang="en-US" sz="1200" dirty="0" err="1" smtClean="0">
                          <a:solidFill>
                            <a:schemeClr val="tx1"/>
                          </a:solidFill>
                          <a:effectLst/>
                        </a:rPr>
                        <a:t>Pensions</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dirty="0">
                          <a:solidFill>
                            <a:schemeClr val="tx1"/>
                          </a:solidFill>
                          <a:effectLst/>
                        </a:rPr>
                        <a:t>With Monetary Transfers</a:t>
                      </a:r>
                      <a:endParaRPr lang="en-US" sz="1200" dirty="0">
                        <a:solidFill>
                          <a:schemeClr val="tx1"/>
                        </a:solidFill>
                        <a:effectLst/>
                        <a:latin typeface="Calibri"/>
                        <a:ea typeface="Calibri"/>
                        <a:cs typeface="Times New Roman"/>
                      </a:endParaRPr>
                    </a:p>
                  </a:txBody>
                  <a:tcPr marL="32341" marR="3234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a:solidFill>
                            <a:schemeClr val="tx1"/>
                          </a:solidFill>
                          <a:effectLst/>
                        </a:rPr>
                        <a:t>With Monetary transfers and Simulated AUH***</a:t>
                      </a:r>
                      <a:endParaRPr lang="en-US" sz="1200">
                        <a:solidFill>
                          <a:schemeClr val="tx1"/>
                        </a:solidFill>
                        <a:effectLst/>
                        <a:latin typeface="Calibri"/>
                        <a:ea typeface="Calibri"/>
                        <a:cs typeface="Times New Roman"/>
                      </a:endParaRPr>
                    </a:p>
                  </a:txBody>
                  <a:tcPr marL="32341" marR="323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Slide Number Placeholder 5"/>
          <p:cNvSpPr>
            <a:spLocks noGrp="1"/>
          </p:cNvSpPr>
          <p:nvPr>
            <p:ph type="sldNum" sz="quarter" idx="12"/>
          </p:nvPr>
        </p:nvSpPr>
        <p:spPr/>
        <p:txBody>
          <a:bodyPr/>
          <a:lstStyle/>
          <a:p>
            <a:fld id="{D3D9255C-85FE-4B60-B1A8-EFF14C1E0D43}" type="slidenum">
              <a:rPr lang="en-US" smtClean="0"/>
              <a:pPr/>
              <a:t>44</a:t>
            </a:fld>
            <a:endParaRPr lang="en-US"/>
          </a:p>
        </p:txBody>
      </p:sp>
      <p:sp>
        <p:nvSpPr>
          <p:cNvPr id="7" name="Oval 6"/>
          <p:cNvSpPr/>
          <p:nvPr/>
        </p:nvSpPr>
        <p:spPr>
          <a:xfrm>
            <a:off x="3352800" y="1752600"/>
            <a:ext cx="38100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40526201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046606684"/>
              </p:ext>
            </p:extLst>
          </p:nvPr>
        </p:nvGraphicFramePr>
        <p:xfrm>
          <a:off x="152400" y="76200"/>
          <a:ext cx="8839200" cy="6762244"/>
        </p:xfrm>
        <a:graphic>
          <a:graphicData uri="http://schemas.openxmlformats.org/drawingml/2006/table">
            <a:tbl>
              <a:tblPr firstRow="1" firstCol="1" bandRow="1">
                <a:tableStyleId>{5C22544A-7EE6-4342-B048-85BDC9FD1C3A}</a:tableStyleId>
              </a:tblPr>
              <a:tblGrid>
                <a:gridCol w="900821"/>
                <a:gridCol w="967491"/>
                <a:gridCol w="1287662"/>
                <a:gridCol w="1287662"/>
                <a:gridCol w="879113"/>
                <a:gridCol w="1318669"/>
                <a:gridCol w="1318669"/>
                <a:gridCol w="879113"/>
              </a:tblGrid>
              <a:tr h="199747">
                <a:tc gridSpan="8">
                  <a:txBody>
                    <a:bodyPr/>
                    <a:lstStyle/>
                    <a:p>
                      <a:pPr marL="0" marR="0" algn="ctr">
                        <a:lnSpc>
                          <a:spcPct val="115000"/>
                        </a:lnSpc>
                        <a:spcBef>
                          <a:spcPts val="0"/>
                        </a:spcBef>
                        <a:spcAft>
                          <a:spcPts val="0"/>
                        </a:spcAft>
                      </a:pPr>
                      <a:r>
                        <a:rPr lang="en-US" sz="1600" b="1" dirty="0" smtClean="0">
                          <a:solidFill>
                            <a:schemeClr val="tx1"/>
                          </a:solidFill>
                          <a:effectLst/>
                        </a:rPr>
                        <a:t>MX: </a:t>
                      </a:r>
                      <a:r>
                        <a:rPr lang="en-US" sz="1600" b="1" baseline="0" dirty="0" smtClean="0">
                          <a:solidFill>
                            <a:schemeClr val="tx1"/>
                          </a:solidFill>
                          <a:effectLst/>
                        </a:rPr>
                        <a:t> </a:t>
                      </a:r>
                      <a:r>
                        <a:rPr lang="en-US" sz="1600" b="1" dirty="0" smtClean="0">
                          <a:solidFill>
                            <a:schemeClr val="tx1"/>
                          </a:solidFill>
                          <a:effectLst/>
                        </a:rPr>
                        <a:t>Effect </a:t>
                      </a:r>
                      <a:r>
                        <a:rPr lang="en-US" sz="1600" b="1" dirty="0">
                          <a:solidFill>
                            <a:schemeClr val="tx1"/>
                          </a:solidFill>
                          <a:effectLst/>
                        </a:rPr>
                        <a:t>of principal monetary transfers on poverty and inequality*</a:t>
                      </a:r>
                      <a:endParaRPr lang="en-US" sz="1600" b="1"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9747">
                <a:tc rowSpan="2">
                  <a:txBody>
                    <a:bodyPr/>
                    <a:lstStyle/>
                    <a:p>
                      <a:pPr marL="0" marR="0" algn="ctr">
                        <a:lnSpc>
                          <a:spcPct val="115000"/>
                        </a:lnSpc>
                        <a:spcBef>
                          <a:spcPts val="0"/>
                        </a:spcBef>
                        <a:spcAft>
                          <a:spcPts val="0"/>
                        </a:spcAft>
                      </a:pPr>
                      <a:r>
                        <a:rPr lang="en-US" sz="1200" dirty="0">
                          <a:solidFill>
                            <a:schemeClr val="tx1"/>
                          </a:solidFill>
                          <a:effectLst/>
                        </a:rPr>
                        <a:t>Indices</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lnSpc>
                          <a:spcPct val="115000"/>
                        </a:lnSpc>
                        <a:spcBef>
                          <a:spcPts val="0"/>
                        </a:spcBef>
                        <a:spcAft>
                          <a:spcPts val="0"/>
                        </a:spcAft>
                      </a:pPr>
                      <a:r>
                        <a:rPr lang="en-US" sz="1200" dirty="0">
                          <a:solidFill>
                            <a:schemeClr val="tx1"/>
                          </a:solidFill>
                          <a:effectLst/>
                        </a:rPr>
                        <a:t>Before transfers**</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marL="0" marR="0" algn="ctr">
                        <a:lnSpc>
                          <a:spcPct val="115000"/>
                        </a:lnSpc>
                        <a:spcBef>
                          <a:spcPts val="0"/>
                        </a:spcBef>
                        <a:spcAft>
                          <a:spcPts val="0"/>
                        </a:spcAft>
                      </a:pPr>
                      <a:r>
                        <a:rPr lang="en-US" sz="1200" dirty="0">
                          <a:solidFill>
                            <a:schemeClr val="tx1"/>
                          </a:solidFill>
                          <a:effectLst/>
                        </a:rPr>
                        <a:t>After transfers</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899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200" dirty="0">
                          <a:solidFill>
                            <a:schemeClr val="tx1"/>
                          </a:solidFill>
                          <a:effectLst/>
                        </a:rPr>
                        <a:t>Total </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err="1">
                          <a:solidFill>
                            <a:schemeClr val="tx1"/>
                          </a:solidFill>
                          <a:effectLst/>
                        </a:rPr>
                        <a:t>Oportunidades</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err="1">
                          <a:solidFill>
                            <a:schemeClr val="tx1"/>
                          </a:solidFill>
                          <a:effectLst/>
                        </a:rPr>
                        <a:t>Adultos</a:t>
                      </a:r>
                      <a:r>
                        <a:rPr lang="en-US" sz="1200" dirty="0">
                          <a:solidFill>
                            <a:schemeClr val="tx1"/>
                          </a:solidFill>
                          <a:effectLst/>
                        </a:rPr>
                        <a:t> </a:t>
                      </a:r>
                      <a:r>
                        <a:rPr lang="en-US" sz="1200" dirty="0" err="1">
                          <a:solidFill>
                            <a:schemeClr val="tx1"/>
                          </a:solidFill>
                          <a:effectLst/>
                        </a:rPr>
                        <a:t>Mayores</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err="1">
                          <a:solidFill>
                            <a:schemeClr val="tx1"/>
                          </a:solidFill>
                          <a:effectLst/>
                        </a:rPr>
                        <a:t>Procampo</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err="1">
                          <a:solidFill>
                            <a:schemeClr val="tx1"/>
                          </a:solidFill>
                          <a:effectLst/>
                        </a:rPr>
                        <a:t>Becas</a:t>
                      </a:r>
                      <a:r>
                        <a:rPr lang="en-US" sz="1200" dirty="0">
                          <a:solidFill>
                            <a:schemeClr val="tx1"/>
                          </a:solidFill>
                          <a:effectLst/>
                        </a:rPr>
                        <a:t> </a:t>
                      </a:r>
                    </a:p>
                    <a:p>
                      <a:pPr marL="0" marR="0" algn="ctr">
                        <a:lnSpc>
                          <a:spcPct val="115000"/>
                        </a:lnSpc>
                        <a:spcBef>
                          <a:spcPts val="0"/>
                        </a:spcBef>
                        <a:spcAft>
                          <a:spcPts val="0"/>
                        </a:spcAft>
                      </a:pPr>
                      <a:r>
                        <a:rPr lang="en-US" sz="1200" dirty="0">
                          <a:solidFill>
                            <a:schemeClr val="tx1"/>
                          </a:solidFill>
                          <a:effectLst/>
                        </a:rPr>
                        <a:t>(excl. </a:t>
                      </a:r>
                      <a:r>
                        <a:rPr lang="en-US" sz="1200" dirty="0" err="1">
                          <a:solidFill>
                            <a:schemeClr val="tx1"/>
                          </a:solidFill>
                          <a:effectLst/>
                        </a:rPr>
                        <a:t>Oportunidades</a:t>
                      </a:r>
                      <a:r>
                        <a:rPr lang="en-US" sz="1200" dirty="0">
                          <a:solidFill>
                            <a:schemeClr val="tx1"/>
                          </a:solidFill>
                          <a:effectLst/>
                        </a:rPr>
                        <a:t>)</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200" dirty="0">
                          <a:solidFill>
                            <a:schemeClr val="tx1"/>
                          </a:solidFill>
                          <a:effectLst/>
                        </a:rPr>
                        <a:t>Other social programs </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9496">
                <a:tc>
                  <a:txBody>
                    <a:bodyPr/>
                    <a:lstStyle/>
                    <a:p>
                      <a:pPr marL="0" marR="0" algn="ctr">
                        <a:lnSpc>
                          <a:spcPct val="115000"/>
                        </a:lnSpc>
                        <a:spcBef>
                          <a:spcPts val="0"/>
                        </a:spcBef>
                        <a:spcAft>
                          <a:spcPts val="0"/>
                        </a:spcAft>
                      </a:pPr>
                      <a:r>
                        <a:rPr lang="en-US" sz="1200" dirty="0">
                          <a:solidFill>
                            <a:schemeClr val="tx1"/>
                          </a:solidFill>
                          <a:effectLst/>
                        </a:rPr>
                        <a:t>FGT &lt; </a:t>
                      </a:r>
                      <a:r>
                        <a:rPr lang="en-US" sz="1200" dirty="0" smtClean="0">
                          <a:solidFill>
                            <a:schemeClr val="tx1"/>
                          </a:solidFill>
                          <a:effectLst/>
                        </a:rPr>
                        <a:t>2.5 %</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a:solidFill>
                            <a:schemeClr val="tx1"/>
                          </a:solidFill>
                          <a:effectLst/>
                        </a:rPr>
                        <a:t>p0</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13.50</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10.42</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11.86</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13.11</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13.23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13.44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12.73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a:solidFill>
                            <a:schemeClr val="tx1"/>
                          </a:solidFill>
                          <a:effectLst/>
                        </a:rPr>
                        <a:t>p1</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5.39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3.35</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3.99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5.16</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5.19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5.36</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5.02</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dirty="0">
                          <a:solidFill>
                            <a:schemeClr val="tx1"/>
                          </a:solidFill>
                          <a:effectLst/>
                        </a:rPr>
                        <a:t>p2</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3.05</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1.53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1.94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2.86</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2.89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3.03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2.80</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9496">
                <a:tc>
                  <a:txBody>
                    <a:bodyPr/>
                    <a:lstStyle/>
                    <a:p>
                      <a:pPr marL="0" marR="0" algn="ctr">
                        <a:lnSpc>
                          <a:spcPct val="115000"/>
                        </a:lnSpc>
                        <a:spcBef>
                          <a:spcPts val="0"/>
                        </a:spcBef>
                        <a:spcAft>
                          <a:spcPts val="0"/>
                        </a:spcAft>
                      </a:pPr>
                      <a:r>
                        <a:rPr lang="en-US" sz="1200">
                          <a:solidFill>
                            <a:schemeClr val="tx1"/>
                          </a:solidFill>
                          <a:effectLst/>
                        </a:rPr>
                        <a:t>Reduction</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dirty="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a:solidFill>
                            <a:schemeClr val="tx1"/>
                          </a:solidFill>
                          <a:effectLst/>
                        </a:rPr>
                        <a:t>p0</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22.8%</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12.1%</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2.0%</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0.4%</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5.7%</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a:solidFill>
                            <a:schemeClr val="tx1"/>
                          </a:solidFill>
                          <a:effectLst/>
                        </a:rPr>
                        <a:t>p1</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38.0%</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26.0%</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4.4%</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3.8%</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7.0%</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a:solidFill>
                            <a:schemeClr val="tx1"/>
                          </a:solidFill>
                          <a:effectLst/>
                        </a:rPr>
                        <a:t>p2</a:t>
                      </a:r>
                      <a:endParaRPr lang="en-US" sz="120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49.9%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6.3%</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5.3%</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0.8%</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8.4%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dirty="0">
                          <a:solidFill>
                            <a:schemeClr val="tx1"/>
                          </a:solidFill>
                          <a:effectLst/>
                        </a:rPr>
                        <a:t>FGT &lt; </a:t>
                      </a:r>
                      <a:r>
                        <a:rPr lang="en-US" sz="1200" dirty="0" smtClean="0">
                          <a:solidFill>
                            <a:schemeClr val="tx1"/>
                          </a:solidFill>
                          <a:effectLst/>
                        </a:rPr>
                        <a:t>4 %</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dirty="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dirty="0" smtClean="0">
                          <a:solidFill>
                            <a:schemeClr val="tx1"/>
                          </a:solidFill>
                          <a:effectLst/>
                        </a:rPr>
                        <a:t>P0</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26.39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23.52</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24.98</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26.11</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26.24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26.28</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25.49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dirty="0" smtClean="0">
                          <a:solidFill>
                            <a:schemeClr val="tx1"/>
                          </a:solidFill>
                          <a:effectLst/>
                        </a:rPr>
                        <a:t>P1</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10.78</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8.42</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9.33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10.53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10.58</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10.73</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10.28</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dirty="0" smtClean="0">
                          <a:solidFill>
                            <a:schemeClr val="tx1"/>
                          </a:solidFill>
                          <a:effectLst/>
                        </a:rPr>
                        <a:t>P2</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6.20</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4.24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4.89</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5.97</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6.01</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6.16</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smtClean="0">
                          <a:solidFill>
                            <a:schemeClr val="tx1"/>
                          </a:solidFill>
                          <a:effectLst/>
                          <a:latin typeface="+mn-lt"/>
                        </a:rPr>
                        <a:t>5.84</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9496">
                <a:tc>
                  <a:txBody>
                    <a:bodyPr/>
                    <a:lstStyle/>
                    <a:p>
                      <a:pPr marL="0" marR="0" algn="ctr">
                        <a:lnSpc>
                          <a:spcPct val="115000"/>
                        </a:lnSpc>
                        <a:spcBef>
                          <a:spcPts val="0"/>
                        </a:spcBef>
                        <a:spcAft>
                          <a:spcPts val="0"/>
                        </a:spcAft>
                      </a:pPr>
                      <a:r>
                        <a:rPr lang="en-US" sz="1200" dirty="0">
                          <a:solidFill>
                            <a:schemeClr val="tx1"/>
                          </a:solidFill>
                          <a:effectLst/>
                        </a:rPr>
                        <a:t>Reduction</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dirty="0" smtClean="0">
                          <a:solidFill>
                            <a:schemeClr val="tx1"/>
                          </a:solidFill>
                          <a:effectLst/>
                        </a:rPr>
                        <a:t>P0</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10.9%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5.3%</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1.1%</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0.4%</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3.4%</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dirty="0" smtClean="0">
                          <a:solidFill>
                            <a:schemeClr val="tx1"/>
                          </a:solidFill>
                          <a:effectLst/>
                        </a:rPr>
                        <a:t>P1</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21.9%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13.5%</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2.3%</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4.6%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722">
                <a:tc>
                  <a:txBody>
                    <a:bodyPr/>
                    <a:lstStyle/>
                    <a:p>
                      <a:pPr marL="0" marR="0" algn="ctr">
                        <a:lnSpc>
                          <a:spcPct val="115000"/>
                        </a:lnSpc>
                        <a:spcBef>
                          <a:spcPts val="0"/>
                        </a:spcBef>
                        <a:spcAft>
                          <a:spcPts val="0"/>
                        </a:spcAft>
                      </a:pPr>
                      <a:r>
                        <a:rPr lang="en-US" sz="1200" dirty="0" smtClean="0">
                          <a:solidFill>
                            <a:schemeClr val="tx1"/>
                          </a:solidFill>
                          <a:effectLst/>
                        </a:rPr>
                        <a:t>P2</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31.6%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21.2%</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3.1%</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0.6%</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5.9%</a:t>
                      </a:r>
                      <a:endParaRPr lang="en-US" sz="1400">
                        <a:solidFill>
                          <a:schemeClr val="tx1"/>
                        </a:solidFill>
                        <a:effectLst/>
                        <a:latin typeface="+mn-lt"/>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747">
                <a:tc>
                  <a:txBody>
                    <a:bodyPr/>
                    <a:lstStyle/>
                    <a:p>
                      <a:pPr marL="0" marR="0" algn="ctr">
                        <a:lnSpc>
                          <a:spcPct val="115000"/>
                        </a:lnSpc>
                        <a:spcBef>
                          <a:spcPts val="0"/>
                        </a:spcBef>
                        <a:spcAft>
                          <a:spcPts val="0"/>
                        </a:spcAft>
                      </a:pPr>
                      <a:r>
                        <a:rPr lang="en-US" sz="1200" dirty="0" err="1">
                          <a:solidFill>
                            <a:schemeClr val="tx1"/>
                          </a:solidFill>
                          <a:effectLst/>
                        </a:rPr>
                        <a:t>Gini</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0.5235</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0.5118</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0.5150</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0.5219</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0.5224</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0.5231</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0.5231</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9496">
                <a:tc>
                  <a:txBody>
                    <a:bodyPr/>
                    <a:lstStyle/>
                    <a:p>
                      <a:pPr marL="0" marR="0" algn="ctr">
                        <a:lnSpc>
                          <a:spcPct val="115000"/>
                        </a:lnSpc>
                        <a:spcBef>
                          <a:spcPts val="0"/>
                        </a:spcBef>
                        <a:spcAft>
                          <a:spcPts val="0"/>
                        </a:spcAft>
                      </a:pPr>
                      <a:r>
                        <a:rPr lang="en-US" sz="1200" dirty="0">
                          <a:solidFill>
                            <a:schemeClr val="tx1"/>
                          </a:solidFill>
                          <a:effectLst/>
                        </a:rPr>
                        <a:t>Reduction</a:t>
                      </a:r>
                      <a:endParaRPr lang="en-US" sz="12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endParaRPr lang="en-US" sz="1400">
                        <a:solidFill>
                          <a:schemeClr val="tx1"/>
                        </a:solidFill>
                        <a:effectLst/>
                        <a:latin typeface="+mn-lt"/>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2.23%</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1.61%</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0.30%</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0.20%</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a:solidFill>
                            <a:schemeClr val="tx1"/>
                          </a:solidFill>
                          <a:effectLst/>
                          <a:latin typeface="+mn-lt"/>
                        </a:rPr>
                        <a:t>0.08%</a:t>
                      </a:r>
                      <a:endParaRPr lang="en-US" sz="140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mn-lt"/>
                        </a:rPr>
                        <a:t>0.07%</a:t>
                      </a:r>
                      <a:endParaRPr lang="en-US" sz="1400" dirty="0">
                        <a:solidFill>
                          <a:schemeClr val="tx1"/>
                        </a:solidFill>
                        <a:effectLst/>
                        <a:latin typeface="+mn-lt"/>
                        <a:ea typeface="Calibri"/>
                        <a:cs typeface="Times New Roman"/>
                      </a:endParaRPr>
                    </a:p>
                  </a:txBody>
                  <a:tcPr marL="37149" marR="3714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9446">
                <a:tc gridSpan="8">
                  <a:txBody>
                    <a:bodyPr/>
                    <a:lstStyle/>
                    <a:p>
                      <a:pPr marL="0" marR="0">
                        <a:lnSpc>
                          <a:spcPct val="115000"/>
                        </a:lnSpc>
                        <a:spcBef>
                          <a:spcPts val="0"/>
                        </a:spcBef>
                        <a:spcAft>
                          <a:spcPts val="0"/>
                        </a:spcAft>
                      </a:pPr>
                      <a:r>
                        <a:rPr lang="en-US" sz="1000" dirty="0">
                          <a:solidFill>
                            <a:schemeClr val="tx1"/>
                          </a:solidFill>
                          <a:effectLst/>
                        </a:rPr>
                        <a:t>* Transfers and household income as reported in ENIGH survey (not adjusted to National Accounts). **Market income net of payroll taxes (income taxes and social security contributions retained by employer).</a:t>
                      </a:r>
                      <a:endParaRPr lang="en-US" sz="1000" dirty="0">
                        <a:solidFill>
                          <a:schemeClr val="tx1"/>
                        </a:solidFill>
                        <a:effectLst/>
                        <a:latin typeface="Calibri"/>
                        <a:ea typeface="Calibri"/>
                        <a:cs typeface="Times New Roman"/>
                      </a:endParaRPr>
                    </a:p>
                  </a:txBody>
                  <a:tcPr marL="37149" marR="3714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D3D9255C-85FE-4B60-B1A8-EFF14C1E0D43}" type="slidenum">
              <a:rPr lang="en-US" smtClean="0"/>
              <a:pPr/>
              <a:t>45</a:t>
            </a:fld>
            <a:endParaRPr lang="en-US"/>
          </a:p>
        </p:txBody>
      </p:sp>
      <p:sp>
        <p:nvSpPr>
          <p:cNvPr id="5" name="Oval 4"/>
          <p:cNvSpPr/>
          <p:nvPr/>
        </p:nvSpPr>
        <p:spPr>
          <a:xfrm>
            <a:off x="1143000" y="1600200"/>
            <a:ext cx="22098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5638800"/>
            <a:ext cx="22098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057400" y="2743200"/>
            <a:ext cx="1066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609345210"/>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228600" y="228600"/>
            <a:ext cx="8382000" cy="369332"/>
          </a:xfrm>
          <a:prstGeom prst="rect">
            <a:avLst/>
          </a:prstGeom>
          <a:solidFill>
            <a:schemeClr val="bg2">
              <a:lumMod val="75000"/>
            </a:schemeClr>
          </a:solidFill>
        </p:spPr>
        <p:txBody>
          <a:bodyPr wrap="square">
            <a:spAutoFit/>
          </a:bodyPr>
          <a:lstStyle/>
          <a:p>
            <a:r>
              <a:rPr lang="en-US" b="1" dirty="0" smtClean="0"/>
              <a:t>Concentration </a:t>
            </a:r>
            <a:r>
              <a:rPr lang="en-US" b="1" dirty="0"/>
              <a:t>Curves for Progressive and Regressive Transfers (Taxes)</a:t>
            </a:r>
          </a:p>
        </p:txBody>
      </p:sp>
      <p:pic>
        <p:nvPicPr>
          <p:cNvPr id="5" name="Picture 4"/>
          <p:cNvPicPr/>
          <p:nvPr/>
        </p:nvPicPr>
        <p:blipFill>
          <a:blip r:embed="rId2" cstate="print">
            <a:extLst>
              <a:ext uri="{28A0092B-C50C-407E-A947-70E740481C1C}">
                <a14:useLocalDpi xmlns="" xmlns:a14="http://schemas.microsoft.com/office/drawing/2010/main" val="0"/>
              </a:ext>
            </a:extLst>
          </a:blip>
          <a:stretch>
            <a:fillRect/>
          </a:stretch>
        </p:blipFill>
        <p:spPr>
          <a:xfrm>
            <a:off x="533400" y="838200"/>
            <a:ext cx="7543800" cy="5562600"/>
          </a:xfrm>
          <a:prstGeom prst="rect">
            <a:avLst/>
          </a:prstGeom>
        </p:spPr>
      </p:pic>
      <p:sp>
        <p:nvSpPr>
          <p:cNvPr id="6" name="Slide Number Placeholder 5"/>
          <p:cNvSpPr>
            <a:spLocks noGrp="1"/>
          </p:cNvSpPr>
          <p:nvPr>
            <p:ph type="sldNum" sz="quarter" idx="12"/>
          </p:nvPr>
        </p:nvSpPr>
        <p:spPr/>
        <p:txBody>
          <a:bodyPr/>
          <a:lstStyle/>
          <a:p>
            <a:fld id="{D3D9255C-85FE-4B60-B1A8-EFF14C1E0D43}" type="slidenum">
              <a:rPr lang="en-US" smtClean="0"/>
              <a:pPr/>
              <a:t>46</a:t>
            </a:fld>
            <a:endParaRPr lang="en-US"/>
          </a:p>
        </p:txBody>
      </p:sp>
    </p:spTree>
    <p:extLst>
      <p:ext uri="{BB962C8B-B14F-4D97-AF65-F5344CB8AC3E}">
        <p14:creationId xmlns="" xmlns:p14="http://schemas.microsoft.com/office/powerpoint/2010/main" val="1617376566"/>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0355" name="Picture 3"/>
          <p:cNvPicPr>
            <a:picLocks noChangeAspect="1" noChangeArrowheads="1"/>
          </p:cNvPicPr>
          <p:nvPr/>
        </p:nvPicPr>
        <p:blipFill>
          <a:blip r:embed="rId2" cstate="print"/>
          <a:srcRect/>
          <a:stretch>
            <a:fillRect/>
          </a:stretch>
        </p:blipFill>
        <p:spPr bwMode="auto">
          <a:xfrm>
            <a:off x="19018" y="0"/>
            <a:ext cx="8896382" cy="6700158"/>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D3D9255C-85FE-4B60-B1A8-EFF14C1E0D43}" type="slidenum">
              <a:rPr lang="en-US" smtClean="0"/>
              <a:pPr/>
              <a:t>47</a:t>
            </a:fld>
            <a:endParaRPr lang="en-US"/>
          </a:p>
        </p:txBody>
      </p:sp>
      <p:sp>
        <p:nvSpPr>
          <p:cNvPr id="5" name="TextBox 4"/>
          <p:cNvSpPr txBox="1"/>
          <p:nvPr/>
        </p:nvSpPr>
        <p:spPr>
          <a:xfrm>
            <a:off x="3048000" y="914400"/>
            <a:ext cx="3124200" cy="369332"/>
          </a:xfrm>
          <a:prstGeom prst="rect">
            <a:avLst/>
          </a:prstGeom>
          <a:solidFill>
            <a:schemeClr val="bg2">
              <a:lumMod val="75000"/>
            </a:schemeClr>
          </a:solidFill>
        </p:spPr>
        <p:txBody>
          <a:bodyPr wrap="square" rtlCol="0">
            <a:spAutoFit/>
          </a:bodyPr>
          <a:lstStyle/>
          <a:p>
            <a:r>
              <a:rPr lang="en-US" dirty="0" smtClean="0"/>
              <a:t>	</a:t>
            </a:r>
            <a:r>
              <a:rPr lang="en-US" b="1" dirty="0" smtClean="0"/>
              <a:t>ARGENTINA</a:t>
            </a:r>
            <a:endParaRPr lang="en-US" b="1"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991389155"/>
              </p:ext>
            </p:extLst>
          </p:nvPr>
        </p:nvGraphicFramePr>
        <p:xfrm>
          <a:off x="609600" y="228600"/>
          <a:ext cx="7691120" cy="1086612"/>
        </p:xfrm>
        <a:graphic>
          <a:graphicData uri="http://schemas.openxmlformats.org/drawingml/2006/table">
            <a:tbl>
              <a:tblPr>
                <a:tableStyleId>{5C22544A-7EE6-4342-B048-85BDC9FD1C3A}</a:tableStyleId>
              </a:tblPr>
              <a:tblGrid>
                <a:gridCol w="7691120"/>
              </a:tblGrid>
              <a:tr h="0">
                <a:tc>
                  <a:txBody>
                    <a:bodyPr/>
                    <a:lstStyle/>
                    <a:p>
                      <a:pPr marL="0" marR="0" algn="ctr">
                        <a:lnSpc>
                          <a:spcPct val="115000"/>
                        </a:lnSpc>
                        <a:spcBef>
                          <a:spcPts val="0"/>
                        </a:spcBef>
                        <a:spcAft>
                          <a:spcPts val="1000"/>
                        </a:spcAft>
                      </a:pPr>
                      <a:r>
                        <a:rPr lang="en-US" sz="1400" dirty="0" smtClean="0">
                          <a:effectLst/>
                        </a:rPr>
                        <a:t>MX:</a:t>
                      </a:r>
                      <a:r>
                        <a:rPr lang="en-US" sz="1400" baseline="0" dirty="0" smtClean="0">
                          <a:effectLst/>
                        </a:rPr>
                        <a:t> </a:t>
                      </a:r>
                      <a:r>
                        <a:rPr lang="en-US" sz="1400" dirty="0" smtClean="0">
                          <a:effectLst/>
                        </a:rPr>
                        <a:t>FIGURE </a:t>
                      </a:r>
                      <a:r>
                        <a:rPr lang="en-US" sz="1400" dirty="0">
                          <a:effectLst/>
                        </a:rPr>
                        <a:t>1; Concentration </a:t>
                      </a:r>
                      <a:r>
                        <a:rPr lang="en-US" sz="1400" dirty="0" err="1">
                          <a:effectLst/>
                        </a:rPr>
                        <a:t>indeces</a:t>
                      </a:r>
                      <a:r>
                        <a:rPr lang="en-US" sz="1400" dirty="0">
                          <a:effectLst/>
                        </a:rPr>
                        <a:t> (vertical) and budgetary effort (size of bubbles) in redistributive programs by type: education (blue), health (yellow), targeted transfers (green), consumer subsidies (orange) and </a:t>
                      </a:r>
                      <a:r>
                        <a:rPr lang="en-US" sz="1400" dirty="0" err="1">
                          <a:effectLst/>
                        </a:rPr>
                        <a:t>agricultutal</a:t>
                      </a:r>
                      <a:r>
                        <a:rPr lang="en-US" sz="1400" dirty="0">
                          <a:effectLst/>
                        </a:rPr>
                        <a:t> subsidies (</a:t>
                      </a:r>
                      <a:r>
                        <a:rPr lang="en-US" sz="1400" dirty="0" err="1">
                          <a:effectLst/>
                        </a:rPr>
                        <a:t>lila</a:t>
                      </a:r>
                      <a:r>
                        <a:rPr lang="en-US" sz="1400" dirty="0">
                          <a:effectLst/>
                        </a:rPr>
                        <a:t>). </a:t>
                      </a:r>
                      <a:r>
                        <a:rPr lang="es-ES" sz="1400" dirty="0">
                          <a:effectLst/>
                        </a:rPr>
                        <a:t>(</a:t>
                      </a:r>
                      <a:r>
                        <a:rPr lang="es-ES" sz="1400" dirty="0" err="1">
                          <a:effectLst/>
                        </a:rPr>
                        <a:t>ranked</a:t>
                      </a:r>
                      <a:r>
                        <a:rPr lang="es-ES" sz="1400" dirty="0">
                          <a:effectLst/>
                        </a:rPr>
                        <a:t> in horizontal </a:t>
                      </a:r>
                      <a:r>
                        <a:rPr lang="es-ES" sz="1400" dirty="0" err="1">
                          <a:effectLst/>
                        </a:rPr>
                        <a:t>by</a:t>
                      </a:r>
                      <a:r>
                        <a:rPr lang="es-ES" sz="1400" dirty="0">
                          <a:effectLst/>
                        </a:rPr>
                        <a:t> </a:t>
                      </a:r>
                      <a:r>
                        <a:rPr lang="es-ES" sz="1400" dirty="0" err="1">
                          <a:effectLst/>
                        </a:rPr>
                        <a:t>budget</a:t>
                      </a:r>
                      <a:r>
                        <a:rPr lang="es-ES" sz="1400" dirty="0">
                          <a:effectLst/>
                        </a:rPr>
                        <a:t> </a:t>
                      </a:r>
                      <a:r>
                        <a:rPr lang="es-ES" sz="1400" dirty="0" err="1">
                          <a:effectLst/>
                        </a:rPr>
                        <a:t>size</a:t>
                      </a:r>
                      <a:r>
                        <a:rPr lang="es-ES" sz="1400" dirty="0">
                          <a:effectLst/>
                        </a:rPr>
                        <a:t>)</a:t>
                      </a:r>
                      <a:endParaRPr lang="en-US" sz="1400" dirty="0">
                        <a:effectLst/>
                        <a:latin typeface="Calibri"/>
                        <a:ea typeface="Calibri"/>
                        <a:cs typeface="Times New Roman"/>
                      </a:endParaRPr>
                    </a:p>
                  </a:txBody>
                  <a:tcPr marL="44450" marR="44450" marT="0" marB="0" anchor="ctr">
                    <a:solidFill>
                      <a:schemeClr val="bg1"/>
                    </a:solidFill>
                  </a:tcPr>
                </a:tc>
              </a:tr>
              <a:tr h="0">
                <a:tc>
                  <a:txBody>
                    <a:bodyPr/>
                    <a:lstStyle/>
                    <a:p>
                      <a:pPr marL="0" marR="0" algn="just">
                        <a:lnSpc>
                          <a:spcPct val="115000"/>
                        </a:lnSpc>
                        <a:spcBef>
                          <a:spcPts val="0"/>
                        </a:spcBef>
                        <a:spcAft>
                          <a:spcPts val="1000"/>
                        </a:spcAft>
                      </a:pPr>
                      <a:endParaRPr lang="en-US" sz="1000">
                        <a:effectLst/>
                        <a:latin typeface="Calibri"/>
                        <a:ea typeface="Calibri"/>
                        <a:cs typeface="Times New Roman"/>
                      </a:endParaRPr>
                    </a:p>
                  </a:txBody>
                  <a:tcPr marL="44450" marR="44450" marT="0" marB="0">
                    <a:solidFill>
                      <a:schemeClr val="bg1"/>
                    </a:solidFill>
                  </a:tcPr>
                </a:tc>
              </a:tr>
              <a:tr h="144145">
                <a:tc>
                  <a:txBody>
                    <a:bodyPr/>
                    <a:lstStyle/>
                    <a:p>
                      <a:pPr marL="0" marR="0" algn="just">
                        <a:lnSpc>
                          <a:spcPct val="115000"/>
                        </a:lnSpc>
                        <a:spcBef>
                          <a:spcPts val="0"/>
                        </a:spcBef>
                        <a:spcAft>
                          <a:spcPts val="1000"/>
                        </a:spcAft>
                      </a:pPr>
                      <a:r>
                        <a:rPr lang="es-ES" sz="1000" dirty="0">
                          <a:effectLst/>
                        </a:rPr>
                        <a:t> </a:t>
                      </a:r>
                      <a:endParaRPr lang="en-US" sz="1000" dirty="0">
                        <a:effectLst/>
                        <a:latin typeface="Calibri"/>
                        <a:ea typeface="Calibri"/>
                        <a:cs typeface="Times New Roman"/>
                      </a:endParaRPr>
                    </a:p>
                  </a:txBody>
                  <a:tcPr marL="44450" marR="44450" marT="0" marB="0" anchor="b">
                    <a:solidFill>
                      <a:schemeClr val="bg1"/>
                    </a:solidFill>
                  </a:tcPr>
                </a:tc>
              </a:tr>
            </a:tbl>
          </a:graphicData>
        </a:graphic>
      </p:graphicFrame>
      <p:graphicFrame>
        <p:nvGraphicFramePr>
          <p:cNvPr id="5" name="Gráfico 9"/>
          <p:cNvGraphicFramePr/>
          <p:nvPr>
            <p:extLst>
              <p:ext uri="{D42A27DB-BD31-4B8C-83A1-F6EECF244321}">
                <p14:modId xmlns="" xmlns:p14="http://schemas.microsoft.com/office/powerpoint/2010/main" val="914262176"/>
              </p:ext>
            </p:extLst>
          </p:nvPr>
        </p:nvGraphicFramePr>
        <p:xfrm>
          <a:off x="533400" y="914400"/>
          <a:ext cx="80010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D3D9255C-85FE-4B60-B1A8-EFF14C1E0D43}" type="slidenum">
              <a:rPr lang="en-US" smtClean="0"/>
              <a:pPr/>
              <a:t>48</a:t>
            </a:fld>
            <a:endParaRPr lang="en-US"/>
          </a:p>
        </p:txBody>
      </p:sp>
    </p:spTree>
    <p:extLst>
      <p:ext uri="{BB962C8B-B14F-4D97-AF65-F5344CB8AC3E}">
        <p14:creationId xmlns="" xmlns:p14="http://schemas.microsoft.com/office/powerpoint/2010/main" val="888823342"/>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Grazie!</a:t>
            </a:r>
            <a:endParaRPr lang="en-US" sz="8800"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3D9255C-85FE-4B60-B1A8-EFF14C1E0D43}" type="slidenum">
              <a:rPr lang="en-US" smtClean="0"/>
              <a:pPr/>
              <a:t>49</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b="1" dirty="0" smtClean="0"/>
              <a:t>Motivation</a:t>
            </a:r>
            <a:endParaRPr lang="en-US" dirty="0"/>
          </a:p>
        </p:txBody>
      </p:sp>
      <p:sp>
        <p:nvSpPr>
          <p:cNvPr id="3" name="Content Placeholder 2"/>
          <p:cNvSpPr>
            <a:spLocks noGrp="1"/>
          </p:cNvSpPr>
          <p:nvPr>
            <p:ph idx="1"/>
          </p:nvPr>
        </p:nvSpPr>
        <p:spPr>
          <a:xfrm>
            <a:off x="0" y="1600200"/>
            <a:ext cx="8991600" cy="5257800"/>
          </a:xfrm>
        </p:spPr>
        <p:txBody>
          <a:bodyPr>
            <a:normAutofit fontScale="85000" lnSpcReduction="10000"/>
          </a:bodyPr>
          <a:lstStyle/>
          <a:p>
            <a:r>
              <a:rPr lang="en-US" dirty="0" smtClean="0"/>
              <a:t>Using Engel </a:t>
            </a:r>
            <a:r>
              <a:rPr lang="en-US" dirty="0" smtClean="0"/>
              <a:t>et al.’s (1999) analytical framework, </a:t>
            </a:r>
            <a:r>
              <a:rPr lang="en-US" dirty="0" err="1" smtClean="0"/>
              <a:t>Goñi</a:t>
            </a:r>
            <a:r>
              <a:rPr lang="en-US" dirty="0" smtClean="0"/>
              <a:t> et al. conclude </a:t>
            </a:r>
            <a:r>
              <a:rPr lang="en-US" dirty="0" smtClean="0"/>
              <a:t>lower </a:t>
            </a:r>
            <a:r>
              <a:rPr lang="en-US" dirty="0" smtClean="0"/>
              <a:t>fiscal redistribution in Latin America is a result of low tax revenues and -- above all -- lower and less progressive </a:t>
            </a:r>
            <a:r>
              <a:rPr lang="en-US" dirty="0" smtClean="0"/>
              <a:t>transfers</a:t>
            </a:r>
          </a:p>
          <a:p>
            <a:endParaRPr lang="en-US" dirty="0" smtClean="0"/>
          </a:p>
          <a:p>
            <a:r>
              <a:rPr lang="en-US" dirty="0" smtClean="0"/>
              <a:t>The </a:t>
            </a:r>
            <a:r>
              <a:rPr lang="en-US" dirty="0" smtClean="0"/>
              <a:t>neutral or even regressive incidence of the tax system (direct and indirect taxes combined) plays a secondary </a:t>
            </a:r>
            <a:r>
              <a:rPr lang="en-US" dirty="0" smtClean="0"/>
              <a:t>role</a:t>
            </a:r>
          </a:p>
          <a:p>
            <a:pPr>
              <a:buNone/>
            </a:pPr>
            <a:endParaRPr lang="en-US" dirty="0" smtClean="0"/>
          </a:p>
          <a:p>
            <a:r>
              <a:rPr lang="en-US" dirty="0" smtClean="0"/>
              <a:t>The </a:t>
            </a:r>
            <a:r>
              <a:rPr lang="en-US" dirty="0" smtClean="0"/>
              <a:t>authors find that lower transfers are primarily due to the differences in revenue collection rather than the composition of spending (i.e., the share of spending allocated to transfers in the budget is similar between the two groups</a:t>
            </a:r>
            <a:r>
              <a:rPr lang="en-US" dirty="0" smtClean="0"/>
              <a:t>)</a:t>
            </a:r>
          </a:p>
        </p:txBody>
      </p:sp>
      <p:sp>
        <p:nvSpPr>
          <p:cNvPr id="4" name="Slide Number Placeholder 3"/>
          <p:cNvSpPr>
            <a:spLocks noGrp="1"/>
          </p:cNvSpPr>
          <p:nvPr>
            <p:ph type="sldNum" sz="quarter" idx="12"/>
          </p:nvPr>
        </p:nvSpPr>
        <p:spPr/>
        <p:txBody>
          <a:bodyPr/>
          <a:lstStyle/>
          <a:p>
            <a:fld id="{D3D9255C-85FE-4B60-B1A8-EFF14C1E0D4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solidFill>
            <a:schemeClr val="bg2">
              <a:lumMod val="75000"/>
            </a:schemeClr>
          </a:solidFill>
        </p:spPr>
        <p:txBody>
          <a:bodyPr>
            <a:normAutofit fontScale="90000"/>
          </a:bodyPr>
          <a:lstStyle/>
          <a:p>
            <a:r>
              <a:rPr lang="en-US" dirty="0" smtClean="0"/>
              <a:t> </a:t>
            </a:r>
            <a:br>
              <a:rPr lang="en-US" dirty="0" smtClean="0"/>
            </a:br>
            <a:r>
              <a:rPr lang="en-US" b="1" dirty="0" smtClean="0"/>
              <a:t>What is the Commitment to Equity Assessment?</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5181600"/>
          </a:xfrm>
        </p:spPr>
        <p:txBody>
          <a:bodyPr>
            <a:normAutofit/>
          </a:bodyPr>
          <a:lstStyle/>
          <a:p>
            <a:r>
              <a:rPr lang="en-US" dirty="0" smtClean="0"/>
              <a:t>A diagnostic framework to evaluate:</a:t>
            </a:r>
          </a:p>
          <a:p>
            <a:pPr>
              <a:buNone/>
            </a:pPr>
            <a:endParaRPr lang="en-US" dirty="0" smtClean="0"/>
          </a:p>
          <a:p>
            <a:pPr lvl="1"/>
            <a:r>
              <a:rPr lang="en-US" dirty="0" smtClean="0"/>
              <a:t> how aligned fiscal policies are with </a:t>
            </a:r>
            <a:r>
              <a:rPr lang="en-US" u="sng" dirty="0" smtClean="0"/>
              <a:t>supporting a minimum living standard</a:t>
            </a:r>
          </a:p>
          <a:p>
            <a:pPr lvl="1">
              <a:buNone/>
            </a:pPr>
            <a:endParaRPr lang="en-US" u="sng" dirty="0" smtClean="0"/>
          </a:p>
          <a:p>
            <a:pPr lvl="1"/>
            <a:r>
              <a:rPr lang="en-US" dirty="0" smtClean="0"/>
              <a:t>in ways that </a:t>
            </a:r>
            <a:r>
              <a:rPr lang="en-US" u="sng" dirty="0" smtClean="0"/>
              <a:t>reduce inequality</a:t>
            </a:r>
            <a:r>
              <a:rPr lang="en-US" dirty="0" smtClean="0"/>
              <a:t> and are broadly </a:t>
            </a:r>
            <a:r>
              <a:rPr lang="en-US" u="sng" dirty="0" smtClean="0"/>
              <a:t>consistent with macroeconomic stability, microeconomic efficiency and growth </a:t>
            </a:r>
            <a:endParaRPr lang="en-US" u="sng"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a:solidFill>
            <a:schemeClr val="bg2">
              <a:lumMod val="75000"/>
            </a:schemeClr>
          </a:solidFill>
        </p:spPr>
        <p:txBody>
          <a:bodyPr>
            <a:normAutofit/>
          </a:bodyPr>
          <a:lstStyle/>
          <a:p>
            <a:r>
              <a:rPr lang="en-US" dirty="0" smtClean="0"/>
              <a:t> </a:t>
            </a:r>
            <a:r>
              <a:rPr lang="en-US" b="1" dirty="0" smtClean="0"/>
              <a:t>Supporting</a:t>
            </a:r>
            <a:r>
              <a:rPr lang="en-US" dirty="0" smtClean="0"/>
              <a:t> </a:t>
            </a:r>
            <a:r>
              <a:rPr lang="en-US" b="1" dirty="0" smtClean="0"/>
              <a:t>a</a:t>
            </a:r>
            <a:r>
              <a:rPr lang="en-US" dirty="0" smtClean="0"/>
              <a:t> </a:t>
            </a:r>
            <a:r>
              <a:rPr lang="en-US" b="1" dirty="0" smtClean="0"/>
              <a:t>minimum</a:t>
            </a:r>
            <a:r>
              <a:rPr lang="en-US" dirty="0" smtClean="0"/>
              <a:t> </a:t>
            </a:r>
            <a:r>
              <a:rPr lang="en-US" b="1" dirty="0" smtClean="0"/>
              <a:t>living</a:t>
            </a:r>
            <a:r>
              <a:rPr lang="en-US" dirty="0" smtClean="0"/>
              <a:t> </a:t>
            </a:r>
            <a:r>
              <a:rPr lang="en-US" b="1" dirty="0" smtClean="0"/>
              <a:t>standard</a:t>
            </a:r>
            <a:endParaRPr lang="en-US" b="1" dirty="0"/>
          </a:p>
        </p:txBody>
      </p:sp>
      <p:sp>
        <p:nvSpPr>
          <p:cNvPr id="3" name="Content Placeholder 2"/>
          <p:cNvSpPr>
            <a:spLocks noGrp="1"/>
          </p:cNvSpPr>
          <p:nvPr>
            <p:ph idx="1"/>
          </p:nvPr>
        </p:nvSpPr>
        <p:spPr>
          <a:xfrm>
            <a:off x="0" y="1905000"/>
            <a:ext cx="9144000" cy="4953000"/>
          </a:xfrm>
        </p:spPr>
        <p:txBody>
          <a:bodyPr>
            <a:normAutofit fontScale="92500" lnSpcReduction="20000"/>
          </a:bodyPr>
          <a:lstStyle/>
          <a:p>
            <a:pPr marL="971550" lvl="1" indent="-514350">
              <a:buNone/>
            </a:pPr>
            <a:r>
              <a:rPr lang="en-US" dirty="0" smtClean="0"/>
              <a:t> </a:t>
            </a:r>
            <a:r>
              <a:rPr lang="en-US" b="1" i="1" dirty="0" smtClean="0"/>
              <a:t>poverty </a:t>
            </a:r>
            <a:r>
              <a:rPr lang="en-US" b="1" i="1" dirty="0"/>
              <a:t>reduction</a:t>
            </a:r>
            <a:r>
              <a:rPr lang="en-US" dirty="0"/>
              <a:t>: </a:t>
            </a:r>
            <a:r>
              <a:rPr lang="en-US" dirty="0" smtClean="0"/>
              <a:t>ensuring </a:t>
            </a:r>
            <a:r>
              <a:rPr lang="en-US" dirty="0"/>
              <a:t>that everyone has a minimum level of </a:t>
            </a:r>
            <a:r>
              <a:rPr lang="en-US" dirty="0" smtClean="0"/>
              <a:t>consumption</a:t>
            </a:r>
          </a:p>
          <a:p>
            <a:pPr marL="971550" lvl="1" indent="-514350">
              <a:buNone/>
            </a:pPr>
            <a:r>
              <a:rPr lang="en-US" dirty="0" smtClean="0"/>
              <a:t> </a:t>
            </a:r>
            <a:r>
              <a:rPr lang="en-US" b="1" i="1" dirty="0"/>
              <a:t>insurance</a:t>
            </a:r>
            <a:r>
              <a:rPr lang="en-US" dirty="0"/>
              <a:t>: </a:t>
            </a:r>
            <a:r>
              <a:rPr lang="en-US" dirty="0" smtClean="0"/>
              <a:t>preventing </a:t>
            </a:r>
            <a:r>
              <a:rPr lang="en-US" dirty="0"/>
              <a:t>individuals from falling (or falling further) below the minimum level of consumption due to adverse shocks, both idiosyncratic (unemployment, illness, bad harvests, etc.) and systemic (economic crises, natural disasters, spikes in food prices, etc</a:t>
            </a:r>
            <a:r>
              <a:rPr lang="en-US" dirty="0" smtClean="0"/>
              <a:t>.)</a:t>
            </a:r>
          </a:p>
          <a:p>
            <a:pPr marL="971550" lvl="1" indent="-514350">
              <a:buNone/>
            </a:pPr>
            <a:r>
              <a:rPr lang="en-US" b="1" i="1" dirty="0" smtClean="0"/>
              <a:t>income </a:t>
            </a:r>
            <a:r>
              <a:rPr lang="en-US" b="1" i="1" dirty="0"/>
              <a:t>smoothing</a:t>
            </a:r>
            <a:r>
              <a:rPr lang="en-US" i="1" dirty="0"/>
              <a:t>:</a:t>
            </a:r>
            <a:r>
              <a:rPr lang="en-US" dirty="0"/>
              <a:t> </a:t>
            </a:r>
            <a:r>
              <a:rPr lang="en-US" dirty="0" smtClean="0"/>
              <a:t>ensuring </a:t>
            </a:r>
            <a:r>
              <a:rPr lang="en-US" dirty="0"/>
              <a:t>that a minimum level of consumption is achieved throughout an individual’s life-cycle (maternity/paternity leave and retirement, in </a:t>
            </a:r>
            <a:r>
              <a:rPr lang="en-US" dirty="0" smtClean="0"/>
              <a:t>particular</a:t>
            </a:r>
            <a:r>
              <a:rPr lang="en-US" dirty="0" smtClean="0"/>
              <a:t>)</a:t>
            </a:r>
            <a:endParaRPr lang="en-US" dirty="0" smtClean="0"/>
          </a:p>
          <a:p>
            <a:pPr marL="971550" lvl="1" indent="-514350">
              <a:buNone/>
            </a:pPr>
            <a:r>
              <a:rPr lang="en-US" b="1" i="1" dirty="0" smtClean="0"/>
              <a:t>building </a:t>
            </a:r>
            <a:r>
              <a:rPr lang="en-US" b="1" i="1" dirty="0"/>
              <a:t>poor people’s human capital</a:t>
            </a:r>
            <a:r>
              <a:rPr lang="en-US" dirty="0" smtClean="0"/>
              <a:t>: </a:t>
            </a:r>
            <a:r>
              <a:rPr lang="en-US" dirty="0"/>
              <a:t>ensuring that everyone has a minimum level of education and health.</a:t>
            </a:r>
          </a:p>
        </p:txBody>
      </p:sp>
      <p:sp>
        <p:nvSpPr>
          <p:cNvPr id="4" name="Slide Number Placeholder 3"/>
          <p:cNvSpPr>
            <a:spLocks noGrp="1"/>
          </p:cNvSpPr>
          <p:nvPr>
            <p:ph type="sldNum" sz="quarter" idx="12"/>
          </p:nvPr>
        </p:nvSpPr>
        <p:spPr/>
        <p:txBody>
          <a:bodyPr/>
          <a:lstStyle/>
          <a:p>
            <a:fld id="{D44A4457-FDB1-4F8C-86F4-C158D079D01D}" type="slidenum">
              <a:rPr lang="en-US" smtClean="0"/>
              <a:pPr/>
              <a:t>7</a:t>
            </a:fld>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1762"/>
          </a:xfrm>
          <a:solidFill>
            <a:schemeClr val="bg2">
              <a:lumMod val="75000"/>
            </a:schemeClr>
          </a:solidFill>
        </p:spPr>
        <p:txBody>
          <a:bodyPr>
            <a:normAutofit fontScale="90000"/>
          </a:bodyPr>
          <a:lstStyle/>
          <a:p>
            <a:pPr algn="l"/>
            <a:r>
              <a:rPr lang="en-US" sz="3600" dirty="0" smtClean="0"/>
              <a:t/>
            </a:r>
            <a:br>
              <a:rPr lang="en-US" sz="3600" dirty="0" smtClean="0"/>
            </a:br>
            <a:r>
              <a:rPr lang="en-US" sz="3600" dirty="0" smtClean="0"/>
              <a:t/>
            </a:r>
            <a:br>
              <a:rPr lang="en-US" sz="3600" dirty="0" smtClean="0"/>
            </a:br>
            <a:r>
              <a:rPr lang="en-US" sz="3600" b="1" dirty="0" smtClean="0"/>
              <a:t>CEQ</a:t>
            </a:r>
            <a:r>
              <a:rPr lang="en-US" sz="3600" dirty="0" smtClean="0"/>
              <a:t> </a:t>
            </a:r>
            <a:r>
              <a:rPr lang="en-US" sz="3600" b="1" dirty="0" smtClean="0"/>
              <a:t>evaluates</a:t>
            </a:r>
            <a:r>
              <a:rPr lang="en-US" sz="3600" dirty="0" smtClean="0"/>
              <a:t> </a:t>
            </a:r>
            <a:r>
              <a:rPr lang="en-US" sz="3600" b="1" dirty="0" smtClean="0"/>
              <a:t>efforts</a:t>
            </a:r>
            <a:r>
              <a:rPr lang="en-US" sz="3600" dirty="0" smtClean="0"/>
              <a:t> </a:t>
            </a:r>
            <a:r>
              <a:rPr lang="en-US" sz="3600" b="1" dirty="0" smtClean="0"/>
              <a:t>based</a:t>
            </a:r>
            <a:r>
              <a:rPr lang="en-US" sz="3600" dirty="0" smtClean="0"/>
              <a:t> </a:t>
            </a:r>
            <a:r>
              <a:rPr lang="en-US" sz="3600" b="1" dirty="0" smtClean="0"/>
              <a:t>on</a:t>
            </a:r>
            <a:r>
              <a:rPr lang="en-US" sz="3600" dirty="0" smtClean="0"/>
              <a:t> </a:t>
            </a:r>
            <a:r>
              <a:rPr lang="en-US" sz="3600" b="1" dirty="0" smtClean="0"/>
              <a:t>whether</a:t>
            </a:r>
            <a:r>
              <a:rPr lang="en-US" sz="3600" dirty="0" smtClean="0"/>
              <a:t> </a:t>
            </a:r>
            <a:r>
              <a:rPr lang="en-US" sz="3600" b="1" dirty="0" smtClean="0"/>
              <a:t>governments:</a:t>
            </a:r>
            <a:r>
              <a:rPr lang="en-US" sz="3600" dirty="0" smtClean="0"/>
              <a:t> </a:t>
            </a:r>
            <a:br>
              <a:rPr lang="en-US" sz="3600" dirty="0" smtClean="0"/>
            </a:br>
            <a:r>
              <a:rPr lang="en-US" dirty="0" smtClean="0"/>
              <a:t> </a:t>
            </a:r>
            <a:br>
              <a:rPr lang="en-US" dirty="0" smtClean="0"/>
            </a:br>
            <a:endParaRPr lang="en-US" dirty="0"/>
          </a:p>
        </p:txBody>
      </p:sp>
      <p:sp>
        <p:nvSpPr>
          <p:cNvPr id="3" name="Content Placeholder 2"/>
          <p:cNvSpPr>
            <a:spLocks noGrp="1"/>
          </p:cNvSpPr>
          <p:nvPr>
            <p:ph idx="1"/>
          </p:nvPr>
        </p:nvSpPr>
        <p:spPr>
          <a:xfrm>
            <a:off x="457200" y="1371600"/>
            <a:ext cx="8229600" cy="5486400"/>
          </a:xfrm>
        </p:spPr>
        <p:txBody>
          <a:bodyPr>
            <a:normAutofit lnSpcReduction="10000"/>
          </a:bodyPr>
          <a:lstStyle/>
          <a:p>
            <a:r>
              <a:rPr lang="en-US" dirty="0" smtClean="0"/>
              <a:t>collect and allocate enough resources to support a minimum living standard for all: RESOURCES</a:t>
            </a:r>
          </a:p>
          <a:p>
            <a:r>
              <a:rPr lang="en-US" dirty="0" smtClean="0"/>
              <a:t>collect and distribute resources equitably: EQUITY </a:t>
            </a:r>
          </a:p>
          <a:p>
            <a:r>
              <a:rPr lang="en-US" dirty="0" smtClean="0"/>
              <a:t>ensure spending is fiscally sustainable and that programs are incentive compatible: QUALITY</a:t>
            </a:r>
          </a:p>
          <a:p>
            <a:r>
              <a:rPr lang="en-US" dirty="0" smtClean="0"/>
              <a:t>collect and publish relevant information as well as are subject to independent evaluations: ACCOUNTABILITY</a:t>
            </a:r>
            <a:endParaRPr lang="en-US" dirty="0"/>
          </a:p>
        </p:txBody>
      </p:sp>
      <p:sp>
        <p:nvSpPr>
          <p:cNvPr id="4" name="Slide Number Placeholder 3"/>
          <p:cNvSpPr>
            <a:spLocks noGrp="1"/>
          </p:cNvSpPr>
          <p:nvPr>
            <p:ph type="sldNum" sz="quarter" idx="12"/>
          </p:nvPr>
        </p:nvSpPr>
        <p:spPr>
          <a:xfrm>
            <a:off x="8305800" y="6477000"/>
            <a:ext cx="381000" cy="244475"/>
          </a:xfrm>
        </p:spPr>
        <p:txBody>
          <a:bodyPr/>
          <a:lstStyle/>
          <a:p>
            <a:fld id="{D44A4457-FDB1-4F8C-86F4-C158D079D01D}" type="slidenum">
              <a:rPr lang="en-US" smtClean="0"/>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2">
              <a:lumMod val="75000"/>
            </a:schemeClr>
          </a:solidFill>
        </p:spPr>
        <p:txBody>
          <a:bodyPr/>
          <a:lstStyle/>
          <a:p>
            <a:r>
              <a:rPr lang="en-US" b="1" dirty="0" smtClean="0"/>
              <a:t>CEQ: Diagnostic</a:t>
            </a:r>
            <a:r>
              <a:rPr lang="en-US" dirty="0" smtClean="0"/>
              <a:t> </a:t>
            </a:r>
            <a:r>
              <a:rPr lang="en-US" b="1" dirty="0" smtClean="0"/>
              <a:t>Framework</a:t>
            </a:r>
            <a:endParaRPr lang="en-US" b="1" dirty="0"/>
          </a:p>
        </p:txBody>
      </p:sp>
      <p:sp>
        <p:nvSpPr>
          <p:cNvPr id="3" name="Content Placeholder 2"/>
          <p:cNvSpPr>
            <a:spLocks noGrp="1"/>
          </p:cNvSpPr>
          <p:nvPr>
            <p:ph idx="1"/>
          </p:nvPr>
        </p:nvSpPr>
        <p:spPr>
          <a:xfrm>
            <a:off x="0" y="1143000"/>
            <a:ext cx="9144000" cy="5715000"/>
          </a:xfrm>
        </p:spPr>
        <p:txBody>
          <a:bodyPr>
            <a:noAutofit/>
          </a:bodyPr>
          <a:lstStyle/>
          <a:p>
            <a:endParaRPr lang="en-US" dirty="0" smtClean="0"/>
          </a:p>
          <a:p>
            <a:r>
              <a:rPr lang="en-US" dirty="0" smtClean="0"/>
              <a:t>Main question: Does a government make </a:t>
            </a:r>
            <a:r>
              <a:rPr lang="en-US" i="1" dirty="0" smtClean="0"/>
              <a:t>substantial efforts</a:t>
            </a:r>
            <a:r>
              <a:rPr lang="en-US" dirty="0" smtClean="0"/>
              <a:t> to support a minimum standard of living and build the human capital of the poor?</a:t>
            </a:r>
          </a:p>
          <a:p>
            <a:endParaRPr lang="en-US" dirty="0" smtClean="0"/>
          </a:p>
          <a:p>
            <a:r>
              <a:rPr lang="en-US" dirty="0" smtClean="0"/>
              <a:t>Define “substantial effort:” </a:t>
            </a:r>
          </a:p>
          <a:p>
            <a:pPr lvl="1"/>
            <a:r>
              <a:rPr lang="en-US" dirty="0" smtClean="0"/>
              <a:t>after net transfers income and human capital poverty gaps are “close to” zero</a:t>
            </a:r>
          </a:p>
        </p:txBody>
      </p:sp>
      <p:sp>
        <p:nvSpPr>
          <p:cNvPr id="4" name="Slide Number Placeholder 3"/>
          <p:cNvSpPr>
            <a:spLocks noGrp="1"/>
          </p:cNvSpPr>
          <p:nvPr>
            <p:ph type="sldNum" sz="quarter" idx="12"/>
          </p:nvPr>
        </p:nvSpPr>
        <p:spPr/>
        <p:txBody>
          <a:bodyPr/>
          <a:lstStyle/>
          <a:p>
            <a:fld id="{D44A4457-FDB1-4F8C-86F4-C158D079D01D}" type="slidenum">
              <a:rPr lang="en-US" smtClean="0"/>
              <a:pPr/>
              <a:t>9</a:t>
            </a:fld>
            <a:endParaRPr lang="en-US"/>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3269</TotalTime>
  <Words>3500</Words>
  <Application>Microsoft Office PowerPoint</Application>
  <PresentationFormat>On-screen Show (4:3)</PresentationFormat>
  <Paragraphs>1136</Paragraphs>
  <Slides>49</Slides>
  <Notes>0</Notes>
  <HiddenSlides>30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Commitment to Equity: An Assessment of Fiscal Policies in Argentina, Mexico and Peru Jaramillo, Lustig, Pessino and Scott  Presented by Nora Lustig (Tulane University) and Miguel Jaramillo (GRADE)</vt:lpstr>
      <vt:lpstr>Outline</vt:lpstr>
      <vt:lpstr>Background</vt:lpstr>
      <vt:lpstr>Motivation</vt:lpstr>
      <vt:lpstr>Motivation</vt:lpstr>
      <vt:lpstr>  What is the Commitment to Equity Assessment? </vt:lpstr>
      <vt:lpstr> Supporting a minimum living standard</vt:lpstr>
      <vt:lpstr>  CEQ evaluates efforts based on whether governments:    </vt:lpstr>
      <vt:lpstr>CEQ: Diagnostic Framework</vt:lpstr>
      <vt:lpstr>Suppose, as in most developing countries, that the poverty gap is not close to zero  </vt:lpstr>
      <vt:lpstr>Diagnostic Framework</vt:lpstr>
      <vt:lpstr>CEQ: Snapshot of Diagnostic Framework</vt:lpstr>
      <vt:lpstr>Policy Instruments Considered</vt:lpstr>
      <vt:lpstr> CEQ: What form does it take?</vt:lpstr>
      <vt:lpstr>CEQ: Data requirements</vt:lpstr>
      <vt:lpstr>CEQ: Indicators</vt:lpstr>
      <vt:lpstr>Slide 17</vt:lpstr>
      <vt:lpstr>CEQ in Practice</vt:lpstr>
      <vt:lpstr>CEQ: Argentina and Mexico</vt:lpstr>
      <vt:lpstr>CEQ: Argentina and Mexico  (preliminary results)</vt:lpstr>
      <vt:lpstr> Argentina: Resources </vt:lpstr>
      <vt:lpstr>Slide 22</vt:lpstr>
      <vt:lpstr>Slide 23</vt:lpstr>
      <vt:lpstr>Slide 24</vt:lpstr>
      <vt:lpstr> Argentina: Resources </vt:lpstr>
      <vt:lpstr> Argentina: Resources - Conclusion </vt:lpstr>
      <vt:lpstr> Argentina: Equity </vt:lpstr>
      <vt:lpstr>Slide 28</vt:lpstr>
      <vt:lpstr> Argentina: Equity  Progressivity of Net Transfers  </vt:lpstr>
      <vt:lpstr>Slide 30</vt:lpstr>
      <vt:lpstr> Argentina: Equity  Progressivity of Net Transfers  </vt:lpstr>
      <vt:lpstr>Slide 32</vt:lpstr>
      <vt:lpstr> Argentina: Equity </vt:lpstr>
      <vt:lpstr>Slide 34</vt:lpstr>
      <vt:lpstr> Argentina: Equity </vt:lpstr>
      <vt:lpstr>Slide 36</vt:lpstr>
      <vt:lpstr>Slide 37</vt:lpstr>
      <vt:lpstr> Argentina: Equity </vt:lpstr>
      <vt:lpstr>Slide 39</vt:lpstr>
      <vt:lpstr> Argentina: Equity - Conclusions </vt:lpstr>
      <vt:lpstr> Argentina: Equity - Conclusions </vt:lpstr>
      <vt:lpstr>Comparing Argentina and Mexico</vt:lpstr>
      <vt:lpstr>Slide 43</vt:lpstr>
      <vt:lpstr>Slide 44</vt:lpstr>
      <vt:lpstr>Slide 45</vt:lpstr>
      <vt:lpstr>Slide 46</vt:lpstr>
      <vt:lpstr>Slide 47</vt:lpstr>
      <vt:lpstr>Slide 48</vt:lpstr>
      <vt:lpstr>Grazie!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dc:creator>
  <cp:lastModifiedBy>noralustig</cp:lastModifiedBy>
  <cp:revision>95</cp:revision>
  <dcterms:created xsi:type="dcterms:W3CDTF">2011-06-12T19:57:45Z</dcterms:created>
  <dcterms:modified xsi:type="dcterms:W3CDTF">2011-07-19T13:07:05Z</dcterms:modified>
</cp:coreProperties>
</file>