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509" r:id="rId3"/>
    <p:sldId id="510" r:id="rId4"/>
    <p:sldId id="461" r:id="rId5"/>
    <p:sldId id="528" r:id="rId6"/>
    <p:sldId id="527" r:id="rId7"/>
    <p:sldId id="462" r:id="rId8"/>
    <p:sldId id="519" r:id="rId9"/>
    <p:sldId id="465" r:id="rId10"/>
    <p:sldId id="466" r:id="rId11"/>
    <p:sldId id="532" r:id="rId12"/>
    <p:sldId id="533" r:id="rId13"/>
    <p:sldId id="534" r:id="rId14"/>
    <p:sldId id="535" r:id="rId15"/>
    <p:sldId id="467" r:id="rId16"/>
    <p:sldId id="537" r:id="rId17"/>
    <p:sldId id="512" r:id="rId18"/>
    <p:sldId id="514" r:id="rId19"/>
    <p:sldId id="518" r:id="rId20"/>
    <p:sldId id="521" r:id="rId21"/>
    <p:sldId id="522" r:id="rId22"/>
    <p:sldId id="526" r:id="rId23"/>
    <p:sldId id="531" r:id="rId24"/>
    <p:sldId id="536" r:id="rId25"/>
    <p:sldId id="524" r:id="rId26"/>
    <p:sldId id="469" r:id="rId27"/>
    <p:sldId id="471" r:id="rId28"/>
    <p:sldId id="478" r:id="rId29"/>
    <p:sldId id="480" r:id="rId30"/>
    <p:sldId id="538" r:id="rId31"/>
    <p:sldId id="487" r:id="rId32"/>
    <p:sldId id="539" r:id="rId33"/>
    <p:sldId id="541" r:id="rId34"/>
    <p:sldId id="584" r:id="rId35"/>
    <p:sldId id="486" r:id="rId36"/>
    <p:sldId id="542" r:id="rId37"/>
    <p:sldId id="543" r:id="rId38"/>
    <p:sldId id="544" r:id="rId39"/>
    <p:sldId id="545" r:id="rId40"/>
    <p:sldId id="546" r:id="rId41"/>
    <p:sldId id="547" r:id="rId42"/>
    <p:sldId id="548" r:id="rId43"/>
    <p:sldId id="582" r:id="rId44"/>
    <p:sldId id="583" r:id="rId45"/>
    <p:sldId id="579" r:id="rId46"/>
    <p:sldId id="580" r:id="rId47"/>
    <p:sldId id="581" r:id="rId48"/>
    <p:sldId id="550" r:id="rId49"/>
    <p:sldId id="551" r:id="rId50"/>
    <p:sldId id="552" r:id="rId51"/>
    <p:sldId id="553" r:id="rId52"/>
    <p:sldId id="554" r:id="rId53"/>
    <p:sldId id="555" r:id="rId54"/>
    <p:sldId id="556" r:id="rId55"/>
    <p:sldId id="569" r:id="rId56"/>
    <p:sldId id="570" r:id="rId57"/>
    <p:sldId id="571" r:id="rId58"/>
    <p:sldId id="577" r:id="rId59"/>
    <p:sldId id="572" r:id="rId60"/>
    <p:sldId id="573" r:id="rId61"/>
    <p:sldId id="574" r:id="rId62"/>
    <p:sldId id="578" r:id="rId63"/>
    <p:sldId id="575" r:id="rId64"/>
    <p:sldId id="576" r:id="rId65"/>
    <p:sldId id="56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oralustig\Documents\WORK%20IN%20PROGRESS\ECONOMIA\EDUARDO%20ORTIZ%20EXCLs\Graphs_Tables_NL_LF_EO_16Feb1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Conferencias%20y%20Presentaciones\INTERAMERICAN%20DIALOGUE%20brookings%20y%20demas%202008\Prob%20of%20being%20exclude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c\Mis%20documentos\Social%20Repor%20Card\CEQ%20Mx%20burbuj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Mis%20documentos\Social%20Repor%20Card\probits%200202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bg1">
                <a:lumMod val="50000"/>
              </a:schemeClr>
            </a:solidFill>
            <a:ln>
              <a:solidFill>
                <a:schemeClr val="bg1">
                  <a:lumMod val="50000"/>
                </a:schemeClr>
              </a:solidFill>
            </a:ln>
          </c:spPr>
          <c:dPt>
            <c:idx val="9"/>
            <c:spPr>
              <a:solidFill>
                <a:schemeClr val="bg1">
                  <a:lumMod val="50000"/>
                </a:schemeClr>
              </a:solidFill>
              <a:ln>
                <a:noFill/>
              </a:ln>
            </c:spPr>
          </c:dPt>
          <c:dPt>
            <c:idx val="10"/>
            <c:spPr>
              <a:solidFill>
                <a:schemeClr val="bg1">
                  <a:lumMod val="50000"/>
                </a:schemeClr>
              </a:solidFill>
              <a:ln w="19050">
                <a:solidFill>
                  <a:prstClr val="black"/>
                </a:solidFill>
              </a:ln>
            </c:spPr>
          </c:dPt>
          <c:dPt>
            <c:idx val="11"/>
            <c:spPr>
              <a:solidFill>
                <a:schemeClr val="bg1">
                  <a:lumMod val="50000"/>
                </a:schemeClr>
              </a:solidFill>
              <a:ln>
                <a:noFill/>
              </a:ln>
            </c:spPr>
          </c:dPt>
          <c:dPt>
            <c:idx val="12"/>
            <c:spPr>
              <a:solidFill>
                <a:schemeClr val="bg1">
                  <a:lumMod val="50000"/>
                </a:schemeClr>
              </a:solidFill>
              <a:ln w="19050">
                <a:solidFill>
                  <a:schemeClr val="tx1"/>
                </a:solidFill>
              </a:ln>
            </c:spPr>
          </c:dPt>
          <c:dPt>
            <c:idx val="13"/>
            <c:spPr>
              <a:solidFill>
                <a:schemeClr val="bg1">
                  <a:lumMod val="50000"/>
                </a:schemeClr>
              </a:solidFill>
              <a:ln w="19050">
                <a:solidFill>
                  <a:schemeClr val="tx1"/>
                </a:solidFill>
              </a:ln>
            </c:spPr>
          </c:dPt>
          <c:dPt>
            <c:idx val="14"/>
            <c:spPr>
              <a:solidFill>
                <a:schemeClr val="bg1">
                  <a:lumMod val="50000"/>
                </a:schemeClr>
              </a:solidFill>
              <a:ln w="19050">
                <a:solidFill>
                  <a:prstClr val="black"/>
                </a:solidFill>
              </a:ln>
            </c:spPr>
          </c:dPt>
          <c:dPt>
            <c:idx val="15"/>
            <c:spPr>
              <a:solidFill>
                <a:schemeClr val="bg1">
                  <a:lumMod val="50000"/>
                </a:schemeClr>
              </a:solidFill>
              <a:ln>
                <a:noFill/>
              </a:ln>
            </c:spPr>
          </c:dPt>
          <c:dPt>
            <c:idx val="16"/>
            <c:spPr>
              <a:solidFill>
                <a:sysClr val="window" lastClr="FFFFFF">
                  <a:lumMod val="50000"/>
                </a:sysClr>
              </a:solidFill>
              <a:ln w="12700">
                <a:noFill/>
              </a:ln>
            </c:spPr>
          </c:dPt>
          <c:dPt>
            <c:idx val="17"/>
            <c:spPr>
              <a:solidFill>
                <a:schemeClr val="bg1">
                  <a:lumMod val="75000"/>
                </a:schemeClr>
              </a:solidFill>
              <a:ln>
                <a:solidFill>
                  <a:schemeClr val="bg1">
                    <a:lumMod val="75000"/>
                  </a:schemeClr>
                </a:solidFill>
              </a:ln>
            </c:spPr>
          </c:dPt>
          <c:dPt>
            <c:idx val="18"/>
            <c:spPr>
              <a:solidFill>
                <a:schemeClr val="bg1">
                  <a:lumMod val="75000"/>
                </a:schemeClr>
              </a:solidFill>
              <a:ln>
                <a:solidFill>
                  <a:schemeClr val="bg1">
                    <a:lumMod val="75000"/>
                  </a:schemeClr>
                </a:solidFill>
              </a:ln>
            </c:spPr>
          </c:dPt>
          <c:dPt>
            <c:idx val="19"/>
            <c:spPr>
              <a:solidFill>
                <a:schemeClr val="tx2">
                  <a:lumMod val="20000"/>
                  <a:lumOff val="80000"/>
                </a:schemeClr>
              </a:solidFill>
              <a:ln>
                <a:solidFill>
                  <a:schemeClr val="tx2">
                    <a:lumMod val="20000"/>
                    <a:lumOff val="80000"/>
                  </a:schemeClr>
                </a:solidFill>
              </a:ln>
            </c:spPr>
          </c:dPt>
          <c:dPt>
            <c:idx val="20"/>
            <c:spPr>
              <a:solidFill>
                <a:schemeClr val="tx2">
                  <a:lumMod val="20000"/>
                  <a:lumOff val="80000"/>
                </a:schemeClr>
              </a:solidFill>
              <a:ln>
                <a:solidFill>
                  <a:schemeClr val="tx2">
                    <a:lumMod val="20000"/>
                    <a:lumOff val="80000"/>
                  </a:schemeClr>
                </a:solidFill>
              </a:ln>
            </c:spPr>
          </c:dPt>
          <c:dPt>
            <c:idx val="21"/>
            <c:spPr>
              <a:solidFill>
                <a:schemeClr val="tx2">
                  <a:lumMod val="20000"/>
                  <a:lumOff val="80000"/>
                </a:schemeClr>
              </a:solidFill>
              <a:ln>
                <a:solidFill>
                  <a:schemeClr val="tx2">
                    <a:lumMod val="20000"/>
                    <a:lumOff val="80000"/>
                  </a:schemeClr>
                </a:solidFill>
              </a:ln>
            </c:spPr>
          </c:dPt>
          <c:dPt>
            <c:idx val="22"/>
            <c:spPr>
              <a:solidFill>
                <a:schemeClr val="tx2">
                  <a:lumMod val="20000"/>
                  <a:lumOff val="80000"/>
                </a:schemeClr>
              </a:solidFill>
              <a:ln>
                <a:solidFill>
                  <a:schemeClr val="tx2">
                    <a:lumMod val="20000"/>
                    <a:lumOff val="80000"/>
                  </a:schemeClr>
                </a:solidFill>
              </a:ln>
            </c:spPr>
          </c:dPt>
          <c:dLbls>
            <c:showVal val="1"/>
          </c:dLbls>
          <c:cat>
            <c:strRef>
              <c:f>Figure2!$B$152:$B$174</c:f>
              <c:strCache>
                <c:ptCount val="23"/>
                <c:pt idx="0">
                  <c:v>Ecuador</c:v>
                </c:pt>
                <c:pt idx="1">
                  <c:v>Paraguay</c:v>
                </c:pt>
                <c:pt idx="2">
                  <c:v>Peru</c:v>
                </c:pt>
                <c:pt idx="3">
                  <c:v>El Salvador</c:v>
                </c:pt>
                <c:pt idx="4">
                  <c:v>Argentina</c:v>
                </c:pt>
                <c:pt idx="5">
                  <c:v>Brazil</c:v>
                </c:pt>
                <c:pt idx="6">
                  <c:v>Dominican Rep.</c:v>
                </c:pt>
                <c:pt idx="7">
                  <c:v>Panama</c:v>
                </c:pt>
                <c:pt idx="8">
                  <c:v>Mexico</c:v>
                </c:pt>
                <c:pt idx="9">
                  <c:v>Chile</c:v>
                </c:pt>
                <c:pt idx="10">
                  <c:v>Bolivia</c:v>
                </c:pt>
                <c:pt idx="11">
                  <c:v>Venezuela</c:v>
                </c:pt>
                <c:pt idx="12">
                  <c:v>Honduras</c:v>
                </c:pt>
                <c:pt idx="13">
                  <c:v>Guatemala</c:v>
                </c:pt>
                <c:pt idx="14">
                  <c:v>Costa Rica</c:v>
                </c:pt>
                <c:pt idx="15">
                  <c:v>Uruguay</c:v>
                </c:pt>
                <c:pt idx="16">
                  <c:v>Nicaragua</c:v>
                </c:pt>
                <c:pt idx="17">
                  <c:v>Total 13</c:v>
                </c:pt>
                <c:pt idx="18">
                  <c:v>Total 17</c:v>
                </c:pt>
                <c:pt idx="19">
                  <c:v>China</c:v>
                </c:pt>
                <c:pt idx="20">
                  <c:v>India</c:v>
                </c:pt>
                <c:pt idx="21">
                  <c:v>South Africa</c:v>
                </c:pt>
                <c:pt idx="22">
                  <c:v>OECD-30</c:v>
                </c:pt>
              </c:strCache>
            </c:strRef>
          </c:cat>
          <c:val>
            <c:numRef>
              <c:f>Figure2!$C$152:$C$174</c:f>
              <c:numCache>
                <c:formatCode>0.00</c:formatCode>
                <c:ptCount val="23"/>
                <c:pt idx="0">
                  <c:v>-1.7054321172500855</c:v>
                </c:pt>
                <c:pt idx="1">
                  <c:v>-1.4919865199933995</c:v>
                </c:pt>
                <c:pt idx="2">
                  <c:v>-1.3126927015245813</c:v>
                </c:pt>
                <c:pt idx="3">
                  <c:v>-1.2892440928227791</c:v>
                </c:pt>
                <c:pt idx="4">
                  <c:v>-1.2697180749618913</c:v>
                </c:pt>
                <c:pt idx="5">
                  <c:v>-1.0748238456069608</c:v>
                </c:pt>
                <c:pt idx="6">
                  <c:v>-0.98501483768549092</c:v>
                </c:pt>
                <c:pt idx="7">
                  <c:v>-0.96889867360710802</c:v>
                </c:pt>
                <c:pt idx="8">
                  <c:v>-0.77332233791766425</c:v>
                </c:pt>
                <c:pt idx="9">
                  <c:v>-0.6568361900977967</c:v>
                </c:pt>
                <c:pt idx="10">
                  <c:v>-0.36456615276678384</c:v>
                </c:pt>
                <c:pt idx="11">
                  <c:v>-0.23643650156642981</c:v>
                </c:pt>
                <c:pt idx="12">
                  <c:v>-4.6904033396031733E-2</c:v>
                </c:pt>
                <c:pt idx="13">
                  <c:v>5.0271319179637786E-2</c:v>
                </c:pt>
                <c:pt idx="14">
                  <c:v>8.2614817885510353E-2</c:v>
                </c:pt>
                <c:pt idx="15">
                  <c:v>0.27687479557212391</c:v>
                </c:pt>
                <c:pt idx="16">
                  <c:v>1.0198039639469145</c:v>
                </c:pt>
                <c:pt idx="17">
                  <c:v>-0.93660585224592474</c:v>
                </c:pt>
                <c:pt idx="18">
                  <c:v>-0.63213595191840188</c:v>
                </c:pt>
                <c:pt idx="19">
                  <c:v>2.020202020202019</c:v>
                </c:pt>
                <c:pt idx="20">
                  <c:v>1.4322916666666659</c:v>
                </c:pt>
                <c:pt idx="21">
                  <c:v>0.2985074626865663</c:v>
                </c:pt>
                <c:pt idx="22">
                  <c:v>0.25423728813559288</c:v>
                </c:pt>
              </c:numCache>
            </c:numRef>
          </c:val>
        </c:ser>
        <c:gapWidth val="50"/>
        <c:axId val="70790144"/>
        <c:axId val="70808320"/>
      </c:barChart>
      <c:catAx>
        <c:axId val="70790144"/>
        <c:scaling>
          <c:orientation val="minMax"/>
        </c:scaling>
        <c:axPos val="b"/>
        <c:majorTickMark val="none"/>
        <c:tickLblPos val="low"/>
        <c:txPr>
          <a:bodyPr rot="-5400000" vert="horz"/>
          <a:lstStyle/>
          <a:p>
            <a:pPr>
              <a:defRPr/>
            </a:pPr>
            <a:endParaRPr lang="en-US"/>
          </a:p>
        </c:txPr>
        <c:crossAx val="70808320"/>
        <c:crosses val="autoZero"/>
        <c:auto val="1"/>
        <c:lblAlgn val="ctr"/>
        <c:lblOffset val="100"/>
      </c:catAx>
      <c:valAx>
        <c:axId val="70808320"/>
        <c:scaling>
          <c:orientation val="minMax"/>
        </c:scaling>
        <c:axPos val="l"/>
        <c:majorGridlines>
          <c:spPr>
            <a:ln>
              <a:solidFill>
                <a:schemeClr val="bg1">
                  <a:lumMod val="95000"/>
                </a:schemeClr>
              </a:solidFill>
              <a:prstDash val="sysDash"/>
            </a:ln>
          </c:spPr>
        </c:majorGridlines>
        <c:title>
          <c:tx>
            <c:rich>
              <a:bodyPr/>
              <a:lstStyle/>
              <a:p>
                <a:pPr>
                  <a:defRPr sz="1100"/>
                </a:pPr>
                <a:r>
                  <a:rPr lang="es-MX" sz="1100" b="1" i="0" baseline="0"/>
                  <a:t>Annual Percent Change</a:t>
                </a:r>
              </a:p>
            </c:rich>
          </c:tx>
          <c:layout>
            <c:manualLayout>
              <c:xMode val="edge"/>
              <c:yMode val="edge"/>
              <c:x val="2.314814814814815E-2"/>
              <c:y val="0.21781873010554562"/>
            </c:manualLayout>
          </c:layout>
        </c:title>
        <c:numFmt formatCode="0.00" sourceLinked="1"/>
        <c:majorTickMark val="none"/>
        <c:tickLblPos val="nextTo"/>
        <c:crossAx val="70790144"/>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v>Pre-Transfer Poor</c:v>
          </c:tx>
          <c:cat>
            <c:strRef>
              <c:f>Sheet1!$B$3:$B$25</c:f>
              <c:strCache>
                <c:ptCount val="23"/>
                <c:pt idx="0">
                  <c:v>hombre</c:v>
                </c:pt>
                <c:pt idx="1">
                  <c:v>gba</c:v>
                </c:pt>
                <c:pt idx="2">
                  <c:v>nea</c:v>
                </c:pt>
                <c:pt idx="3">
                  <c:v>noa</c:v>
                </c:pt>
                <c:pt idx="4">
                  <c:v>pata</c:v>
                </c:pt>
                <c:pt idx="5">
                  <c:v>pampa</c:v>
                </c:pt>
                <c:pt idx="6">
                  <c:v>migra_recext</c:v>
                </c:pt>
                <c:pt idx="7">
                  <c:v>edad2540</c:v>
                </c:pt>
                <c:pt idx="8">
                  <c:v>edad4164</c:v>
                </c:pt>
                <c:pt idx="9">
                  <c:v>edadm65</c:v>
                </c:pt>
                <c:pt idx="10">
                  <c:v>pric</c:v>
                </c:pt>
                <c:pt idx="11">
                  <c:v>seci</c:v>
                </c:pt>
                <c:pt idx="12">
                  <c:v>secc</c:v>
                </c:pt>
                <c:pt idx="13">
                  <c:v>supi</c:v>
                </c:pt>
                <c:pt idx="14">
                  <c:v>supc</c:v>
                </c:pt>
                <c:pt idx="15">
                  <c:v>casado</c:v>
                </c:pt>
                <c:pt idx="16">
                  <c:v>soltero</c:v>
                </c:pt>
                <c:pt idx="17">
                  <c:v>nro_hijos</c:v>
                </c:pt>
                <c:pt idx="18">
                  <c:v>inacm</c:v>
                </c:pt>
                <c:pt idx="19">
                  <c:v>asainfor</c:v>
                </c:pt>
                <c:pt idx="20">
                  <c:v>cuentapatr</c:v>
                </c:pt>
                <c:pt idx="21">
                  <c:v>unemp</c:v>
                </c:pt>
                <c:pt idx="22">
                  <c:v>precaria</c:v>
                </c:pt>
              </c:strCache>
            </c:strRef>
          </c:cat>
          <c:val>
            <c:numRef>
              <c:f>Sheet1!$C$3:$C$25</c:f>
              <c:numCache>
                <c:formatCode>General</c:formatCode>
                <c:ptCount val="23"/>
                <c:pt idx="0">
                  <c:v>-0.19862449999999998</c:v>
                </c:pt>
                <c:pt idx="1">
                  <c:v>-0.1416153000000003</c:v>
                </c:pt>
                <c:pt idx="2">
                  <c:v>0.26283830000000002</c:v>
                </c:pt>
                <c:pt idx="3">
                  <c:v>0.17593440000000046</c:v>
                </c:pt>
                <c:pt idx="4">
                  <c:v>-0.38618810000000087</c:v>
                </c:pt>
                <c:pt idx="5">
                  <c:v>-7.8795599999999993E-2</c:v>
                </c:pt>
                <c:pt idx="6">
                  <c:v>0.27478740000000001</c:v>
                </c:pt>
                <c:pt idx="7">
                  <c:v>-9.9553200000000064E-2</c:v>
                </c:pt>
                <c:pt idx="8">
                  <c:v>-4.1566199999999998E-2</c:v>
                </c:pt>
                <c:pt idx="9">
                  <c:v>0.74004960000000186</c:v>
                </c:pt>
                <c:pt idx="10">
                  <c:v>-0.33939570000000074</c:v>
                </c:pt>
                <c:pt idx="11">
                  <c:v>-0.52018160000000002</c:v>
                </c:pt>
                <c:pt idx="12">
                  <c:v>-0.77061390000000063</c:v>
                </c:pt>
                <c:pt idx="13">
                  <c:v>-1.0507939999999998</c:v>
                </c:pt>
                <c:pt idx="14">
                  <c:v>-1.3047839999999999</c:v>
                </c:pt>
                <c:pt idx="15">
                  <c:v>-0.16574190000000028</c:v>
                </c:pt>
                <c:pt idx="16">
                  <c:v>0.2388537</c:v>
                </c:pt>
                <c:pt idx="17">
                  <c:v>0.24133489999999999</c:v>
                </c:pt>
                <c:pt idx="18">
                  <c:v>-0.28107410000000038</c:v>
                </c:pt>
                <c:pt idx="19">
                  <c:v>3.8978800000000001E-2</c:v>
                </c:pt>
                <c:pt idx="20">
                  <c:v>3.0258E-2</c:v>
                </c:pt>
                <c:pt idx="21">
                  <c:v>0.87293060000000122</c:v>
                </c:pt>
                <c:pt idx="22">
                  <c:v>0.41891770000000061</c:v>
                </c:pt>
              </c:numCache>
            </c:numRef>
          </c:val>
        </c:ser>
        <c:ser>
          <c:idx val="1"/>
          <c:order val="1"/>
          <c:tx>
            <c:v>Post-transfer Cond Poor</c:v>
          </c:tx>
          <c:val>
            <c:numRef>
              <c:f>Sheet1!$C$31:$C$53</c:f>
              <c:numCache>
                <c:formatCode>General</c:formatCode>
                <c:ptCount val="23"/>
                <c:pt idx="0">
                  <c:v>0.34790780000000032</c:v>
                </c:pt>
                <c:pt idx="1">
                  <c:v>-0.1153994</c:v>
                </c:pt>
                <c:pt idx="2">
                  <c:v>0.19167029999999988</c:v>
                </c:pt>
                <c:pt idx="3">
                  <c:v>5.2946600000000024E-2</c:v>
                </c:pt>
                <c:pt idx="4">
                  <c:v>4.6197099999999998E-2</c:v>
                </c:pt>
                <c:pt idx="5">
                  <c:v>6.0084700000000033E-2</c:v>
                </c:pt>
                <c:pt idx="6">
                  <c:v>-0.44618410000000008</c:v>
                </c:pt>
                <c:pt idx="7">
                  <c:v>-0.1189534</c:v>
                </c:pt>
                <c:pt idx="8">
                  <c:v>-0.26132520000000031</c:v>
                </c:pt>
                <c:pt idx="9">
                  <c:v>-1.712359</c:v>
                </c:pt>
                <c:pt idx="10">
                  <c:v>-0.19673840000000034</c:v>
                </c:pt>
                <c:pt idx="11">
                  <c:v>-5.6341799999999997E-2</c:v>
                </c:pt>
                <c:pt idx="12">
                  <c:v>-0.20448759999999999</c:v>
                </c:pt>
                <c:pt idx="13">
                  <c:v>0.12999150000000001</c:v>
                </c:pt>
                <c:pt idx="14">
                  <c:v>0.17672299999999999</c:v>
                </c:pt>
                <c:pt idx="15">
                  <c:v>1.2593699999999998E-2</c:v>
                </c:pt>
                <c:pt idx="16">
                  <c:v>0.25737580000000032</c:v>
                </c:pt>
                <c:pt idx="17">
                  <c:v>-5.9141600000000003E-2</c:v>
                </c:pt>
                <c:pt idx="18">
                  <c:v>0.66853530000000005</c:v>
                </c:pt>
                <c:pt idx="19">
                  <c:v>-6.5091899999999994E-2</c:v>
                </c:pt>
                <c:pt idx="20">
                  <c:v>-1.4392899999999998E-2</c:v>
                </c:pt>
                <c:pt idx="21">
                  <c:v>0.77076330000000004</c:v>
                </c:pt>
                <c:pt idx="22">
                  <c:v>-3.2199199999999997E-2</c:v>
                </c:pt>
              </c:numCache>
            </c:numRef>
          </c:val>
        </c:ser>
        <c:axId val="82654336"/>
        <c:axId val="82655872"/>
      </c:barChart>
      <c:catAx>
        <c:axId val="82654336"/>
        <c:scaling>
          <c:orientation val="minMax"/>
        </c:scaling>
        <c:axPos val="l"/>
        <c:tickLblPos val="nextTo"/>
        <c:txPr>
          <a:bodyPr/>
          <a:lstStyle/>
          <a:p>
            <a:pPr>
              <a:defRPr baseline="0"/>
            </a:pPr>
            <a:endParaRPr lang="en-US"/>
          </a:p>
        </c:txPr>
        <c:crossAx val="82655872"/>
        <c:crosses val="autoZero"/>
        <c:auto val="1"/>
        <c:lblAlgn val="ctr"/>
        <c:lblOffset val="100"/>
        <c:tickLblSkip val="1"/>
      </c:catAx>
      <c:valAx>
        <c:axId val="82655872"/>
        <c:scaling>
          <c:orientation val="minMax"/>
        </c:scaling>
        <c:axPos val="b"/>
        <c:majorGridlines/>
        <c:numFmt formatCode="General" sourceLinked="1"/>
        <c:tickLblPos val="nextTo"/>
        <c:crossAx val="82654336"/>
        <c:crosses val="autoZero"/>
        <c:crossBetween val="between"/>
      </c:valAx>
    </c:plotArea>
    <c:legend>
      <c:legendPos val="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manualLayout>
          <c:layoutTarget val="inner"/>
          <c:xMode val="edge"/>
          <c:yMode val="edge"/>
          <c:x val="0.14641409838635103"/>
          <c:y val="2.2401050324278433E-2"/>
          <c:w val="0.83746871260364764"/>
          <c:h val="0.95519789935144361"/>
        </c:manualLayout>
      </c:layout>
      <c:bubbleChart>
        <c:varyColors val="1"/>
        <c:ser>
          <c:idx val="0"/>
          <c:order val="0"/>
          <c:dPt>
            <c:idx val="6"/>
            <c:bubble3D val="1"/>
            <c:spPr>
              <a:solidFill>
                <a:schemeClr val="accent2">
                  <a:lumMod val="60000"/>
                  <a:lumOff val="40000"/>
                </a:schemeClr>
              </a:solidFill>
            </c:spPr>
          </c:dPt>
          <c:dPt>
            <c:idx val="7"/>
            <c:bubble3D val="1"/>
            <c:spPr>
              <a:solidFill>
                <a:srgbClr val="FFFF00"/>
              </a:solidFill>
            </c:spPr>
          </c:dPt>
          <c:dPt>
            <c:idx val="8"/>
            <c:bubble3D val="1"/>
            <c:spPr>
              <a:solidFill>
                <a:schemeClr val="accent1"/>
              </a:solidFill>
            </c:spPr>
          </c:dPt>
          <c:dPt>
            <c:idx val="9"/>
            <c:bubble3D val="1"/>
            <c:spPr>
              <a:solidFill>
                <a:schemeClr val="accent2">
                  <a:lumMod val="60000"/>
                  <a:lumOff val="40000"/>
                </a:schemeClr>
              </a:solidFill>
            </c:spPr>
          </c:dPt>
          <c:dPt>
            <c:idx val="10"/>
            <c:bubble3D val="1"/>
            <c:spPr>
              <a:solidFill>
                <a:srgbClr val="FFFF00"/>
              </a:solidFill>
            </c:spPr>
          </c:dPt>
          <c:dPt>
            <c:idx val="11"/>
            <c:bubble3D val="1"/>
            <c:spPr>
              <a:solidFill>
                <a:schemeClr val="accent4"/>
              </a:solidFill>
            </c:spPr>
          </c:dPt>
          <c:dPt>
            <c:idx val="12"/>
            <c:bubble3D val="1"/>
            <c:spPr>
              <a:solidFill>
                <a:schemeClr val="accent2">
                  <a:lumMod val="60000"/>
                  <a:lumOff val="40000"/>
                </a:schemeClr>
              </a:solidFill>
            </c:spPr>
          </c:dPt>
          <c:dPt>
            <c:idx val="13"/>
            <c:bubble3D val="1"/>
            <c:spPr>
              <a:solidFill>
                <a:srgbClr val="FFFF00"/>
              </a:solidFill>
            </c:spPr>
          </c:dPt>
          <c:dPt>
            <c:idx val="15"/>
            <c:bubble3D val="1"/>
            <c:spPr>
              <a:solidFill>
                <a:srgbClr val="FFFF00"/>
              </a:solidFill>
            </c:spPr>
          </c:dPt>
          <c:dPt>
            <c:idx val="17"/>
            <c:bubble3D val="1"/>
            <c:spPr>
              <a:solidFill>
                <a:schemeClr val="accent1"/>
              </a:solidFill>
            </c:spPr>
          </c:dPt>
          <c:dPt>
            <c:idx val="18"/>
            <c:bubble3D val="1"/>
            <c:spPr>
              <a:solidFill>
                <a:schemeClr val="accent4"/>
              </a:solidFill>
            </c:spPr>
          </c:dPt>
          <c:dPt>
            <c:idx val="19"/>
            <c:bubble3D val="1"/>
            <c:spPr>
              <a:solidFill>
                <a:schemeClr val="accent2">
                  <a:lumMod val="60000"/>
                  <a:lumOff val="40000"/>
                </a:schemeClr>
              </a:solidFill>
            </c:spPr>
          </c:dPt>
          <c:dPt>
            <c:idx val="20"/>
            <c:bubble3D val="1"/>
            <c:spPr>
              <a:solidFill>
                <a:schemeClr val="accent1"/>
              </a:solidFill>
            </c:spPr>
          </c:dPt>
          <c:dPt>
            <c:idx val="21"/>
            <c:bubble3D val="1"/>
            <c:spPr>
              <a:solidFill>
                <a:schemeClr val="accent2">
                  <a:lumMod val="60000"/>
                  <a:lumOff val="40000"/>
                </a:schemeClr>
              </a:solidFill>
            </c:spPr>
          </c:dPt>
          <c:dPt>
            <c:idx val="22"/>
            <c:bubble3D val="1"/>
            <c:spPr>
              <a:solidFill>
                <a:srgbClr val="FFC000"/>
              </a:solidFill>
            </c:spPr>
          </c:dPt>
          <c:dPt>
            <c:idx val="23"/>
            <c:bubble3D val="1"/>
            <c:spPr>
              <a:solidFill>
                <a:schemeClr val="accent1"/>
              </a:solidFill>
            </c:spPr>
          </c:dPt>
          <c:dPt>
            <c:idx val="24"/>
            <c:bubble3D val="1"/>
            <c:spPr>
              <a:solidFill>
                <a:srgbClr val="FFFF00"/>
              </a:solidFill>
            </c:spPr>
          </c:dPt>
          <c:dPt>
            <c:idx val="25"/>
            <c:bubble3D val="1"/>
            <c:spPr>
              <a:solidFill>
                <a:schemeClr val="accent1"/>
              </a:solidFill>
            </c:spPr>
          </c:dPt>
          <c:dPt>
            <c:idx val="26"/>
            <c:bubble3D val="1"/>
            <c:spPr>
              <a:solidFill>
                <a:srgbClr val="FFFF00"/>
              </a:solidFill>
            </c:spPr>
          </c:dPt>
          <c:dPt>
            <c:idx val="27"/>
            <c:bubble3D val="1"/>
            <c:spPr>
              <a:solidFill>
                <a:srgbClr val="FFC000"/>
              </a:solidFill>
            </c:spPr>
          </c:dPt>
          <c:dPt>
            <c:idx val="28"/>
            <c:bubble3D val="1"/>
            <c:spPr>
              <a:solidFill>
                <a:schemeClr val="accent1"/>
              </a:solidFill>
            </c:spPr>
          </c:dPt>
          <c:dPt>
            <c:idx val="29"/>
            <c:bubble3D val="1"/>
            <c:spPr>
              <a:solidFill>
                <a:srgbClr val="FFC000"/>
              </a:solidFill>
            </c:spPr>
          </c:dPt>
          <c:dLbls>
            <c:dLbl>
              <c:idx val="0"/>
              <c:layout>
                <c:manualLayout>
                  <c:x val="-9.3607691303780657E-3"/>
                  <c:y val="-2.6229505031486407E-2"/>
                </c:manualLayout>
              </c:layout>
              <c:tx>
                <c:rich>
                  <a:bodyPr/>
                  <a:lstStyle/>
                  <a:p>
                    <a:r>
                      <a:rPr lang="en-US"/>
                      <a:t>Opciones </a:t>
                    </a:r>
                  </a:p>
                  <a:p>
                    <a:r>
                      <a:rPr lang="en-US"/>
                      <a:t>Productivas</a:t>
                    </a:r>
                  </a:p>
                </c:rich>
              </c:tx>
              <c:dLblPos val="r"/>
              <c:showCatName val="1"/>
            </c:dLbl>
            <c:dLbl>
              <c:idx val="1"/>
              <c:layout>
                <c:manualLayout>
                  <c:x val="-2.9785353753857689E-2"/>
                  <c:y val="1.6141237095549609E-2"/>
                </c:manualLayout>
              </c:layout>
              <c:dLblPos val="r"/>
              <c:showCatName val="1"/>
            </c:dLbl>
            <c:dLbl>
              <c:idx val="2"/>
              <c:layout>
                <c:manualLayout>
                  <c:x val="-9.336140717216998E-2"/>
                  <c:y val="-1.4072104188180263E-2"/>
                </c:manualLayout>
              </c:layout>
              <c:tx>
                <c:rich>
                  <a:bodyPr/>
                  <a:lstStyle/>
                  <a:p>
                    <a:r>
                      <a:rPr lang="en-US"/>
                      <a:t>Vivienda </a:t>
                    </a:r>
                  </a:p>
                  <a:p>
                    <a:r>
                      <a:rPr lang="en-US"/>
                      <a:t>(Tu Casa)</a:t>
                    </a:r>
                  </a:p>
                </c:rich>
              </c:tx>
              <c:dLblPos val="r"/>
              <c:showCatName val="1"/>
            </c:dLbl>
            <c:dLbl>
              <c:idx val="3"/>
              <c:layout>
                <c:manualLayout>
                  <c:x val="-4.2241066020593576E-2"/>
                  <c:y val="-2.2194201006380709E-2"/>
                </c:manualLayout>
              </c:layout>
              <c:dLblPos val="r"/>
              <c:showCatName val="1"/>
            </c:dLbl>
            <c:dLbl>
              <c:idx val="4"/>
              <c:layout>
                <c:manualLayout>
                  <c:x val="-8.5964639035505178E-3"/>
                  <c:y val="-4.0353092738874023E-3"/>
                </c:manualLayout>
              </c:layout>
              <c:dLblPos val="r"/>
              <c:showCatName val="1"/>
            </c:dLbl>
            <c:dLbl>
              <c:idx val="5"/>
              <c:layout>
                <c:manualLayout>
                  <c:x val="-6.8424908424908433E-3"/>
                  <c:y val="0"/>
                </c:manualLayout>
              </c:layout>
              <c:dLblPos val="r"/>
              <c:showCatName val="1"/>
            </c:dLbl>
            <c:dLbl>
              <c:idx val="6"/>
              <c:layout>
                <c:manualLayout>
                  <c:x val="-0.1125748896772519"/>
                  <c:y val="-3.6317783464986632E-2"/>
                </c:manualLayout>
              </c:layout>
              <c:tx>
                <c:rich>
                  <a:bodyPr/>
                  <a:lstStyle/>
                  <a:p>
                    <a:r>
                      <a:rPr lang="en-US"/>
                      <a:t>Adultos mayores </a:t>
                    </a:r>
                  </a:p>
                  <a:p>
                    <a:r>
                      <a:rPr lang="en-US"/>
                      <a:t>DF</a:t>
                    </a:r>
                  </a:p>
                </c:rich>
              </c:tx>
              <c:dLblPos val="r"/>
              <c:showCatName val="1"/>
            </c:dLbl>
            <c:dLbl>
              <c:idx val="7"/>
              <c:layout>
                <c:manualLayout>
                  <c:x val="-9.1421296094894244E-2"/>
                  <c:y val="-2.8247184018437788E-2"/>
                </c:manualLayout>
              </c:layout>
              <c:dLblPos val="r"/>
              <c:showCatName val="1"/>
            </c:dLbl>
            <c:dLbl>
              <c:idx val="8"/>
              <c:layout>
                <c:manualLayout>
                  <c:x val="-9.3062803613636863E-2"/>
                  <c:y val="4.4646055019241994E-2"/>
                </c:manualLayout>
              </c:layout>
              <c:tx>
                <c:rich>
                  <a:bodyPr/>
                  <a:lstStyle/>
                  <a:p>
                    <a:r>
                      <a:rPr lang="en-US"/>
                      <a:t>Becas públicas </a:t>
                    </a:r>
                  </a:p>
                  <a:p>
                    <a:r>
                      <a:rPr lang="en-US"/>
                      <a:t>(excl. Oport.)</a:t>
                    </a:r>
                  </a:p>
                </c:rich>
              </c:tx>
              <c:dLblPos val="r"/>
              <c:showCatName val="1"/>
            </c:dLbl>
            <c:dLbl>
              <c:idx val="9"/>
              <c:layout>
                <c:manualLayout>
                  <c:x val="-8.9540812923246754E-2"/>
                  <c:y val="-4.8526788630588083E-2"/>
                </c:manualLayout>
              </c:layout>
              <c:tx>
                <c:rich>
                  <a:bodyPr/>
                  <a:lstStyle/>
                  <a:p>
                    <a:r>
                      <a:rPr lang="en-US"/>
                      <a:t>Adultos mayores </a:t>
                    </a:r>
                  </a:p>
                  <a:p>
                    <a:r>
                      <a:rPr lang="en-US"/>
                      <a:t>Fed</a:t>
                    </a:r>
                  </a:p>
                </c:rich>
              </c:tx>
              <c:dLblPos val="r"/>
              <c:showCatName val="1"/>
            </c:dLbl>
            <c:dLbl>
              <c:idx val="10"/>
              <c:layout>
                <c:manualLayout>
                  <c:x val="-6.9853975435391152E-2"/>
                  <c:y val="-4.8526788630588083E-2"/>
                </c:manualLayout>
              </c:layout>
              <c:tx>
                <c:rich>
                  <a:bodyPr/>
                  <a:lstStyle/>
                  <a:p>
                    <a:r>
                      <a:rPr lang="en-US"/>
                      <a:t>Salud </a:t>
                    </a:r>
                  </a:p>
                  <a:p>
                    <a:r>
                      <a:rPr lang="en-US"/>
                      <a:t>PEMEX, FA</a:t>
                    </a:r>
                  </a:p>
                </c:rich>
              </c:tx>
              <c:dLblPos val="r"/>
              <c:showCatName val="1"/>
            </c:dLbl>
            <c:dLbl>
              <c:idx val="11"/>
              <c:layout>
                <c:manualLayout>
                  <c:x val="-7.3442090456924999E-2"/>
                  <c:y val="4.2370776027656765E-2"/>
                </c:manualLayout>
              </c:layout>
              <c:tx>
                <c:rich>
                  <a:bodyPr/>
                  <a:lstStyle/>
                  <a:p>
                    <a:r>
                      <a:rPr lang="en-US" b="1"/>
                      <a:t>PROCAMPO </a:t>
                    </a:r>
                  </a:p>
                </c:rich>
              </c:tx>
              <c:dLblPos val="r"/>
              <c:showCatName val="1"/>
            </c:dLbl>
            <c:dLbl>
              <c:idx val="12"/>
              <c:layout>
                <c:manualLayout>
                  <c:x val="-0.10313295920882817"/>
                  <c:y val="-6.0632701652855642E-2"/>
                </c:manualLayout>
              </c:layout>
              <c:tx>
                <c:rich>
                  <a:bodyPr/>
                  <a:lstStyle/>
                  <a:p>
                    <a:r>
                      <a:rPr lang="en-US"/>
                      <a:t>Pensiones </a:t>
                    </a:r>
                  </a:p>
                  <a:p>
                    <a:r>
                      <a:rPr lang="en-US"/>
                      <a:t>PEMEX, FA</a:t>
                    </a:r>
                  </a:p>
                </c:rich>
              </c:tx>
              <c:dLblPos val="r"/>
              <c:showCatName val="1"/>
            </c:dLbl>
            <c:dLbl>
              <c:idx val="13"/>
              <c:layout>
                <c:manualLayout>
                  <c:x val="-6.3765664651034781E-2"/>
                  <c:y val="-7.4522184975789572E-3"/>
                </c:manualLayout>
              </c:layout>
              <c:tx>
                <c:rich>
                  <a:bodyPr/>
                  <a:lstStyle/>
                  <a:p>
                    <a:r>
                      <a:rPr lang="en-US"/>
                      <a:t>Salud </a:t>
                    </a:r>
                  </a:p>
                  <a:p>
                    <a:r>
                      <a:rPr lang="en-US"/>
                      <a:t>ISSSTE</a:t>
                    </a:r>
                  </a:p>
                </c:rich>
              </c:tx>
              <c:dLblPos val="r"/>
              <c:showCatName val="1"/>
            </c:dLbl>
            <c:dLbl>
              <c:idx val="14"/>
              <c:layout>
                <c:manualLayout>
                  <c:x val="-7.4309943301286333E-2"/>
                  <c:y val="-6.8774856952352279E-3"/>
                </c:manualLayout>
              </c:layout>
              <c:tx>
                <c:rich>
                  <a:bodyPr/>
                  <a:lstStyle/>
                  <a:p>
                    <a:r>
                      <a:rPr lang="en-US"/>
                      <a:t>Subsidio </a:t>
                    </a:r>
                  </a:p>
                  <a:p>
                    <a:r>
                      <a:rPr lang="en-US"/>
                      <a:t>empleo</a:t>
                    </a:r>
                  </a:p>
                </c:rich>
              </c:tx>
              <c:dLblPos val="r"/>
              <c:showCatName val="1"/>
            </c:dLbl>
            <c:dLbl>
              <c:idx val="15"/>
              <c:layout/>
              <c:tx>
                <c:rich>
                  <a:bodyPr/>
                  <a:lstStyle/>
                  <a:p>
                    <a:r>
                      <a:rPr lang="es-MX"/>
                      <a:t>Seguro </a:t>
                    </a:r>
                  </a:p>
                  <a:p>
                    <a:r>
                      <a:rPr lang="es-MX"/>
                      <a:t>Popular </a:t>
                    </a:r>
                  </a:p>
                </c:rich>
              </c:tx>
              <c:dLblPos val="ctr"/>
              <c:showCatName val="1"/>
            </c:dLbl>
            <c:dLbl>
              <c:idx val="16"/>
              <c:layout>
                <c:manualLayout>
                  <c:x val="-6.5104160322501131E-2"/>
                  <c:y val="0"/>
                </c:manualLayout>
              </c:layout>
              <c:dLblPos val="r"/>
              <c:showCatName val="1"/>
            </c:dLbl>
            <c:dLbl>
              <c:idx val="17"/>
              <c:layout>
                <c:manualLayout>
                  <c:x val="-8.7833529096155799E-2"/>
                  <c:y val="-1.2260537384824089E-2"/>
                </c:manualLayout>
              </c:layout>
              <c:tx>
                <c:rich>
                  <a:bodyPr/>
                  <a:lstStyle/>
                  <a:p>
                    <a:r>
                      <a:rPr lang="es-MX"/>
                      <a:t>Edu</a:t>
                    </a:r>
                  </a:p>
                  <a:p>
                    <a:r>
                      <a:rPr lang="es-MX"/>
                      <a:t>Preescolar</a:t>
                    </a:r>
                  </a:p>
                </c:rich>
              </c:tx>
              <c:dLblPos val="r"/>
              <c:showCatName val="1"/>
            </c:dLbl>
            <c:dLbl>
              <c:idx val="18"/>
              <c:layout>
                <c:manualLayout>
                  <c:x val="-7.2204405388552897E-2"/>
                  <c:y val="-3.1605638045123376E-2"/>
                </c:manualLayout>
              </c:layout>
              <c:tx>
                <c:rich>
                  <a:bodyPr/>
                  <a:lstStyle/>
                  <a:p>
                    <a:r>
                      <a:rPr lang="en-US"/>
                      <a:t>Subs. </a:t>
                    </a:r>
                  </a:p>
                  <a:p>
                    <a:r>
                      <a:rPr lang="en-US"/>
                      <a:t>Agric.</a:t>
                    </a:r>
                  </a:p>
                </c:rich>
              </c:tx>
              <c:dLblPos val="r"/>
              <c:showCatName val="1"/>
            </c:dLbl>
            <c:dLbl>
              <c:idx val="19"/>
              <c:layout>
                <c:manualLayout>
                  <c:x val="-8.8107771059004372E-2"/>
                  <c:y val="-1.0217114487353464E-2"/>
                </c:manualLayout>
              </c:layout>
              <c:tx>
                <c:rich>
                  <a:bodyPr/>
                  <a:lstStyle/>
                  <a:p>
                    <a:r>
                      <a:rPr lang="es-MX"/>
                      <a:t>Pensiones </a:t>
                    </a:r>
                  </a:p>
                  <a:p>
                    <a:r>
                      <a:rPr lang="es-MX"/>
                      <a:t>ISSSTE</a:t>
                    </a:r>
                  </a:p>
                </c:rich>
              </c:tx>
              <c:dLblPos val="r"/>
              <c:showCatName val="1"/>
            </c:dLbl>
            <c:dLbl>
              <c:idx val="21"/>
              <c:layout/>
              <c:tx>
                <c:rich>
                  <a:bodyPr/>
                  <a:lstStyle/>
                  <a:p>
                    <a:r>
                      <a:rPr lang="es-MX"/>
                      <a:t>Pensiones </a:t>
                    </a:r>
                  </a:p>
                  <a:p>
                    <a:r>
                      <a:rPr lang="es-MX"/>
                      <a:t>IMSS</a:t>
                    </a:r>
                  </a:p>
                </c:rich>
              </c:tx>
              <c:dLblPos val="ctr"/>
              <c:showCatName val="1"/>
            </c:dLbl>
            <c:dLbl>
              <c:idx val="22"/>
              <c:layout>
                <c:manualLayout>
                  <c:x val="-0.10629660242745936"/>
                  <c:y val="-3.2694766359531086E-2"/>
                </c:manualLayout>
              </c:layout>
              <c:tx>
                <c:rich>
                  <a:bodyPr/>
                  <a:lstStyle/>
                  <a:p>
                    <a:r>
                      <a:rPr lang="es-MX"/>
                      <a:t>Electrico</a:t>
                    </a:r>
                  </a:p>
                  <a:p>
                    <a:r>
                      <a:rPr lang="es-MX"/>
                      <a:t> Residencial</a:t>
                    </a:r>
                  </a:p>
                </c:rich>
              </c:tx>
              <c:dLblPos val="r"/>
              <c:showCatName val="1"/>
            </c:dLbl>
            <c:dLbl>
              <c:idx val="23"/>
              <c:layout>
                <c:manualLayout>
                  <c:x val="-9.9199953596960766E-2"/>
                  <c:y val="-2.6564497667119016E-2"/>
                </c:manualLayout>
              </c:layout>
              <c:tx>
                <c:rich>
                  <a:bodyPr/>
                  <a:lstStyle/>
                  <a:p>
                    <a:r>
                      <a:rPr lang="en-US"/>
                      <a:t>Edu Media </a:t>
                    </a:r>
                  </a:p>
                  <a:p>
                    <a:r>
                      <a:rPr lang="en-US"/>
                      <a:t>Superior</a:t>
                    </a:r>
                  </a:p>
                </c:rich>
              </c:tx>
              <c:dLblPos val="r"/>
              <c:showCatName val="1"/>
            </c:dLbl>
            <c:dLbl>
              <c:idx val="24"/>
              <c:layout>
                <c:manualLayout>
                  <c:x val="-9.3143660909789705E-2"/>
                  <c:y val="2.2477651872177675E-2"/>
                </c:manualLayout>
              </c:layout>
              <c:tx>
                <c:rich>
                  <a:bodyPr/>
                  <a:lstStyle/>
                  <a:p>
                    <a:r>
                      <a:rPr lang="es-MX"/>
                      <a:t>Salud </a:t>
                    </a:r>
                  </a:p>
                  <a:p>
                    <a:r>
                      <a:rPr lang="es-MX"/>
                      <a:t>SSA</a:t>
                    </a:r>
                  </a:p>
                </c:rich>
              </c:tx>
              <c:dLblPos val="r"/>
              <c:showCatName val="1"/>
            </c:dLbl>
            <c:dLbl>
              <c:idx val="25"/>
              <c:layout>
                <c:manualLayout>
                  <c:x val="-0.12644770232450225"/>
                  <c:y val="-2.0434228974706984E-2"/>
                </c:manualLayout>
              </c:layout>
              <c:tx>
                <c:rich>
                  <a:bodyPr/>
                  <a:lstStyle/>
                  <a:p>
                    <a:r>
                      <a:rPr lang="es-MX"/>
                      <a:t>Edu </a:t>
                    </a:r>
                  </a:p>
                  <a:p>
                    <a:r>
                      <a:rPr lang="es-MX"/>
                      <a:t>Secundaria</a:t>
                    </a:r>
                  </a:p>
                </c:rich>
              </c:tx>
              <c:dLblPos val="r"/>
              <c:showCatName val="1"/>
            </c:dLbl>
            <c:dLbl>
              <c:idx val="26"/>
              <c:layout>
                <c:manualLayout>
                  <c:x val="-0.12709896898246861"/>
                  <c:y val="1.2260537384824162E-2"/>
                </c:manualLayout>
              </c:layout>
              <c:tx>
                <c:rich>
                  <a:bodyPr/>
                  <a:lstStyle/>
                  <a:p>
                    <a:r>
                      <a:rPr lang="es-MX"/>
                      <a:t>Salud </a:t>
                    </a:r>
                  </a:p>
                  <a:p>
                    <a:r>
                      <a:rPr lang="es-MX"/>
                      <a:t>IMSS</a:t>
                    </a:r>
                  </a:p>
                </c:rich>
              </c:tx>
              <c:dLblPos val="r"/>
              <c:showCatName val="1"/>
            </c:dLbl>
            <c:dLbl>
              <c:idx val="27"/>
              <c:layout>
                <c:manualLayout>
                  <c:x val="-0.13660091936021818"/>
                  <c:y val="-4.6998726641825972E-2"/>
                </c:manualLayout>
              </c:layout>
              <c:tx>
                <c:rich>
                  <a:bodyPr/>
                  <a:lstStyle/>
                  <a:p>
                    <a:r>
                      <a:rPr lang="es-MX"/>
                      <a:t>Subsidio </a:t>
                    </a:r>
                  </a:p>
                  <a:p>
                    <a:r>
                      <a:rPr lang="es-MX"/>
                      <a:t>Gasolinas (IEPS)</a:t>
                    </a:r>
                  </a:p>
                </c:rich>
              </c:tx>
              <c:dLblPos val="r"/>
              <c:showCatName val="1"/>
            </c:dLbl>
            <c:dLbl>
              <c:idx val="28"/>
              <c:layout/>
              <c:tx>
                <c:rich>
                  <a:bodyPr/>
                  <a:lstStyle/>
                  <a:p>
                    <a:r>
                      <a:rPr lang="es-MX"/>
                      <a:t>Edu </a:t>
                    </a:r>
                  </a:p>
                  <a:p>
                    <a:r>
                      <a:rPr lang="es-MX"/>
                      <a:t>Primaria</a:t>
                    </a:r>
                  </a:p>
                </c:rich>
              </c:tx>
              <c:dLblPos val="ctr"/>
              <c:showCatName val="1"/>
            </c:dLbl>
            <c:dLbl>
              <c:idx val="29"/>
              <c:layout/>
              <c:tx>
                <c:rich>
                  <a:bodyPr/>
                  <a:lstStyle/>
                  <a:p>
                    <a:r>
                      <a:rPr lang="es-MX"/>
                      <a:t>Gasto Fiscal </a:t>
                    </a:r>
                  </a:p>
                  <a:p>
                    <a:r>
                      <a:rPr lang="es-MX"/>
                      <a:t>IVA</a:t>
                    </a:r>
                  </a:p>
                </c:rich>
              </c:tx>
              <c:dLblPos val="ctr"/>
              <c:showCatName val="1"/>
            </c:dLbl>
            <c:txPr>
              <a:bodyPr/>
              <a:lstStyle/>
              <a:p>
                <a:pPr>
                  <a:defRPr b="1"/>
                </a:pPr>
                <a:endParaRPr lang="en-US"/>
              </a:p>
            </c:txPr>
            <c:dLblPos val="ctr"/>
            <c:showCatName val="1"/>
          </c:dLbls>
          <c:xVal>
            <c:strRef>
              <c:f>'graphs (3)'!$A$78:$A$107</c:f>
              <c:strCache>
                <c:ptCount val="30"/>
                <c:pt idx="0">
                  <c:v>Opciones Productivas</c:v>
                </c:pt>
                <c:pt idx="1">
                  <c:v>PET</c:v>
                </c:pt>
                <c:pt idx="2">
                  <c:v>Vivienda (Tu Casa)</c:v>
                </c:pt>
                <c:pt idx="3">
                  <c:v>Habitat</c:v>
                </c:pt>
                <c:pt idx="4">
                  <c:v>Liconsa</c:v>
                </c:pt>
                <c:pt idx="5">
                  <c:v>Desayunos DIF</c:v>
                </c:pt>
                <c:pt idx="6">
                  <c:v>Adultos mayores DF</c:v>
                </c:pt>
                <c:pt idx="7">
                  <c:v>IMSS-Oportunidades</c:v>
                </c:pt>
                <c:pt idx="8">
                  <c:v>Becas públicas (excl. Oport.)</c:v>
                </c:pt>
                <c:pt idx="9">
                  <c:v>Adultos mayores Fed</c:v>
                </c:pt>
                <c:pt idx="10">
                  <c:v>Salud PEMEX, FA</c:v>
                </c:pt>
                <c:pt idx="11">
                  <c:v>PROCAMPO (tierras, 2006)</c:v>
                </c:pt>
                <c:pt idx="12">
                  <c:v>Pensiones PEMEX, FA</c:v>
                </c:pt>
                <c:pt idx="13">
                  <c:v>Salud ISSSTE</c:v>
                </c:pt>
                <c:pt idx="14">
                  <c:v>Subsidio para el empleo</c:v>
                </c:pt>
                <c:pt idx="15">
                  <c:v>Seguro Popular </c:v>
                </c:pt>
                <c:pt idx="16">
                  <c:v>Oportunidades</c:v>
                </c:pt>
                <c:pt idx="17">
                  <c:v>Edu Preescolar</c:v>
                </c:pt>
                <c:pt idx="18">
                  <c:v>Subs. Agric.</c:v>
                </c:pt>
                <c:pt idx="19">
                  <c:v>Pensiones ISSSTE</c:v>
                </c:pt>
                <c:pt idx="20">
                  <c:v>Edu Superior</c:v>
                </c:pt>
                <c:pt idx="21">
                  <c:v>Pensiones IMSS</c:v>
                </c:pt>
                <c:pt idx="22">
                  <c:v>Electrico Residencial</c:v>
                </c:pt>
                <c:pt idx="23">
                  <c:v>Edu Media Superior</c:v>
                </c:pt>
                <c:pt idx="24">
                  <c:v>Salud SSA</c:v>
                </c:pt>
                <c:pt idx="25">
                  <c:v>Edu Secundaria</c:v>
                </c:pt>
                <c:pt idx="26">
                  <c:v>Salud IMSS</c:v>
                </c:pt>
                <c:pt idx="27">
                  <c:v>Subsidio Gasolinas (IEPS)</c:v>
                </c:pt>
                <c:pt idx="28">
                  <c:v>Edu Primaria</c:v>
                </c:pt>
                <c:pt idx="29">
                  <c:v>Gasto Fiscal IVA</c:v>
                </c:pt>
              </c:strCache>
            </c:strRef>
          </c:xVal>
          <c:yVal>
            <c:numRef>
              <c:f>'graphs (3)'!$B$78:$B$107</c:f>
              <c:numCache>
                <c:formatCode>0.00</c:formatCode>
                <c:ptCount val="30"/>
                <c:pt idx="0">
                  <c:v>0.10108378536494912</c:v>
                </c:pt>
                <c:pt idx="1">
                  <c:v>-0.43746190822877723</c:v>
                </c:pt>
                <c:pt idx="2">
                  <c:v>-0.11558172924994962</c:v>
                </c:pt>
                <c:pt idx="3">
                  <c:v>-1.303102587217886E-2</c:v>
                </c:pt>
                <c:pt idx="4">
                  <c:v>-6.1750357636431392E-2</c:v>
                </c:pt>
                <c:pt idx="5">
                  <c:v>-0.14428268744156106</c:v>
                </c:pt>
                <c:pt idx="6">
                  <c:v>0.4601352726732082</c:v>
                </c:pt>
                <c:pt idx="7">
                  <c:v>-0.53908007082405052</c:v>
                </c:pt>
                <c:pt idx="8" formatCode="0.000">
                  <c:v>0.42717822719770204</c:v>
                </c:pt>
                <c:pt idx="9">
                  <c:v>-0.38136843293216754</c:v>
                </c:pt>
                <c:pt idx="10">
                  <c:v>0.45993253832407383</c:v>
                </c:pt>
                <c:pt idx="11">
                  <c:v>0.41476010163992166</c:v>
                </c:pt>
                <c:pt idx="12">
                  <c:v>0.79818444435898361</c:v>
                </c:pt>
                <c:pt idx="13">
                  <c:v>0.48922882337581219</c:v>
                </c:pt>
                <c:pt idx="14">
                  <c:v>0.25808958804380305</c:v>
                </c:pt>
                <c:pt idx="15">
                  <c:v>-0.39254682237475408</c:v>
                </c:pt>
                <c:pt idx="16">
                  <c:v>-0.53937789757860632</c:v>
                </c:pt>
                <c:pt idx="17">
                  <c:v>-0.21331010518262297</c:v>
                </c:pt>
                <c:pt idx="18">
                  <c:v>0.86014040490483401</c:v>
                </c:pt>
                <c:pt idx="19">
                  <c:v>0.74354711680698005</c:v>
                </c:pt>
                <c:pt idx="20">
                  <c:v>0.31267495639864962</c:v>
                </c:pt>
                <c:pt idx="21">
                  <c:v>0.616001207331621</c:v>
                </c:pt>
                <c:pt idx="22">
                  <c:v>0.13976686002724478</c:v>
                </c:pt>
                <c:pt idx="23">
                  <c:v>1.6842197358805346E-2</c:v>
                </c:pt>
                <c:pt idx="24">
                  <c:v>-0.34264587030109211</c:v>
                </c:pt>
                <c:pt idx="25">
                  <c:v>-0.15110944451631197</c:v>
                </c:pt>
                <c:pt idx="26">
                  <c:v>0.27835775715693512</c:v>
                </c:pt>
                <c:pt idx="27">
                  <c:v>0.46403282190394396</c:v>
                </c:pt>
                <c:pt idx="28">
                  <c:v>-0.24230469707173621</c:v>
                </c:pt>
                <c:pt idx="29">
                  <c:v>0.24667085152378468</c:v>
                </c:pt>
              </c:numCache>
            </c:numRef>
          </c:yVal>
          <c:bubbleSize>
            <c:numRef>
              <c:f>'graphs (3)'!$C$78:$C$107</c:f>
              <c:numCache>
                <c:formatCode>General_)</c:formatCode>
                <c:ptCount val="30"/>
                <c:pt idx="0" formatCode="_(* #,##0_);_(* \(#,##0\);_(* &quot;-&quot;??_);_(@_)">
                  <c:v>1157.0986499999999</c:v>
                </c:pt>
                <c:pt idx="1">
                  <c:v>1281</c:v>
                </c:pt>
                <c:pt idx="2" formatCode="_(* #,##0_);_(* \(#,##0\);_(* &quot;-&quot;??_);_(@_)">
                  <c:v>1638.5</c:v>
                </c:pt>
                <c:pt idx="3" formatCode="_(* #,##0_);_(* \(#,##0\);_(* &quot;-&quot;??_);_(@_)">
                  <c:v>1887.4</c:v>
                </c:pt>
                <c:pt idx="4" formatCode="_(* #,##0_);_(* \(#,##0\);_(* &quot;-&quot;??_);_(@_)">
                  <c:v>2741.5</c:v>
                </c:pt>
                <c:pt idx="5" formatCode="_(* #,##0_);_(* \(#,##0\);_(* &quot;-&quot;??_);_(@_)">
                  <c:v>3665.1</c:v>
                </c:pt>
                <c:pt idx="6" formatCode="_(* #,##0_);_(* \(#,##0\);_(* &quot;-&quot;??_);_(@_)">
                  <c:v>3945.5</c:v>
                </c:pt>
                <c:pt idx="7" formatCode="_(* #,##0_);_(* \(#,##0\);_(* &quot;-&quot;??_);_(@_)">
                  <c:v>6370.7229000000034</c:v>
                </c:pt>
                <c:pt idx="8" formatCode="_(* #,##0_);_(* \(#,##0\);_(* &quot;-&quot;??_);_(@_)">
                  <c:v>7077.2586120800015</c:v>
                </c:pt>
                <c:pt idx="9" formatCode="_(* #,##0_);_(* \(#,##0\);_(* &quot;-&quot;??_);_(@_)">
                  <c:v>9536.772632999995</c:v>
                </c:pt>
                <c:pt idx="10" formatCode="_(* #,##0_);_(* \(#,##0\);_(* &quot;-&quot;??_);_(@_)">
                  <c:v>10291.5141</c:v>
                </c:pt>
                <c:pt idx="11" formatCode="_(* #,##0_);_(* \(#,##0\);_(* &quot;-&quot;??_);_(@_)">
                  <c:v>14198.5</c:v>
                </c:pt>
                <c:pt idx="12" formatCode="_(* #,##0_);_(* \(#,##0\);_(* &quot;-&quot;??_);_(@_)">
                  <c:v>17930.900000000001</c:v>
                </c:pt>
                <c:pt idx="13" formatCode="_(* #,##0_);_(* \(#,##0\);_(* &quot;-&quot;??_);_(@_)">
                  <c:v>32005.3279</c:v>
                </c:pt>
                <c:pt idx="14" formatCode="_(* #,##0_);_(* \(#,##0\);_(* &quot;-&quot;??_);_(@_)">
                  <c:v>34756</c:v>
                </c:pt>
                <c:pt idx="15" formatCode="_(* #,##0_);_(* \(#,##0\);_(* &quot;-&quot;??_);_(@_)">
                  <c:v>36428.872540000011</c:v>
                </c:pt>
                <c:pt idx="16" formatCode="_(* #,##0_);_(* \(#,##0\);_(* &quot;-&quot;??_);_(@_)">
                  <c:v>41361</c:v>
                </c:pt>
                <c:pt idx="17" formatCode="_(* #,##0_);_(* \(#,##0\);_(* &quot;-&quot;??_);_(@_)">
                  <c:v>59598.937386684593</c:v>
                </c:pt>
                <c:pt idx="18" formatCode="_(* #,##0_);_(* \(#,##0\);_(* &quot;-&quot;??_);_(@_)">
                  <c:v>62914.900000000052</c:v>
                </c:pt>
                <c:pt idx="19" formatCode="_(* #,##0_);_(* \(#,##0\);_(* &quot;-&quot;??_);_(@_)">
                  <c:v>63476.016609000013</c:v>
                </c:pt>
                <c:pt idx="20" formatCode="_(* #,##0_);_(* \(#,##0\);_(* &quot;-&quot;??_);_(@_)">
                  <c:v>89437.554066105688</c:v>
                </c:pt>
                <c:pt idx="21" formatCode="_(* #,##0_);_(* \(#,##0\);_(* &quot;-&quot;??_);_(@_)">
                  <c:v>95256.803405999992</c:v>
                </c:pt>
                <c:pt idx="22" formatCode="_(* #,##0_);_(* \(#,##0\);_(* &quot;-&quot;??_);_(@_)">
                  <c:v>99934</c:v>
                </c:pt>
                <c:pt idx="23" formatCode="_(* #,##0_);_(* \(#,##0\);_(* &quot;-&quot;??_);_(@_)">
                  <c:v>103753.84206198141</c:v>
                </c:pt>
                <c:pt idx="24" formatCode="_(* #,##0_);_(* \(#,##0\);_(* &quot;-&quot;??_);_(@_)">
                  <c:v>106510.09394503996</c:v>
                </c:pt>
                <c:pt idx="25" formatCode="_(* #,##0_);_(* \(#,##0\);_(* &quot;-&quot;??_);_(@_)">
                  <c:v>129699.56085642056</c:v>
                </c:pt>
                <c:pt idx="26" formatCode="_(* #,##0_);_(* \(#,##0\);_(* &quot;-&quot;??_);_(@_)">
                  <c:v>141810.79580000011</c:v>
                </c:pt>
                <c:pt idx="27" formatCode="_(* #,##0_);_(* \(#,##0\);_(* &quot;-&quot;??_);_(@_)">
                  <c:v>195503.9</c:v>
                </c:pt>
                <c:pt idx="28" formatCode="_(* #,##0_);_(* \(#,##0\);_(* &quot;-&quot;??_);_(@_)">
                  <c:v>209879.55803545401</c:v>
                </c:pt>
                <c:pt idx="29" formatCode="_(* #,##0_);_(* \(#,##0\);_(* &quot;-&quot;??_);_(@_)">
                  <c:v>210998</c:v>
                </c:pt>
              </c:numCache>
            </c:numRef>
          </c:bubbleSize>
          <c:bubble3D val="1"/>
        </c:ser>
        <c:dLbls>
          <c:showVal val="1"/>
        </c:dLbls>
        <c:bubbleScale val="100"/>
        <c:axId val="70942080"/>
        <c:axId val="82867328"/>
      </c:bubbleChart>
      <c:valAx>
        <c:axId val="70942080"/>
        <c:scaling>
          <c:orientation val="minMax"/>
          <c:min val="0"/>
        </c:scaling>
        <c:axPos val="b"/>
        <c:numFmt formatCode="0.00" sourceLinked="1"/>
        <c:tickLblPos val="none"/>
        <c:crossAx val="82867328"/>
        <c:crosses val="autoZero"/>
        <c:crossBetween val="midCat"/>
      </c:valAx>
      <c:valAx>
        <c:axId val="82867328"/>
        <c:scaling>
          <c:orientation val="minMax"/>
          <c:max val="1"/>
          <c:min val="-0.8"/>
        </c:scaling>
        <c:axPos val="l"/>
        <c:majorGridlines/>
        <c:numFmt formatCode="0.00" sourceLinked="1"/>
        <c:tickLblPos val="nextTo"/>
        <c:crossAx val="70942080"/>
        <c:crosses val="autoZero"/>
        <c:crossBetween val="midCat"/>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4809565470982776E-2"/>
          <c:y val="2.4122807017543872E-2"/>
          <c:w val="0.91919676707078279"/>
          <c:h val="0.90464722337339698"/>
        </c:manualLayout>
      </c:layout>
      <c:barChart>
        <c:barDir val="bar"/>
        <c:grouping val="clustered"/>
        <c:ser>
          <c:idx val="0"/>
          <c:order val="0"/>
          <c:tx>
            <c:strRef>
              <c:f>'Probit Ingreso Ajustado (sin Tr'!$E$49</c:f>
              <c:strCache>
                <c:ptCount val="1"/>
                <c:pt idx="0">
                  <c:v>Pre-transfer</c:v>
                </c:pt>
              </c:strCache>
            </c:strRef>
          </c:tx>
          <c:cat>
            <c:strRef>
              <c:f>'Probit Ingreso Ajustado (sin Tr'!$A$50:$A$74</c:f>
              <c:strCache>
                <c:ptCount val="25"/>
                <c:pt idx="0">
                  <c:v>jefe_h~e*</c:v>
                </c:pt>
                <c:pt idx="1">
                  <c:v>noroeste*</c:v>
                </c:pt>
                <c:pt idx="2">
                  <c:v>noreste*</c:v>
                </c:pt>
                <c:pt idx="3">
                  <c:v>occide~e*</c:v>
                </c:pt>
                <c:pt idx="4">
                  <c:v>centro~e*</c:v>
                </c:pt>
                <c:pt idx="5">
                  <c:v>oriente*</c:v>
                </c:pt>
                <c:pt idx="6">
                  <c:v>suroeste*</c:v>
                </c:pt>
                <c:pt idx="7">
                  <c:v>sureste*</c:v>
                </c:pt>
                <c:pt idx="8">
                  <c:v>eda~2540*</c:v>
                </c:pt>
                <c:pt idx="9">
                  <c:v>eda~4164*</c:v>
                </c:pt>
                <c:pt idx="10">
                  <c:v>edadj65m*</c:v>
                </c:pt>
                <c:pt idx="11">
                  <c:v>pric*</c:v>
                </c:pt>
                <c:pt idx="12">
                  <c:v>seci*</c:v>
                </c:pt>
                <c:pt idx="13">
                  <c:v>secc*</c:v>
                </c:pt>
                <c:pt idx="14">
                  <c:v>bachi*</c:v>
                </c:pt>
                <c:pt idx="15">
                  <c:v>bachc*</c:v>
                </c:pt>
                <c:pt idx="16">
                  <c:v>supi*</c:v>
                </c:pt>
                <c:pt idx="17">
                  <c:v>supcop*</c:v>
                </c:pt>
                <c:pt idx="18">
                  <c:v>jcasado*</c:v>
                </c:pt>
                <c:pt idx="19">
                  <c:v>hijos_j</c:v>
                </c:pt>
                <c:pt idx="20">
                  <c:v>jsaraf~e*</c:v>
                </c:pt>
                <c:pt idx="21">
                  <c:v>jlengind*</c:v>
                </c:pt>
                <c:pt idx="22">
                  <c:v>loc~100m*</c:v>
                </c:pt>
                <c:pt idx="23">
                  <c:v>loc2~15m*</c:v>
                </c:pt>
                <c:pt idx="24">
                  <c:v>loclt2q*</c:v>
                </c:pt>
              </c:strCache>
            </c:strRef>
          </c:cat>
          <c:val>
            <c:numRef>
              <c:f>'Probit Ingreso Ajustado (sin Tr'!$E$50:$E$74</c:f>
              <c:numCache>
                <c:formatCode>#,##0.0000000_ ;\-#,##0.0000000\ </c:formatCode>
                <c:ptCount val="25"/>
                <c:pt idx="0">
                  <c:v>0.39752510000000046</c:v>
                </c:pt>
                <c:pt idx="1">
                  <c:v>1.24072E-2</c:v>
                </c:pt>
                <c:pt idx="2">
                  <c:v>-6.1903100000000003E-2</c:v>
                </c:pt>
                <c:pt idx="3">
                  <c:v>-5.4805500000000014E-2</c:v>
                </c:pt>
                <c:pt idx="4">
                  <c:v>2.6195800000000012E-2</c:v>
                </c:pt>
                <c:pt idx="5">
                  <c:v>0.20575530000000017</c:v>
                </c:pt>
                <c:pt idx="6">
                  <c:v>0.64046919999999996</c:v>
                </c:pt>
                <c:pt idx="7">
                  <c:v>-9.4104300000000182E-2</c:v>
                </c:pt>
                <c:pt idx="8">
                  <c:v>1.8964500000000023E-2</c:v>
                </c:pt>
                <c:pt idx="9">
                  <c:v>-0.35577330000000001</c:v>
                </c:pt>
                <c:pt idx="10">
                  <c:v>-0.22997330000000016</c:v>
                </c:pt>
                <c:pt idx="11">
                  <c:v>-0.32593570000000038</c:v>
                </c:pt>
                <c:pt idx="12">
                  <c:v>-0.20235539999999999</c:v>
                </c:pt>
                <c:pt idx="13">
                  <c:v>-0.34102890000000052</c:v>
                </c:pt>
                <c:pt idx="14">
                  <c:v>-0.66863810000000079</c:v>
                </c:pt>
                <c:pt idx="15">
                  <c:v>-0.62979550000000095</c:v>
                </c:pt>
                <c:pt idx="16">
                  <c:v>-1.7391809999999999</c:v>
                </c:pt>
                <c:pt idx="17">
                  <c:v>-1.2741180000000001</c:v>
                </c:pt>
                <c:pt idx="18">
                  <c:v>-0.19143160000000004</c:v>
                </c:pt>
                <c:pt idx="19">
                  <c:v>0.16834590000000016</c:v>
                </c:pt>
                <c:pt idx="20">
                  <c:v>-0.75127250000000001</c:v>
                </c:pt>
                <c:pt idx="21">
                  <c:v>0.4703006000000004</c:v>
                </c:pt>
                <c:pt idx="22">
                  <c:v>0.13999820000000027</c:v>
                </c:pt>
                <c:pt idx="23">
                  <c:v>0.51691180000000003</c:v>
                </c:pt>
                <c:pt idx="24">
                  <c:v>0.96913729999999998</c:v>
                </c:pt>
              </c:numCache>
            </c:numRef>
          </c:val>
        </c:ser>
        <c:ser>
          <c:idx val="1"/>
          <c:order val="1"/>
          <c:tx>
            <c:strRef>
              <c:f>'Probit Ingreso Ajustado (sin Tr'!$F$49</c:f>
              <c:strCache>
                <c:ptCount val="1"/>
                <c:pt idx="0">
                  <c:v>Post-transfer, cond poor</c:v>
                </c:pt>
              </c:strCache>
            </c:strRef>
          </c:tx>
          <c:cat>
            <c:strRef>
              <c:f>'Probit Ingreso Ajustado (sin Tr'!$A$50:$A$74</c:f>
              <c:strCache>
                <c:ptCount val="25"/>
                <c:pt idx="0">
                  <c:v>jefe_h~e*</c:v>
                </c:pt>
                <c:pt idx="1">
                  <c:v>noroeste*</c:v>
                </c:pt>
                <c:pt idx="2">
                  <c:v>noreste*</c:v>
                </c:pt>
                <c:pt idx="3">
                  <c:v>occide~e*</c:v>
                </c:pt>
                <c:pt idx="4">
                  <c:v>centro~e*</c:v>
                </c:pt>
                <c:pt idx="5">
                  <c:v>oriente*</c:v>
                </c:pt>
                <c:pt idx="6">
                  <c:v>suroeste*</c:v>
                </c:pt>
                <c:pt idx="7">
                  <c:v>sureste*</c:v>
                </c:pt>
                <c:pt idx="8">
                  <c:v>eda~2540*</c:v>
                </c:pt>
                <c:pt idx="9">
                  <c:v>eda~4164*</c:v>
                </c:pt>
                <c:pt idx="10">
                  <c:v>edadj65m*</c:v>
                </c:pt>
                <c:pt idx="11">
                  <c:v>pric*</c:v>
                </c:pt>
                <c:pt idx="12">
                  <c:v>seci*</c:v>
                </c:pt>
                <c:pt idx="13">
                  <c:v>secc*</c:v>
                </c:pt>
                <c:pt idx="14">
                  <c:v>bachi*</c:v>
                </c:pt>
                <c:pt idx="15">
                  <c:v>bachc*</c:v>
                </c:pt>
                <c:pt idx="16">
                  <c:v>supi*</c:v>
                </c:pt>
                <c:pt idx="17">
                  <c:v>supcop*</c:v>
                </c:pt>
                <c:pt idx="18">
                  <c:v>jcasado*</c:v>
                </c:pt>
                <c:pt idx="19">
                  <c:v>hijos_j</c:v>
                </c:pt>
                <c:pt idx="20">
                  <c:v>jsaraf~e*</c:v>
                </c:pt>
                <c:pt idx="21">
                  <c:v>jlengind*</c:v>
                </c:pt>
                <c:pt idx="22">
                  <c:v>loc~100m*</c:v>
                </c:pt>
                <c:pt idx="23">
                  <c:v>loc2~15m*</c:v>
                </c:pt>
                <c:pt idx="24">
                  <c:v>loclt2q*</c:v>
                </c:pt>
              </c:strCache>
            </c:strRef>
          </c:cat>
          <c:val>
            <c:numRef>
              <c:f>'Probit Ingreso Ajustado (sin Tr'!$F$50:$F$74</c:f>
              <c:numCache>
                <c:formatCode>#,##0.0000000_ ;\-#,##0.0000000\ </c:formatCode>
                <c:ptCount val="25"/>
                <c:pt idx="0">
                  <c:v>7.3092100000000076E-2</c:v>
                </c:pt>
                <c:pt idx="1">
                  <c:v>-0.29338480000000067</c:v>
                </c:pt>
                <c:pt idx="2">
                  <c:v>-0.2016213</c:v>
                </c:pt>
                <c:pt idx="3">
                  <c:v>-6.9697500000000023E-2</c:v>
                </c:pt>
                <c:pt idx="4">
                  <c:v>-0.46635690000000046</c:v>
                </c:pt>
                <c:pt idx="5">
                  <c:v>-0.47684990000000038</c:v>
                </c:pt>
                <c:pt idx="6">
                  <c:v>-0.28842050000000047</c:v>
                </c:pt>
                <c:pt idx="7">
                  <c:v>-0.73813560000000078</c:v>
                </c:pt>
                <c:pt idx="8">
                  <c:v>-1.0896729999999999</c:v>
                </c:pt>
                <c:pt idx="9">
                  <c:v>-1.2799039999999986</c:v>
                </c:pt>
                <c:pt idx="10">
                  <c:v>-1.4157539999999986</c:v>
                </c:pt>
                <c:pt idx="11">
                  <c:v>0.17590390000000017</c:v>
                </c:pt>
                <c:pt idx="12">
                  <c:v>-0.13961599999999999</c:v>
                </c:pt>
                <c:pt idx="13">
                  <c:v>0.175121</c:v>
                </c:pt>
                <c:pt idx="14">
                  <c:v>0.97143939999999951</c:v>
                </c:pt>
                <c:pt idx="15">
                  <c:v>4.5922800000000014E-2</c:v>
                </c:pt>
                <c:pt idx="16">
                  <c:v>0.15135140000000016</c:v>
                </c:pt>
                <c:pt idx="17">
                  <c:v>0.20182629999999999</c:v>
                </c:pt>
                <c:pt idx="18">
                  <c:v>9.5128100000000063E-2</c:v>
                </c:pt>
                <c:pt idx="19">
                  <c:v>4.1863100000000014E-2</c:v>
                </c:pt>
                <c:pt idx="20">
                  <c:v>-0.1010535</c:v>
                </c:pt>
                <c:pt idx="21">
                  <c:v>0.19772130000000004</c:v>
                </c:pt>
                <c:pt idx="22">
                  <c:v>1.6076400000000001E-2</c:v>
                </c:pt>
                <c:pt idx="23">
                  <c:v>4.3594000000000022E-2</c:v>
                </c:pt>
                <c:pt idx="24">
                  <c:v>-4.8576500000000009E-2</c:v>
                </c:pt>
              </c:numCache>
            </c:numRef>
          </c:val>
        </c:ser>
        <c:axId val="83006976"/>
        <c:axId val="83008512"/>
      </c:barChart>
      <c:catAx>
        <c:axId val="83006976"/>
        <c:scaling>
          <c:orientation val="minMax"/>
        </c:scaling>
        <c:axPos val="l"/>
        <c:tickLblPos val="nextTo"/>
        <c:crossAx val="83008512"/>
        <c:crosses val="autoZero"/>
        <c:auto val="1"/>
        <c:lblAlgn val="ctr"/>
        <c:lblOffset val="100"/>
      </c:catAx>
      <c:valAx>
        <c:axId val="83008512"/>
        <c:scaling>
          <c:orientation val="minMax"/>
        </c:scaling>
        <c:axPos val="b"/>
        <c:majorGridlines/>
        <c:numFmt formatCode="#,##0.00_ ;\-#,##0.00\ " sourceLinked="0"/>
        <c:tickLblPos val="nextTo"/>
        <c:crossAx val="83006976"/>
        <c:crosses val="autoZero"/>
        <c:crossBetween val="between"/>
      </c:valAx>
    </c:plotArea>
    <c:legend>
      <c:legendPos val="r"/>
      <c:layout>
        <c:manualLayout>
          <c:xMode val="edge"/>
          <c:yMode val="edge"/>
          <c:x val="7.4360871557722183E-2"/>
          <c:y val="3.7098874153888649E-2"/>
          <c:w val="0.30860567730602789"/>
          <c:h val="0.12896255800625034"/>
        </c:manualLayout>
      </c:layout>
      <c:txPr>
        <a:bodyPr/>
        <a:lstStyle/>
        <a:p>
          <a:pPr>
            <a:defRPr sz="16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2 Conector recto"/>
        <cdr:cNvSpPr/>
      </cdr:nvSpPr>
      <cdr:spPr>
        <a:xfrm xmlns:a="http://schemas.openxmlformats.org/drawingml/2006/main">
          <a:off x="0" y="0"/>
          <a:ext cx="0"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0.14611</cdr:x>
      <cdr:y>0.55385</cdr:y>
    </cdr:from>
    <cdr:to>
      <cdr:x>0.99341</cdr:x>
      <cdr:y>0.55437</cdr:y>
    </cdr:to>
    <cdr:sp macro="" textlink="">
      <cdr:nvSpPr>
        <cdr:cNvPr id="5" name="4 Conector recto"/>
        <cdr:cNvSpPr/>
      </cdr:nvSpPr>
      <cdr:spPr>
        <a:xfrm xmlns:a="http://schemas.openxmlformats.org/drawingml/2006/main" flipV="1">
          <a:off x="1271485" y="3481778"/>
          <a:ext cx="7373552" cy="3252"/>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0.01531</cdr:x>
      <cdr:y>0.0109</cdr:y>
    </cdr:from>
    <cdr:to>
      <cdr:x>0.04828</cdr:x>
      <cdr:y>0.26025</cdr:y>
    </cdr:to>
    <cdr:sp macro="" textlink="">
      <cdr:nvSpPr>
        <cdr:cNvPr id="6" name="5 CuadroTexto"/>
        <cdr:cNvSpPr txBox="1"/>
      </cdr:nvSpPr>
      <cdr:spPr>
        <a:xfrm xmlns:a="http://schemas.openxmlformats.org/drawingml/2006/main">
          <a:off x="133226" y="68512"/>
          <a:ext cx="286918" cy="1567547"/>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s-MX" sz="1400" b="1"/>
            <a:t>Regres</a:t>
          </a:r>
          <a:r>
            <a:rPr lang="es-MX" sz="1400" b="1" baseline="0"/>
            <a:t>ive (relative)</a:t>
          </a:r>
          <a:endParaRPr lang="es-MX" sz="1100" b="1"/>
        </a:p>
      </cdr:txBody>
    </cdr:sp>
  </cdr:relSizeAnchor>
  <cdr:relSizeAnchor xmlns:cdr="http://schemas.openxmlformats.org/drawingml/2006/chartDrawing">
    <cdr:from>
      <cdr:x>0.06074</cdr:x>
      <cdr:y>0.56555</cdr:y>
    </cdr:from>
    <cdr:to>
      <cdr:x>0.0937</cdr:x>
      <cdr:y>0.99077</cdr:y>
    </cdr:to>
    <cdr:sp macro="" textlink="">
      <cdr:nvSpPr>
        <cdr:cNvPr id="7" name="1 CuadroTexto"/>
        <cdr:cNvSpPr txBox="1"/>
      </cdr:nvSpPr>
      <cdr:spPr>
        <a:xfrm xmlns:a="http://schemas.openxmlformats.org/drawingml/2006/main">
          <a:off x="528547" y="3555356"/>
          <a:ext cx="286831" cy="2673146"/>
        </a:xfrm>
        <a:prstGeom xmlns:a="http://schemas.openxmlformats.org/drawingml/2006/main" prst="rect">
          <a:avLst/>
        </a:prstGeom>
      </cdr:spPr>
      <cdr:txBody>
        <a:bodyPr xmlns:a="http://schemas.openxmlformats.org/drawingml/2006/main" vert="vert270"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400" b="1"/>
            <a:t>Progresivo (absolute)</a:t>
          </a:r>
          <a:endParaRPr lang="es-MX" sz="1100" b="1"/>
        </a:p>
      </cdr:txBody>
    </cdr:sp>
  </cdr:relSizeAnchor>
  <cdr:relSizeAnchor xmlns:cdr="http://schemas.openxmlformats.org/drawingml/2006/chartDrawing">
    <cdr:from>
      <cdr:x>0.00402</cdr:x>
      <cdr:y>0.2881</cdr:y>
    </cdr:from>
    <cdr:to>
      <cdr:x>0.99896</cdr:x>
      <cdr:y>0.28895</cdr:y>
    </cdr:to>
    <cdr:sp macro="" textlink="">
      <cdr:nvSpPr>
        <cdr:cNvPr id="8" name="1 Conector recto"/>
        <cdr:cNvSpPr/>
      </cdr:nvSpPr>
      <cdr:spPr>
        <a:xfrm xmlns:a="http://schemas.openxmlformats.org/drawingml/2006/main">
          <a:off x="35018" y="1811151"/>
          <a:ext cx="8658342" cy="5354"/>
        </a:xfrm>
        <a:prstGeom xmlns:a="http://schemas.openxmlformats.org/drawingml/2006/main" prst="line">
          <a:avLst/>
        </a:prstGeom>
        <a:noFill xmlns:a="http://schemas.openxmlformats.org/drawingml/2006/main"/>
        <a:ln xmlns:a="http://schemas.openxmlformats.org/drawingml/2006/main" w="12700" cap="flat" cmpd="sng" algn="ctr">
          <a:solidFill>
            <a:srgbClr val="FF0000"/>
          </a:solidFill>
          <a:prstDash val="solid"/>
        </a:ln>
        <a:effectLst xmlns:a="http://schemas.openxmlformats.org/drawingml/2006/mai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MX"/>
        </a:p>
      </cdr:txBody>
    </cdr:sp>
  </cdr:relSizeAnchor>
  <cdr:relSizeAnchor xmlns:cdr="http://schemas.openxmlformats.org/drawingml/2006/chartDrawing">
    <cdr:from>
      <cdr:x>0.06519</cdr:x>
      <cdr:y>0.29746</cdr:y>
    </cdr:from>
    <cdr:to>
      <cdr:x>0.09816</cdr:x>
      <cdr:y>0.57442</cdr:y>
    </cdr:to>
    <cdr:sp macro="" textlink="">
      <cdr:nvSpPr>
        <cdr:cNvPr id="9" name="1 CuadroTexto"/>
        <cdr:cNvSpPr txBox="1"/>
      </cdr:nvSpPr>
      <cdr:spPr>
        <a:xfrm xmlns:a="http://schemas.openxmlformats.org/drawingml/2006/main">
          <a:off x="567298" y="1869981"/>
          <a:ext cx="286918" cy="17411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400" b="1" dirty="0" err="1" smtClean="0"/>
            <a:t>Progres</a:t>
          </a:r>
          <a:r>
            <a:rPr lang="es-MX" sz="1400" b="1" baseline="0" dirty="0" err="1" smtClean="0"/>
            <a:t>ive</a:t>
          </a:r>
          <a:r>
            <a:rPr lang="es-MX" sz="1400" b="1" baseline="0" dirty="0" smtClean="0"/>
            <a:t> (</a:t>
          </a:r>
          <a:r>
            <a:rPr lang="es-MX" sz="1400" b="1" baseline="0" dirty="0" err="1" smtClean="0"/>
            <a:t>regressive</a:t>
          </a:r>
          <a:r>
            <a:rPr lang="es-MX" sz="1400" b="1" baseline="0" dirty="0" smtClean="0"/>
            <a:t>)</a:t>
          </a:r>
          <a:endParaRPr lang="es-MX" sz="1100" b="1" dirty="0"/>
        </a:p>
      </cdr:txBody>
    </cdr:sp>
  </cdr:relSizeAnchor>
  <cdr:relSizeAnchor xmlns:cdr="http://schemas.openxmlformats.org/drawingml/2006/chartDrawing">
    <cdr:from>
      <cdr:x>0.03585</cdr:x>
      <cdr:y>0.29033</cdr:y>
    </cdr:from>
    <cdr:to>
      <cdr:x>0.06643</cdr:x>
      <cdr:y>0.99889</cdr:y>
    </cdr:to>
    <cdr:sp macro="" textlink="">
      <cdr:nvSpPr>
        <cdr:cNvPr id="13" name="12 Abrir llave"/>
        <cdr:cNvSpPr/>
      </cdr:nvSpPr>
      <cdr:spPr>
        <a:xfrm xmlns:a="http://schemas.openxmlformats.org/drawingml/2006/main">
          <a:off x="311981" y="1825159"/>
          <a:ext cx="266140" cy="4454338"/>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0.00241</cdr:x>
      <cdr:y>0.46747</cdr:y>
    </cdr:from>
    <cdr:to>
      <cdr:x>0.03538</cdr:x>
      <cdr:y>0.783</cdr:y>
    </cdr:to>
    <cdr:sp macro="" textlink="">
      <cdr:nvSpPr>
        <cdr:cNvPr id="14" name="1 CuadroTexto"/>
        <cdr:cNvSpPr txBox="1"/>
      </cdr:nvSpPr>
      <cdr:spPr>
        <a:xfrm xmlns:a="http://schemas.openxmlformats.org/drawingml/2006/main">
          <a:off x="21011" y="2938744"/>
          <a:ext cx="286918" cy="1983564"/>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400" b="1" dirty="0" err="1"/>
            <a:t>Progressive</a:t>
          </a:r>
          <a:r>
            <a:rPr lang="es-MX" sz="1400" b="1" dirty="0"/>
            <a:t> </a:t>
          </a:r>
          <a:endParaRPr lang="es-MX"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4F656-CAE6-4D3B-B389-135EDAF1C4BE}" type="datetimeFigureOut">
              <a:rPr lang="en-US" smtClean="0"/>
              <a:pPr/>
              <a:t>4/14/2011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9D480-0DAC-4FF8-8C89-62E356B073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 ESTA ES LA RESPUESTA A RESOURCES/Social spending includes everything</a:t>
            </a:r>
            <a:r>
              <a:rPr lang="en-US" baseline="0" dirty="0" smtClean="0"/>
              <a:t> which </a:t>
            </a:r>
            <a:r>
              <a:rPr lang="en-US" baseline="0" dirty="0" err="1" smtClean="0"/>
              <a:t>gov</a:t>
            </a:r>
            <a:r>
              <a:rPr lang="en-US" baseline="0" dirty="0" smtClean="0"/>
              <a:t> reports; the main components are health, education, social security and, for Mexico, what the government specifies it is spending on targeted anti-poverty programs PLUS other social spending; the latter combined is called social assistance in other agencies or countries. The sum on the table does not equal total social spending because it leaves out some of the social spending</a:t>
            </a:r>
          </a:p>
          <a:p>
            <a:r>
              <a:rPr lang="en-US" baseline="0" dirty="0" smtClean="0"/>
              <a:t>JOHN VA A AGREGAR EL GASTO EN TRANSFERENCIAS A LOS POBRES MONETARIAS Y COMPARARLO CON EL INCOME POVERTY GAP SOLO.</a:t>
            </a:r>
          </a:p>
          <a:p>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EQUITY: TABLE 2; ANTES</a:t>
            </a:r>
            <a:r>
              <a:rPr lang="en-US" baseline="0" dirty="0" smtClean="0"/>
              <a:t> DE ESTE CUADRO DEBE VENIR UN CUADRO CON EL ANALISIS DE INCIDENCIA QUE SERIA EQUIVALENTE AL 59 EXCEPTO QUE TENDRIA LA PARTICIPACION PORCENTUAL DEL GASTO SOCIAL, REDISTRIBUTIVO, Y SUS DESAGREGACIONES POR DECILES; POBRE-NO POBRE PARA CADA UNA DE LAS LINEAS E INDICES DE CONTRACION AL FINAL DE CADA COLUMNA; SUBSIDIOS DIRECTOS E INCLUIRIA TAXES DIRECTOS; TAXES INDIRECTOS; TOTAL. VERSION CORE LO DIRECTO DE GASTO SOCIAL, EDUCACION Y SALUD; Y FLAGSHIP PROGRAM POR LO MENOS SINO ES IMPUTADO. SI ES IMPUTADO SERIA ALGO POR SEPARADO.</a:t>
            </a:r>
          </a:p>
          <a:p>
            <a:r>
              <a:rPr lang="en-US" baseline="0" dirty="0" smtClean="0"/>
              <a:t>TABLE 3; DESPUES VENDRIA LA 56.</a:t>
            </a:r>
          </a:p>
          <a:p>
            <a:r>
              <a:rPr lang="en-US" baseline="0" dirty="0" smtClean="0"/>
              <a:t>TABLE 4; SHORTCOMINGS DE OPORTUNIDADES EN TERMINOS DE EXCLUSION E INCLUSION</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 RANGO EN LA HORIZONTAL DE MENOR A MAYOR GASTO. BURBUJAS REPRESENTAN TAMANIO</a:t>
            </a:r>
            <a:r>
              <a:rPr lang="en-US" baseline="0" dirty="0" smtClean="0"/>
              <a:t> DEL PRESUPUESTO; CUADRO QUE ACOMPANIA A LA GRAFICA.</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5 </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6</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4</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2</a:t>
            </a:r>
            <a:endParaRPr lang="en-US" dirty="0"/>
          </a:p>
        </p:txBody>
      </p:sp>
      <p:sp>
        <p:nvSpPr>
          <p:cNvPr id="4" name="Slide Number Placeholder 3"/>
          <p:cNvSpPr>
            <a:spLocks noGrp="1"/>
          </p:cNvSpPr>
          <p:nvPr>
            <p:ph type="sldNum" sz="quarter" idx="10"/>
          </p:nvPr>
        </p:nvSpPr>
        <p:spPr/>
        <p:txBody>
          <a:bodyPr/>
          <a:lstStyle/>
          <a:p>
            <a:fld id="{B0D9D480-0DAC-4FF8-8C89-62E356B0733F}" type="slidenum">
              <a:rPr lang="en-US" smtClean="0"/>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D7D04-8D36-4FDE-801E-85E4C3A753C8}" type="datetime1">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5B48-80FA-4889-97D6-BCBEBE0D3A40}" type="datetime1">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6A7A8-3E8A-4E49-AD9F-C8FB969A83F5}" type="datetime1">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7D51A-84AD-4F79-8730-9F748739925A}" type="datetime1">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BA0AE-49A6-479A-8127-E8AC2B74F4D8}" type="datetime1">
              <a:rPr lang="en-US" smtClean="0"/>
              <a:pPr/>
              <a:t>4/14/2011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53CDD-D3AB-4BEB-AEF0-4B3A5105E153}" type="datetime1">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14156-481C-4A80-99C2-D5462C2CAE27}" type="datetime1">
              <a:rPr lang="en-US" smtClean="0"/>
              <a:pPr/>
              <a:t>4/14/2011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9396C-6FE6-4D7A-A3FC-75BC81D0B4B4}" type="datetime1">
              <a:rPr lang="en-US" smtClean="0"/>
              <a:pPr/>
              <a:t>4/14/2011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4B47D-C73E-41D4-93A0-8567521AE7B8}" type="datetime1">
              <a:rPr lang="en-US" smtClean="0"/>
              <a:pPr/>
              <a:t>4/14/2011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245E0-CE2A-4A8C-BB73-0979201F8B71}" type="datetime1">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4EDB4-480A-4057-AB84-6DD75022BA1F}" type="datetime1">
              <a:rPr lang="en-US" smtClean="0"/>
              <a:pPr/>
              <a:t>4/14/2011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4457-FDB1-4F8C-86F4-C158D079D01D}"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95D8-D110-4DD5-9983-47F6D6835B69}" type="datetime1">
              <a:rPr lang="en-US" smtClean="0"/>
              <a:pPr/>
              <a:t>4/14/2011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A4457-FDB1-4F8C-86F4-C158D079D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14651"/>
          </a:xfrm>
          <a:solidFill>
            <a:schemeClr val="accent5">
              <a:lumMod val="20000"/>
              <a:lumOff val="80000"/>
            </a:schemeClr>
          </a:solidFill>
          <a:ln>
            <a:solidFill>
              <a:schemeClr val="accent1">
                <a:lumMod val="60000"/>
                <a:lumOff val="40000"/>
              </a:schemeClr>
            </a:solidFill>
          </a:ln>
        </p:spPr>
        <p:txBody>
          <a:bodyPr>
            <a:normAutofit fontScale="90000"/>
          </a:bodyPr>
          <a:lstStyle/>
          <a:p>
            <a:r>
              <a:rPr lang="en-US" b="1" dirty="0" smtClean="0"/>
              <a:t>Commitment to Equity (CEQ):</a:t>
            </a:r>
            <a:br>
              <a:rPr lang="en-US" b="1" dirty="0" smtClean="0"/>
            </a:br>
            <a:r>
              <a:rPr lang="en-US" b="1" dirty="0" smtClean="0"/>
              <a:t>A Diagnostic Framework to Assess  Governments’ Fiscal Policies</a:t>
            </a:r>
            <a:br>
              <a:rPr lang="en-US" b="1" dirty="0" smtClean="0"/>
            </a:br>
            <a:endParaRPr lang="en-US" b="1" dirty="0"/>
          </a:p>
        </p:txBody>
      </p:sp>
      <p:sp>
        <p:nvSpPr>
          <p:cNvPr id="3" name="Subtitle 2"/>
          <p:cNvSpPr>
            <a:spLocks noGrp="1"/>
          </p:cNvSpPr>
          <p:nvPr>
            <p:ph type="subTitle" idx="1"/>
          </p:nvPr>
        </p:nvSpPr>
        <p:spPr>
          <a:xfrm>
            <a:off x="1371600" y="4038600"/>
            <a:ext cx="6400800" cy="1981200"/>
          </a:xfrm>
        </p:spPr>
        <p:txBody>
          <a:bodyPr>
            <a:normAutofit fontScale="77500" lnSpcReduction="20000"/>
          </a:bodyPr>
          <a:lstStyle/>
          <a:p>
            <a:r>
              <a:rPr lang="en-US" b="1" dirty="0" smtClean="0"/>
              <a:t>Nora </a:t>
            </a:r>
            <a:r>
              <a:rPr lang="en-US" b="1" dirty="0" err="1" smtClean="0"/>
              <a:t>Lustig</a:t>
            </a:r>
            <a:endParaRPr lang="en-US" b="1" dirty="0" smtClean="0"/>
          </a:p>
          <a:p>
            <a:r>
              <a:rPr lang="en-US" b="1" dirty="0" smtClean="0"/>
              <a:t>Dept. of Economics, Tulane University </a:t>
            </a:r>
          </a:p>
          <a:p>
            <a:r>
              <a:rPr lang="en-US" b="1" dirty="0" smtClean="0"/>
              <a:t>Non-resident Fellow, CGD &amp; IAD</a:t>
            </a:r>
          </a:p>
          <a:p>
            <a:r>
              <a:rPr lang="en-US" b="1" dirty="0" smtClean="0"/>
              <a:t>World Bank, Washington DC, March 3, 2011</a:t>
            </a:r>
            <a:endParaRPr lang="en-US" b="1"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sz="3600" dirty="0" smtClean="0"/>
              <a:t/>
            </a:r>
            <a:br>
              <a:rPr lang="en-US" sz="3600" dirty="0" smtClean="0"/>
            </a:br>
            <a:r>
              <a:rPr lang="en-US" sz="3600" b="1" dirty="0" smtClean="0"/>
              <a:t>Fiscal Policy: Little Redistribution and Poverty Reduction</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r>
              <a:rPr lang="en-US" dirty="0"/>
              <a:t>Before direct taxes and monetary transfers </a:t>
            </a:r>
            <a:r>
              <a:rPr lang="en-US" dirty="0" err="1" smtClean="0"/>
              <a:t>Gini</a:t>
            </a:r>
            <a:r>
              <a:rPr lang="en-US" dirty="0" smtClean="0"/>
              <a:t> for LA </a:t>
            </a:r>
            <a:r>
              <a:rPr lang="en-US" dirty="0"/>
              <a:t>is 13 percent higher than the European average while disposable income </a:t>
            </a:r>
            <a:r>
              <a:rPr lang="en-US" dirty="0" err="1"/>
              <a:t>Gini</a:t>
            </a:r>
            <a:r>
              <a:rPr lang="en-US" dirty="0"/>
              <a:t> is 60 percent </a:t>
            </a:r>
            <a:r>
              <a:rPr lang="en-US" dirty="0" smtClean="0"/>
              <a:t>higher in LA:</a:t>
            </a:r>
          </a:p>
          <a:p>
            <a:pPr lvl="1"/>
            <a:r>
              <a:rPr lang="en-US" dirty="0" smtClean="0"/>
              <a:t>Caveat: estimate assumes away behavioral responses (in Europe, pensions are a large portion of transfers)</a:t>
            </a:r>
          </a:p>
          <a:p>
            <a:pPr lvl="1"/>
            <a:r>
              <a:rPr lang="en-US" dirty="0" smtClean="0"/>
              <a:t>Includes only monetary transfers which are a relatively small share of transfers; in-kind transfers are more frequent</a:t>
            </a:r>
            <a:endParaRPr lang="en-US" dirty="0"/>
          </a:p>
          <a:p>
            <a:pPr>
              <a:buNone/>
            </a:pPr>
            <a:endParaRPr lang="en-US" dirty="0"/>
          </a:p>
          <a:p>
            <a:r>
              <a:rPr lang="en-US" dirty="0"/>
              <a:t>Adding in-kind transfers (spending on education and health), the redistributive </a:t>
            </a:r>
            <a:r>
              <a:rPr lang="en-US" dirty="0" smtClean="0"/>
              <a:t>impact for LA </a:t>
            </a:r>
            <a:r>
              <a:rPr lang="en-US" dirty="0"/>
              <a:t>is larger </a:t>
            </a:r>
            <a:r>
              <a:rPr lang="en-US" dirty="0" smtClean="0"/>
              <a:t>than for monetary transfers but </a:t>
            </a:r>
            <a:r>
              <a:rPr lang="en-US" dirty="0"/>
              <a:t>still limited.  </a:t>
            </a:r>
            <a:endParaRPr lang="en-US" dirty="0" smtClean="0"/>
          </a:p>
          <a:p>
            <a:pPr lvl="1"/>
            <a:r>
              <a:rPr lang="en-US" dirty="0" smtClean="0"/>
              <a:t>Incidence </a:t>
            </a:r>
            <a:r>
              <a:rPr lang="en-US" dirty="0"/>
              <a:t>analysis finds a fairly flat distribution of social spending across income quintiles in Latin </a:t>
            </a:r>
            <a:r>
              <a:rPr lang="en-US" dirty="0" smtClean="0"/>
              <a:t>America</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10</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a:solidFill>
            <a:schemeClr val="accent5">
              <a:lumMod val="20000"/>
              <a:lumOff val="80000"/>
            </a:schemeClr>
          </a:solidFill>
        </p:spPr>
        <p:txBody>
          <a:bodyPr>
            <a:normAutofit/>
          </a:bodyPr>
          <a:lstStyle/>
          <a:p>
            <a:r>
              <a:rPr lang="en-US" b="1" dirty="0" smtClean="0"/>
              <a:t>Objectives of the welfare state as threefold (Nicholas Barr,2004) : </a:t>
            </a:r>
            <a:endParaRPr lang="en-US" b="1" dirty="0"/>
          </a:p>
        </p:txBody>
      </p:sp>
      <p:sp>
        <p:nvSpPr>
          <p:cNvPr id="3" name="Content Placeholder 2"/>
          <p:cNvSpPr>
            <a:spLocks noGrp="1"/>
          </p:cNvSpPr>
          <p:nvPr>
            <p:ph idx="1"/>
          </p:nvPr>
        </p:nvSpPr>
        <p:spPr>
          <a:xfrm>
            <a:off x="0" y="1905000"/>
            <a:ext cx="9144000" cy="4953000"/>
          </a:xfrm>
        </p:spPr>
        <p:txBody>
          <a:bodyPr>
            <a:normAutofit/>
          </a:bodyPr>
          <a:lstStyle/>
          <a:p>
            <a:pPr marL="971550" lvl="1" indent="-514350">
              <a:buFont typeface="+mj-lt"/>
              <a:buAutoNum type="arabicPeriod"/>
            </a:pPr>
            <a:endParaRPr lang="en-US" sz="4400" dirty="0" smtClean="0"/>
          </a:p>
          <a:p>
            <a:pPr marL="971550" lvl="1" indent="-514350">
              <a:buFont typeface="+mj-lt"/>
              <a:buAutoNum type="arabicPeriod"/>
            </a:pPr>
            <a:r>
              <a:rPr lang="en-US" sz="4400" dirty="0" smtClean="0"/>
              <a:t>support a minimum living standard</a:t>
            </a:r>
          </a:p>
          <a:p>
            <a:pPr marL="971550" lvl="1" indent="-514350">
              <a:buFont typeface="+mj-lt"/>
              <a:buAutoNum type="arabicPeriod"/>
            </a:pPr>
            <a:r>
              <a:rPr lang="en-US" sz="4400" dirty="0" smtClean="0"/>
              <a:t>reduce income inequality</a:t>
            </a:r>
          </a:p>
          <a:p>
            <a:pPr marL="971550" lvl="1" indent="-514350">
              <a:buFont typeface="+mj-lt"/>
              <a:buAutoNum type="arabicPeriod"/>
            </a:pPr>
            <a:r>
              <a:rPr lang="en-US" sz="4400" dirty="0" smtClean="0"/>
              <a:t>enhance efficiency</a:t>
            </a:r>
            <a:endParaRPr lang="en-US" sz="44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11</a:t>
            </a:fld>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a:solidFill>
            <a:schemeClr val="accent5">
              <a:lumMod val="20000"/>
              <a:lumOff val="80000"/>
            </a:schemeClr>
          </a:solidFill>
        </p:spPr>
        <p:txBody>
          <a:bodyPr>
            <a:normAutofit/>
          </a:bodyPr>
          <a:lstStyle/>
          <a:p>
            <a:r>
              <a:rPr lang="en-US" dirty="0" smtClean="0"/>
              <a:t> </a:t>
            </a:r>
            <a:r>
              <a:rPr lang="en-US" b="1" i="1" dirty="0" smtClean="0"/>
              <a:t>Supporting</a:t>
            </a:r>
            <a:r>
              <a:rPr lang="en-US" i="1" dirty="0" smtClean="0"/>
              <a:t> a </a:t>
            </a:r>
            <a:r>
              <a:rPr lang="en-US" b="1" i="1" dirty="0" smtClean="0"/>
              <a:t>minimum</a:t>
            </a:r>
            <a:r>
              <a:rPr lang="en-US" i="1" dirty="0" smtClean="0"/>
              <a:t> </a:t>
            </a:r>
            <a:r>
              <a:rPr lang="en-US" b="1" i="1" dirty="0" smtClean="0"/>
              <a:t>living</a:t>
            </a:r>
            <a:r>
              <a:rPr lang="en-US" i="1" dirty="0" smtClean="0"/>
              <a:t> </a:t>
            </a:r>
            <a:r>
              <a:rPr lang="en-US" b="1" i="1" dirty="0" smtClean="0"/>
              <a:t>standard, in turn</a:t>
            </a:r>
            <a:endParaRPr lang="en-US" b="1" dirty="0"/>
          </a:p>
        </p:txBody>
      </p:sp>
      <p:sp>
        <p:nvSpPr>
          <p:cNvPr id="3" name="Content Placeholder 2"/>
          <p:cNvSpPr>
            <a:spLocks noGrp="1"/>
          </p:cNvSpPr>
          <p:nvPr>
            <p:ph idx="1"/>
          </p:nvPr>
        </p:nvSpPr>
        <p:spPr>
          <a:xfrm>
            <a:off x="0" y="1905000"/>
            <a:ext cx="9144000" cy="4953000"/>
          </a:xfrm>
        </p:spPr>
        <p:txBody>
          <a:bodyPr>
            <a:normAutofit fontScale="85000" lnSpcReduction="20000"/>
          </a:bodyPr>
          <a:lstStyle/>
          <a:p>
            <a:pPr marL="971550" lvl="1" indent="-514350">
              <a:buNone/>
            </a:pPr>
            <a:r>
              <a:rPr lang="en-US" dirty="0" smtClean="0"/>
              <a:t> </a:t>
            </a:r>
            <a:r>
              <a:rPr lang="en-US" b="1" i="1" dirty="0" smtClean="0"/>
              <a:t>poverty </a:t>
            </a:r>
            <a:r>
              <a:rPr lang="en-US" b="1" i="1" dirty="0"/>
              <a:t>reduction</a:t>
            </a:r>
            <a:r>
              <a:rPr lang="en-US" dirty="0"/>
              <a:t>: </a:t>
            </a:r>
            <a:r>
              <a:rPr lang="en-US" dirty="0" smtClean="0"/>
              <a:t>ensuring </a:t>
            </a:r>
            <a:r>
              <a:rPr lang="en-US" dirty="0"/>
              <a:t>that everyone has a minimum level of </a:t>
            </a:r>
            <a:r>
              <a:rPr lang="en-US" dirty="0" smtClean="0"/>
              <a:t>consumption</a:t>
            </a:r>
          </a:p>
          <a:p>
            <a:pPr marL="971550" lvl="1" indent="-514350">
              <a:buNone/>
            </a:pPr>
            <a:r>
              <a:rPr lang="en-US" dirty="0" smtClean="0"/>
              <a:t> </a:t>
            </a:r>
            <a:r>
              <a:rPr lang="en-US" b="1" i="1" dirty="0"/>
              <a:t>insurance</a:t>
            </a:r>
            <a:r>
              <a:rPr lang="en-US" dirty="0"/>
              <a:t>: </a:t>
            </a:r>
            <a:r>
              <a:rPr lang="en-US" dirty="0" smtClean="0"/>
              <a:t>preventing </a:t>
            </a:r>
            <a:r>
              <a:rPr lang="en-US" dirty="0"/>
              <a:t>individuals from falling (or falling further) below the minimum level of consumption due to adverse shocks, both idiosyncratic (unemployment, illness, bad harvests, etc.) and systemic (economic crises, natural disasters, spikes in food prices, etc</a:t>
            </a:r>
            <a:r>
              <a:rPr lang="en-US" dirty="0" smtClean="0"/>
              <a:t>.)</a:t>
            </a:r>
          </a:p>
          <a:p>
            <a:pPr marL="971550" lvl="1" indent="-514350">
              <a:buNone/>
            </a:pPr>
            <a:r>
              <a:rPr lang="en-US" b="1" i="1" dirty="0" smtClean="0"/>
              <a:t>income </a:t>
            </a:r>
            <a:r>
              <a:rPr lang="en-US" b="1" i="1" dirty="0"/>
              <a:t>smoothing</a:t>
            </a:r>
            <a:r>
              <a:rPr lang="en-US" i="1" dirty="0"/>
              <a:t>:</a:t>
            </a:r>
            <a:r>
              <a:rPr lang="en-US" dirty="0"/>
              <a:t> </a:t>
            </a:r>
            <a:r>
              <a:rPr lang="en-US" dirty="0" smtClean="0"/>
              <a:t>ensuring </a:t>
            </a:r>
            <a:r>
              <a:rPr lang="en-US" dirty="0"/>
              <a:t>that a minimum level of consumption is achieved throughout an individual’s life-cycle (maternity/paternity leave and retirement, in </a:t>
            </a:r>
            <a:r>
              <a:rPr lang="en-US" dirty="0" smtClean="0"/>
              <a:t>particular)</a:t>
            </a:r>
          </a:p>
          <a:p>
            <a:pPr marL="971550" lvl="1" indent="-514350">
              <a:buNone/>
            </a:pPr>
            <a:r>
              <a:rPr lang="en-US" dirty="0" smtClean="0"/>
              <a:t>We added:</a:t>
            </a:r>
          </a:p>
          <a:p>
            <a:pPr marL="971550" lvl="1" indent="-514350">
              <a:buNone/>
            </a:pPr>
            <a:r>
              <a:rPr lang="en-US" b="1" i="1" dirty="0" smtClean="0"/>
              <a:t>building </a:t>
            </a:r>
            <a:r>
              <a:rPr lang="en-US" b="1" i="1" dirty="0"/>
              <a:t>poor people’s human capital</a:t>
            </a:r>
            <a:r>
              <a:rPr lang="en-US" dirty="0" smtClean="0"/>
              <a:t>: </a:t>
            </a:r>
            <a:r>
              <a:rPr lang="en-US" dirty="0"/>
              <a:t>ensuring that everyone has a minimum level of education and health.</a:t>
            </a:r>
          </a:p>
        </p:txBody>
      </p:sp>
      <p:sp>
        <p:nvSpPr>
          <p:cNvPr id="4" name="Slide Number Placeholder 3"/>
          <p:cNvSpPr>
            <a:spLocks noGrp="1"/>
          </p:cNvSpPr>
          <p:nvPr>
            <p:ph type="sldNum" sz="quarter" idx="12"/>
          </p:nvPr>
        </p:nvSpPr>
        <p:spPr/>
        <p:txBody>
          <a:bodyPr/>
          <a:lstStyle/>
          <a:p>
            <a:fld id="{D44A4457-FDB1-4F8C-86F4-C158D079D01D}" type="slidenum">
              <a:rPr lang="en-US" smtClean="0"/>
              <a:pPr/>
              <a:t>12</a:t>
            </a:fld>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2800" b="1" dirty="0" smtClean="0"/>
              <a:t>Governments can support a minimum living standard through four main channels:</a:t>
            </a:r>
            <a:endParaRPr lang="en-US" sz="2800" b="1" dirty="0"/>
          </a:p>
        </p:txBody>
      </p:sp>
      <p:sp>
        <p:nvSpPr>
          <p:cNvPr id="3" name="Content Placeholder 2"/>
          <p:cNvSpPr>
            <a:spLocks noGrp="1"/>
          </p:cNvSpPr>
          <p:nvPr>
            <p:ph idx="1"/>
          </p:nvPr>
        </p:nvSpPr>
        <p:spPr/>
        <p:txBody>
          <a:bodyPr>
            <a:normAutofit/>
          </a:bodyPr>
          <a:lstStyle/>
          <a:p>
            <a:endParaRPr lang="en-US" dirty="0" smtClean="0"/>
          </a:p>
          <a:p>
            <a:r>
              <a:rPr lang="en-US" dirty="0" smtClean="0"/>
              <a:t>taxes and transfers (fiscal policy) </a:t>
            </a:r>
          </a:p>
          <a:p>
            <a:r>
              <a:rPr lang="en-US" dirty="0" smtClean="0"/>
              <a:t>non-budgetary/regulatory interventions </a:t>
            </a:r>
          </a:p>
          <a:p>
            <a:r>
              <a:rPr lang="en-US" dirty="0" smtClean="0"/>
              <a:t>redistribution of assets </a:t>
            </a:r>
          </a:p>
          <a:p>
            <a:r>
              <a:rPr lang="en-US" dirty="0" smtClean="0"/>
              <a:t>interventions that change the distribution of voice and power among different groups in society and alter cultural norms.  </a:t>
            </a:r>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13</a:t>
            </a:fld>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4000" b="1" dirty="0" smtClean="0"/>
              <a:t>Supporting a minimum living standard</a:t>
            </a:r>
            <a:endParaRPr lang="en-US" sz="4000" b="1" dirty="0"/>
          </a:p>
        </p:txBody>
      </p:sp>
      <p:sp>
        <p:nvSpPr>
          <p:cNvPr id="3" name="Content Placeholder 2"/>
          <p:cNvSpPr>
            <a:spLocks noGrp="1"/>
          </p:cNvSpPr>
          <p:nvPr>
            <p:ph idx="1"/>
          </p:nvPr>
        </p:nvSpPr>
        <p:spPr>
          <a:xfrm>
            <a:off x="304800" y="1600200"/>
            <a:ext cx="8610600" cy="4876800"/>
          </a:xfrm>
        </p:spPr>
        <p:txBody>
          <a:bodyPr>
            <a:normAutofit/>
          </a:bodyPr>
          <a:lstStyle/>
          <a:p>
            <a:pPr>
              <a:buNone/>
            </a:pPr>
            <a:r>
              <a:rPr lang="en-US" dirty="0" smtClean="0"/>
              <a:t>Government actions will affect living standards through growth and distribution, either by their effect on market (primary) incomes and/or post-fiscal (after net transfers) incomes</a:t>
            </a:r>
          </a:p>
          <a:p>
            <a:pPr>
              <a:buNone/>
            </a:pPr>
            <a:r>
              <a:rPr lang="en-US" dirty="0" smtClean="0"/>
              <a:t>Develop an instrument that confines the assessment of government actions on post-fiscal incomes</a:t>
            </a:r>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14</a:t>
            </a:fld>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What is the Commitment to Equity Assessment?</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A diagnostic framework to evaluate:</a:t>
            </a:r>
          </a:p>
          <a:p>
            <a:pPr>
              <a:buNone/>
            </a:pPr>
            <a:endParaRPr lang="en-US" dirty="0" smtClean="0"/>
          </a:p>
          <a:p>
            <a:pPr lvl="1"/>
            <a:r>
              <a:rPr lang="en-US" dirty="0" smtClean="0"/>
              <a:t> how aligned fiscal policies are with </a:t>
            </a:r>
            <a:r>
              <a:rPr lang="en-US" u="sng" dirty="0" smtClean="0"/>
              <a:t>supporting a minimum living standard</a:t>
            </a:r>
          </a:p>
          <a:p>
            <a:pPr lvl="1">
              <a:buNone/>
            </a:pPr>
            <a:endParaRPr lang="en-US" u="sng" dirty="0" smtClean="0"/>
          </a:p>
          <a:p>
            <a:pPr lvl="1"/>
            <a:r>
              <a:rPr lang="en-US" dirty="0" smtClean="0"/>
              <a:t>in ways that reduce inequality and are broadly consistent with macroeconomic stability, microeconomic efficiency and growth </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15</a:t>
            </a:fld>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 </a:t>
            </a:r>
            <a:br>
              <a:rPr lang="en-US" b="1" dirty="0" smtClean="0"/>
            </a:br>
            <a:r>
              <a:rPr lang="en-US" b="1" dirty="0" smtClean="0"/>
              <a:t>What is the </a:t>
            </a:r>
            <a:r>
              <a:rPr lang="en-US" b="1" i="1" dirty="0" smtClean="0"/>
              <a:t>Commitment to Equity Assessment</a:t>
            </a:r>
            <a:r>
              <a:rPr lang="en-US" b="1" dirty="0" smtClean="0"/>
              <a:t>?</a:t>
            </a:r>
            <a:br>
              <a:rPr lang="en-US" b="1" dirty="0" smtClean="0"/>
            </a:br>
            <a:r>
              <a:rPr lang="en-US" b="1" dirty="0" smtClean="0"/>
              <a:t> </a:t>
            </a:r>
            <a:br>
              <a:rPr lang="en-US" b="1" dirty="0" smtClean="0"/>
            </a:br>
            <a:endParaRPr lang="en-US" b="1" dirty="0"/>
          </a:p>
        </p:txBody>
      </p:sp>
      <p:sp>
        <p:nvSpPr>
          <p:cNvPr id="3" name="Content Placeholder 2"/>
          <p:cNvSpPr>
            <a:spLocks noGrp="1"/>
          </p:cNvSpPr>
          <p:nvPr>
            <p:ph idx="1"/>
          </p:nvPr>
        </p:nvSpPr>
        <p:spPr>
          <a:xfrm>
            <a:off x="457200" y="1371600"/>
            <a:ext cx="8229600" cy="5486400"/>
          </a:xfrm>
        </p:spPr>
        <p:txBody>
          <a:bodyPr>
            <a:normAutofit fontScale="92500"/>
          </a:bodyPr>
          <a:lstStyle/>
          <a:p>
            <a:r>
              <a:rPr lang="en-US" dirty="0" smtClean="0"/>
              <a:t>CEQ is an </a:t>
            </a:r>
            <a:r>
              <a:rPr lang="en-US" b="1" dirty="0" smtClean="0"/>
              <a:t>analytical</a:t>
            </a:r>
            <a:r>
              <a:rPr lang="en-US" dirty="0" smtClean="0"/>
              <a:t> exercise;  has similarities to </a:t>
            </a:r>
            <a:r>
              <a:rPr lang="en-US" dirty="0" err="1" smtClean="0"/>
              <a:t>Hausmann</a:t>
            </a:r>
            <a:r>
              <a:rPr lang="en-US" dirty="0" smtClean="0"/>
              <a:t>, </a:t>
            </a:r>
            <a:r>
              <a:rPr lang="en-US" dirty="0" err="1" smtClean="0"/>
              <a:t>Rodrik</a:t>
            </a:r>
            <a:r>
              <a:rPr lang="en-US" dirty="0" smtClean="0"/>
              <a:t> and Velasco’s </a:t>
            </a:r>
            <a:r>
              <a:rPr lang="en-US" i="1" dirty="0" smtClean="0"/>
              <a:t>growth diagnostics. </a:t>
            </a:r>
            <a:r>
              <a:rPr lang="en-US" dirty="0" smtClean="0"/>
              <a:t>HRV (2006)</a:t>
            </a:r>
          </a:p>
          <a:p>
            <a:r>
              <a:rPr lang="en-US" dirty="0" smtClean="0"/>
              <a:t>Focuses on government </a:t>
            </a:r>
            <a:r>
              <a:rPr lang="en-US" b="1" dirty="0" smtClean="0"/>
              <a:t>efforts</a:t>
            </a:r>
            <a:r>
              <a:rPr lang="en-US" dirty="0" smtClean="0"/>
              <a:t> rather than outcomes </a:t>
            </a:r>
          </a:p>
          <a:p>
            <a:r>
              <a:rPr lang="en-US" dirty="0" smtClean="0"/>
              <a:t>Relies  significantly on </a:t>
            </a:r>
            <a:r>
              <a:rPr lang="en-US" b="1" dirty="0" smtClean="0"/>
              <a:t>primary sources </a:t>
            </a:r>
            <a:r>
              <a:rPr lang="en-US" dirty="0" smtClean="0"/>
              <a:t>of information and research</a:t>
            </a:r>
          </a:p>
          <a:p>
            <a:r>
              <a:rPr lang="en-US" dirty="0" smtClean="0"/>
              <a:t>Based on </a:t>
            </a:r>
            <a:r>
              <a:rPr lang="en-US" b="1" dirty="0" smtClean="0"/>
              <a:t>“hard” data </a:t>
            </a:r>
            <a:r>
              <a:rPr lang="en-US" dirty="0" smtClean="0"/>
              <a:t>and not perceptions</a:t>
            </a:r>
          </a:p>
          <a:p>
            <a:r>
              <a:rPr lang="en-US" dirty="0" smtClean="0"/>
              <a:t>Ideal component of Country Programming exercises, Poverty Assessments, Public Expenditure Reviews, PRSPs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5">
              <a:lumMod val="20000"/>
              <a:lumOff val="80000"/>
            </a:schemeClr>
          </a:solidFill>
        </p:spPr>
        <p:txBody>
          <a:bodyPr>
            <a:normAutofit fontScale="90000"/>
          </a:bodyPr>
          <a:lstStyle/>
          <a:p>
            <a:pPr algn="l"/>
            <a:r>
              <a:rPr lang="en-US" sz="3600" dirty="0" smtClean="0"/>
              <a:t/>
            </a:r>
            <a:br>
              <a:rPr lang="en-US" sz="3600" dirty="0" smtClean="0"/>
            </a:br>
            <a:r>
              <a:rPr lang="en-US" sz="3600" dirty="0" smtClean="0"/>
              <a:t/>
            </a:r>
            <a:br>
              <a:rPr lang="en-US" sz="3600" dirty="0" smtClean="0"/>
            </a:br>
            <a:r>
              <a:rPr lang="en-US" sz="3600" b="1" dirty="0" smtClean="0"/>
              <a:t>CEQ</a:t>
            </a:r>
            <a:r>
              <a:rPr lang="en-US" sz="3600" dirty="0" smtClean="0"/>
              <a:t> </a:t>
            </a:r>
            <a:r>
              <a:rPr lang="en-US" sz="3600" b="1" dirty="0" smtClean="0"/>
              <a:t>evaluates</a:t>
            </a:r>
            <a:r>
              <a:rPr lang="en-US" sz="3600" dirty="0" smtClean="0"/>
              <a:t> </a:t>
            </a:r>
            <a:r>
              <a:rPr lang="en-US" sz="3600" b="1" dirty="0" smtClean="0"/>
              <a:t>efforts</a:t>
            </a:r>
            <a:r>
              <a:rPr lang="en-US" sz="3600" dirty="0" smtClean="0"/>
              <a:t> </a:t>
            </a:r>
            <a:r>
              <a:rPr lang="en-US" sz="3600" b="1" dirty="0" smtClean="0"/>
              <a:t>based</a:t>
            </a:r>
            <a:r>
              <a:rPr lang="en-US" sz="3600" dirty="0" smtClean="0"/>
              <a:t> </a:t>
            </a:r>
            <a:r>
              <a:rPr lang="en-US" sz="3600" b="1" dirty="0" smtClean="0"/>
              <a:t>on</a:t>
            </a:r>
            <a:r>
              <a:rPr lang="en-US" sz="3600" dirty="0" smtClean="0"/>
              <a:t> </a:t>
            </a:r>
            <a:r>
              <a:rPr lang="en-US" sz="3600" b="1" dirty="0" smtClean="0"/>
              <a:t>whether</a:t>
            </a:r>
            <a:r>
              <a:rPr lang="en-US" sz="3600" dirty="0" smtClean="0"/>
              <a:t> </a:t>
            </a:r>
            <a:r>
              <a:rPr lang="en-US" sz="3600" b="1" dirty="0" smtClean="0"/>
              <a:t>governments:</a:t>
            </a:r>
            <a:r>
              <a:rPr lang="en-US" sz="3600" dirty="0" smtClean="0"/>
              <a:t> </a:t>
            </a:r>
            <a:br>
              <a:rPr lang="en-US" sz="3600"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collect and allocate enough resources to support a minimum living standard for all</a:t>
            </a:r>
          </a:p>
          <a:p>
            <a:r>
              <a:rPr lang="en-US" dirty="0" smtClean="0"/>
              <a:t>collect and distribute resources equitably </a:t>
            </a:r>
          </a:p>
          <a:p>
            <a:r>
              <a:rPr lang="en-US" dirty="0" smtClean="0"/>
              <a:t>ensure spending is fiscally sustainable and that programs are incentive compatible</a:t>
            </a:r>
          </a:p>
          <a:p>
            <a:r>
              <a:rPr lang="en-US" dirty="0" smtClean="0"/>
              <a:t>collect and publish relevant information as well as are subject to independent evaluations</a:t>
            </a:r>
            <a:endParaRPr lang="en-US" dirty="0"/>
          </a:p>
        </p:txBody>
      </p:sp>
      <p:sp>
        <p:nvSpPr>
          <p:cNvPr id="4" name="Slide Number Placeholder 3"/>
          <p:cNvSpPr>
            <a:spLocks noGrp="1"/>
          </p:cNvSpPr>
          <p:nvPr>
            <p:ph type="sldNum" sz="quarter" idx="12"/>
          </p:nvPr>
        </p:nvSpPr>
        <p:spPr>
          <a:xfrm>
            <a:off x="8305800" y="6477000"/>
            <a:ext cx="381000" cy="244475"/>
          </a:xfrm>
        </p:spPr>
        <p:txBody>
          <a:bodyPr/>
          <a:lstStyle/>
          <a:p>
            <a:fld id="{D44A4457-FDB1-4F8C-86F4-C158D079D01D}" type="slidenum">
              <a:rPr lang="en-US" smtClean="0"/>
              <a:pPr/>
              <a:t>17</a:t>
            </a:fld>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What can CEQ Assessments be used for?</a:t>
            </a:r>
            <a:endParaRPr lang="en-US" b="1" dirty="0"/>
          </a:p>
        </p:txBody>
      </p:sp>
      <p:sp>
        <p:nvSpPr>
          <p:cNvPr id="3" name="Content Placeholder 2"/>
          <p:cNvSpPr>
            <a:spLocks noGrp="1"/>
          </p:cNvSpPr>
          <p:nvPr>
            <p:ph idx="1"/>
          </p:nvPr>
        </p:nvSpPr>
        <p:spPr>
          <a:xfrm>
            <a:off x="152400" y="1600200"/>
            <a:ext cx="8839200" cy="4953000"/>
          </a:xfrm>
        </p:spPr>
        <p:txBody>
          <a:bodyPr>
            <a:noAutofit/>
          </a:bodyPr>
          <a:lstStyle/>
          <a:p>
            <a:r>
              <a:rPr lang="en-US" sz="2800" dirty="0" smtClean="0"/>
              <a:t>To inform governments of how their public finances affect their equity goals </a:t>
            </a:r>
          </a:p>
          <a:p>
            <a:r>
              <a:rPr lang="en-US" sz="2800" dirty="0" smtClean="0"/>
              <a:t>Recommend practical measures </a:t>
            </a:r>
          </a:p>
          <a:p>
            <a:r>
              <a:rPr lang="en-US" sz="2800" dirty="0" smtClean="0"/>
              <a:t>Enhance accountability and transparency through better data collection and evaluation systems  </a:t>
            </a:r>
          </a:p>
          <a:p>
            <a:r>
              <a:rPr lang="en-US" sz="2800" dirty="0" smtClean="0"/>
              <a:t>Participatory budgeting processes </a:t>
            </a:r>
          </a:p>
          <a:p>
            <a:r>
              <a:rPr lang="en-US" sz="2800" dirty="0" smtClean="0"/>
              <a:t>Non-governmental social observatories </a:t>
            </a:r>
          </a:p>
          <a:p>
            <a:r>
              <a:rPr lang="en-US" sz="2800" dirty="0" smtClean="0"/>
              <a:t>Construct performance indexes to rank countries and monitor their performance over time </a:t>
            </a:r>
          </a:p>
          <a:p>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D44A4457-FDB1-4F8C-86F4-C158D079D01D}" type="slidenum">
              <a:rPr lang="en-US" smtClean="0"/>
              <a:pPr/>
              <a:t>18</a:t>
            </a:fld>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What can CEQ Assessments be used for?</a:t>
            </a:r>
            <a:endParaRPr lang="en-US" b="1" dirty="0"/>
          </a:p>
        </p:txBody>
      </p:sp>
      <p:sp>
        <p:nvSpPr>
          <p:cNvPr id="3" name="Content Placeholder 2"/>
          <p:cNvSpPr>
            <a:spLocks noGrp="1"/>
          </p:cNvSpPr>
          <p:nvPr>
            <p:ph idx="1"/>
          </p:nvPr>
        </p:nvSpPr>
        <p:spPr>
          <a:xfrm>
            <a:off x="152400" y="1600200"/>
            <a:ext cx="8839200" cy="4953000"/>
          </a:xfrm>
        </p:spPr>
        <p:txBody>
          <a:bodyPr>
            <a:noAutofit/>
          </a:bodyPr>
          <a:lstStyle/>
          <a:p>
            <a:r>
              <a:rPr lang="en-US" dirty="0" smtClean="0"/>
              <a:t>In the case of Heavily Indebted Poor Countries (HIPC) and very poor countries more broadly, CEQ can inform donors:</a:t>
            </a:r>
          </a:p>
          <a:p>
            <a:pPr lvl="1"/>
            <a:r>
              <a:rPr lang="en-US" sz="3200" dirty="0" smtClean="0"/>
              <a:t> orders of magnitude of resource shortfalls to achieve certain goals (for example, reducing poverty by half and universal coverage of primary education) </a:t>
            </a:r>
          </a:p>
          <a:p>
            <a:pPr lvl="1"/>
            <a:r>
              <a:rPr lang="en-US" sz="3200" dirty="0" smtClean="0"/>
              <a:t> actual use and ability of foreign aid to help achieve equity goals</a:t>
            </a:r>
            <a:endParaRPr lang="en-US" sz="32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19</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t>Background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Joint project Inter-American Dialogue and Tulane University’s CIPR and Economics Dept.</a:t>
            </a:r>
          </a:p>
          <a:p>
            <a:r>
              <a:rPr lang="en-US" dirty="0" smtClean="0"/>
              <a:t>Develop diagnostic and ranking tools to quantify, compare, and publicize the extent to which Latin American governments use fiscal policies to reduce poverty and inequality </a:t>
            </a:r>
          </a:p>
          <a:p>
            <a:pPr>
              <a:buNone/>
            </a:pPr>
            <a:endParaRPr lang="en-US" dirty="0" smtClean="0"/>
          </a:p>
          <a:p>
            <a:r>
              <a:rPr lang="en-US" sz="2200" dirty="0" smtClean="0"/>
              <a:t>Financial Support from the Canadian International Development Agency (primary funder), the Norwegian Ministry of Foreign Affairs, the United Nations Development </a:t>
            </a:r>
            <a:r>
              <a:rPr lang="en-US" sz="2200" dirty="0" err="1" smtClean="0"/>
              <a:t>Programme’s</a:t>
            </a:r>
            <a:r>
              <a:rPr lang="en-US" sz="2200" dirty="0" smtClean="0"/>
              <a:t> Regional Bureau for Latin America and the Caribbean, and the General Electric Foundation</a:t>
            </a:r>
            <a:endParaRPr lang="en-US" sz="22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a:t>
            </a:fld>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Why CEQ would be useful for WB?</a:t>
            </a:r>
            <a:endParaRPr lang="en-US" b="1" dirty="0"/>
          </a:p>
        </p:txBody>
      </p:sp>
      <p:sp>
        <p:nvSpPr>
          <p:cNvPr id="3" name="Content Placeholder 2"/>
          <p:cNvSpPr>
            <a:spLocks noGrp="1"/>
          </p:cNvSpPr>
          <p:nvPr>
            <p:ph idx="1"/>
          </p:nvPr>
        </p:nvSpPr>
        <p:spPr>
          <a:xfrm>
            <a:off x="457200" y="1600200"/>
            <a:ext cx="8382000" cy="5029200"/>
          </a:xfrm>
        </p:spPr>
        <p:txBody>
          <a:bodyPr>
            <a:normAutofit/>
          </a:bodyPr>
          <a:lstStyle/>
          <a:p>
            <a:r>
              <a:rPr lang="en-US" sz="3000" dirty="0" smtClean="0"/>
              <a:t>WB through lending program affects the level and composition of public expenditure and revenue</a:t>
            </a:r>
          </a:p>
          <a:p>
            <a:r>
              <a:rPr lang="en-US" sz="3000" dirty="0" smtClean="0"/>
              <a:t>As an institution, one would like to know where you have the highest pay-off in terms of poverty and inequality reduction</a:t>
            </a:r>
          </a:p>
          <a:p>
            <a:r>
              <a:rPr lang="en-US" sz="3000" dirty="0" smtClean="0"/>
              <a:t>Evidence-based dialogue with the authorities in the country regarding the bank’s strategy in the country</a:t>
            </a:r>
          </a:p>
          <a:p>
            <a:r>
              <a:rPr lang="en-US" sz="3000" dirty="0" smtClean="0"/>
              <a:t>Mapping of a strategy onto specific operations</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20</a:t>
            </a:fld>
            <a:endParaRPr lang="en-US"/>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b="1" dirty="0" smtClean="0"/>
              <a:t>CEQ Assessments </a:t>
            </a:r>
            <a:endParaRPr lang="en-US" b="1" dirty="0"/>
          </a:p>
        </p:txBody>
      </p:sp>
      <p:sp>
        <p:nvSpPr>
          <p:cNvPr id="3" name="Content Placeholder 2"/>
          <p:cNvSpPr>
            <a:spLocks noGrp="1"/>
          </p:cNvSpPr>
          <p:nvPr>
            <p:ph idx="1"/>
          </p:nvPr>
        </p:nvSpPr>
        <p:spPr>
          <a:xfrm>
            <a:off x="457200" y="1600200"/>
            <a:ext cx="8382000" cy="5029200"/>
          </a:xfrm>
        </p:spPr>
        <p:txBody>
          <a:bodyPr>
            <a:normAutofit fontScale="92500" lnSpcReduction="20000"/>
          </a:bodyPr>
          <a:lstStyle/>
          <a:p>
            <a:r>
              <a:rPr lang="en-US" sz="3500" dirty="0" smtClean="0"/>
              <a:t>Tell you: </a:t>
            </a:r>
          </a:p>
          <a:p>
            <a:pPr lvl="1"/>
            <a:r>
              <a:rPr lang="en-US" sz="3500" dirty="0" smtClean="0"/>
              <a:t>what the problems are</a:t>
            </a:r>
          </a:p>
          <a:p>
            <a:pPr lvl="1"/>
            <a:r>
              <a:rPr lang="en-US" sz="3500" dirty="0" smtClean="0"/>
              <a:t>where the problems are</a:t>
            </a:r>
          </a:p>
          <a:p>
            <a:pPr lvl="1"/>
            <a:r>
              <a:rPr lang="en-US" sz="3500" dirty="0" smtClean="0"/>
              <a:t>how big the problems are</a:t>
            </a:r>
          </a:p>
          <a:p>
            <a:r>
              <a:rPr lang="en-US" sz="3500" dirty="0" smtClean="0"/>
              <a:t>Not a substitute for impact evaluation of specific programs</a:t>
            </a:r>
          </a:p>
          <a:p>
            <a:r>
              <a:rPr lang="en-US" sz="3500" dirty="0" smtClean="0"/>
              <a:t>Help you identify priorities; which in turn helps you select interventions; but the interventions will still have to be evaluated</a:t>
            </a:r>
          </a:p>
          <a:p>
            <a:r>
              <a:rPr lang="en-US" sz="3500" dirty="0" smtClean="0"/>
              <a:t>You will still need ex-ante designed impact evaluation components in your projects</a:t>
            </a:r>
          </a:p>
          <a:p>
            <a:pPr>
              <a:buNone/>
            </a:pP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21</a:t>
            </a:fld>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lstStyle/>
          <a:p>
            <a:r>
              <a:rPr lang="en-US" b="1" dirty="0" smtClean="0"/>
              <a:t>CEQ: </a:t>
            </a:r>
            <a:r>
              <a:rPr lang="en-US" b="1" dirty="0" err="1" smtClean="0"/>
              <a:t>Dianostic</a:t>
            </a:r>
            <a:r>
              <a:rPr lang="en-US" dirty="0" smtClean="0"/>
              <a:t> </a:t>
            </a:r>
            <a:r>
              <a:rPr lang="en-US" b="1" dirty="0" smtClean="0"/>
              <a:t>Framework</a:t>
            </a:r>
            <a:endParaRPr lang="en-US" b="1" dirty="0"/>
          </a:p>
        </p:txBody>
      </p:sp>
      <p:sp>
        <p:nvSpPr>
          <p:cNvPr id="3" name="Content Placeholder 2"/>
          <p:cNvSpPr>
            <a:spLocks noGrp="1"/>
          </p:cNvSpPr>
          <p:nvPr>
            <p:ph idx="1"/>
          </p:nvPr>
        </p:nvSpPr>
        <p:spPr>
          <a:xfrm>
            <a:off x="0" y="1143000"/>
            <a:ext cx="9144000" cy="5715000"/>
          </a:xfrm>
        </p:spPr>
        <p:txBody>
          <a:bodyPr>
            <a:noAutofit/>
          </a:bodyPr>
          <a:lstStyle/>
          <a:p>
            <a:r>
              <a:rPr lang="en-US" dirty="0" smtClean="0"/>
              <a:t>Main question: Does a government make </a:t>
            </a:r>
            <a:r>
              <a:rPr lang="en-US" i="1" dirty="0" smtClean="0"/>
              <a:t>substantial efforts</a:t>
            </a:r>
            <a:r>
              <a:rPr lang="en-US" dirty="0" smtClean="0"/>
              <a:t> to support a minimum standard of living and build the human capital of the poor?</a:t>
            </a:r>
          </a:p>
          <a:p>
            <a:r>
              <a:rPr lang="en-US" dirty="0" smtClean="0"/>
              <a:t>Define “substantial effort:” when the after net transfers income and human capital poverty gaps are “close to” zero </a:t>
            </a:r>
          </a:p>
          <a:p>
            <a:r>
              <a:rPr lang="en-US" dirty="0" smtClean="0"/>
              <a:t>“Close to” zero is defined in comparison to the average after net transfers poverty gaps in the countries where the latter is the lowest. </a:t>
            </a:r>
          </a:p>
        </p:txBody>
      </p:sp>
      <p:sp>
        <p:nvSpPr>
          <p:cNvPr id="4" name="Slide Number Placeholder 3"/>
          <p:cNvSpPr>
            <a:spLocks noGrp="1"/>
          </p:cNvSpPr>
          <p:nvPr>
            <p:ph type="sldNum" sz="quarter" idx="12"/>
          </p:nvPr>
        </p:nvSpPr>
        <p:spPr/>
        <p:txBody>
          <a:bodyPr/>
          <a:lstStyle/>
          <a:p>
            <a:fld id="{D44A4457-FDB1-4F8C-86F4-C158D079D01D}" type="slidenum">
              <a:rPr lang="en-US" smtClean="0"/>
              <a:pPr/>
              <a:t>22</a:t>
            </a:fld>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noAutofit/>
          </a:bodyPr>
          <a:lstStyle/>
          <a:p>
            <a:r>
              <a:rPr lang="en-US" sz="2800" b="1" dirty="0" smtClean="0"/>
              <a:t>Suppose, as in most developing countries, that the poverty gap is not close to zero  </a:t>
            </a:r>
          </a:p>
        </p:txBody>
      </p:sp>
      <p:sp>
        <p:nvSpPr>
          <p:cNvPr id="3" name="Content Placeholder 2"/>
          <p:cNvSpPr>
            <a:spLocks noGrp="1"/>
          </p:cNvSpPr>
          <p:nvPr>
            <p:ph idx="1"/>
          </p:nvPr>
        </p:nvSpPr>
        <p:spPr>
          <a:xfrm>
            <a:off x="0" y="1143000"/>
            <a:ext cx="9144000" cy="5715000"/>
          </a:xfrm>
        </p:spPr>
        <p:txBody>
          <a:bodyPr>
            <a:noAutofit/>
          </a:bodyPr>
          <a:lstStyle/>
          <a:p>
            <a:r>
              <a:rPr lang="en-US" sz="2800" dirty="0" smtClean="0"/>
              <a:t>In searching for the causes, we follow a logical sequence that will help us to identify the contributing factors and binding constraints.  </a:t>
            </a:r>
          </a:p>
          <a:p>
            <a:r>
              <a:rPr lang="en-US" sz="2800" dirty="0" smtClean="0"/>
              <a:t>In middle-income countries, insufficient total fiscal resources are not likely to be a cause for not bringing the poverty gaps close to zero.  </a:t>
            </a:r>
          </a:p>
          <a:p>
            <a:r>
              <a:rPr lang="en-US" sz="2800" dirty="0" smtClean="0"/>
              <a:t>One possible cause is that within redistributive spending, fiscal resources devoted to the poor are not enough. There are at least three main reasons: </a:t>
            </a:r>
          </a:p>
          <a:p>
            <a:pPr lvl="1"/>
            <a:r>
              <a:rPr lang="en-US" dirty="0" smtClean="0"/>
              <a:t>benefits to the non-poor are too high</a:t>
            </a:r>
          </a:p>
          <a:p>
            <a:pPr lvl="1"/>
            <a:r>
              <a:rPr lang="en-US" dirty="0" smtClean="0"/>
              <a:t>coverage of the poor is not universal</a:t>
            </a:r>
          </a:p>
          <a:p>
            <a:pPr lvl="1"/>
            <a:r>
              <a:rPr lang="en-US" dirty="0" smtClean="0"/>
              <a:t>average per capita transfers to the poor fall short  </a:t>
            </a:r>
          </a:p>
        </p:txBody>
      </p:sp>
      <p:sp>
        <p:nvSpPr>
          <p:cNvPr id="4" name="Slide Number Placeholder 3"/>
          <p:cNvSpPr>
            <a:spLocks noGrp="1"/>
          </p:cNvSpPr>
          <p:nvPr>
            <p:ph type="sldNum" sz="quarter" idx="12"/>
          </p:nvPr>
        </p:nvSpPr>
        <p:spPr/>
        <p:txBody>
          <a:bodyPr/>
          <a:lstStyle/>
          <a:p>
            <a:fld id="{D44A4457-FDB1-4F8C-86F4-C158D079D01D}" type="slidenum">
              <a:rPr lang="en-US" smtClean="0"/>
              <a:pPr/>
              <a:t>23</a:t>
            </a:fld>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5">
              <a:lumMod val="20000"/>
              <a:lumOff val="80000"/>
            </a:schemeClr>
          </a:solidFill>
        </p:spPr>
        <p:txBody>
          <a:bodyPr/>
          <a:lstStyle/>
          <a:p>
            <a:r>
              <a:rPr lang="en-US" b="1" dirty="0" err="1" smtClean="0"/>
              <a:t>Dianostic</a:t>
            </a:r>
            <a:r>
              <a:rPr lang="en-US" dirty="0" smtClean="0"/>
              <a:t> </a:t>
            </a:r>
            <a:r>
              <a:rPr lang="en-US" b="1" dirty="0" smtClean="0"/>
              <a:t>Framework</a:t>
            </a:r>
            <a:endParaRPr lang="en-US" b="1" dirty="0"/>
          </a:p>
        </p:txBody>
      </p:sp>
      <p:sp>
        <p:nvSpPr>
          <p:cNvPr id="3" name="Content Placeholder 2"/>
          <p:cNvSpPr>
            <a:spLocks noGrp="1"/>
          </p:cNvSpPr>
          <p:nvPr>
            <p:ph idx="1"/>
          </p:nvPr>
        </p:nvSpPr>
        <p:spPr>
          <a:xfrm>
            <a:off x="0" y="1143000"/>
            <a:ext cx="9144000" cy="5715000"/>
          </a:xfrm>
        </p:spPr>
        <p:txBody>
          <a:bodyPr>
            <a:noAutofit/>
          </a:bodyPr>
          <a:lstStyle/>
          <a:p>
            <a:r>
              <a:rPr lang="en-US" sz="2800" dirty="0" smtClean="0"/>
              <a:t>In turn, for example, insufficient coverage could be caused either by design--that is, the range of existing programs leave some groups out intentionally (for example, undocumented immigrants are not eligible to receive any transfers)--or “true” errors of exclusion. </a:t>
            </a:r>
          </a:p>
          <a:p>
            <a:pPr>
              <a:buNone/>
            </a:pPr>
            <a:endParaRPr lang="en-US" sz="2800" dirty="0" smtClean="0"/>
          </a:p>
          <a:p>
            <a:r>
              <a:rPr lang="en-US" sz="2800" dirty="0" smtClean="0"/>
              <a:t>The latter could be caused by failures in design or implementation, </a:t>
            </a:r>
            <a:r>
              <a:rPr lang="en-US" sz="2800" dirty="0" err="1" smtClean="0"/>
              <a:t>clientelistic</a:t>
            </a:r>
            <a:r>
              <a:rPr lang="en-US" sz="2800" dirty="0" smtClean="0"/>
              <a:t> politics, geographic isolation, high administrative costs, leakages, lack of accrediting documentation, self-selection, or other factors.  </a:t>
            </a:r>
          </a:p>
        </p:txBody>
      </p:sp>
      <p:sp>
        <p:nvSpPr>
          <p:cNvPr id="4" name="Slide Number Placeholder 3"/>
          <p:cNvSpPr>
            <a:spLocks noGrp="1"/>
          </p:cNvSpPr>
          <p:nvPr>
            <p:ph type="sldNum" sz="quarter" idx="12"/>
          </p:nvPr>
        </p:nvSpPr>
        <p:spPr/>
        <p:txBody>
          <a:bodyPr/>
          <a:lstStyle/>
          <a:p>
            <a:fld id="{D44A4457-FDB1-4F8C-86F4-C158D079D01D}" type="slidenum">
              <a:rPr lang="en-US" smtClean="0"/>
              <a:pPr/>
              <a:t>24</a:t>
            </a:fld>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CEQ</a:t>
            </a:r>
            <a:r>
              <a:rPr lang="en-US" dirty="0" smtClean="0"/>
              <a:t>: </a:t>
            </a:r>
            <a:r>
              <a:rPr lang="en-US" b="1" dirty="0" smtClean="0"/>
              <a:t>Diagnostic</a:t>
            </a:r>
            <a:r>
              <a:rPr lang="en-US" dirty="0" smtClean="0"/>
              <a:t> </a:t>
            </a:r>
            <a:r>
              <a:rPr lang="en-US" b="1" dirty="0" smtClean="0"/>
              <a:t>Framework</a:t>
            </a:r>
            <a:endParaRPr lang="en-US" b="1"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25</a:t>
            </a:fld>
            <a:endParaRPr lang="en-US"/>
          </a:p>
        </p:txBody>
      </p:sp>
      <p:pic>
        <p:nvPicPr>
          <p:cNvPr id="5" name="Content Placeholder 4"/>
          <p:cNvPicPr>
            <a:picLocks noGrp="1"/>
          </p:cNvPicPr>
          <p:nvPr>
            <p:ph idx="1"/>
          </p:nvPr>
        </p:nvPicPr>
        <p:blipFill>
          <a:blip r:embed="rId2" cstate="print"/>
          <a:srcRect/>
          <a:stretch>
            <a:fillRect/>
          </a:stretch>
        </p:blipFill>
        <p:spPr bwMode="auto">
          <a:xfrm>
            <a:off x="228600" y="609600"/>
            <a:ext cx="8458200" cy="6248400"/>
          </a:xfrm>
          <a:prstGeom prst="rect">
            <a:avLst/>
          </a:prstGeom>
          <a:noFill/>
          <a:ln w="9525">
            <a:noFill/>
            <a:miter lim="8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b="1" dirty="0" smtClean="0"/>
              <a:t>Policy Instruments Considered</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Monetary transfers </a:t>
            </a:r>
          </a:p>
          <a:p>
            <a:r>
              <a:rPr lang="en-US" dirty="0" smtClean="0"/>
              <a:t>Subsidies to consumption goods and (some) inputs </a:t>
            </a:r>
          </a:p>
          <a:p>
            <a:r>
              <a:rPr lang="en-US" dirty="0" smtClean="0"/>
              <a:t>In-kind transfers through the fully or partially subsidized provision of goods and services particularly in the area of education and health</a:t>
            </a:r>
          </a:p>
          <a:p>
            <a:r>
              <a:rPr lang="en-US" dirty="0" smtClean="0"/>
              <a:t>Taxes on income, consumption and assets (including tax expenditures) </a:t>
            </a:r>
          </a:p>
          <a:p>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26</a:t>
            </a:fld>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a:bodyPr>
          <a:lstStyle/>
          <a:p>
            <a:pPr fontAlgn="auto">
              <a:spcAft>
                <a:spcPts val="0"/>
              </a:spcAft>
              <a:defRPr/>
            </a:pPr>
            <a:r>
              <a:rPr lang="en-US" dirty="0" smtClean="0">
                <a:ea typeface="+mj-ea"/>
                <a:cs typeface="+mj-cs"/>
              </a:rPr>
              <a:t> </a:t>
            </a:r>
            <a:r>
              <a:rPr lang="en-US" b="1" dirty="0" smtClean="0">
                <a:ea typeface="+mj-ea"/>
                <a:cs typeface="+mj-cs"/>
              </a:rPr>
              <a:t>CEQ: What form does it take?</a:t>
            </a:r>
            <a:endParaRPr lang="en-US" b="1" dirty="0">
              <a:ea typeface="+mj-ea"/>
              <a:cs typeface="+mj-cs"/>
            </a:endParaRPr>
          </a:p>
        </p:txBody>
      </p:sp>
      <p:sp>
        <p:nvSpPr>
          <p:cNvPr id="3" name="Content Placeholder 2"/>
          <p:cNvSpPr>
            <a:spLocks noGrp="1"/>
          </p:cNvSpPr>
          <p:nvPr>
            <p:ph idx="1"/>
          </p:nvPr>
        </p:nvSpPr>
        <p:spPr>
          <a:xfrm>
            <a:off x="457200" y="1600200"/>
            <a:ext cx="8229600" cy="5029200"/>
          </a:xfrm>
        </p:spPr>
        <p:txBody>
          <a:bodyPr rtlCol="0">
            <a:normAutofit fontScale="92500" lnSpcReduction="20000"/>
          </a:bodyPr>
          <a:lstStyle/>
          <a:p>
            <a:pPr fontAlgn="auto">
              <a:spcAft>
                <a:spcPts val="0"/>
              </a:spcAft>
              <a:buFont typeface="Arial" pitchFamily="34" charset="0"/>
              <a:buChar char="•"/>
              <a:defRPr/>
            </a:pPr>
            <a:r>
              <a:rPr lang="en-US" dirty="0" smtClean="0"/>
              <a:t>A</a:t>
            </a:r>
            <a:r>
              <a:rPr lang="en-US" b="1" dirty="0" smtClean="0"/>
              <a:t> </a:t>
            </a:r>
            <a:r>
              <a:rPr lang="en-US" dirty="0" smtClean="0">
                <a:ea typeface="+mn-ea"/>
                <a:cs typeface="+mn-cs"/>
              </a:rPr>
              <a:t>questionnaire  whose underpinning can be found in:</a:t>
            </a:r>
          </a:p>
          <a:p>
            <a:pPr lvl="1" fontAlgn="auto">
              <a:spcAft>
                <a:spcPts val="0"/>
              </a:spcAft>
              <a:buFont typeface="Arial" pitchFamily="34" charset="0"/>
              <a:buChar char="–"/>
              <a:defRPr/>
            </a:pPr>
            <a:r>
              <a:rPr lang="en-US" dirty="0" smtClean="0">
                <a:ea typeface="+mn-ea"/>
              </a:rPr>
              <a:t>Economics of the welfare state  </a:t>
            </a:r>
          </a:p>
          <a:p>
            <a:pPr lvl="1" fontAlgn="auto">
              <a:spcAft>
                <a:spcPts val="0"/>
              </a:spcAft>
              <a:buFont typeface="Arial" pitchFamily="34" charset="0"/>
              <a:buChar char="–"/>
              <a:defRPr/>
            </a:pPr>
            <a:r>
              <a:rPr lang="en-US" dirty="0" smtClean="0">
                <a:ea typeface="+mn-ea"/>
              </a:rPr>
              <a:t>Best practices in quality assurance and accountability</a:t>
            </a:r>
          </a:p>
          <a:p>
            <a:pPr fontAlgn="auto">
              <a:spcAft>
                <a:spcPts val="0"/>
              </a:spcAft>
              <a:buFont typeface="Arial" pitchFamily="34" charset="0"/>
              <a:buChar char="•"/>
              <a:defRPr/>
            </a:pPr>
            <a:r>
              <a:rPr lang="en-US" dirty="0" smtClean="0">
                <a:ea typeface="+mn-ea"/>
                <a:cs typeface="+mn-cs"/>
              </a:rPr>
              <a:t>Indicators derived from standard poverty and inequality analysis, fiscal incidence analysis and public finance </a:t>
            </a:r>
          </a:p>
          <a:p>
            <a:pPr fontAlgn="auto">
              <a:spcAft>
                <a:spcPts val="0"/>
              </a:spcAft>
              <a:buFont typeface="Arial" pitchFamily="34" charset="0"/>
              <a:buChar char="•"/>
              <a:defRPr/>
            </a:pPr>
            <a:r>
              <a:rPr lang="en-US" dirty="0" smtClean="0">
                <a:ea typeface="+mn-ea"/>
                <a:cs typeface="+mn-cs"/>
              </a:rPr>
              <a:t>It uses ‘static’ incidence analysis; it does not include behavioral responses or general equilibrium effects (but they could be incorporated)</a:t>
            </a: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70185DD3-6918-417F-BA2D-7D944BA1C195}" type="slidenum">
              <a:rPr lang="en-US"/>
              <a:pPr>
                <a:defRPr/>
              </a:pPr>
              <a:t>27</a:t>
            </a:fld>
            <a:endParaRPr lang="en-US"/>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5">
              <a:lumMod val="20000"/>
              <a:lumOff val="80000"/>
            </a:schemeClr>
          </a:solidFill>
        </p:spPr>
        <p:txBody>
          <a:bodyPr rtlCol="0">
            <a:normAutofit fontScale="90000"/>
          </a:bodyPr>
          <a:lstStyle/>
          <a:p>
            <a:pPr fontAlgn="auto">
              <a:spcAft>
                <a:spcPts val="0"/>
              </a:spcAft>
              <a:defRPr/>
            </a:pPr>
            <a:r>
              <a:rPr lang="en-US" dirty="0" smtClean="0">
                <a:ea typeface="+mj-ea"/>
                <a:cs typeface="+mj-cs"/>
              </a:rPr>
              <a:t>CEQ: </a:t>
            </a:r>
            <a:r>
              <a:rPr lang="en-US" b="1" dirty="0" smtClean="0"/>
              <a:t>Data</a:t>
            </a:r>
            <a:r>
              <a:rPr lang="en-US" dirty="0" smtClean="0"/>
              <a:t> </a:t>
            </a:r>
            <a:r>
              <a:rPr lang="en-US" b="1" dirty="0" smtClean="0"/>
              <a:t>requirements</a:t>
            </a:r>
            <a:endParaRPr lang="en-US" b="1" dirty="0">
              <a:ea typeface="+mj-ea"/>
              <a:cs typeface="+mj-cs"/>
            </a:endParaRPr>
          </a:p>
        </p:txBody>
      </p:sp>
      <p:sp>
        <p:nvSpPr>
          <p:cNvPr id="3" name="Content Placeholder 2"/>
          <p:cNvSpPr>
            <a:spLocks noGrp="1"/>
          </p:cNvSpPr>
          <p:nvPr>
            <p:ph idx="1"/>
          </p:nvPr>
        </p:nvSpPr>
        <p:spPr>
          <a:xfrm>
            <a:off x="0" y="914400"/>
            <a:ext cx="9144000" cy="5943600"/>
          </a:xfrm>
        </p:spPr>
        <p:txBody>
          <a:bodyPr rtlCol="0">
            <a:normAutofit/>
          </a:bodyPr>
          <a:lstStyle/>
          <a:p>
            <a:pPr fontAlgn="auto">
              <a:spcAft>
                <a:spcPts val="0"/>
              </a:spcAft>
              <a:buFont typeface="Arial" pitchFamily="34" charset="0"/>
              <a:buChar char="•"/>
              <a:defRPr/>
            </a:pPr>
            <a:endParaRPr lang="en-US" dirty="0" smtClean="0"/>
          </a:p>
          <a:p>
            <a:pPr>
              <a:defRPr/>
            </a:pPr>
            <a:r>
              <a:rPr lang="en-US" sz="3600" dirty="0" smtClean="0">
                <a:ea typeface="+mn-ea"/>
                <a:cs typeface="+mn-cs"/>
              </a:rPr>
              <a:t>Household (Income/Expenditure)Surveys</a:t>
            </a:r>
          </a:p>
          <a:p>
            <a:pPr>
              <a:defRPr/>
            </a:pPr>
            <a:r>
              <a:rPr lang="en-US" sz="3600" dirty="0" smtClean="0">
                <a:ea typeface="+mn-ea"/>
                <a:cs typeface="+mn-cs"/>
              </a:rPr>
              <a:t>Detailed public sector accounts</a:t>
            </a:r>
          </a:p>
          <a:p>
            <a:pPr>
              <a:defRPr/>
            </a:pPr>
            <a:r>
              <a:rPr lang="en-US" sz="3600" dirty="0" smtClean="0"/>
              <a:t>“External” information on macroeconomic sustainability, cost effectiveness, program evaluations, data accessibility and accountability mechanisms </a:t>
            </a:r>
            <a:endParaRPr lang="en-US" sz="3600" dirty="0" smtClean="0">
              <a:ea typeface="+mn-ea"/>
              <a:cs typeface="+mn-cs"/>
            </a:endParaRPr>
          </a:p>
          <a:p>
            <a:pPr fontAlgn="auto">
              <a:spcAft>
                <a:spcPts val="0"/>
              </a:spcAft>
              <a:buFont typeface="Arial" pitchFamily="34" charset="0"/>
              <a:buChar char="•"/>
              <a:defRPr/>
            </a:pP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0B43FF46-E549-4251-B3B8-DEC4F91E7F49}" type="slidenum">
              <a:rPr lang="en-US"/>
              <a:pPr>
                <a:defRPr/>
              </a:pPr>
              <a:t>28</a:t>
            </a:fld>
            <a:endParaRPr lang="en-US"/>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CEQ</a:t>
            </a:r>
            <a:r>
              <a:rPr lang="en-US" dirty="0" smtClean="0">
                <a:ea typeface="+mj-ea"/>
                <a:cs typeface="+mj-cs"/>
              </a:rPr>
              <a:t>: </a:t>
            </a:r>
            <a:r>
              <a:rPr lang="en-US" b="1" dirty="0" smtClean="0">
                <a:ea typeface="+mj-ea"/>
                <a:cs typeface="+mj-cs"/>
              </a:rPr>
              <a:t>Indicators</a:t>
            </a:r>
            <a:endParaRPr lang="en-US" b="1" dirty="0">
              <a:ea typeface="+mj-ea"/>
              <a:cs typeface="+mj-cs"/>
            </a:endParaRPr>
          </a:p>
        </p:txBody>
      </p:sp>
      <p:sp>
        <p:nvSpPr>
          <p:cNvPr id="3" name="Content Placeholder 2"/>
          <p:cNvSpPr>
            <a:spLocks noGrp="1"/>
          </p:cNvSpPr>
          <p:nvPr>
            <p:ph idx="1"/>
          </p:nvPr>
        </p:nvSpPr>
        <p:spPr>
          <a:xfrm>
            <a:off x="0" y="914400"/>
            <a:ext cx="8991600" cy="5943600"/>
          </a:xfrm>
        </p:spPr>
        <p:txBody>
          <a:bodyPr rtlCol="0">
            <a:normAutofit fontScale="92500" lnSpcReduction="20000"/>
          </a:bodyPr>
          <a:lstStyle/>
          <a:p>
            <a:pPr fontAlgn="auto">
              <a:spcAft>
                <a:spcPts val="0"/>
              </a:spcAft>
              <a:buNone/>
              <a:defRPr/>
            </a:pPr>
            <a:endParaRPr lang="en-US" b="1" dirty="0" smtClean="0">
              <a:ea typeface="+mn-ea"/>
              <a:cs typeface="+mn-cs"/>
            </a:endParaRPr>
          </a:p>
          <a:p>
            <a:pPr>
              <a:defRPr/>
            </a:pPr>
            <a:r>
              <a:rPr lang="en-US" dirty="0" smtClean="0">
                <a:ea typeface="+mn-ea"/>
              </a:rPr>
              <a:t>Calculate market, disposable, post-fiscal and final income (described below)</a:t>
            </a:r>
          </a:p>
          <a:p>
            <a:pPr lvl="1">
              <a:defRPr/>
            </a:pPr>
            <a:r>
              <a:rPr lang="en-US" dirty="0" smtClean="0">
                <a:ea typeface="+mn-ea"/>
              </a:rPr>
              <a:t>Imputation methods for in-kind income (health and education services provided by government free or quasi free)</a:t>
            </a:r>
          </a:p>
          <a:p>
            <a:pPr lvl="1">
              <a:defRPr/>
            </a:pPr>
            <a:r>
              <a:rPr lang="en-US" dirty="0" smtClean="0">
                <a:ea typeface="+mn-ea"/>
              </a:rPr>
              <a:t>Estimation of impact of indirect taxes (including tax expenditures) and subsidies requires consumption data at the household level</a:t>
            </a:r>
          </a:p>
          <a:p>
            <a:pPr>
              <a:defRPr/>
            </a:pPr>
            <a:r>
              <a:rPr lang="en-US" dirty="0" smtClean="0">
                <a:ea typeface="+mn-ea"/>
              </a:rPr>
              <a:t>Government Revenues and Redistributive Spending</a:t>
            </a:r>
          </a:p>
          <a:p>
            <a:pPr>
              <a:defRPr/>
            </a:pPr>
            <a:r>
              <a:rPr lang="en-US" dirty="0" smtClean="0">
                <a:ea typeface="+mn-ea"/>
              </a:rPr>
              <a:t>Calculate poverty gaps</a:t>
            </a:r>
          </a:p>
          <a:p>
            <a:pPr fontAlgn="auto">
              <a:spcAft>
                <a:spcPts val="0"/>
              </a:spcAft>
              <a:buFont typeface="Arial" pitchFamily="34" charset="0"/>
              <a:buChar char="•"/>
              <a:defRPr/>
            </a:pPr>
            <a:r>
              <a:rPr lang="en-US" dirty="0" smtClean="0">
                <a:ea typeface="+mn-ea"/>
                <a:cs typeface="+mn-cs"/>
              </a:rPr>
              <a:t>Estimate/calculate incidence of public revenues and spending</a:t>
            </a:r>
          </a:p>
          <a:p>
            <a:pPr fontAlgn="auto">
              <a:spcAft>
                <a:spcPts val="0"/>
              </a:spcAft>
              <a:buFont typeface="Arial" pitchFamily="34" charset="0"/>
              <a:buChar char="•"/>
              <a:defRPr/>
            </a:pPr>
            <a:endParaRPr lang="en-US" dirty="0" smtClean="0">
              <a:ea typeface="+mn-ea"/>
              <a:cs typeface="+mn-cs"/>
            </a:endParaRPr>
          </a:p>
          <a:p>
            <a:pPr fontAlgn="auto">
              <a:spcAft>
                <a:spcPts val="0"/>
              </a:spcAft>
              <a:buFont typeface="Arial" pitchFamily="34" charset="0"/>
              <a:buChar char="•"/>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A11D986F-D590-46FB-96CE-2B1477725251}" type="slidenum">
              <a:rPr lang="en-US"/>
              <a:pPr>
                <a:defRPr/>
              </a:pPr>
              <a:t>29</a:t>
            </a:fld>
            <a:endParaRPr lang="en-US"/>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a:solidFill>
            <a:schemeClr val="accent5">
              <a:lumMod val="20000"/>
              <a:lumOff val="80000"/>
            </a:schemeClr>
          </a:solidFill>
        </p:spPr>
        <p:txBody>
          <a:bodyPr>
            <a:normAutofit fontScale="90000"/>
          </a:bodyPr>
          <a:lstStyle/>
          <a:p>
            <a:r>
              <a:rPr lang="en-US" dirty="0" smtClean="0"/>
              <a:t> </a:t>
            </a:r>
            <a:br>
              <a:rPr lang="en-US" dirty="0" smtClean="0"/>
            </a:br>
            <a:r>
              <a:rPr lang="en-US" b="1" dirty="0" smtClean="0"/>
              <a:t> </a:t>
            </a:r>
            <a:br>
              <a:rPr lang="en-US" b="1" dirty="0" smtClean="0"/>
            </a:br>
            <a:r>
              <a:rPr lang="en-US" b="1" dirty="0" smtClean="0"/>
              <a:t>Presentation Outline</a:t>
            </a:r>
            <a:br>
              <a:rPr lang="en-US" b="1" dirty="0" smtClean="0"/>
            </a:br>
            <a:r>
              <a:rPr lang="en-US" b="1" dirty="0" smtClean="0"/>
              <a:t> </a:t>
            </a:r>
            <a:br>
              <a:rPr lang="en-US" b="1" dirty="0" smtClean="0"/>
            </a:br>
            <a:endParaRPr lang="en-US" b="1"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Motivation</a:t>
            </a:r>
          </a:p>
          <a:p>
            <a:r>
              <a:rPr lang="en-US" dirty="0" smtClean="0"/>
              <a:t>CEQ Assessment</a:t>
            </a:r>
          </a:p>
          <a:p>
            <a:pPr lvl="1"/>
            <a:r>
              <a:rPr lang="en-US" sz="2400" dirty="0" smtClean="0"/>
              <a:t>methodological framework </a:t>
            </a:r>
          </a:p>
          <a:p>
            <a:pPr lvl="1"/>
            <a:r>
              <a:rPr lang="en-US" sz="2400" dirty="0" smtClean="0"/>
              <a:t>questionnaire </a:t>
            </a:r>
          </a:p>
          <a:p>
            <a:pPr lvl="1"/>
            <a:r>
              <a:rPr lang="en-US" sz="2400" dirty="0" smtClean="0"/>
              <a:t>indicators</a:t>
            </a:r>
          </a:p>
          <a:p>
            <a:pPr lvl="1">
              <a:buNone/>
            </a:pPr>
            <a:r>
              <a:rPr lang="en-US" sz="1800" dirty="0" err="1" smtClean="0"/>
              <a:t>Lustig</a:t>
            </a:r>
            <a:r>
              <a:rPr lang="en-US" sz="1800" dirty="0" smtClean="0"/>
              <a:t> (2011)“Commitment to Equity (CEQ): A Diagnostic  Framework  to Assess Governments’ Fiscal Policies .” (distributed)</a:t>
            </a:r>
          </a:p>
          <a:p>
            <a:r>
              <a:rPr lang="en-US" dirty="0" smtClean="0"/>
              <a:t>Pilot studies: preliminary results</a:t>
            </a:r>
          </a:p>
          <a:p>
            <a:pPr lvl="1"/>
            <a:r>
              <a:rPr lang="en-US" dirty="0" smtClean="0"/>
              <a:t>Argentina (</a:t>
            </a:r>
            <a:r>
              <a:rPr lang="en-US" sz="2800" dirty="0" err="1" smtClean="0"/>
              <a:t>Carola</a:t>
            </a:r>
            <a:r>
              <a:rPr lang="en-US" sz="2800" dirty="0" smtClean="0"/>
              <a:t> </a:t>
            </a:r>
            <a:r>
              <a:rPr lang="en-US" sz="2800" dirty="0" err="1" smtClean="0"/>
              <a:t>Pessino</a:t>
            </a:r>
            <a:r>
              <a:rPr lang="en-US" sz="2800" dirty="0" smtClean="0"/>
              <a:t>, Univ</a:t>
            </a:r>
            <a:r>
              <a:rPr lang="en-US" dirty="0" smtClean="0"/>
              <a:t>. </a:t>
            </a:r>
            <a:r>
              <a:rPr lang="en-US" dirty="0" err="1" smtClean="0"/>
              <a:t>Torcuato</a:t>
            </a:r>
            <a:r>
              <a:rPr lang="en-US" dirty="0" smtClean="0"/>
              <a:t> </a:t>
            </a:r>
            <a:r>
              <a:rPr lang="en-US" dirty="0" err="1" smtClean="0"/>
              <a:t>di</a:t>
            </a:r>
            <a:r>
              <a:rPr lang="en-US" dirty="0" smtClean="0"/>
              <a:t> </a:t>
            </a:r>
            <a:r>
              <a:rPr lang="en-US" dirty="0" err="1" smtClean="0"/>
              <a:t>Tella</a:t>
            </a:r>
            <a:r>
              <a:rPr lang="en-US" dirty="0" smtClean="0"/>
              <a:t>, 2011)</a:t>
            </a:r>
          </a:p>
          <a:p>
            <a:pPr lvl="1"/>
            <a:r>
              <a:rPr lang="en-US" dirty="0" smtClean="0"/>
              <a:t>Mexico (John Scott, CIDE &amp; CONEVAL, 2011)</a:t>
            </a:r>
          </a:p>
          <a:p>
            <a:pPr lvl="1"/>
            <a:endParaRPr lang="en-US" sz="2800" dirty="0" smtClean="0"/>
          </a:p>
          <a:p>
            <a:pPr lvl="1"/>
            <a:endParaRPr lang="en-US" dirty="0"/>
          </a:p>
          <a:p>
            <a:endParaRPr lang="en-US" dirty="0"/>
          </a:p>
        </p:txBody>
      </p:sp>
      <p:sp>
        <p:nvSpPr>
          <p:cNvPr id="4" name="Slide Number Placeholder 3"/>
          <p:cNvSpPr>
            <a:spLocks noGrp="1"/>
          </p:cNvSpPr>
          <p:nvPr>
            <p:ph type="sldNum" sz="quarter" idx="12"/>
          </p:nvPr>
        </p:nvSpPr>
        <p:spPr>
          <a:xfrm>
            <a:off x="8305800" y="6356350"/>
            <a:ext cx="381000" cy="365125"/>
          </a:xfrm>
        </p:spPr>
        <p:txBody>
          <a:bodyPr/>
          <a:lstStyle/>
          <a:p>
            <a:fld id="{D44A4457-FDB1-4F8C-86F4-C158D079D01D}" type="slidenum">
              <a:rPr lang="en-US" smtClean="0"/>
              <a:pPr/>
              <a:t>3</a:t>
            </a:fld>
            <a:endParaRPr lang="en-US"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4A4457-FDB1-4F8C-86F4-C158D079D01D}" type="slidenum">
              <a:rPr lang="en-US" smtClean="0"/>
              <a:pPr/>
              <a:t>30</a:t>
            </a:fld>
            <a:endParaRPr lang="en-US"/>
          </a:p>
        </p:txBody>
      </p:sp>
      <p:pic>
        <p:nvPicPr>
          <p:cNvPr id="257025" name="Picture 1"/>
          <p:cNvPicPr>
            <a:picLocks noChangeAspect="1" noChangeArrowheads="1"/>
          </p:cNvPicPr>
          <p:nvPr/>
        </p:nvPicPr>
        <p:blipFill>
          <a:blip r:embed="rId2" cstate="print"/>
          <a:srcRect/>
          <a:stretch>
            <a:fillRect/>
          </a:stretch>
        </p:blipFill>
        <p:spPr bwMode="auto">
          <a:xfrm>
            <a:off x="762000" y="0"/>
            <a:ext cx="7467600" cy="6858000"/>
          </a:xfrm>
          <a:prstGeom prst="rect">
            <a:avLst/>
          </a:prstGeom>
          <a:noFill/>
          <a:ln w="9525">
            <a:noFill/>
            <a:miter lim="800000"/>
            <a:headEnd/>
            <a:tailEnd/>
          </a:ln>
          <a:effec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Definition: Redistributive Spending </a:t>
            </a:r>
            <a:endParaRPr lang="en-US" b="1" dirty="0">
              <a:ea typeface="+mj-ea"/>
              <a:cs typeface="+mj-cs"/>
            </a:endParaRPr>
          </a:p>
        </p:txBody>
      </p:sp>
      <p:sp>
        <p:nvSpPr>
          <p:cNvPr id="3" name="Content Placeholder 2"/>
          <p:cNvSpPr>
            <a:spLocks noGrp="1"/>
          </p:cNvSpPr>
          <p:nvPr>
            <p:ph idx="1"/>
          </p:nvPr>
        </p:nvSpPr>
        <p:spPr>
          <a:xfrm>
            <a:off x="457200" y="1600200"/>
            <a:ext cx="8229600" cy="4953000"/>
          </a:xfrm>
        </p:spPr>
        <p:txBody>
          <a:bodyPr rtlCol="0">
            <a:normAutofit fontScale="92500"/>
          </a:bodyPr>
          <a:lstStyle/>
          <a:p>
            <a:pPr fontAlgn="auto">
              <a:spcAft>
                <a:spcPts val="0"/>
              </a:spcAft>
              <a:buFont typeface="Arial" pitchFamily="34" charset="0"/>
              <a:buChar char="•"/>
              <a:defRPr/>
            </a:pPr>
            <a:r>
              <a:rPr lang="en-US" dirty="0" smtClean="0">
                <a:ea typeface="+mn-ea"/>
                <a:cs typeface="+mn-cs"/>
              </a:rPr>
              <a:t>Redistributive spending: all monetary transfers, direct and indirect subsidies, and in-kind transfers PLUS consumer  subsidies, some producer subsidies and “social” tax expenditures MINUS non-subsidized </a:t>
            </a:r>
            <a:r>
              <a:rPr lang="en-US" dirty="0">
                <a:ea typeface="+mn-ea"/>
                <a:cs typeface="+mn-cs"/>
              </a:rPr>
              <a:t>portion of social security </a:t>
            </a:r>
            <a:r>
              <a:rPr lang="en-US" dirty="0" smtClean="0">
                <a:ea typeface="+mn-ea"/>
                <a:cs typeface="+mn-cs"/>
              </a:rPr>
              <a:t>pensions</a:t>
            </a:r>
          </a:p>
          <a:p>
            <a:pPr fontAlgn="auto">
              <a:spcAft>
                <a:spcPts val="0"/>
              </a:spcAft>
              <a:buFont typeface="Arial" pitchFamily="34" charset="0"/>
              <a:buChar char="•"/>
              <a:defRPr/>
            </a:pPr>
            <a:r>
              <a:rPr lang="en-US" dirty="0" smtClean="0">
                <a:ea typeface="+mn-ea"/>
                <a:cs typeface="+mn-cs"/>
              </a:rPr>
              <a:t>In countries where spending at the provincial or state level is important, the total will include redistributive spending by governments at the </a:t>
            </a:r>
            <a:r>
              <a:rPr lang="en-US" dirty="0" err="1" smtClean="0">
                <a:ea typeface="+mn-ea"/>
                <a:cs typeface="+mn-cs"/>
              </a:rPr>
              <a:t>subnational</a:t>
            </a:r>
            <a:r>
              <a:rPr lang="en-US" dirty="0" smtClean="0">
                <a:ea typeface="+mn-ea"/>
                <a:cs typeface="+mn-cs"/>
              </a:rPr>
              <a:t> level</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0772C4E7-7040-46D9-AAAE-0D9E567EE707}" type="slidenum">
              <a:rPr lang="en-US"/>
              <a:pPr>
                <a:defRPr/>
              </a:pPr>
              <a:t>31</a:t>
            </a:fld>
            <a:endParaRPr lang="en-US"/>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4A4457-FDB1-4F8C-86F4-C158D079D01D}" type="slidenum">
              <a:rPr lang="en-US" smtClean="0"/>
              <a:pPr/>
              <a:t>32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0" y="533400"/>
            <a:ext cx="11887200" cy="5181600"/>
          </a:xfrm>
          <a:prstGeom prst="rect">
            <a:avLst/>
          </a:prstGeom>
          <a:noFill/>
          <a:ln w="9525">
            <a:noFill/>
            <a:miter lim="800000"/>
            <a:headEnd/>
            <a:tailEnd/>
          </a:ln>
          <a:effec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5">
              <a:lumMod val="20000"/>
              <a:lumOff val="80000"/>
            </a:schemeClr>
          </a:solidFill>
        </p:spPr>
        <p:txBody>
          <a:bodyPr>
            <a:normAutofit fontScale="90000"/>
          </a:bodyPr>
          <a:lstStyle/>
          <a:p>
            <a:r>
              <a:rPr lang="en-US" sz="3600" dirty="0" smtClean="0"/>
              <a:t>Progressive &amp; Regressive Taxes &amp; Transfers</a:t>
            </a:r>
            <a:endParaRPr lang="en-US" sz="36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33</a:t>
            </a:fld>
            <a:endParaRPr lang="en-US"/>
          </a:p>
        </p:txBody>
      </p:sp>
      <p:pic>
        <p:nvPicPr>
          <p:cNvPr id="253954" name="Picture 2"/>
          <p:cNvPicPr>
            <a:picLocks noChangeAspect="1" noChangeArrowheads="1"/>
          </p:cNvPicPr>
          <p:nvPr/>
        </p:nvPicPr>
        <p:blipFill>
          <a:blip r:embed="rId2" cstate="print"/>
          <a:srcRect/>
          <a:stretch>
            <a:fillRect/>
          </a:stretch>
        </p:blipFill>
        <p:spPr bwMode="auto">
          <a:xfrm>
            <a:off x="533400" y="1143000"/>
            <a:ext cx="8001000" cy="574511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5">
              <a:lumMod val="20000"/>
              <a:lumOff val="80000"/>
            </a:schemeClr>
          </a:solidFill>
        </p:spPr>
        <p:txBody>
          <a:bodyPr>
            <a:normAutofit fontScale="90000"/>
          </a:bodyPr>
          <a:lstStyle/>
          <a:p>
            <a:r>
              <a:rPr lang="en-US" sz="3600" dirty="0" smtClean="0"/>
              <a:t>Progressive &amp; Regressive Taxes &amp; Transfers</a:t>
            </a:r>
            <a:endParaRPr lang="en-US" sz="3600"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34</a:t>
            </a:fld>
            <a:endParaRPr lang="en-US"/>
          </a:p>
        </p:txBody>
      </p:sp>
      <p:pic>
        <p:nvPicPr>
          <p:cNvPr id="309250" name="Picture 2"/>
          <p:cNvPicPr>
            <a:picLocks noChangeAspect="1" noChangeArrowheads="1"/>
          </p:cNvPicPr>
          <p:nvPr/>
        </p:nvPicPr>
        <p:blipFill>
          <a:blip r:embed="rId2" cstate="print"/>
          <a:srcRect/>
          <a:stretch>
            <a:fillRect/>
          </a:stretch>
        </p:blipFill>
        <p:spPr bwMode="auto">
          <a:xfrm>
            <a:off x="0" y="1447800"/>
            <a:ext cx="9144000" cy="4953000"/>
          </a:xfrm>
          <a:prstGeom prst="rect">
            <a:avLst/>
          </a:prstGeom>
          <a:noFill/>
          <a:ln w="9525">
            <a:noFill/>
            <a:miter lim="800000"/>
            <a:headEnd/>
            <a:tailEnd/>
          </a:ln>
          <a:effectLst/>
        </p:spPr>
      </p:pic>
      <p:pic>
        <p:nvPicPr>
          <p:cNvPr id="309251" name="Picture 3"/>
          <p:cNvPicPr>
            <a:picLocks noChangeAspect="1" noChangeArrowheads="1"/>
          </p:cNvPicPr>
          <p:nvPr/>
        </p:nvPicPr>
        <p:blipFill>
          <a:blip r:embed="rId3" cstate="print"/>
          <a:srcRect/>
          <a:stretch>
            <a:fillRect/>
          </a:stretch>
        </p:blipFill>
        <p:spPr bwMode="auto">
          <a:xfrm>
            <a:off x="0" y="914400"/>
            <a:ext cx="9144000" cy="8382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rtlCol="0">
            <a:normAutofit fontScale="90000"/>
          </a:bodyPr>
          <a:lstStyle/>
          <a:p>
            <a:pPr fontAlgn="auto">
              <a:spcAft>
                <a:spcPts val="0"/>
              </a:spcAft>
              <a:defRPr/>
            </a:pPr>
            <a:r>
              <a:rPr lang="en-US" b="1" dirty="0" smtClean="0">
                <a:ea typeface="+mj-ea"/>
                <a:cs typeface="+mj-cs"/>
              </a:rPr>
              <a:t>Definition of Government Revenue</a:t>
            </a:r>
            <a:endParaRPr lang="en-US" b="1" dirty="0">
              <a:ea typeface="+mj-ea"/>
              <a:cs typeface="+mj-cs"/>
            </a:endParaRPr>
          </a:p>
        </p:txBody>
      </p:sp>
      <p:sp>
        <p:nvSpPr>
          <p:cNvPr id="57346" name="Content Placeholder 2"/>
          <p:cNvSpPr>
            <a:spLocks noGrp="1"/>
          </p:cNvSpPr>
          <p:nvPr>
            <p:ph idx="1"/>
          </p:nvPr>
        </p:nvSpPr>
        <p:spPr>
          <a:xfrm>
            <a:off x="457200" y="1600200"/>
            <a:ext cx="8229600" cy="4876800"/>
          </a:xfrm>
        </p:spPr>
        <p:txBody>
          <a:bodyPr/>
          <a:lstStyle/>
          <a:p>
            <a:r>
              <a:rPr lang="en-US" dirty="0" smtClean="0"/>
              <a:t>Includes the total budgetary income of the federal government: </a:t>
            </a:r>
          </a:p>
          <a:p>
            <a:pPr lvl="1"/>
            <a:r>
              <a:rPr lang="en-US" dirty="0" smtClean="0"/>
              <a:t>tax and non-tax revenue </a:t>
            </a:r>
          </a:p>
          <a:p>
            <a:pPr lvl="1"/>
            <a:r>
              <a:rPr lang="en-US" dirty="0" smtClean="0"/>
              <a:t>plus income generated by direct budgetary controlled entities or public enterprises</a:t>
            </a:r>
          </a:p>
          <a:p>
            <a:r>
              <a:rPr lang="en-US" dirty="0" smtClean="0"/>
              <a:t>In countries where revenue collected at the provincial or state level is “important,” the total will include the revenues obtained by governments at the </a:t>
            </a:r>
            <a:r>
              <a:rPr lang="en-US" dirty="0" err="1" smtClean="0"/>
              <a:t>subnational</a:t>
            </a:r>
            <a:r>
              <a:rPr lang="en-US" dirty="0" smtClean="0"/>
              <a:t> level  </a:t>
            </a:r>
          </a:p>
          <a:p>
            <a:pPr>
              <a:buFont typeface="Arial" pitchFamily="84" charset="0"/>
              <a:buNone/>
            </a:pPr>
            <a:endParaRPr lang="en-US" dirty="0" smtClean="0"/>
          </a:p>
        </p:txBody>
      </p:sp>
      <p:sp>
        <p:nvSpPr>
          <p:cNvPr id="4" name="Slide Number Placeholder 3"/>
          <p:cNvSpPr>
            <a:spLocks noGrp="1"/>
          </p:cNvSpPr>
          <p:nvPr>
            <p:ph type="sldNum" sz="quarter" idx="12"/>
          </p:nvPr>
        </p:nvSpPr>
        <p:spPr/>
        <p:txBody>
          <a:bodyPr/>
          <a:lstStyle/>
          <a:p>
            <a:pPr>
              <a:defRPr/>
            </a:pPr>
            <a:fld id="{E8C03C71-9496-4A6B-B3AC-C6073DB0F2D7}" type="slidenum">
              <a:rPr lang="en-US"/>
              <a:pPr>
                <a:defRPr/>
              </a:pPr>
              <a:t>35</a:t>
            </a:fld>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US" b="1" dirty="0" smtClean="0"/>
              <a:t>CEQ</a:t>
            </a:r>
            <a:r>
              <a:rPr lang="en-US" dirty="0" smtClean="0"/>
              <a:t>: </a:t>
            </a:r>
            <a:r>
              <a:rPr lang="en-US" b="1" dirty="0" smtClean="0"/>
              <a:t>Argentina</a:t>
            </a:r>
            <a:r>
              <a:rPr lang="en-US" dirty="0" smtClean="0"/>
              <a:t> </a:t>
            </a:r>
            <a:r>
              <a:rPr lang="en-US" b="1" dirty="0" smtClean="0"/>
              <a:t>(</a:t>
            </a:r>
            <a:r>
              <a:rPr lang="en-US" b="1" dirty="0" err="1" smtClean="0"/>
              <a:t>Pessino</a:t>
            </a:r>
            <a:r>
              <a:rPr lang="en-US" b="1" dirty="0" smtClean="0"/>
              <a:t>, 2010)</a:t>
            </a:r>
            <a:endParaRPr lang="en-US"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36</a:t>
            </a:fld>
            <a:endParaRPr lang="en-US"/>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r>
              <a:rPr lang="en-US" sz="3600" b="1" dirty="0" smtClean="0"/>
              <a:t>Decline in Non-labor Income Inequality: Cash Transfers since 2002</a:t>
            </a:r>
            <a:endParaRPr lang="en-US" sz="3600"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endParaRPr lang="en-US" dirty="0" smtClean="0"/>
          </a:p>
          <a:p>
            <a:r>
              <a:rPr lang="en-US" dirty="0" smtClean="0"/>
              <a:t>Emergency Employment Program (</a:t>
            </a:r>
            <a:r>
              <a:rPr lang="en-US" dirty="0" err="1" smtClean="0"/>
              <a:t>Jefes</a:t>
            </a:r>
            <a:r>
              <a:rPr lang="en-US" dirty="0" smtClean="0"/>
              <a:t> y </a:t>
            </a:r>
            <a:r>
              <a:rPr lang="en-US" dirty="0" err="1" smtClean="0"/>
              <a:t>jefas</a:t>
            </a:r>
            <a:r>
              <a:rPr lang="en-US" dirty="0" smtClean="0"/>
              <a:t> de </a:t>
            </a:r>
            <a:r>
              <a:rPr lang="en-US" dirty="0" err="1" smtClean="0"/>
              <a:t>hogar</a:t>
            </a:r>
            <a:r>
              <a:rPr lang="en-US" dirty="0" smtClean="0"/>
              <a:t>)– 2002</a:t>
            </a:r>
          </a:p>
          <a:p>
            <a:endParaRPr lang="en-US" dirty="0" smtClean="0"/>
          </a:p>
          <a:p>
            <a:r>
              <a:rPr lang="en-US" dirty="0" smtClean="0"/>
              <a:t>Pension Moratorium (Moratoria </a:t>
            </a:r>
            <a:r>
              <a:rPr lang="en-US" dirty="0" err="1" smtClean="0"/>
              <a:t>previsional</a:t>
            </a:r>
            <a:r>
              <a:rPr lang="en-US" dirty="0" smtClean="0"/>
              <a:t>)– 2007</a:t>
            </a:r>
          </a:p>
          <a:p>
            <a:endParaRPr lang="en-US" dirty="0" smtClean="0"/>
          </a:p>
          <a:p>
            <a:r>
              <a:rPr lang="en-US" dirty="0" smtClean="0"/>
              <a:t>Universal “Subsidy” per Child (</a:t>
            </a:r>
            <a:r>
              <a:rPr lang="en-US" dirty="0" err="1" smtClean="0"/>
              <a:t>Asignacion</a:t>
            </a:r>
            <a:r>
              <a:rPr lang="en-US" dirty="0" smtClean="0"/>
              <a:t> universal </a:t>
            </a:r>
            <a:r>
              <a:rPr lang="en-US" dirty="0" err="1" smtClean="0"/>
              <a:t>por</a:t>
            </a:r>
            <a:r>
              <a:rPr lang="en-US" dirty="0" smtClean="0"/>
              <a:t> </a:t>
            </a:r>
            <a:r>
              <a:rPr lang="en-US" dirty="0" err="1" smtClean="0"/>
              <a:t>hijo</a:t>
            </a:r>
            <a:r>
              <a:rPr lang="en-US" dirty="0" smtClean="0"/>
              <a:t>) – 2009</a:t>
            </a:r>
          </a:p>
          <a:p>
            <a:endParaRPr lang="en-US" dirty="0" smtClean="0"/>
          </a:p>
          <a:p>
            <a:pPr>
              <a:buNone/>
            </a:pP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897B19B-D1D0-482D-97E1-FCA8848D7665}" type="slidenum">
              <a:rPr lang="en-US" smtClean="0"/>
              <a:pPr/>
              <a:t>37</a:t>
            </a:fld>
            <a:endParaRPr lang="en-US"/>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p>
        </p:txBody>
      </p:sp>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38</a:t>
            </a:fld>
            <a:endParaRPr lang="en-US"/>
          </a:p>
        </p:txBody>
      </p:sp>
      <p:pic>
        <p:nvPicPr>
          <p:cNvPr id="6" name="Picture 76"/>
          <p:cNvPicPr>
            <a:picLocks noGrp="1" noChangeAspect="1" noChangeArrowheads="1"/>
          </p:cNvPicPr>
          <p:nvPr>
            <p:ph type="pic" idx="1"/>
          </p:nvPr>
        </p:nvPicPr>
        <p:blipFill>
          <a:blip r:embed="rId2" cstate="print"/>
          <a:srcRect l="10478" r="10478"/>
          <a:stretch>
            <a:fillRect/>
          </a:stretch>
        </p:blipFill>
        <p:spPr bwMode="auto">
          <a:xfrm>
            <a:off x="990600" y="612774"/>
            <a:ext cx="7162800" cy="4873626"/>
          </a:xfrm>
          <a:prstGeom prst="rect">
            <a:avLst/>
          </a:prstGeom>
          <a:noFill/>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p>
        </p:txBody>
      </p:sp>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39</a:t>
            </a:fld>
            <a:endParaRPr lang="en-US"/>
          </a:p>
        </p:txBody>
      </p:sp>
      <p:pic>
        <p:nvPicPr>
          <p:cNvPr id="8" name="Picture 2"/>
          <p:cNvPicPr>
            <a:picLocks noGrp="1" noChangeAspect="1" noChangeArrowheads="1"/>
          </p:cNvPicPr>
          <p:nvPr>
            <p:ph type="pic" idx="1"/>
          </p:nvPr>
        </p:nvPicPr>
        <p:blipFill>
          <a:blip r:embed="rId2" cstate="print"/>
          <a:srcRect l="14251" r="14251"/>
          <a:stretch>
            <a:fillRect/>
          </a:stretch>
        </p:blipFill>
        <p:spPr bwMode="auto">
          <a:xfrm>
            <a:off x="914400" y="612774"/>
            <a:ext cx="7086600" cy="5102225"/>
          </a:xfrm>
          <a:prstGeom prst="rect">
            <a:avLst/>
          </a:prstGeom>
          <a:noFill/>
        </p:spPr>
      </p:pic>
      <p:sp>
        <p:nvSpPr>
          <p:cNvPr id="9" name="Rectangle 8"/>
          <p:cNvSpPr/>
          <p:nvPr/>
        </p:nvSpPr>
        <p:spPr>
          <a:xfrm>
            <a:off x="1828800" y="2743200"/>
            <a:ext cx="609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0" y="2209800"/>
            <a:ext cx="609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2819400"/>
            <a:ext cx="609600" cy="2057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10400" y="3581400"/>
            <a:ext cx="228600" cy="228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10400" y="28194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2400" y="3276600"/>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1981200"/>
            <a:ext cx="609600" cy="2895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38400" y="2971800"/>
            <a:ext cx="609600" cy="1905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1828800"/>
            <a:ext cx="685800" cy="304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3200400"/>
            <a:ext cx="228600"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Inequality</a:t>
            </a:r>
            <a:r>
              <a:rPr lang="en-US" dirty="0" smtClean="0"/>
              <a:t>, </a:t>
            </a:r>
            <a:r>
              <a:rPr lang="en-US" b="1" dirty="0" smtClean="0"/>
              <a:t>Poverty</a:t>
            </a:r>
            <a:r>
              <a:rPr lang="en-US" dirty="0" smtClean="0"/>
              <a:t> </a:t>
            </a:r>
            <a:r>
              <a:rPr lang="en-US" b="1" dirty="0" smtClean="0"/>
              <a:t>and</a:t>
            </a:r>
            <a:r>
              <a:rPr lang="en-US" dirty="0" smtClean="0"/>
              <a:t> </a:t>
            </a:r>
            <a:r>
              <a:rPr lang="en-US" b="1" dirty="0" smtClean="0"/>
              <a:t>Fiscal</a:t>
            </a:r>
            <a:r>
              <a:rPr lang="en-US" dirty="0" smtClean="0"/>
              <a:t> </a:t>
            </a:r>
            <a:r>
              <a:rPr lang="en-US" b="1" dirty="0" smtClean="0"/>
              <a:t>Policy</a:t>
            </a:r>
            <a:r>
              <a:rPr lang="en-US" dirty="0" smtClean="0"/>
              <a:t> </a:t>
            </a:r>
            <a:r>
              <a:rPr lang="en-US" b="1" dirty="0" smtClean="0"/>
              <a:t>in</a:t>
            </a:r>
            <a:r>
              <a:rPr lang="en-US" dirty="0" smtClean="0"/>
              <a:t> </a:t>
            </a:r>
            <a:r>
              <a:rPr lang="en-US" b="1" dirty="0" smtClean="0"/>
              <a:t>LA</a:t>
            </a:r>
            <a:r>
              <a:rPr lang="en-US" dirty="0" smtClean="0"/>
              <a:t>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Thanks to the expansion of education, macro stability and monetary transfers, inequality and poverty have been falling since approx. 2000</a:t>
            </a:r>
          </a:p>
          <a:p>
            <a:r>
              <a:rPr lang="en-US" dirty="0" smtClean="0"/>
              <a:t>However, </a:t>
            </a:r>
          </a:p>
          <a:p>
            <a:pPr lvl="1"/>
            <a:r>
              <a:rPr lang="en-US" dirty="0" smtClean="0"/>
              <a:t>Latin America is still relatively very unequal</a:t>
            </a:r>
          </a:p>
          <a:p>
            <a:pPr lvl="1"/>
            <a:r>
              <a:rPr lang="en-US" dirty="0" smtClean="0"/>
              <a:t>extreme poverty is too high for its level of per capita GDP</a:t>
            </a:r>
          </a:p>
          <a:p>
            <a:pPr lvl="1"/>
            <a:r>
              <a:rPr lang="en-US" dirty="0" smtClean="0"/>
              <a:t>redistributive power of the state through fiscal policy is grossly underutilized</a:t>
            </a:r>
          </a:p>
        </p:txBody>
      </p:sp>
      <p:sp>
        <p:nvSpPr>
          <p:cNvPr id="4" name="Slide Number Placeholder 3"/>
          <p:cNvSpPr>
            <a:spLocks noGrp="1"/>
          </p:cNvSpPr>
          <p:nvPr>
            <p:ph type="sldNum" sz="quarter" idx="12"/>
          </p:nvPr>
        </p:nvSpPr>
        <p:spPr/>
        <p:txBody>
          <a:bodyPr/>
          <a:lstStyle/>
          <a:p>
            <a:fld id="{D44A4457-FDB1-4F8C-86F4-C158D079D01D}" type="slidenum">
              <a:rPr lang="en-US" smtClean="0"/>
              <a:pPr/>
              <a:t>4</a:t>
            </a:fld>
            <a:endParaRPr lang="en-US"/>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5715000"/>
            <a:ext cx="5486400" cy="457200"/>
          </a:xfrm>
        </p:spPr>
        <p:txBody>
          <a:bodyPr>
            <a:normAutofit/>
          </a:bodyPr>
          <a:lstStyle/>
          <a:p>
            <a:r>
              <a:rPr lang="en-US" sz="2400" dirty="0" err="1" smtClean="0"/>
              <a:t>Pessino</a:t>
            </a:r>
            <a:r>
              <a:rPr lang="en-US" sz="2400" dirty="0" smtClean="0"/>
              <a:t> (2010)</a:t>
            </a:r>
            <a:endParaRPr lang="en-US" sz="2400" dirty="0"/>
          </a:p>
        </p:txBody>
      </p:sp>
      <p:sp>
        <p:nvSpPr>
          <p:cNvPr id="5" name="Slide Number Placeholder 4"/>
          <p:cNvSpPr>
            <a:spLocks noGrp="1"/>
          </p:cNvSpPr>
          <p:nvPr>
            <p:ph type="sldNum" sz="quarter" idx="12"/>
          </p:nvPr>
        </p:nvSpPr>
        <p:spPr/>
        <p:txBody>
          <a:bodyPr/>
          <a:lstStyle/>
          <a:p>
            <a:fld id="{E897B19B-D1D0-482D-97E1-FCA8848D7665}" type="slidenum">
              <a:rPr lang="en-US" smtClean="0"/>
              <a:pPr/>
              <a:t>40</a:t>
            </a:fld>
            <a:endParaRPr lang="en-US"/>
          </a:p>
        </p:txBody>
      </p:sp>
      <p:sp>
        <p:nvSpPr>
          <p:cNvPr id="9" name="Oval 8"/>
          <p:cNvSpPr/>
          <p:nvPr/>
        </p:nvSpPr>
        <p:spPr>
          <a:xfrm>
            <a:off x="4419600" y="3581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idx="1"/>
          </p:nvPr>
        </p:nvSpPr>
        <p:spPr/>
      </p:sp>
      <p:pic>
        <p:nvPicPr>
          <p:cNvPr id="66563" name="Picture 3"/>
          <p:cNvPicPr>
            <a:picLocks noChangeAspect="1" noChangeArrowheads="1"/>
          </p:cNvPicPr>
          <p:nvPr/>
        </p:nvPicPr>
        <p:blipFill>
          <a:blip r:embed="rId2" cstate="print"/>
          <a:srcRect/>
          <a:stretch>
            <a:fillRect/>
          </a:stretch>
        </p:blipFill>
        <p:spPr bwMode="auto">
          <a:xfrm>
            <a:off x="762000" y="609600"/>
            <a:ext cx="8153400" cy="4954326"/>
          </a:xfrm>
          <a:prstGeom prst="rect">
            <a:avLst/>
          </a:prstGeom>
          <a:noFill/>
          <a:ln w="9525">
            <a:noFill/>
            <a:miter lim="800000"/>
            <a:headEnd/>
            <a:tailEnd/>
          </a:ln>
          <a:effectLst/>
        </p:spPr>
      </p:pic>
      <p:sp>
        <p:nvSpPr>
          <p:cNvPr id="18" name="Oval 17"/>
          <p:cNvSpPr/>
          <p:nvPr/>
        </p:nvSpPr>
        <p:spPr>
          <a:xfrm>
            <a:off x="4495800" y="3733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6600" y="37338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325562"/>
          </a:xfrm>
          <a:solidFill>
            <a:schemeClr val="accent5">
              <a:lumMod val="20000"/>
              <a:lumOff val="80000"/>
            </a:schemeClr>
          </a:solidFill>
        </p:spPr>
        <p:txBody>
          <a:bodyPr>
            <a:normAutofit fontScale="90000"/>
          </a:bodyPr>
          <a:lstStyle/>
          <a:p>
            <a:r>
              <a:rPr lang="en-US" sz="4000" dirty="0" smtClean="0"/>
              <a:t/>
            </a:r>
            <a:br>
              <a:rPr lang="en-US" sz="4000" dirty="0" smtClean="0"/>
            </a:br>
            <a:r>
              <a:rPr lang="en-US" sz="4000" dirty="0" smtClean="0"/>
              <a:t>Cash Transfer Programs: Total Beneficiaries</a:t>
            </a:r>
            <a:br>
              <a:rPr lang="en-US" sz="4000" dirty="0" smtClean="0"/>
            </a:br>
            <a:r>
              <a:rPr lang="en-US" sz="3100" dirty="0" smtClean="0"/>
              <a:t>(</a:t>
            </a:r>
            <a:r>
              <a:rPr lang="en-US" sz="3100" dirty="0" err="1" smtClean="0"/>
              <a:t>Gasparini</a:t>
            </a:r>
            <a:r>
              <a:rPr lang="en-US" sz="3100" dirty="0" smtClean="0"/>
              <a:t> y Cruces, 2010)</a:t>
            </a:r>
            <a:r>
              <a:rPr lang="en-US" dirty="0" smtClean="0"/>
              <a:t/>
            </a:r>
            <a:br>
              <a:rPr lang="en-US" dirty="0" smtClean="0"/>
            </a:br>
            <a:endParaRPr 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990600" y="2133600"/>
            <a:ext cx="7064401" cy="412953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7B19B-D1D0-482D-97E1-FCA8848D7665}" type="slidenum">
              <a:rPr lang="en-US" smtClean="0"/>
              <a:pPr/>
              <a:t>41</a:t>
            </a:fld>
            <a:endParaRPr lang="en-US"/>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a:solidFill>
            <a:schemeClr val="accent5">
              <a:lumMod val="20000"/>
              <a:lumOff val="80000"/>
            </a:schemeClr>
          </a:solidFill>
        </p:spPr>
        <p:txBody>
          <a:bodyPr>
            <a:normAutofit/>
          </a:bodyPr>
          <a:lstStyle/>
          <a:p>
            <a:r>
              <a:rPr lang="en-US" dirty="0" smtClean="0"/>
              <a:t>Monthly Benefits per Household (with 3 children) –  In 2010 pesos</a:t>
            </a:r>
            <a:br>
              <a:rPr lang="en-US" dirty="0" smtClean="0"/>
            </a:br>
            <a:r>
              <a:rPr lang="en-US" sz="3100" dirty="0" smtClean="0"/>
              <a:t>(</a:t>
            </a:r>
            <a:r>
              <a:rPr lang="en-US" sz="3100" dirty="0" err="1" smtClean="0"/>
              <a:t>Gasparini</a:t>
            </a:r>
            <a:r>
              <a:rPr lang="en-US" sz="3100" dirty="0" smtClean="0"/>
              <a:t> y Cruces, 2010) </a:t>
            </a:r>
            <a:endParaRPr lang="en-US" sz="31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685800" y="2438400"/>
            <a:ext cx="7705373" cy="386276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7B19B-D1D0-482D-97E1-FCA8848D7665}" type="slidenum">
              <a:rPr lang="en-US" smtClean="0"/>
              <a:pPr/>
              <a:t>42</a:t>
            </a:fld>
            <a:endParaRPr lang="en-US"/>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772732" y="1983346"/>
            <a:ext cx="7225048" cy="1674254"/>
          </a:xfrm>
          <a:prstGeom prst="rect">
            <a:avLst/>
          </a:prstGeom>
          <a:noFill/>
          <a:ln w="9525">
            <a:noFill/>
            <a:miter lim="800000"/>
            <a:headEnd/>
            <a:tailEnd/>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t>Summary of resources Needed for Policy Objective 1</a:t>
            </a:r>
            <a:r>
              <a:rPr lang="en-US" dirty="0" smtClean="0"/>
              <a:t/>
            </a:r>
            <a:br>
              <a:rPr lang="en-US" dirty="0" smtClean="0"/>
            </a:br>
            <a:endParaRPr 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238258" y="1417638"/>
            <a:ext cx="8686800" cy="1416676"/>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238259" y="3966694"/>
            <a:ext cx="8686800" cy="1352281"/>
          </a:xfrm>
          <a:prstGeom prst="rect">
            <a:avLst/>
          </a:prstGeom>
          <a:noFill/>
          <a:ln w="9525">
            <a:noFill/>
            <a:miter lim="800000"/>
            <a:headEnd/>
            <a:tailEnd/>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idx="1"/>
          </p:nvPr>
        </p:nvPicPr>
        <p:blipFill>
          <a:blip r:embed="rId2" cstate="print"/>
          <a:srcRect/>
          <a:stretch>
            <a:fillRect/>
          </a:stretch>
        </p:blipFill>
        <p:spPr bwMode="auto">
          <a:xfrm>
            <a:off x="701043" y="1182038"/>
            <a:ext cx="7741913" cy="3147121"/>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701043" y="5048518"/>
          <a:ext cx="7039160" cy="412124"/>
        </p:xfrm>
        <a:graphic>
          <a:graphicData uri="http://schemas.openxmlformats.org/drawingml/2006/table">
            <a:tbl>
              <a:tblPr/>
              <a:tblGrid>
                <a:gridCol w="7039160"/>
              </a:tblGrid>
              <a:tr h="412124">
                <a:tc>
                  <a:txBody>
                    <a:bodyPr/>
                    <a:lstStyle/>
                    <a:p>
                      <a:pPr algn="l" fontAlgn="b"/>
                      <a:r>
                        <a:rPr lang="en-US" sz="1200" b="0" i="0" u="none" strike="noStrike" dirty="0">
                          <a:solidFill>
                            <a:srgbClr val="000000"/>
                          </a:solidFill>
                          <a:latin typeface="Times New Roman"/>
                        </a:rPr>
                        <a:t>Actual Monetary Transfers, include </a:t>
                      </a:r>
                      <a:r>
                        <a:rPr lang="en-US" sz="1200" b="0" i="0" u="none" strike="noStrike" dirty="0" err="1">
                          <a:solidFill>
                            <a:srgbClr val="000000"/>
                          </a:solidFill>
                          <a:latin typeface="Times New Roman"/>
                        </a:rPr>
                        <a:t>Programa</a:t>
                      </a:r>
                      <a:r>
                        <a:rPr lang="en-US" sz="1200" b="0" i="0" u="none" strike="noStrike" dirty="0">
                          <a:solidFill>
                            <a:srgbClr val="000000"/>
                          </a:solidFill>
                          <a:latin typeface="Times New Roman"/>
                        </a:rPr>
                        <a:t> </a:t>
                      </a:r>
                      <a:r>
                        <a:rPr lang="en-US" sz="1200" b="0" i="0" u="none" strike="noStrike" dirty="0" err="1">
                          <a:solidFill>
                            <a:srgbClr val="000000"/>
                          </a:solidFill>
                          <a:latin typeface="Times New Roman"/>
                        </a:rPr>
                        <a:t>Familias</a:t>
                      </a:r>
                      <a:r>
                        <a:rPr lang="en-US" sz="1200" b="0" i="0" u="none" strike="noStrike" dirty="0">
                          <a:solidFill>
                            <a:srgbClr val="000000"/>
                          </a:solidFill>
                          <a:latin typeface="Times New Roman"/>
                        </a:rPr>
                        <a:t> (that is not mentioned explicitly in the EPH but is the “residual” program) JJH, scholarships, and unemployment insurance). </a:t>
                      </a:r>
                    </a:p>
                  </a:txBody>
                  <a:tcPr marL="52020" marR="5780" marT="5780" marB="0" anchor="b">
                    <a:lnL>
                      <a:noFill/>
                    </a:lnL>
                    <a:lnR>
                      <a:noFill/>
                    </a:lnR>
                    <a:lnT>
                      <a:noFill/>
                    </a:lnT>
                    <a:lnB>
                      <a:noFill/>
                    </a:lnB>
                  </a:tcPr>
                </a:tc>
              </a:tr>
            </a:tbl>
          </a:graphicData>
        </a:graphic>
      </p:graphicFrame>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1352282" y="1561786"/>
            <a:ext cx="6516710" cy="3473853"/>
          </a:xfrm>
          <a:prstGeom prst="rect">
            <a:avLst/>
          </a:prstGeom>
          <a:noFill/>
          <a:ln w="9525">
            <a:noFill/>
            <a:miter lim="800000"/>
            <a:headEnd/>
            <a:tailEnd/>
          </a:ln>
          <a:effectLst/>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a:stretch>
            <a:fillRect/>
          </a:stretch>
        </p:blipFill>
        <p:spPr bwMode="auto">
          <a:xfrm>
            <a:off x="928688" y="646113"/>
            <a:ext cx="7626409" cy="5831960"/>
          </a:xfrm>
          <a:prstGeom prst="rect">
            <a:avLst/>
          </a:prstGeom>
          <a:noFill/>
          <a:ln w="9525">
            <a:noFill/>
            <a:miter lim="800000"/>
            <a:headEnd/>
            <a:tailEnd/>
          </a:ln>
          <a:effectLst/>
        </p:spPr>
      </p:pic>
      <p:cxnSp>
        <p:nvCxnSpPr>
          <p:cNvPr id="3" name="Straight Arrow Connector 2"/>
          <p:cNvCxnSpPr/>
          <p:nvPr/>
        </p:nvCxnSpPr>
        <p:spPr>
          <a:xfrm>
            <a:off x="4572000" y="1676400"/>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7696200" y="1828800"/>
            <a:ext cx="533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419600" y="4876800"/>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543800" y="4800600"/>
            <a:ext cx="609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1066800"/>
            <a:ext cx="9144000" cy="3200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897B19B-D1D0-482D-97E1-FCA8848D7665}" type="slidenum">
              <a:rPr lang="en-US" smtClean="0"/>
              <a:pPr/>
              <a:t>48</a:t>
            </a:fld>
            <a:endParaRPr lang="en-US"/>
          </a:p>
        </p:txBody>
      </p:sp>
      <p:sp>
        <p:nvSpPr>
          <p:cNvPr id="10" name="Text Placeholder 3"/>
          <p:cNvSpPr txBox="1">
            <a:spLocks/>
          </p:cNvSpPr>
          <p:nvPr/>
        </p:nvSpPr>
        <p:spPr>
          <a:xfrm>
            <a:off x="914400" y="5715000"/>
            <a:ext cx="5486400" cy="457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Pessino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(2010)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The “excluded”</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49</a:t>
            </a:fld>
            <a:endParaRPr lang="en-US"/>
          </a:p>
        </p:txBody>
      </p:sp>
      <p:graphicFrame>
        <p:nvGraphicFramePr>
          <p:cNvPr id="5" name="Content Placeholder 4"/>
          <p:cNvGraphicFramePr>
            <a:graphicFrameLocks noGrp="1"/>
          </p:cNvGraphicFramePr>
          <p:nvPr>
            <p:ph idx="1"/>
          </p:nvPr>
        </p:nvGraphicFramePr>
        <p:xfrm>
          <a:off x="0" y="11430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a:solidFill>
            <a:schemeClr val="accent5">
              <a:lumMod val="20000"/>
              <a:lumOff val="80000"/>
            </a:schemeClr>
          </a:solidFill>
        </p:spPr>
        <p:txBody>
          <a:bodyPr>
            <a:normAutofit/>
          </a:bodyPr>
          <a:lstStyle/>
          <a:p>
            <a:pPr>
              <a:defRPr/>
            </a:pPr>
            <a:r>
              <a:rPr lang="en-US" sz="3600" dirty="0" smtClean="0"/>
              <a:t>Inequality has been declining: 2000-2009</a:t>
            </a:r>
            <a:r>
              <a:rPr lang="en-US" sz="3200" dirty="0" smtClean="0"/>
              <a:t> </a:t>
            </a:r>
            <a:br>
              <a:rPr lang="en-US" sz="3200" dirty="0" smtClean="0"/>
            </a:br>
            <a:r>
              <a:rPr lang="en-US" sz="2700" dirty="0" smtClean="0"/>
              <a:t>(Annual Change in </a:t>
            </a:r>
            <a:r>
              <a:rPr lang="en-US" sz="2700" dirty="0" err="1" smtClean="0"/>
              <a:t>Gini</a:t>
            </a:r>
            <a:r>
              <a:rPr lang="en-US" sz="2700" dirty="0" smtClean="0"/>
              <a:t>; Lopez-</a:t>
            </a:r>
            <a:r>
              <a:rPr lang="en-US" sz="2700" dirty="0" err="1" smtClean="0"/>
              <a:t>Calva</a:t>
            </a:r>
            <a:r>
              <a:rPr lang="en-US" sz="2700" dirty="0" smtClean="0"/>
              <a:t> &amp; </a:t>
            </a:r>
            <a:r>
              <a:rPr lang="en-US" sz="2700" dirty="0" err="1" smtClean="0"/>
              <a:t>Lustig</a:t>
            </a:r>
            <a:r>
              <a:rPr lang="en-US" sz="2700" dirty="0" smtClean="0"/>
              <a:t>, 2011)</a:t>
            </a:r>
            <a:endParaRPr lang="en-US" sz="2700" dirty="0"/>
          </a:p>
        </p:txBody>
      </p:sp>
      <p:graphicFrame>
        <p:nvGraphicFramePr>
          <p:cNvPr id="4" name="5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a:solidFill>
            <a:schemeClr val="accent5">
              <a:lumMod val="20000"/>
              <a:lumOff val="80000"/>
            </a:schemeClr>
          </a:solidFill>
        </p:spPr>
        <p:txBody>
          <a:bodyPr>
            <a:normAutofit fontScale="90000"/>
          </a:bodyPr>
          <a:lstStyle/>
          <a:p>
            <a:r>
              <a:rPr lang="es-MX" sz="4000" dirty="0" err="1" smtClean="0"/>
              <a:t>The</a:t>
            </a:r>
            <a:r>
              <a:rPr lang="es-MX" sz="4000" dirty="0" smtClean="0"/>
              <a:t> “</a:t>
            </a:r>
            <a:r>
              <a:rPr lang="es-MX" sz="4000" dirty="0" err="1" smtClean="0"/>
              <a:t>excluded</a:t>
            </a:r>
            <a:r>
              <a:rPr lang="es-MX" sz="4000" dirty="0" smtClean="0"/>
              <a:t>” (</a:t>
            </a:r>
            <a:r>
              <a:rPr lang="es-MX" sz="4000" dirty="0" err="1" smtClean="0"/>
              <a:t>probits</a:t>
            </a:r>
            <a:r>
              <a:rPr lang="es-MX" sz="4000" dirty="0" smtClean="0"/>
              <a:t>)</a:t>
            </a:r>
            <a:r>
              <a:rPr lang="en-US" sz="4000" dirty="0" smtClean="0"/>
              <a:t/>
            </a:r>
            <a:br>
              <a:rPr lang="en-US" sz="4000" dirty="0" smtClean="0"/>
            </a:br>
            <a:endParaRPr lang="es-MX" sz="4000" dirty="0"/>
          </a:p>
        </p:txBody>
      </p:sp>
      <p:sp>
        <p:nvSpPr>
          <p:cNvPr id="5" name="Rectangle 4"/>
          <p:cNvSpPr/>
          <p:nvPr/>
        </p:nvSpPr>
        <p:spPr>
          <a:xfrm>
            <a:off x="304800" y="1676400"/>
            <a:ext cx="8458200" cy="5016758"/>
          </a:xfrm>
          <a:prstGeom prst="rect">
            <a:avLst/>
          </a:prstGeom>
        </p:spPr>
        <p:txBody>
          <a:bodyPr wrap="square">
            <a:spAutoFit/>
          </a:bodyPr>
          <a:lstStyle/>
          <a:p>
            <a:pPr>
              <a:buFont typeface="Arial" pitchFamily="34" charset="0"/>
              <a:buChar char="•"/>
            </a:pPr>
            <a:r>
              <a:rPr lang="es-MX" sz="3200" dirty="0" err="1" smtClean="0"/>
              <a:t>Before</a:t>
            </a:r>
            <a:r>
              <a:rPr lang="es-MX" sz="3200" dirty="0" smtClean="0"/>
              <a:t> </a:t>
            </a:r>
            <a:r>
              <a:rPr lang="es-MX" sz="3200" dirty="0" err="1" smtClean="0"/>
              <a:t>transfers</a:t>
            </a:r>
            <a:r>
              <a:rPr lang="es-MX" sz="3200" dirty="0" smtClean="0"/>
              <a:t> </a:t>
            </a:r>
            <a:r>
              <a:rPr lang="es-MX" sz="3200" dirty="0" err="1" smtClean="0"/>
              <a:t>poverty</a:t>
            </a:r>
            <a:r>
              <a:rPr lang="es-MX" sz="3200" dirty="0" smtClean="0"/>
              <a:t> </a:t>
            </a:r>
            <a:r>
              <a:rPr lang="es-MX" sz="3200" dirty="0" err="1" smtClean="0"/>
              <a:t>is</a:t>
            </a:r>
            <a:r>
              <a:rPr lang="es-MX" sz="3200" dirty="0" smtClean="0"/>
              <a:t> </a:t>
            </a:r>
            <a:r>
              <a:rPr lang="es-MX" sz="3200" dirty="0" err="1" smtClean="0"/>
              <a:t>associated</a:t>
            </a:r>
            <a:r>
              <a:rPr lang="es-MX" sz="3200" dirty="0" smtClean="0"/>
              <a:t> </a:t>
            </a:r>
            <a:r>
              <a:rPr lang="es-MX" sz="3200" dirty="0" err="1" smtClean="0"/>
              <a:t>with</a:t>
            </a:r>
            <a:r>
              <a:rPr lang="es-MX" sz="3200" dirty="0" smtClean="0"/>
              <a:t> </a:t>
            </a:r>
            <a:r>
              <a:rPr lang="es-MX" sz="3200" dirty="0" err="1" smtClean="0"/>
              <a:t>being</a:t>
            </a:r>
            <a:r>
              <a:rPr lang="es-MX" sz="3200" dirty="0" smtClean="0"/>
              <a:t> a </a:t>
            </a:r>
            <a:r>
              <a:rPr lang="es-MX" sz="3200" dirty="0" err="1" smtClean="0"/>
              <a:t>woman</a:t>
            </a:r>
            <a:r>
              <a:rPr lang="es-MX" sz="3200" dirty="0" smtClean="0"/>
              <a:t>, living in </a:t>
            </a:r>
            <a:r>
              <a:rPr lang="es-MX" sz="3200" dirty="0" err="1" smtClean="0"/>
              <a:t>shantytowns</a:t>
            </a:r>
            <a:r>
              <a:rPr lang="es-MX" sz="3200" dirty="0" smtClean="0"/>
              <a:t>, </a:t>
            </a:r>
            <a:r>
              <a:rPr lang="es-MX" sz="3200" dirty="0" err="1" smtClean="0"/>
              <a:t>migrant</a:t>
            </a:r>
            <a:r>
              <a:rPr lang="es-MX" sz="3200" dirty="0" smtClean="0"/>
              <a:t> </a:t>
            </a:r>
            <a:r>
              <a:rPr lang="es-MX" sz="3200" dirty="0" err="1" smtClean="0"/>
              <a:t>from</a:t>
            </a:r>
            <a:r>
              <a:rPr lang="es-MX" sz="3200" dirty="0" smtClean="0"/>
              <a:t> </a:t>
            </a:r>
            <a:r>
              <a:rPr lang="es-MX" sz="3200" dirty="0" err="1" smtClean="0"/>
              <a:t>neighbouring</a:t>
            </a:r>
            <a:r>
              <a:rPr lang="es-MX" sz="3200" dirty="0" smtClean="0"/>
              <a:t> </a:t>
            </a:r>
            <a:r>
              <a:rPr lang="es-MX" sz="3200" dirty="0" err="1" smtClean="0"/>
              <a:t>countries</a:t>
            </a:r>
            <a:r>
              <a:rPr lang="es-MX" sz="3200" dirty="0" smtClean="0"/>
              <a:t>, </a:t>
            </a:r>
            <a:r>
              <a:rPr lang="es-MX" sz="3200" dirty="0" err="1" smtClean="0"/>
              <a:t>older</a:t>
            </a:r>
            <a:r>
              <a:rPr lang="es-MX" sz="3200" dirty="0" smtClean="0"/>
              <a:t> </a:t>
            </a:r>
            <a:r>
              <a:rPr lang="es-MX" sz="3200" dirty="0" err="1" smtClean="0"/>
              <a:t>than</a:t>
            </a:r>
            <a:r>
              <a:rPr lang="es-MX" sz="3200" dirty="0" smtClean="0"/>
              <a:t> 65, </a:t>
            </a:r>
            <a:r>
              <a:rPr lang="es-MX" sz="3200" dirty="0" err="1" smtClean="0"/>
              <a:t>less</a:t>
            </a:r>
            <a:r>
              <a:rPr lang="es-MX" sz="3200" dirty="0" smtClean="0"/>
              <a:t> </a:t>
            </a:r>
            <a:r>
              <a:rPr lang="es-MX" sz="3200" dirty="0" err="1" smtClean="0"/>
              <a:t>educated</a:t>
            </a:r>
            <a:r>
              <a:rPr lang="es-MX" sz="3200" dirty="0" smtClean="0"/>
              <a:t>, </a:t>
            </a:r>
            <a:r>
              <a:rPr lang="es-MX" sz="3200" dirty="0" err="1" smtClean="0"/>
              <a:t>from</a:t>
            </a:r>
            <a:r>
              <a:rPr lang="es-MX" sz="3200" dirty="0" smtClean="0"/>
              <a:t> </a:t>
            </a:r>
            <a:r>
              <a:rPr lang="es-MX" sz="3200" dirty="0" err="1" smtClean="0"/>
              <a:t>the</a:t>
            </a:r>
            <a:r>
              <a:rPr lang="es-MX" sz="3200" dirty="0" smtClean="0"/>
              <a:t> </a:t>
            </a:r>
            <a:r>
              <a:rPr lang="es-MX" sz="3200" dirty="0" err="1" smtClean="0"/>
              <a:t>north</a:t>
            </a:r>
            <a:r>
              <a:rPr lang="es-MX" sz="3200" dirty="0" smtClean="0"/>
              <a:t> and </a:t>
            </a:r>
            <a:r>
              <a:rPr lang="es-MX" sz="3200" dirty="0" err="1" smtClean="0"/>
              <a:t>unemployed</a:t>
            </a:r>
            <a:r>
              <a:rPr lang="es-MX" sz="3200" dirty="0" smtClean="0"/>
              <a:t/>
            </a:r>
            <a:br>
              <a:rPr lang="es-MX" sz="3200" dirty="0" smtClean="0"/>
            </a:br>
            <a:endParaRPr lang="es-MX" sz="3200" dirty="0" smtClean="0"/>
          </a:p>
          <a:p>
            <a:pPr>
              <a:buFont typeface="Arial" pitchFamily="34" charset="0"/>
              <a:buChar char="•"/>
            </a:pPr>
            <a:r>
              <a:rPr lang="es-MX" sz="3200" dirty="0" err="1" smtClean="0"/>
              <a:t>After</a:t>
            </a:r>
            <a:r>
              <a:rPr lang="es-MX" sz="3200" dirty="0" smtClean="0"/>
              <a:t> </a:t>
            </a:r>
            <a:r>
              <a:rPr lang="es-MX" sz="3200" dirty="0" err="1" smtClean="0"/>
              <a:t>transfers</a:t>
            </a:r>
            <a:r>
              <a:rPr lang="es-MX" sz="3200" dirty="0" smtClean="0"/>
              <a:t> </a:t>
            </a:r>
            <a:r>
              <a:rPr lang="es-MX" sz="3200" dirty="0" err="1" smtClean="0"/>
              <a:t>poverty</a:t>
            </a:r>
            <a:r>
              <a:rPr lang="es-MX" sz="3200" dirty="0" smtClean="0"/>
              <a:t> </a:t>
            </a:r>
            <a:r>
              <a:rPr lang="es-MX" sz="3200" dirty="0" err="1" smtClean="0"/>
              <a:t>is</a:t>
            </a:r>
            <a:r>
              <a:rPr lang="es-MX" sz="3200" dirty="0" smtClean="0"/>
              <a:t> </a:t>
            </a:r>
            <a:r>
              <a:rPr lang="es-MX" sz="3200" dirty="0" err="1" smtClean="0"/>
              <a:t>associated</a:t>
            </a:r>
            <a:r>
              <a:rPr lang="es-MX" sz="3200" dirty="0" smtClean="0"/>
              <a:t> </a:t>
            </a:r>
            <a:r>
              <a:rPr lang="es-MX" sz="3200" dirty="0" err="1" smtClean="0"/>
              <a:t>with</a:t>
            </a:r>
            <a:r>
              <a:rPr lang="es-MX" sz="3200" dirty="0" smtClean="0"/>
              <a:t> </a:t>
            </a:r>
            <a:r>
              <a:rPr lang="es-MX" sz="3200" dirty="0" err="1" smtClean="0"/>
              <a:t>being</a:t>
            </a:r>
            <a:r>
              <a:rPr lang="es-MX" sz="3200" dirty="0" smtClean="0"/>
              <a:t> </a:t>
            </a:r>
            <a:r>
              <a:rPr lang="es-MX" sz="3200" dirty="0" err="1" smtClean="0"/>
              <a:t>male</a:t>
            </a:r>
            <a:r>
              <a:rPr lang="es-MX" sz="3200" dirty="0" smtClean="0"/>
              <a:t>, </a:t>
            </a:r>
            <a:r>
              <a:rPr lang="es-MX" sz="3200" dirty="0" err="1" smtClean="0"/>
              <a:t>not</a:t>
            </a:r>
            <a:r>
              <a:rPr lang="es-MX" sz="3200" dirty="0" smtClean="0"/>
              <a:t> living in </a:t>
            </a:r>
            <a:r>
              <a:rPr lang="es-MX" sz="3200" dirty="0" err="1" smtClean="0"/>
              <a:t>shantytowns</a:t>
            </a:r>
            <a:r>
              <a:rPr lang="es-MX" sz="3200" dirty="0" smtClean="0"/>
              <a:t>, </a:t>
            </a:r>
            <a:r>
              <a:rPr lang="es-MX" sz="3200" dirty="0" err="1" smtClean="0"/>
              <a:t>not</a:t>
            </a:r>
            <a:r>
              <a:rPr lang="es-MX" sz="3200" dirty="0" smtClean="0"/>
              <a:t> </a:t>
            </a:r>
            <a:r>
              <a:rPr lang="es-MX" sz="3200" dirty="0" err="1" smtClean="0"/>
              <a:t>being</a:t>
            </a:r>
            <a:r>
              <a:rPr lang="es-MX" sz="3200" dirty="0" smtClean="0"/>
              <a:t> a </a:t>
            </a:r>
            <a:r>
              <a:rPr lang="es-MX" sz="3200" dirty="0" err="1" smtClean="0"/>
              <a:t>recent</a:t>
            </a:r>
            <a:r>
              <a:rPr lang="es-MX" sz="3200" dirty="0" smtClean="0"/>
              <a:t> </a:t>
            </a:r>
            <a:r>
              <a:rPr lang="es-MX" sz="3200" dirty="0" err="1" smtClean="0"/>
              <a:t>migrant</a:t>
            </a:r>
            <a:r>
              <a:rPr lang="es-MX" sz="3200" dirty="0" smtClean="0"/>
              <a:t>, </a:t>
            </a:r>
            <a:r>
              <a:rPr lang="es-MX" sz="3200" dirty="0" err="1" smtClean="0"/>
              <a:t>younger</a:t>
            </a:r>
            <a:r>
              <a:rPr lang="es-MX" sz="3200" dirty="0" smtClean="0"/>
              <a:t> </a:t>
            </a:r>
            <a:r>
              <a:rPr lang="es-MX" sz="3200" dirty="0" err="1" smtClean="0"/>
              <a:t>than</a:t>
            </a:r>
            <a:r>
              <a:rPr lang="es-MX" sz="3200" dirty="0" smtClean="0"/>
              <a:t> 41, and more </a:t>
            </a:r>
            <a:r>
              <a:rPr lang="es-MX" sz="3200" dirty="0" err="1" smtClean="0"/>
              <a:t>educated</a:t>
            </a:r>
            <a:endParaRPr lang="en-US" sz="3200"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533400" y="457200"/>
            <a:ext cx="7924800" cy="586561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897B19B-D1D0-482D-97E1-FCA8848D7665}" type="slidenum">
              <a:rPr lang="en-US" smtClean="0"/>
              <a:pPr/>
              <a:t>51</a:t>
            </a:fld>
            <a:endParaRPr lang="en-US"/>
          </a:p>
        </p:txBody>
      </p:sp>
      <p:sp>
        <p:nvSpPr>
          <p:cNvPr id="4" name="Oval 3"/>
          <p:cNvSpPr/>
          <p:nvPr/>
        </p:nvSpPr>
        <p:spPr>
          <a:xfrm>
            <a:off x="4876800" y="2286000"/>
            <a:ext cx="685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48600" y="2286000"/>
            <a:ext cx="685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dirty="0" smtClean="0"/>
              <a:t>Redistribution and Fiscal Sustainability</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Closing the extreme (</a:t>
            </a:r>
            <a:r>
              <a:rPr lang="en-US" dirty="0" err="1" smtClean="0"/>
              <a:t>pov</a:t>
            </a:r>
            <a:r>
              <a:rPr lang="en-US" dirty="0" smtClean="0"/>
              <a:t> line US$2.50) and total poverty (</a:t>
            </a:r>
            <a:r>
              <a:rPr lang="en-US" dirty="0" err="1" smtClean="0"/>
              <a:t>pov</a:t>
            </a:r>
            <a:r>
              <a:rPr lang="en-US" dirty="0" smtClean="0"/>
              <a:t> line US$4) gaps--with perfect targeting--would cost:</a:t>
            </a:r>
          </a:p>
          <a:p>
            <a:endParaRPr lang="en-US" dirty="0" smtClean="0"/>
          </a:p>
          <a:p>
            <a:pPr lvl="1"/>
            <a:r>
              <a:rPr lang="en-US" dirty="0" smtClean="0"/>
              <a:t> 0.7 and 1.7 percent of GDP, respectively </a:t>
            </a:r>
          </a:p>
          <a:p>
            <a:pPr lvl="1"/>
            <a:r>
              <a:rPr lang="en-US" dirty="0" smtClean="0"/>
              <a:t>2.2 and 5.3 percent of tax revenues, respectively</a:t>
            </a:r>
          </a:p>
          <a:p>
            <a:pPr lvl="1"/>
            <a:r>
              <a:rPr lang="en-US" dirty="0" smtClean="0"/>
              <a:t>3.2 and 7.8 percent of redistributive spending, respectively</a:t>
            </a:r>
          </a:p>
          <a:p>
            <a:r>
              <a:rPr lang="en-US" dirty="0" smtClean="0"/>
              <a:t>Seems compatible with fiscal sustainability</a:t>
            </a:r>
          </a:p>
          <a:p>
            <a:pPr lvl="1"/>
            <a:endParaRPr lang="en-US" dirty="0" smtClean="0"/>
          </a:p>
        </p:txBody>
      </p:sp>
      <p:sp>
        <p:nvSpPr>
          <p:cNvPr id="4" name="Slide Number Placeholder 3"/>
          <p:cNvSpPr>
            <a:spLocks noGrp="1"/>
          </p:cNvSpPr>
          <p:nvPr>
            <p:ph type="sldNum" sz="quarter" idx="12"/>
          </p:nvPr>
        </p:nvSpPr>
        <p:spPr/>
        <p:txBody>
          <a:bodyPr/>
          <a:lstStyle/>
          <a:p>
            <a:fld id="{E897B19B-D1D0-482D-97E1-FCA8848D7665}" type="slidenum">
              <a:rPr lang="en-US" smtClean="0"/>
              <a:pPr/>
              <a:t>52</a:t>
            </a:fld>
            <a:endParaRPr lang="en-US"/>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533400" y="762000"/>
            <a:ext cx="8229600" cy="5650173"/>
          </a:xfrm>
          <a:prstGeom prst="rect">
            <a:avLst/>
          </a:prstGeom>
          <a:noFill/>
          <a:ln w="9525">
            <a:solidFill>
              <a:srgbClr val="FF0000"/>
            </a:solidFill>
            <a:miter lim="800000"/>
            <a:headEnd/>
            <a:tailEnd/>
          </a:ln>
          <a:effectLst/>
        </p:spPr>
      </p:pic>
      <p:sp>
        <p:nvSpPr>
          <p:cNvPr id="4" name="Slide Number Placeholder 3"/>
          <p:cNvSpPr>
            <a:spLocks noGrp="1"/>
          </p:cNvSpPr>
          <p:nvPr>
            <p:ph type="sldNum" sz="quarter" idx="12"/>
          </p:nvPr>
        </p:nvSpPr>
        <p:spPr/>
        <p:txBody>
          <a:bodyPr/>
          <a:lstStyle/>
          <a:p>
            <a:fld id="{E897B19B-D1D0-482D-97E1-FCA8848D7665}" type="slidenum">
              <a:rPr lang="en-US" smtClean="0"/>
              <a:pPr/>
              <a:t>53</a:t>
            </a:fld>
            <a:endParaRPr lang="en-US"/>
          </a:p>
        </p:txBody>
      </p:sp>
      <p:sp>
        <p:nvSpPr>
          <p:cNvPr id="5" name="Oval 4"/>
          <p:cNvSpPr/>
          <p:nvPr/>
        </p:nvSpPr>
        <p:spPr>
          <a:xfrm>
            <a:off x="6248400" y="3581400"/>
            <a:ext cx="91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7200" y="35814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chemeClr val="accent5">
              <a:lumMod val="20000"/>
              <a:lumOff val="80000"/>
            </a:schemeClr>
          </a:solidFill>
        </p:spPr>
        <p:txBody>
          <a:bodyPr/>
          <a:lstStyle/>
          <a:p>
            <a:r>
              <a:rPr lang="es-ES" dirty="0" smtClean="0"/>
              <a:t>CEQ </a:t>
            </a:r>
            <a:r>
              <a:rPr lang="es-ES" dirty="0" err="1" smtClean="0"/>
              <a:t>Mexico</a:t>
            </a:r>
            <a:r>
              <a:rPr lang="es-ES" dirty="0" smtClean="0"/>
              <a:t> (Scott, 2010)</a:t>
            </a:r>
            <a:endParaRPr lang="es-ES" dirty="0"/>
          </a:p>
        </p:txBody>
      </p:sp>
      <p:sp>
        <p:nvSpPr>
          <p:cNvPr id="3" name="Subtítulo 2"/>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xmlns="" val="293636710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4083" y="275207"/>
          <a:ext cx="8469298" cy="4899859"/>
        </p:xfrm>
        <a:graphic>
          <a:graphicData uri="http://schemas.openxmlformats.org/drawingml/2006/table">
            <a:tbl>
              <a:tblPr/>
              <a:tblGrid>
                <a:gridCol w="1463282"/>
                <a:gridCol w="354735"/>
                <a:gridCol w="832383"/>
                <a:gridCol w="793487"/>
                <a:gridCol w="842495"/>
                <a:gridCol w="842495"/>
                <a:gridCol w="842495"/>
                <a:gridCol w="842495"/>
                <a:gridCol w="842495"/>
                <a:gridCol w="812936"/>
              </a:tblGrid>
              <a:tr h="226514">
                <a:tc gridSpan="10">
                  <a:txBody>
                    <a:bodyPr/>
                    <a:lstStyle/>
                    <a:p>
                      <a:pPr algn="ctr" fontAlgn="ctr"/>
                      <a:r>
                        <a:rPr lang="es-MX" sz="1400" b="1" i="0" u="none" strike="noStrike" dirty="0" smtClean="0">
                          <a:latin typeface="Arial"/>
                        </a:rPr>
                        <a:t>Total </a:t>
                      </a:r>
                      <a:r>
                        <a:rPr lang="es-MX" sz="1400" b="1" i="0" u="none" strike="noStrike" dirty="0" err="1" smtClean="0">
                          <a:latin typeface="Arial"/>
                        </a:rPr>
                        <a:t>resources</a:t>
                      </a:r>
                      <a:r>
                        <a:rPr lang="es-MX" sz="1400" b="1" i="0" u="none" strike="noStrike" dirty="0" smtClean="0">
                          <a:latin typeface="Arial"/>
                        </a:rPr>
                        <a:t> </a:t>
                      </a:r>
                      <a:r>
                        <a:rPr lang="es-MX" sz="1400" b="1" i="0" u="none" strike="noStrike" dirty="0" err="1" smtClean="0">
                          <a:latin typeface="Arial"/>
                        </a:rPr>
                        <a:t>available</a:t>
                      </a:r>
                      <a:r>
                        <a:rPr lang="es-MX" sz="1400" b="1" i="0" u="none" strike="noStrike" dirty="0" smtClean="0">
                          <a:latin typeface="Arial"/>
                        </a:rPr>
                        <a:t> and </a:t>
                      </a:r>
                      <a:r>
                        <a:rPr lang="es-MX" sz="1400" b="1" i="0" u="none" strike="noStrike" dirty="0" err="1" smtClean="0">
                          <a:latin typeface="Arial"/>
                        </a:rPr>
                        <a:t>needs</a:t>
                      </a:r>
                      <a:r>
                        <a:rPr lang="es-MX" sz="1400" b="1" i="0" u="none" strike="noStrike" dirty="0" smtClean="0">
                          <a:latin typeface="Arial"/>
                        </a:rPr>
                        <a:t> (gaps)</a:t>
                      </a:r>
                      <a:endParaRPr lang="es-MX"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9885">
                <a:tc rowSpan="3">
                  <a:txBody>
                    <a:bodyPr/>
                    <a:lstStyle/>
                    <a:p>
                      <a:pPr algn="l" fontAlgn="b"/>
                      <a:r>
                        <a:rPr lang="es-MX" sz="1050" b="1" i="0" u="none" strike="noStrike" dirty="0">
                          <a:latin typeface="Arial"/>
                        </a:rPr>
                        <a:t> </a:t>
                      </a:r>
                    </a:p>
                    <a:p>
                      <a:pPr algn="ctr" fontAlgn="ct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s-MX" sz="1050" b="1" i="0" u="none" strike="noStrike" dirty="0">
                          <a:latin typeface="Arial"/>
                        </a:rPr>
                        <a:t> </a:t>
                      </a:r>
                    </a:p>
                    <a:p>
                      <a:pPr algn="ctr" fontAlgn="ctr"/>
                      <a:r>
                        <a:rPr lang="es-MX" sz="1050" b="1" i="0" u="none" strike="noStrike" dirty="0" smtClean="0">
                          <a:latin typeface="Arial"/>
                        </a:rPr>
                        <a:t>Line</a:t>
                      </a:r>
                      <a:r>
                        <a:rPr lang="es-MX" sz="1050" b="1" i="0" u="none" strike="noStrike" dirty="0">
                          <a:latin typeface="Arial"/>
                        </a:rPr>
                        <a:t> </a:t>
                      </a: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s-MX" sz="1050" b="1" i="0" u="none" strike="noStrike" dirty="0" err="1" smtClean="0">
                          <a:latin typeface="Arial"/>
                        </a:rPr>
                        <a:t>Resources</a:t>
                      </a:r>
                      <a:r>
                        <a:rPr lang="es-MX" sz="1050" b="1" i="0" u="none" strike="noStrike" dirty="0" smtClean="0">
                          <a:latin typeface="Arial"/>
                        </a:rPr>
                        <a:t> (</a:t>
                      </a:r>
                      <a:r>
                        <a:rPr lang="es-MX" sz="1050" b="1" i="0" u="none" strike="noStrike" dirty="0" err="1" smtClean="0">
                          <a:latin typeface="Arial"/>
                        </a:rPr>
                        <a:t>million</a:t>
                      </a:r>
                      <a:r>
                        <a:rPr lang="es-MX" sz="1050" b="1" i="0" u="none" strike="noStrike" dirty="0" smtClean="0">
                          <a:latin typeface="Arial"/>
                        </a:rPr>
                        <a:t> pesos)</a:t>
                      </a:r>
                      <a:endParaRPr lang="es-MX" sz="1050" b="1" i="0" u="none" strike="noStrike" dirty="0">
                        <a:latin typeface="Arial"/>
                      </a:endParaRP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dirty="0" err="1" smtClean="0">
                          <a:latin typeface="Arial"/>
                        </a:rPr>
                        <a:t>Needs</a:t>
                      </a:r>
                      <a:r>
                        <a:rPr lang="es-MX" sz="1050" b="1" i="0" u="none" strike="noStrike" dirty="0" smtClean="0">
                          <a:latin typeface="Arial"/>
                        </a:rPr>
                        <a:t> (gaps)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2670">
                <a:tc vMerge="1">
                  <a:txBody>
                    <a:bodyPr/>
                    <a:lstStyle/>
                    <a:p>
                      <a:pPr algn="ctr" fontAlgn="ctr"/>
                      <a:endParaRPr lang="es-MX" sz="105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&amp; 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1050" b="1" i="0" u="none" strike="noStrike" dirty="0">
                          <a:latin typeface="Arial"/>
                        </a:rPr>
                        <a:t>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2">
                  <a:txBody>
                    <a:bodyPr/>
                    <a:lstStyle/>
                    <a:p>
                      <a:pPr algn="ctr" fontAlgn="ctr"/>
                      <a:r>
                        <a:rPr lang="es-MX" sz="1050" b="1" i="0" u="none" strike="noStrike" dirty="0" err="1">
                          <a:latin typeface="Arial"/>
                        </a:rPr>
                        <a:t>Pension</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a:latin typeface="Arial"/>
                        </a:rPr>
                        <a:t>PG Shock</a:t>
                      </a:r>
                    </a:p>
                    <a:p>
                      <a:pPr algn="ctr" fontAlgn="ctr"/>
                      <a:r>
                        <a:rPr lang="es-MX" sz="1050" b="1" i="0" u="none" strike="noStrike" dirty="0">
                          <a:latin typeface="Arial"/>
                        </a:rPr>
                        <a:t>2008-2009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252">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a:txBody>
                    <a:bodyPr/>
                    <a:lstStyle/>
                    <a:p>
                      <a:pPr algn="ctr" fontAlgn="ctr"/>
                      <a:r>
                        <a:rPr lang="es-MX" sz="1050" b="1" i="0" u="none" strike="noStrike">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Education</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Health</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a:latin typeface="Arial"/>
                        </a:rPr>
                        <a:t>Gap </a:t>
                      </a:r>
                      <a:r>
                        <a:rPr lang="es-MX" sz="1050" b="1" i="0" u="none" strike="noStrike" dirty="0" err="1">
                          <a:latin typeface="Arial"/>
                        </a:rPr>
                        <a:t>after</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r>
                        <a:rPr lang="es-MX" sz="1050" b="0" i="0" u="none" strike="noStrike" dirty="0" smtClean="0">
                          <a:latin typeface="Arial"/>
                        </a:rPr>
                        <a:t> </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625">
                <a:tc rowSpan="2">
                  <a:txBody>
                    <a:bodyPr/>
                    <a:lstStyle/>
                    <a:p>
                      <a:pPr algn="l" fontAlgn="b"/>
                      <a:r>
                        <a:rPr lang="es-MX" sz="1050" b="1" i="0" u="none" strike="noStrike" dirty="0">
                          <a:latin typeface="Arial"/>
                        </a:rPr>
                        <a:t>Gap </a:t>
                      </a:r>
                      <a:r>
                        <a:rPr lang="es-MX" sz="1050" b="1" i="0" u="none" strike="noStrike" dirty="0" err="1">
                          <a:latin typeface="Arial"/>
                        </a:rPr>
                        <a:t>before</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231,888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42,138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159,413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105,132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54,280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15,133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532,896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134,824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309,430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197,341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smtClean="0">
                          <a:latin typeface="Arial"/>
                        </a:rPr>
                        <a:t>112,089</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39,998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48,645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a:txBody>
                    <a:bodyPr/>
                    <a:lstStyle/>
                    <a:p>
                      <a:pPr algn="l" fontAlgn="b"/>
                      <a:endParaRPr lang="es-MX" sz="105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kern="1200" dirty="0" err="1" smtClean="0">
                          <a:solidFill>
                            <a:schemeClr val="tx1"/>
                          </a:solidFill>
                          <a:latin typeface="Arial"/>
                          <a:ea typeface="+mn-ea"/>
                          <a:cs typeface="+mn-cs"/>
                        </a:rPr>
                        <a:t>Resources</a:t>
                      </a:r>
                      <a:r>
                        <a:rPr lang="es-MX" sz="1050" b="1" i="0" u="none" strike="noStrike" kern="1200" dirty="0" smtClean="0">
                          <a:solidFill>
                            <a:schemeClr val="tx1"/>
                          </a:solidFill>
                          <a:latin typeface="Arial"/>
                          <a:ea typeface="+mn-ea"/>
                          <a:cs typeface="+mn-cs"/>
                        </a:rPr>
                        <a:t>/Gaps</a:t>
                      </a:r>
                      <a:endParaRPr lang="es-MX" sz="1050" b="1" i="0" u="none" strike="noStrike" kern="1200" dirty="0">
                        <a:solidFill>
                          <a:schemeClr val="tx1"/>
                        </a:solidFill>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rowSpan="2">
                  <a:txBody>
                    <a:bodyPr/>
                    <a:lstStyle/>
                    <a:p>
                      <a:pPr algn="l" fontAlgn="b"/>
                      <a:r>
                        <a:rPr lang="es-MX" sz="1050" b="1" i="0" u="none" strike="noStrike" dirty="0" smtClean="0">
                          <a:latin typeface="Arial"/>
                        </a:rPr>
                        <a:t>Total </a:t>
                      </a:r>
                      <a:r>
                        <a:rPr lang="es-MX" sz="1050" b="1" i="0" u="none" strike="noStrike" dirty="0" err="1" smtClean="0">
                          <a:latin typeface="Arial"/>
                        </a:rPr>
                        <a:t>Revenue</a:t>
                      </a: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2,824,741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12.18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67.03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17.72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26.87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52.04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186.66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185.79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5.30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20.95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25.20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70.62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58.07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577">
                <a:tc rowSpan="2">
                  <a:txBody>
                    <a:bodyPr/>
                    <a:lstStyle/>
                    <a:p>
                      <a:pPr algn="l" fontAlgn="b"/>
                      <a:r>
                        <a:rPr lang="es-MX" sz="1100" b="1" i="0" u="none" strike="noStrike" dirty="0" err="1">
                          <a:solidFill>
                            <a:srgbClr val="000000"/>
                          </a:solidFill>
                          <a:latin typeface="Calibri"/>
                        </a:rPr>
                        <a:t>Redistributive</a:t>
                      </a:r>
                      <a:r>
                        <a:rPr lang="es-MX" sz="1100" b="1" i="0" u="none" strike="noStrike" dirty="0">
                          <a:solidFill>
                            <a:srgbClr val="000000"/>
                          </a:solidFill>
                          <a:latin typeface="Calibri"/>
                        </a:rPr>
                        <a:t>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1,699,091</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7.33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31.30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112.27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111.76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3.19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12.60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8.61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42.48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34.93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rowSpan="2">
                  <a:txBody>
                    <a:bodyPr/>
                    <a:lstStyle/>
                    <a:p>
                      <a:pPr algn="l" fontAlgn="b"/>
                      <a:r>
                        <a:rPr lang="es-MX" sz="1100" b="1" i="0" u="none" strike="noStrike" dirty="0">
                          <a:solidFill>
                            <a:srgbClr val="000000"/>
                          </a:solidFill>
                          <a:latin typeface="Calibri"/>
                        </a:rPr>
                        <a:t>Social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1,326,540</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5.72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8.32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24.44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87.66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87.25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9.84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6.72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33.17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27.27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52">
                <a:tc rowSpan="2">
                  <a:txBody>
                    <a:bodyPr/>
                    <a:lstStyle/>
                    <a:p>
                      <a:pPr algn="l" fontAlgn="b"/>
                      <a:r>
                        <a:rPr lang="en-US" sz="1050" b="1" i="0" u="none" strike="noStrike" dirty="0">
                          <a:latin typeface="Arial"/>
                        </a:rPr>
                        <a:t>Targeted (anti-poverty, net of admin 10</a:t>
                      </a:r>
                      <a:r>
                        <a:rPr lang="en-US" sz="1050" b="1" i="0" u="none" strike="noStrike" dirty="0" smtClean="0">
                          <a:latin typeface="Arial"/>
                        </a:rPr>
                        <a:t>%)</a:t>
                      </a:r>
                      <a:endParaRPr lang="en-US"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183,009 </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DD0806"/>
                          </a:solidFill>
                          <a:latin typeface="Arial"/>
                        </a:rPr>
                        <a:t>        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4.34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3.37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12.04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DD0806"/>
                          </a:solidFill>
                          <a:latin typeface="Arial"/>
                        </a:rPr>
                        <a:t>        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solidFill>
                            <a:srgbClr val="DD0806"/>
                          </a:solidFill>
                          <a:latin typeface="Arial"/>
                        </a:rPr>
                        <a:t>        0.59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solidFill>
                            <a:srgbClr val="DD0806"/>
                          </a:solidFill>
                          <a:latin typeface="Arial"/>
                        </a:rPr>
                        <a:t>        0.93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4.58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3.76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err="1" smtClean="0">
                          <a:latin typeface="Arial"/>
                        </a:rPr>
                        <a:t>Education</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432,446</a:t>
                      </a:r>
                      <a:r>
                        <a:rPr lang="es-MX" sz="1050" b="0" i="0" u="none" strike="noStrike" dirty="0" smtClean="0">
                          <a:latin typeface="Arial"/>
                        </a:rPr>
                        <a:t> </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4.11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85">
                <a:tc rowSpan="2">
                  <a:txBody>
                    <a:bodyPr/>
                    <a:lstStyle/>
                    <a:p>
                      <a:pPr algn="l" fontAlgn="b"/>
                      <a:r>
                        <a:rPr lang="es-MX" sz="1050" b="1" i="0" u="none" strike="noStrike" dirty="0" err="1" smtClean="0">
                          <a:latin typeface="Arial"/>
                        </a:rPr>
                        <a:t>Health</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324,201</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a:solidFill>
                            <a:srgbClr val="00B050"/>
                          </a:solidFill>
                          <a:latin typeface="Arial"/>
                        </a:rPr>
                        <a:t>        5.97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58">
                <a:tc rowSpan="2">
                  <a:txBody>
                    <a:bodyPr/>
                    <a:lstStyle/>
                    <a:p>
                      <a:pPr algn="l" fontAlgn="b"/>
                      <a:r>
                        <a:rPr lang="es-MX" sz="1050" b="1" i="0" u="none" strike="noStrike" dirty="0">
                          <a:latin typeface="Arial"/>
                        </a:rPr>
                        <a:t>Social Security: </a:t>
                      </a:r>
                      <a:r>
                        <a:rPr lang="es-MX" sz="1050" b="1" i="0" u="none" strike="noStrike" dirty="0" err="1">
                          <a:latin typeface="Arial"/>
                        </a:rPr>
                        <a:t>Old</a:t>
                      </a:r>
                      <a:r>
                        <a:rPr lang="es-MX" sz="1050" b="1" i="0" u="none" strike="noStrike" dirty="0">
                          <a:latin typeface="Arial"/>
                        </a:rPr>
                        <a:t> </a:t>
                      </a:r>
                      <a:r>
                        <a:rPr lang="es-MX" sz="1050" b="1" i="0" u="none" strike="noStrike" dirty="0" err="1">
                          <a:latin typeface="Arial"/>
                        </a:rPr>
                        <a:t>Age</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050" b="1" i="0" u="none" strike="noStrike" dirty="0" smtClean="0">
                          <a:latin typeface="Arial"/>
                        </a:rPr>
                        <a:t>338,483</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22.37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1" i="0" u="none" strike="noStrike" dirty="0">
                          <a:solidFill>
                            <a:srgbClr val="00B050"/>
                          </a:solidFill>
                          <a:latin typeface="Arial"/>
                        </a:rPr>
                        <a:t>        8.46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4083" y="275207"/>
          <a:ext cx="8469296" cy="4675838"/>
        </p:xfrm>
        <a:graphic>
          <a:graphicData uri="http://schemas.openxmlformats.org/drawingml/2006/table">
            <a:tbl>
              <a:tblPr/>
              <a:tblGrid>
                <a:gridCol w="1332337"/>
                <a:gridCol w="322991"/>
                <a:gridCol w="757895"/>
                <a:gridCol w="757895"/>
                <a:gridCol w="722480"/>
                <a:gridCol w="767102"/>
                <a:gridCol w="767102"/>
                <a:gridCol w="767102"/>
                <a:gridCol w="767102"/>
                <a:gridCol w="767102"/>
                <a:gridCol w="740188"/>
              </a:tblGrid>
              <a:tr h="226514">
                <a:tc gridSpan="11">
                  <a:txBody>
                    <a:bodyPr/>
                    <a:lstStyle/>
                    <a:p>
                      <a:pPr algn="ctr" fontAlgn="ctr"/>
                      <a:r>
                        <a:rPr lang="es-MX" sz="1400" b="1" i="0" u="none" strike="noStrike" dirty="0" err="1" smtClean="0">
                          <a:latin typeface="Arial"/>
                        </a:rPr>
                        <a:t>Resources</a:t>
                      </a:r>
                      <a:r>
                        <a:rPr lang="es-MX" sz="1400" b="1" i="0" u="none" strike="noStrike" dirty="0" smtClean="0">
                          <a:latin typeface="Arial"/>
                        </a:rPr>
                        <a:t> </a:t>
                      </a:r>
                      <a:r>
                        <a:rPr lang="es-MX" sz="1400" b="1" i="0" u="none" strike="noStrike" dirty="0" err="1" smtClean="0">
                          <a:latin typeface="Arial"/>
                        </a:rPr>
                        <a:t>reaching</a:t>
                      </a:r>
                      <a:r>
                        <a:rPr lang="es-MX" sz="1400" b="1" i="0" u="none" strike="noStrike" dirty="0" smtClean="0">
                          <a:latin typeface="Arial"/>
                        </a:rPr>
                        <a:t> </a:t>
                      </a:r>
                      <a:r>
                        <a:rPr lang="es-MX" sz="1400" b="1" i="0" u="none" strike="noStrike" dirty="0" err="1" smtClean="0">
                          <a:latin typeface="Arial"/>
                        </a:rPr>
                        <a:t>the</a:t>
                      </a:r>
                      <a:r>
                        <a:rPr lang="es-MX" sz="1400" b="1" i="0" u="none" strike="noStrike" dirty="0" smtClean="0">
                          <a:latin typeface="Arial"/>
                        </a:rPr>
                        <a:t> </a:t>
                      </a:r>
                      <a:r>
                        <a:rPr lang="es-MX" sz="1400" b="1" i="0" u="none" strike="noStrike" dirty="0" err="1" smtClean="0">
                          <a:latin typeface="Arial"/>
                        </a:rPr>
                        <a:t>poor</a:t>
                      </a:r>
                      <a:r>
                        <a:rPr lang="es-MX" sz="1400" b="1" i="0" u="none" strike="noStrike" dirty="0" smtClean="0">
                          <a:latin typeface="Arial"/>
                        </a:rPr>
                        <a:t> and </a:t>
                      </a:r>
                      <a:r>
                        <a:rPr lang="es-MX" sz="1400" b="1" i="0" u="none" strike="noStrike" dirty="0" err="1" smtClean="0">
                          <a:latin typeface="Arial"/>
                        </a:rPr>
                        <a:t>needs</a:t>
                      </a:r>
                      <a:r>
                        <a:rPr lang="es-MX" sz="1400" b="1" i="0" u="none" strike="noStrike" dirty="0" smtClean="0">
                          <a:latin typeface="Arial"/>
                        </a:rPr>
                        <a:t> (gaps)</a:t>
                      </a:r>
                      <a:endParaRPr lang="es-MX"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9885">
                <a:tc rowSpan="3">
                  <a:txBody>
                    <a:bodyPr/>
                    <a:lstStyle/>
                    <a:p>
                      <a:pPr algn="ctr" fontAlgn="ctr"/>
                      <a:r>
                        <a:rPr lang="es-MX"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es-MX" sz="1050" b="1" i="0" u="none" strike="noStrike" dirty="0">
                          <a:latin typeface="Arial"/>
                        </a:rPr>
                        <a:t> </a:t>
                      </a:r>
                    </a:p>
                    <a:p>
                      <a:pPr algn="ctr" fontAlgn="ctr"/>
                      <a:r>
                        <a:rPr lang="es-MX" sz="1050" b="1" i="0" u="none" strike="noStrike" dirty="0" smtClean="0">
                          <a:latin typeface="Arial"/>
                        </a:rPr>
                        <a:t>Line</a:t>
                      </a:r>
                      <a:r>
                        <a:rPr lang="es-MX" sz="1050" b="1" i="0" u="none" strike="noStrike" dirty="0">
                          <a:latin typeface="Arial"/>
                        </a:rPr>
                        <a:t> </a:t>
                      </a:r>
                    </a:p>
                    <a:p>
                      <a:pPr algn="ctr" fontAlgn="ctr"/>
                      <a:r>
                        <a:rPr lang="es-MX" sz="105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s-MX" sz="1050" b="1" i="0" u="none" strike="noStrike" dirty="0" err="1" smtClean="0">
                          <a:latin typeface="Arial"/>
                        </a:rPr>
                        <a:t>Resources</a:t>
                      </a:r>
                      <a:r>
                        <a:rPr lang="es-MX" sz="1050" b="1" i="0" u="none" strike="noStrike" dirty="0" smtClean="0">
                          <a:latin typeface="Arial"/>
                        </a:rPr>
                        <a:t> </a:t>
                      </a:r>
                      <a:r>
                        <a:rPr lang="es-MX" sz="1050" b="1" i="0" u="none" strike="noStrike" dirty="0" err="1" smtClean="0">
                          <a:latin typeface="Arial"/>
                        </a:rPr>
                        <a:t>reaching</a:t>
                      </a:r>
                      <a:endParaRPr lang="es-MX" sz="1050" b="1" i="0" u="none" strike="noStrike" dirty="0" smtClean="0">
                        <a:latin typeface="Arial"/>
                      </a:endParaRPr>
                    </a:p>
                    <a:p>
                      <a:pPr algn="ctr" fontAlgn="b"/>
                      <a:r>
                        <a:rPr lang="es-MX" sz="1050" b="1" i="0" u="none" strike="noStrike" dirty="0" err="1" smtClean="0">
                          <a:latin typeface="Arial"/>
                        </a:rPr>
                        <a:t>the</a:t>
                      </a:r>
                      <a:r>
                        <a:rPr lang="es-MX" sz="1050" b="1" i="0" u="none" strike="noStrike" dirty="0" smtClean="0">
                          <a:latin typeface="Arial"/>
                        </a:rPr>
                        <a:t> </a:t>
                      </a:r>
                      <a:r>
                        <a:rPr lang="es-MX" sz="1050" b="1" i="0" u="none" strike="noStrike" dirty="0" err="1" smtClean="0">
                          <a:latin typeface="Arial"/>
                        </a:rPr>
                        <a:t>poor</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b"/>
                      <a:r>
                        <a:rPr lang="es-MX" sz="1050" b="1" i="0" u="none" strike="noStrike" dirty="0" err="1" smtClean="0">
                          <a:latin typeface="Arial"/>
                        </a:rPr>
                        <a:t>Needs</a:t>
                      </a:r>
                      <a:r>
                        <a:rPr lang="es-MX" sz="1050" b="1" i="0" u="none" strike="noStrike" dirty="0" smtClean="0">
                          <a:latin typeface="Arial"/>
                        </a:rPr>
                        <a:t> (gaps)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2670">
                <a:tc vMerge="1">
                  <a:txBody>
                    <a:bodyPr/>
                    <a:lstStyle/>
                    <a:p>
                      <a:pPr algn="ctr" fontAlgn="ctr"/>
                      <a:endParaRPr lang="es-MX" sz="105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es-MX"/>
                    </a:p>
                  </a:txBody>
                  <a:tcPr/>
                </a:tc>
                <a:tc rowSpan="2">
                  <a:txBody>
                    <a:bodyPr/>
                    <a:lstStyle/>
                    <a:p>
                      <a:pPr algn="ctr" fontAlgn="ctr"/>
                      <a:r>
                        <a:rPr lang="es-MX" sz="1050" b="1" i="0" u="none" strike="noStrike" dirty="0" err="1">
                          <a:latin typeface="Arial"/>
                        </a:rPr>
                        <a:t>Poverty</a:t>
                      </a:r>
                      <a:r>
                        <a:rPr lang="es-MX" sz="1050" b="1" i="0" u="none" strike="noStrike" dirty="0">
                          <a:latin typeface="Arial"/>
                        </a:rPr>
                        <a:t> &amp; 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err="1">
                          <a:latin typeface="Arial"/>
                        </a:rPr>
                        <a:t>Poverty</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1050" b="1" i="0" u="none" strike="noStrike" dirty="0">
                          <a:latin typeface="Arial"/>
                        </a:rPr>
                        <a:t>HK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2">
                  <a:txBody>
                    <a:bodyPr/>
                    <a:lstStyle/>
                    <a:p>
                      <a:pPr algn="ctr" fontAlgn="ctr"/>
                      <a:r>
                        <a:rPr lang="es-MX" sz="1050" b="1" i="0" u="none" strike="noStrike" dirty="0" err="1">
                          <a:latin typeface="Arial"/>
                        </a:rPr>
                        <a:t>Pension</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50" b="1" i="0" u="none" strike="noStrike" dirty="0">
                          <a:latin typeface="Arial"/>
                        </a:rPr>
                        <a:t>PG Shock</a:t>
                      </a:r>
                    </a:p>
                    <a:p>
                      <a:pPr algn="ctr" fontAlgn="ctr"/>
                      <a:r>
                        <a:rPr lang="es-MX" sz="1050" b="1" i="0" u="none" strike="noStrike" dirty="0">
                          <a:latin typeface="Arial"/>
                        </a:rPr>
                        <a:t>2008-2009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252">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smtClean="0">
                          <a:latin typeface="Arial"/>
                        </a:rPr>
                        <a:t>Share</a:t>
                      </a:r>
                      <a:r>
                        <a:rPr lang="es-MX" sz="1050" b="1" i="0" u="none" strike="noStrike" baseline="0" dirty="0" smtClean="0">
                          <a:latin typeface="Arial"/>
                        </a:rPr>
                        <a:t>  of total </a:t>
                      </a:r>
                      <a:r>
                        <a:rPr lang="es-MX" sz="1050" b="1" i="0" u="none" strike="noStrike" baseline="0" dirty="0" err="1" smtClean="0">
                          <a:latin typeface="Arial"/>
                        </a:rPr>
                        <a:t>spent</a:t>
                      </a:r>
                      <a:r>
                        <a:rPr lang="es-MX" sz="1050" b="1" i="0" u="none" strike="noStrike" baseline="0" dirty="0" smtClean="0">
                          <a:latin typeface="Arial"/>
                        </a:rPr>
                        <a:t> (%)</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050" b="1" i="0" u="none" strike="noStrike" dirty="0" err="1" smtClean="0">
                          <a:latin typeface="Arial"/>
                        </a:rPr>
                        <a:t>Million</a:t>
                      </a:r>
                      <a:r>
                        <a:rPr lang="es-MX" sz="1050" b="1" i="0" u="none" strike="noStrike" dirty="0" smtClean="0">
                          <a:latin typeface="Arial"/>
                        </a:rPr>
                        <a:t> pesos</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a:txBody>
                    <a:bodyPr/>
                    <a:lstStyle/>
                    <a:p>
                      <a:pPr algn="ctr" fontAlgn="ctr"/>
                      <a:r>
                        <a:rPr lang="es-MX" sz="1050" b="1" i="0" u="none" strike="noStrike">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Education</a:t>
                      </a:r>
                      <a:r>
                        <a:rPr lang="es-MX" sz="1050" b="1" i="0" u="none" strike="noStrike" dirty="0">
                          <a:latin typeface="Arial"/>
                        </a:rPr>
                        <a:t> 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dirty="0" err="1">
                          <a:latin typeface="Arial"/>
                        </a:rPr>
                        <a:t>Health</a:t>
                      </a:r>
                      <a:r>
                        <a:rPr lang="es-MX" sz="1050" b="1" i="0" u="none" strike="noStrike" dirty="0">
                          <a:latin typeface="Arial"/>
                        </a:rPr>
                        <a:t> </a:t>
                      </a:r>
                      <a:endParaRPr lang="es-MX" sz="1050" b="1" i="0" u="none" strike="noStrike" dirty="0" smtClean="0">
                        <a:latin typeface="Arial"/>
                      </a:endParaRPr>
                    </a:p>
                    <a:p>
                      <a:pPr algn="ctr" fontAlgn="ctr"/>
                      <a:r>
                        <a:rPr lang="es-MX" sz="1050" b="1" i="0" u="none" strike="noStrike" dirty="0" smtClean="0">
                          <a:latin typeface="Arial"/>
                        </a:rPr>
                        <a:t>Gap</a:t>
                      </a: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pPr algn="ctr" fontAlgn="ctr"/>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a:latin typeface="Arial"/>
                        </a:rPr>
                        <a:t>Gap </a:t>
                      </a:r>
                      <a:r>
                        <a:rPr lang="es-MX" sz="1050" b="1" i="0" u="none" strike="noStrike" dirty="0" err="1">
                          <a:latin typeface="Arial"/>
                        </a:rPr>
                        <a:t>after</a:t>
                      </a:r>
                      <a:r>
                        <a:rPr lang="es-MX" sz="1050" b="1" i="0" u="none" strike="noStrike" dirty="0">
                          <a:latin typeface="Arial"/>
                        </a:rPr>
                        <a:t> </a:t>
                      </a:r>
                      <a:endParaRPr lang="es-MX" sz="1050" b="1" i="0" u="none" strike="noStrike" dirty="0" smtClean="0">
                        <a:latin typeface="Arial"/>
                      </a:endParaRPr>
                    </a:p>
                    <a:p>
                      <a:pPr algn="l" fontAlgn="b"/>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52,235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34,388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13,660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4,187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       99,678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62,607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29,267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7,804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625">
                <a:tc rowSpan="2">
                  <a:txBody>
                    <a:bodyPr/>
                    <a:lstStyle/>
                    <a:p>
                      <a:pPr algn="l" fontAlgn="b"/>
                      <a:r>
                        <a:rPr lang="es-MX" sz="1050" b="1" i="0" u="none" strike="noStrike" dirty="0">
                          <a:latin typeface="Arial"/>
                        </a:rPr>
                        <a:t>Gap </a:t>
                      </a:r>
                      <a:r>
                        <a:rPr lang="es-MX" sz="1050" b="1" i="0" u="none" strike="noStrike" dirty="0" err="1">
                          <a:latin typeface="Arial"/>
                        </a:rPr>
                        <a:t>before</a:t>
                      </a:r>
                      <a:r>
                        <a:rPr lang="es-MX" sz="1050" b="1" i="0" u="none" strike="noStrike" dirty="0">
                          <a:latin typeface="Arial"/>
                        </a:rPr>
                        <a:t> </a:t>
                      </a:r>
                      <a:r>
                        <a:rPr lang="es-MX" sz="1050" b="1" i="0" u="none" strike="noStrike" dirty="0" err="1" smtClean="0">
                          <a:latin typeface="Arial"/>
                        </a:rPr>
                        <a:t>transfers</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231,888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42,138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159,413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105,132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54,280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15,133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15,204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532,896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134,824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1" i="0" u="none" strike="noStrike" dirty="0">
                          <a:latin typeface="Arial"/>
                        </a:rPr>
                        <a:t>     309,430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197,341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smtClean="0">
                          <a:latin typeface="Arial"/>
                        </a:rPr>
                        <a:t>112,089</a:t>
                      </a:r>
                      <a:endParaRPr lang="es-MX"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39,998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latin typeface="Arial"/>
                        </a:rPr>
                        <a:t>      48,645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74">
                <a:tc>
                  <a:txBody>
                    <a:bodyPr/>
                    <a:lstStyle/>
                    <a:p>
                      <a:pPr algn="l" fontAlgn="b"/>
                      <a:endParaRPr lang="es-MX" sz="105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05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s-MX" sz="1050" b="1" i="0" u="none" strike="noStrike" kern="1200" dirty="0" err="1" smtClean="0">
                          <a:solidFill>
                            <a:schemeClr val="tx1"/>
                          </a:solidFill>
                          <a:latin typeface="Arial"/>
                          <a:ea typeface="+mn-ea"/>
                          <a:cs typeface="+mn-cs"/>
                        </a:rPr>
                        <a:t>Resources</a:t>
                      </a:r>
                      <a:r>
                        <a:rPr lang="es-MX" sz="1050" b="1" i="0" u="none" strike="noStrike" kern="1200" dirty="0" smtClean="0">
                          <a:solidFill>
                            <a:schemeClr val="tx1"/>
                          </a:solidFill>
                          <a:latin typeface="Arial"/>
                          <a:ea typeface="+mn-ea"/>
                          <a:cs typeface="+mn-cs"/>
                        </a:rPr>
                        <a:t>/Gaps</a:t>
                      </a:r>
                      <a:endParaRPr lang="es-MX" sz="1050" b="1" i="0" u="none" strike="noStrike" kern="1200" dirty="0">
                        <a:solidFill>
                          <a:schemeClr val="tx1"/>
                        </a:solidFill>
                        <a:latin typeface="Arial"/>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577">
                <a:tc rowSpan="2">
                  <a:txBody>
                    <a:bodyPr/>
                    <a:lstStyle/>
                    <a:p>
                      <a:pPr algn="l" fontAlgn="b"/>
                      <a:r>
                        <a:rPr lang="es-MX" sz="1100" b="1" i="0" u="none" strike="noStrike" dirty="0" err="1">
                          <a:solidFill>
                            <a:srgbClr val="000000"/>
                          </a:solidFill>
                          <a:latin typeface="Calibri"/>
                        </a:rPr>
                        <a:t>Redistributive</a:t>
                      </a:r>
                      <a:r>
                        <a:rPr lang="es-MX" sz="1100" b="1" i="0" u="none" strike="noStrike" dirty="0">
                          <a:solidFill>
                            <a:srgbClr val="000000"/>
                          </a:solidFill>
                          <a:latin typeface="Calibri"/>
                        </a:rPr>
                        <a:t>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177,610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4.21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11.74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11.68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358,442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7.37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rowSpan="2">
                  <a:txBody>
                    <a:bodyPr/>
                    <a:lstStyle/>
                    <a:p>
                      <a:pPr algn="l" fontAlgn="b"/>
                      <a:r>
                        <a:rPr lang="es-MX" sz="1100" b="1" i="0" u="none" strike="noStrike" dirty="0">
                          <a:solidFill>
                            <a:srgbClr val="000000"/>
                          </a:solidFill>
                          <a:latin typeface="Calibri"/>
                        </a:rPr>
                        <a:t>Social </a:t>
                      </a:r>
                      <a:r>
                        <a:rPr lang="es-MX" sz="1100" b="1" i="0" u="none" strike="noStrike" dirty="0" err="1" smtClean="0">
                          <a:solidFill>
                            <a:srgbClr val="000000"/>
                          </a:solidFill>
                          <a:latin typeface="Calibri"/>
                        </a:rPr>
                        <a:t>Spending</a:t>
                      </a:r>
                      <a:endParaRPr lang="es-MX" sz="11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165,508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3.05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10.94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10.89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74">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326,229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1.05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1.65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8.16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6.71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52">
                <a:tc rowSpan="2">
                  <a:txBody>
                    <a:bodyPr/>
                    <a:lstStyle/>
                    <a:p>
                      <a:pPr algn="l" fontAlgn="b"/>
                      <a:r>
                        <a:rPr lang="en-US" sz="1050" b="1" i="0" u="none" strike="noStrike" dirty="0">
                          <a:latin typeface="Arial"/>
                        </a:rPr>
                        <a:t>Targeted (anti-poverty, net of admin 10</a:t>
                      </a:r>
                      <a:r>
                        <a:rPr lang="en-US" sz="1050" b="1" i="0" u="none" strike="noStrike" dirty="0" smtClean="0">
                          <a:latin typeface="Arial"/>
                        </a:rPr>
                        <a:t>%)</a:t>
                      </a:r>
                      <a:endParaRPr lang="en-US"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68,014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00B050"/>
                          </a:solidFill>
                          <a:latin typeface="Arial"/>
                        </a:rPr>
                        <a:t>        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4.49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4.47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108,713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solidFill>
                            <a:srgbClr val="DD0806"/>
                          </a:solidFill>
                          <a:latin typeface="Arial"/>
                        </a:rPr>
                        <a:t>        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00B050"/>
                          </a:solidFill>
                          <a:latin typeface="Arial"/>
                        </a:rPr>
                        <a:t>        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2.23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rowSpan="2">
                  <a:txBody>
                    <a:bodyPr/>
                    <a:lstStyle/>
                    <a:p>
                      <a:pPr algn="l" fontAlgn="b"/>
                      <a:r>
                        <a:rPr lang="es-MX" sz="1050" b="1" i="0" u="none" strike="noStrike" dirty="0" err="1" smtClean="0">
                          <a:latin typeface="Arial"/>
                        </a:rPr>
                        <a:t>Education</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70,744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134,734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85">
                <a:tc rowSpan="2">
                  <a:txBody>
                    <a:bodyPr/>
                    <a:lstStyle/>
                    <a:p>
                      <a:pPr algn="l" fontAlgn="b"/>
                      <a:r>
                        <a:rPr lang="es-MX" sz="1050" b="1" i="0" u="none" strike="noStrike" dirty="0" err="1" smtClean="0">
                          <a:latin typeface="Arial"/>
                        </a:rPr>
                        <a:t>Health</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40,620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latin typeface="Arial"/>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82,822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58">
                <a:tc rowSpan="2">
                  <a:txBody>
                    <a:bodyPr/>
                    <a:lstStyle/>
                    <a:p>
                      <a:pPr algn="l" fontAlgn="b"/>
                      <a:r>
                        <a:rPr lang="es-MX" sz="1050" b="1" i="0" u="none" strike="noStrike" dirty="0">
                          <a:latin typeface="Arial"/>
                        </a:rPr>
                        <a:t>Social Security: </a:t>
                      </a:r>
                      <a:r>
                        <a:rPr lang="es-MX" sz="1050" b="1" i="0" u="none" strike="noStrike" dirty="0" err="1">
                          <a:latin typeface="Arial"/>
                        </a:rPr>
                        <a:t>Old</a:t>
                      </a:r>
                      <a:r>
                        <a:rPr lang="es-MX" sz="1050" b="1" i="0" u="none" strike="noStrike" dirty="0">
                          <a:latin typeface="Arial"/>
                        </a:rPr>
                        <a:t> </a:t>
                      </a:r>
                      <a:r>
                        <a:rPr lang="es-MX" sz="1050" b="1" i="0" u="none" strike="noStrike" dirty="0" err="1">
                          <a:latin typeface="Arial"/>
                        </a:rPr>
                        <a:t>Age</a:t>
                      </a:r>
                      <a:endParaRPr lang="es-MX"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latin typeface="Arial"/>
                        </a:rPr>
                        <a:t>10,946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689">
                <a:tc vMerge="1">
                  <a:txBody>
                    <a:bodyPr/>
                    <a:lstStyle/>
                    <a:p>
                      <a:pPr algn="l" fontAlgn="b"/>
                      <a:endParaRPr lang="es-MX" sz="105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050" b="0" i="0" u="none" strike="noStrike">
                          <a:latin typeface="Arial"/>
                        </a:rPr>
                        <a:t>&lt;4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000" b="1" i="0" u="none" strike="noStrike" dirty="0">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000" b="1" i="0" u="none" strike="noStrike" dirty="0">
                          <a:latin typeface="Arial"/>
                        </a:rPr>
                        <a:t>32,193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a:solidFill>
                            <a:srgbClr val="DD0806"/>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1" i="0" u="none" strike="noStrike">
                          <a:solidFill>
                            <a:srgbClr val="DD0806"/>
                          </a:solidFill>
                          <a:latin typeface="Arial"/>
                        </a:rPr>
                        <a:t>        0.80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05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48322" y="0"/>
            <a:ext cx="8229600" cy="861214"/>
          </a:xfrm>
        </p:spPr>
        <p:txBody>
          <a:bodyPr>
            <a:normAutofit fontScale="90000"/>
          </a:bodyPr>
          <a:lstStyle/>
          <a:p>
            <a:r>
              <a:rPr lang="en-US" sz="2000" dirty="0" smtClean="0"/>
              <a:t/>
            </a:r>
            <a:br>
              <a:rPr lang="en-US" sz="2000" dirty="0" smtClean="0"/>
            </a:br>
            <a:r>
              <a:rPr lang="en-US" sz="2000" dirty="0" smtClean="0"/>
              <a:t>Concentration </a:t>
            </a:r>
            <a:r>
              <a:rPr lang="en-US" sz="2000" dirty="0" err="1" smtClean="0"/>
              <a:t>indeces</a:t>
            </a:r>
            <a:r>
              <a:rPr lang="en-US" sz="2000" dirty="0" smtClean="0"/>
              <a:t> (vertical) and budgetary effort (size of bubbles) in principal redistributive programs (color)</a:t>
            </a:r>
            <a:endParaRPr lang="en-US" sz="2000" dirty="0"/>
          </a:p>
        </p:txBody>
      </p:sp>
      <p:graphicFrame>
        <p:nvGraphicFramePr>
          <p:cNvPr id="5" name="1 Gráfico"/>
          <p:cNvGraphicFramePr>
            <a:graphicFrameLocks noGrp="1"/>
          </p:cNvGraphicFramePr>
          <p:nvPr/>
        </p:nvGraphicFramePr>
        <p:xfrm>
          <a:off x="399495" y="1118586"/>
          <a:ext cx="8106447" cy="54980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t>Concentration Coefficients</a:t>
            </a:r>
            <a:endParaRPr lang="en-US" b="1"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199" y="1417637"/>
            <a:ext cx="8229601" cy="5328256"/>
          </a:xfrm>
          <a:prstGeom prst="rect">
            <a:avLst/>
          </a:prstGeom>
          <a:noFill/>
          <a:ln w="9525">
            <a:noFill/>
            <a:miter lim="800000"/>
            <a:headEnd/>
            <a:tailEnd/>
          </a:ln>
          <a:effectLst/>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20910" y="124286"/>
          <a:ext cx="7319790" cy="7065501"/>
        </p:xfrm>
        <a:graphic>
          <a:graphicData uri="http://schemas.openxmlformats.org/presentationml/2006/ole">
            <p:oleObj spid="_x0000_s230402" name="Documento" r:id="rId4" imgW="6615624" imgH="6376911" progId="Word.Document.12">
              <p:embed/>
            </p:oleObj>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8128"/>
            <a:ext cx="7620000" cy="1384995"/>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Poverty has been declining: headcount ratio 1995-2009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1524000"/>
            <a:ext cx="7620000" cy="4648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568325" y="501323"/>
          <a:ext cx="8034137" cy="6450340"/>
        </p:xfrm>
        <a:graphic>
          <a:graphicData uri="http://schemas.openxmlformats.org/presentationml/2006/ole">
            <p:oleObj spid="_x0000_s231426" name="Documento" r:id="rId4" imgW="6567498" imgH="5253267" progId="Word.Document.12">
              <p:embed/>
            </p:oleObj>
          </a:graphicData>
        </a:graphic>
      </p:graphicFrame>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22843" y="1162975"/>
          <a:ext cx="8531446" cy="4039342"/>
        </p:xfrm>
        <a:graphic>
          <a:graphicData uri="http://schemas.openxmlformats.org/drawingml/2006/table">
            <a:tbl>
              <a:tblPr/>
              <a:tblGrid>
                <a:gridCol w="2629307"/>
                <a:gridCol w="1346551"/>
                <a:gridCol w="1232967"/>
                <a:gridCol w="958569"/>
                <a:gridCol w="1277637"/>
                <a:gridCol w="1086415"/>
              </a:tblGrid>
              <a:tr h="792768">
                <a:tc>
                  <a:txBody>
                    <a:bodyPr/>
                    <a:lstStyle/>
                    <a:p>
                      <a:pPr>
                        <a:lnSpc>
                          <a:spcPct val="115000"/>
                        </a:lnSpc>
                      </a:pPr>
                      <a:endParaRPr lang="es-MX" sz="18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MX" sz="1400" b="1" dirty="0" err="1">
                          <a:solidFill>
                            <a:srgbClr val="000000"/>
                          </a:solidFill>
                          <a:latin typeface="Arial"/>
                          <a:ea typeface="Times New Roman"/>
                          <a:cs typeface="Times New Roman"/>
                        </a:rPr>
                        <a:t>Leakage</a:t>
                      </a:r>
                      <a:endParaRPr lang="es-MX" sz="1800" dirty="0">
                        <a:latin typeface="Calibri"/>
                        <a:ea typeface="Calibri"/>
                        <a:cs typeface="Times New Roman"/>
                      </a:endParaRPr>
                    </a:p>
                    <a:p>
                      <a:pPr algn="ctr">
                        <a:lnSpc>
                          <a:spcPct val="115000"/>
                        </a:lnSpc>
                        <a:spcAft>
                          <a:spcPts val="0"/>
                        </a:spcAft>
                      </a:pPr>
                      <a:r>
                        <a:rPr lang="es-MX" sz="1400" dirty="0">
                          <a:solidFill>
                            <a:srgbClr val="000000"/>
                          </a:solidFill>
                          <a:latin typeface="Arial"/>
                          <a:ea typeface="Times New Roman"/>
                          <a:cs typeface="Times New Roman"/>
                        </a:rPr>
                        <a:t>(% </a:t>
                      </a:r>
                      <a:r>
                        <a:rPr lang="es-MX" sz="1400" dirty="0" err="1">
                          <a:solidFill>
                            <a:srgbClr val="000000"/>
                          </a:solidFill>
                          <a:latin typeface="Arial"/>
                          <a:ea typeface="Times New Roman"/>
                          <a:cs typeface="Times New Roman"/>
                        </a:rPr>
                        <a:t>resourses</a:t>
                      </a:r>
                      <a:r>
                        <a:rPr lang="es-MX" sz="1400" dirty="0">
                          <a:solidFill>
                            <a:srgbClr val="000000"/>
                          </a:solidFill>
                          <a:latin typeface="Arial"/>
                          <a:ea typeface="Times New Roman"/>
                          <a:cs typeface="Times New Roman"/>
                        </a:rPr>
                        <a:t> </a:t>
                      </a:r>
                      <a:r>
                        <a:rPr lang="es-MX" sz="1400" dirty="0" err="1">
                          <a:solidFill>
                            <a:srgbClr val="000000"/>
                          </a:solidFill>
                          <a:latin typeface="Arial"/>
                          <a:ea typeface="Times New Roman"/>
                          <a:cs typeface="Times New Roman"/>
                        </a:rPr>
                        <a:t>to</a:t>
                      </a:r>
                      <a:r>
                        <a:rPr lang="es-MX" sz="1400" dirty="0">
                          <a:solidFill>
                            <a:srgbClr val="000000"/>
                          </a:solidFill>
                          <a:latin typeface="Arial"/>
                          <a:ea typeface="Times New Roman"/>
                          <a:cs typeface="Times New Roman"/>
                        </a:rPr>
                        <a:t> </a:t>
                      </a:r>
                      <a:r>
                        <a:rPr lang="es-MX" sz="1400" dirty="0" err="1">
                          <a:solidFill>
                            <a:srgbClr val="000000"/>
                          </a:solidFill>
                          <a:latin typeface="Arial"/>
                          <a:ea typeface="Times New Roman"/>
                          <a:cs typeface="Times New Roman"/>
                        </a:rPr>
                        <a:t>poor</a:t>
                      </a:r>
                      <a:r>
                        <a:rPr lang="es-MX" sz="1400" dirty="0">
                          <a:solidFill>
                            <a:srgbClr val="000000"/>
                          </a:solidFill>
                          <a:latin typeface="Arial"/>
                          <a:ea typeface="Times New Roman"/>
                          <a:cs typeface="Times New Roman"/>
                        </a:rPr>
                        <a:t> and non-</a:t>
                      </a:r>
                      <a:r>
                        <a:rPr lang="es-MX" sz="1400" dirty="0" err="1">
                          <a:solidFill>
                            <a:srgbClr val="000000"/>
                          </a:solidFill>
                          <a:latin typeface="Arial"/>
                          <a:ea typeface="Times New Roman"/>
                          <a:cs typeface="Times New Roman"/>
                        </a:rPr>
                        <a:t>poor</a:t>
                      </a:r>
                      <a:r>
                        <a:rPr lang="es-MX" sz="1400" dirty="0">
                          <a:solidFill>
                            <a:srgbClr val="000000"/>
                          </a:solidFill>
                          <a:latin typeface="Arial"/>
                          <a:ea typeface="Times New Roman"/>
                          <a:cs typeface="Times New Roman"/>
                        </a:rPr>
                        <a:t>)</a:t>
                      </a:r>
                      <a:endParaRPr lang="es-MX"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2">
                  <a:txBody>
                    <a:bodyPr/>
                    <a:lstStyle/>
                    <a:p>
                      <a:pPr algn="ctr">
                        <a:lnSpc>
                          <a:spcPct val="115000"/>
                        </a:lnSpc>
                        <a:spcAft>
                          <a:spcPts val="0"/>
                        </a:spcAft>
                      </a:pPr>
                      <a:r>
                        <a:rPr lang="es-MX" sz="1400" b="1" dirty="0" err="1">
                          <a:solidFill>
                            <a:srgbClr val="000000"/>
                          </a:solidFill>
                          <a:latin typeface="Arial"/>
                          <a:ea typeface="Times New Roman"/>
                          <a:cs typeface="Times New Roman"/>
                        </a:rPr>
                        <a:t>Coverage</a:t>
                      </a:r>
                      <a:endParaRPr lang="es-MX" sz="1800" dirty="0">
                        <a:latin typeface="Calibri"/>
                        <a:ea typeface="Calibri"/>
                        <a:cs typeface="Times New Roman"/>
                      </a:endParaRPr>
                    </a:p>
                    <a:p>
                      <a:pPr algn="ctr">
                        <a:lnSpc>
                          <a:spcPct val="115000"/>
                        </a:lnSpc>
                        <a:spcAft>
                          <a:spcPts val="0"/>
                        </a:spcAft>
                      </a:pPr>
                      <a:r>
                        <a:rPr lang="es-MX" sz="1400" dirty="0">
                          <a:solidFill>
                            <a:srgbClr val="000000"/>
                          </a:solidFill>
                          <a:latin typeface="Arial"/>
                          <a:ea typeface="Times New Roman"/>
                          <a:cs typeface="Times New Roman"/>
                        </a:rPr>
                        <a:t>(</a:t>
                      </a:r>
                      <a:r>
                        <a:rPr lang="es-MX" sz="1400" dirty="0" err="1">
                          <a:solidFill>
                            <a:srgbClr val="000000"/>
                          </a:solidFill>
                          <a:latin typeface="Arial"/>
                          <a:ea typeface="Times New Roman"/>
                          <a:cs typeface="Times New Roman"/>
                        </a:rPr>
                        <a:t>beneficiaries</a:t>
                      </a:r>
                      <a:r>
                        <a:rPr lang="es-MX" sz="1400" dirty="0">
                          <a:solidFill>
                            <a:srgbClr val="000000"/>
                          </a:solidFill>
                          <a:latin typeface="Arial"/>
                          <a:ea typeface="Times New Roman"/>
                          <a:cs typeface="Times New Roman"/>
                        </a:rPr>
                        <a:t>/</a:t>
                      </a:r>
                      <a:r>
                        <a:rPr lang="es-MX" sz="1400" dirty="0" err="1">
                          <a:solidFill>
                            <a:srgbClr val="000000"/>
                          </a:solidFill>
                          <a:latin typeface="Arial"/>
                          <a:ea typeface="Times New Roman"/>
                          <a:cs typeface="Times New Roman"/>
                        </a:rPr>
                        <a:t>poor</a:t>
                      </a:r>
                      <a:r>
                        <a:rPr lang="es-MX" sz="1400" dirty="0">
                          <a:solidFill>
                            <a:srgbClr val="000000"/>
                          </a:solidFill>
                          <a:latin typeface="Arial"/>
                          <a:ea typeface="Times New Roman"/>
                          <a:cs typeface="Times New Roman"/>
                        </a:rPr>
                        <a:t>)</a:t>
                      </a:r>
                      <a:endParaRPr lang="es-MX"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528512">
                <a:tc>
                  <a:txBody>
                    <a:bodyPr/>
                    <a:lstStyle/>
                    <a:p>
                      <a:pPr>
                        <a:lnSpc>
                          <a:spcPct val="115000"/>
                        </a:lnSpc>
                        <a:spcAft>
                          <a:spcPts val="0"/>
                        </a:spcAft>
                      </a:pPr>
                      <a:r>
                        <a:rPr lang="es-MX" sz="1800">
                          <a:solidFill>
                            <a:srgbClr val="000000"/>
                          </a:solidFill>
                          <a:latin typeface="Calibri"/>
                          <a:ea typeface="Times New Roman"/>
                          <a:cs typeface="Times New Roman"/>
                        </a:rPr>
                        <a:t> </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Extreme poor 2.5</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Moderate poor 4.0</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Arial"/>
                          <a:ea typeface="Times New Roman"/>
                          <a:cs typeface="Times New Roman"/>
                        </a:rPr>
                        <a:t>Non-</a:t>
                      </a:r>
                      <a:r>
                        <a:rPr lang="es-MX" sz="1400" b="1" dirty="0" err="1">
                          <a:solidFill>
                            <a:srgbClr val="000000"/>
                          </a:solidFill>
                          <a:latin typeface="Arial"/>
                          <a:ea typeface="Times New Roman"/>
                          <a:cs typeface="Times New Roman"/>
                        </a:rPr>
                        <a:t>poor</a:t>
                      </a:r>
                      <a:endParaRPr lang="es-MX"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Arial"/>
                          <a:ea typeface="Times New Roman"/>
                          <a:cs typeface="Times New Roman"/>
                        </a:rPr>
                        <a:t>Extreme </a:t>
                      </a:r>
                      <a:r>
                        <a:rPr lang="es-MX" sz="1400" dirty="0" err="1">
                          <a:solidFill>
                            <a:srgbClr val="000000"/>
                          </a:solidFill>
                          <a:latin typeface="Arial"/>
                          <a:ea typeface="Times New Roman"/>
                          <a:cs typeface="Times New Roman"/>
                        </a:rPr>
                        <a:t>poor</a:t>
                      </a:r>
                      <a:r>
                        <a:rPr lang="es-MX" sz="1400" dirty="0">
                          <a:solidFill>
                            <a:srgbClr val="000000"/>
                          </a:solidFill>
                          <a:latin typeface="Arial"/>
                          <a:ea typeface="Times New Roman"/>
                          <a:cs typeface="Times New Roman"/>
                        </a:rPr>
                        <a:t> 2.5</a:t>
                      </a:r>
                      <a:endParaRPr lang="es-MX"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Moderate poor 4.0</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6">
                <a:tc>
                  <a:txBody>
                    <a:bodyPr/>
                    <a:lstStyle/>
                    <a:p>
                      <a:pPr>
                        <a:lnSpc>
                          <a:spcPct val="115000"/>
                        </a:lnSpc>
                        <a:spcAft>
                          <a:spcPts val="0"/>
                        </a:spcAft>
                      </a:pPr>
                      <a:r>
                        <a:rPr lang="es-MX" sz="1400">
                          <a:solidFill>
                            <a:srgbClr val="000000"/>
                          </a:solidFill>
                          <a:latin typeface="Arial"/>
                          <a:ea typeface="Times New Roman"/>
                          <a:cs typeface="Times New Roman"/>
                        </a:rPr>
                        <a:t>Oportunidades</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41.9%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23.1%</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35.0%</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58.1%</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35.9%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6">
                <a:tc>
                  <a:txBody>
                    <a:bodyPr/>
                    <a:lstStyle/>
                    <a:p>
                      <a:pPr>
                        <a:lnSpc>
                          <a:spcPct val="115000"/>
                        </a:lnSpc>
                        <a:spcAft>
                          <a:spcPts val="0"/>
                        </a:spcAft>
                      </a:pPr>
                      <a:r>
                        <a:rPr lang="es-MX" sz="1400">
                          <a:solidFill>
                            <a:srgbClr val="000000"/>
                          </a:solidFill>
                          <a:latin typeface="Arial"/>
                          <a:ea typeface="Times New Roman"/>
                          <a:cs typeface="Times New Roman"/>
                        </a:rPr>
                        <a:t>Adultos Mayores</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29.2%</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12.5%</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58.4%</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9.9%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4.8%</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6">
                <a:tc>
                  <a:txBody>
                    <a:bodyPr/>
                    <a:lstStyle/>
                    <a:p>
                      <a:pPr>
                        <a:lnSpc>
                          <a:spcPct val="115000"/>
                        </a:lnSpc>
                        <a:spcAft>
                          <a:spcPts val="0"/>
                        </a:spcAft>
                      </a:pPr>
                      <a:r>
                        <a:rPr lang="es-MX" sz="1400">
                          <a:solidFill>
                            <a:srgbClr val="000000"/>
                          </a:solidFill>
                          <a:latin typeface="Arial"/>
                          <a:ea typeface="Times New Roman"/>
                          <a:cs typeface="Times New Roman"/>
                        </a:rPr>
                        <a:t>Procampo</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32.3%</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11.6%</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56.2%</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12.0%</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3.9%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6">
                <a:tc>
                  <a:txBody>
                    <a:bodyPr/>
                    <a:lstStyle/>
                    <a:p>
                      <a:pPr>
                        <a:lnSpc>
                          <a:spcPct val="115000"/>
                        </a:lnSpc>
                        <a:spcAft>
                          <a:spcPts val="0"/>
                        </a:spcAft>
                      </a:pPr>
                      <a:r>
                        <a:rPr lang="es-MX" sz="1400">
                          <a:solidFill>
                            <a:srgbClr val="000000"/>
                          </a:solidFill>
                          <a:latin typeface="Arial"/>
                          <a:ea typeface="Times New Roman"/>
                          <a:cs typeface="Times New Roman"/>
                        </a:rPr>
                        <a:t>Becas (excl. Oportunidades)</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9.5%</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6.9%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83.6%</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4.4%</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4.3%</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6">
                <a:tc>
                  <a:txBody>
                    <a:bodyPr/>
                    <a:lstStyle/>
                    <a:p>
                      <a:pPr>
                        <a:lnSpc>
                          <a:spcPct val="115000"/>
                        </a:lnSpc>
                        <a:spcAft>
                          <a:spcPts val="0"/>
                        </a:spcAft>
                      </a:pPr>
                      <a:r>
                        <a:rPr lang="es-MX" sz="1400">
                          <a:solidFill>
                            <a:srgbClr val="000000"/>
                          </a:solidFill>
                          <a:latin typeface="Arial"/>
                          <a:ea typeface="Times New Roman"/>
                          <a:cs typeface="Times New Roman"/>
                        </a:rPr>
                        <a:t>Other social programs </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22.8%</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13.9%</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63.3%</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3.7%</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Arial"/>
                          <a:ea typeface="Times New Roman"/>
                          <a:cs typeface="Times New Roman"/>
                        </a:rPr>
                        <a:t>2.3%</a:t>
                      </a:r>
                      <a:endParaRPr lang="es-MX"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512">
                <a:tc>
                  <a:txBody>
                    <a:bodyPr/>
                    <a:lstStyle/>
                    <a:p>
                      <a:pPr>
                        <a:lnSpc>
                          <a:spcPct val="115000"/>
                        </a:lnSpc>
                        <a:spcAft>
                          <a:spcPts val="0"/>
                        </a:spcAft>
                      </a:pPr>
                      <a:r>
                        <a:rPr lang="es-MX" sz="1400">
                          <a:solidFill>
                            <a:srgbClr val="000000"/>
                          </a:solidFill>
                          <a:latin typeface="Arial"/>
                          <a:ea typeface="Times New Roman"/>
                          <a:cs typeface="Times New Roman"/>
                        </a:rPr>
                        <a:t>Seguro Popular </a:t>
                      </a:r>
                      <a:endParaRPr lang="es-MX" sz="1800">
                        <a:latin typeface="Calibri"/>
                        <a:ea typeface="Calibri"/>
                        <a:cs typeface="Times New Roman"/>
                      </a:endParaRPr>
                    </a:p>
                    <a:p>
                      <a:pPr>
                        <a:lnSpc>
                          <a:spcPct val="115000"/>
                        </a:lnSpc>
                        <a:spcAft>
                          <a:spcPts val="0"/>
                        </a:spcAft>
                      </a:pPr>
                      <a:r>
                        <a:rPr lang="es-MX" sz="1400">
                          <a:solidFill>
                            <a:srgbClr val="000000"/>
                          </a:solidFill>
                          <a:latin typeface="Arial"/>
                          <a:ea typeface="Times New Roman"/>
                          <a:cs typeface="Times New Roman"/>
                        </a:rPr>
                        <a:t>(Non–contributive health)</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41.5%</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33.7%</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512">
                <a:tc>
                  <a:txBody>
                    <a:bodyPr/>
                    <a:lstStyle/>
                    <a:p>
                      <a:pPr>
                        <a:lnSpc>
                          <a:spcPct val="115000"/>
                        </a:lnSpc>
                        <a:spcAft>
                          <a:spcPts val="0"/>
                        </a:spcAft>
                      </a:pPr>
                      <a:r>
                        <a:rPr lang="es-MX" sz="1400">
                          <a:solidFill>
                            <a:srgbClr val="000000"/>
                          </a:solidFill>
                          <a:latin typeface="Arial"/>
                          <a:ea typeface="Times New Roman"/>
                          <a:cs typeface="Times New Roman"/>
                        </a:rPr>
                        <a:t>Contributive Health Insurance</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4.8%</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15.8%</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58">
                <a:tc>
                  <a:txBody>
                    <a:bodyPr/>
                    <a:lstStyle/>
                    <a:p>
                      <a:pPr>
                        <a:lnSpc>
                          <a:spcPct val="115000"/>
                        </a:lnSpc>
                        <a:spcAft>
                          <a:spcPts val="0"/>
                        </a:spcAft>
                      </a:pPr>
                      <a:r>
                        <a:rPr lang="es-MX" sz="1400">
                          <a:solidFill>
                            <a:srgbClr val="000000"/>
                          </a:solidFill>
                          <a:latin typeface="Arial"/>
                          <a:ea typeface="Times New Roman"/>
                          <a:cs typeface="Times New Roman"/>
                        </a:rPr>
                        <a:t>Contributive Pensions</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dirty="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MX" sz="18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Arial"/>
                          <a:ea typeface="Times New Roman"/>
                          <a:cs typeface="Times New Roman"/>
                        </a:rPr>
                        <a:t>10.6%</a:t>
                      </a:r>
                      <a:endParaRPr lang="es-MX" sz="18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latin typeface="Arial"/>
                          <a:ea typeface="Times New Roman"/>
                          <a:cs typeface="Times New Roman"/>
                        </a:rPr>
                        <a:t>9.1%</a:t>
                      </a:r>
                      <a:endParaRPr lang="es-MX"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n-US" b="1" dirty="0" smtClean="0"/>
              <a:t>Proportion of poor households not covered by transfers (in %)</a:t>
            </a:r>
            <a:endParaRPr lang="en-US" b="1" dirty="0"/>
          </a:p>
        </p:txBody>
      </p:sp>
      <p:sp>
        <p:nvSpPr>
          <p:cNvPr id="3" name="Content Placeholder 2"/>
          <p:cNvSpPr>
            <a:spLocks noGrp="1"/>
          </p:cNvSpPr>
          <p:nvPr>
            <p:ph idx="1"/>
          </p:nvPr>
        </p:nvSpPr>
        <p:spPr/>
        <p:txBody>
          <a:bodyPr/>
          <a:lstStyle/>
          <a:p>
            <a:endParaRPr lang="es-AR" dirty="0" smtClean="0"/>
          </a:p>
          <a:p>
            <a:pPr>
              <a:buNone/>
            </a:pPr>
            <a:r>
              <a:rPr lang="es-AR" dirty="0" smtClean="0"/>
              <a:t>Living </a:t>
            </a:r>
            <a:r>
              <a:rPr lang="es-AR" dirty="0" err="1" smtClean="0"/>
              <a:t>below</a:t>
            </a:r>
            <a:r>
              <a:rPr lang="es-AR" dirty="0" smtClean="0"/>
              <a:t> US$2.5/</a:t>
            </a:r>
            <a:r>
              <a:rPr lang="es-AR" dirty="0" err="1" smtClean="0"/>
              <a:t>day</a:t>
            </a:r>
            <a:r>
              <a:rPr lang="es-AR" dirty="0" smtClean="0"/>
              <a:t> …………..   37.2   </a:t>
            </a:r>
          </a:p>
          <a:p>
            <a:pPr>
              <a:buNone/>
            </a:pPr>
            <a:endParaRPr lang="es-AR" dirty="0" smtClean="0"/>
          </a:p>
          <a:p>
            <a:pPr>
              <a:buNone/>
            </a:pPr>
            <a:r>
              <a:rPr lang="es-AR" dirty="0" smtClean="0"/>
              <a:t>Living </a:t>
            </a:r>
            <a:r>
              <a:rPr lang="es-AR" dirty="0" err="1" smtClean="0"/>
              <a:t>below</a:t>
            </a:r>
            <a:r>
              <a:rPr lang="es-AR" dirty="0" smtClean="0"/>
              <a:t> US$4/</a:t>
            </a:r>
            <a:r>
              <a:rPr lang="es-AR" dirty="0" err="1" smtClean="0"/>
              <a:t>day</a:t>
            </a:r>
            <a:r>
              <a:rPr lang="es-AR" dirty="0" smtClean="0"/>
              <a:t>     …………..  49.3</a:t>
            </a:r>
          </a:p>
          <a:p>
            <a:pPr>
              <a:buNone/>
            </a:pPr>
            <a:endParaRPr lang="es-AR" dirty="0" smtClean="0"/>
          </a:p>
          <a:p>
            <a:pPr>
              <a:buNone/>
            </a:pPr>
            <a:r>
              <a:rPr lang="es-AR" dirty="0" smtClean="0"/>
              <a:t>Memo: </a:t>
            </a:r>
            <a:r>
              <a:rPr lang="es-AR" dirty="0" err="1" smtClean="0"/>
              <a:t>Percentage</a:t>
            </a:r>
            <a:r>
              <a:rPr lang="es-AR" dirty="0" smtClean="0"/>
              <a:t> of </a:t>
            </a:r>
            <a:r>
              <a:rPr lang="es-AR" dirty="0" err="1" smtClean="0"/>
              <a:t>poor</a:t>
            </a:r>
            <a:r>
              <a:rPr lang="es-AR" dirty="0" smtClean="0"/>
              <a:t> </a:t>
            </a:r>
            <a:r>
              <a:rPr lang="es-AR" dirty="0" err="1" smtClean="0"/>
              <a:t>households</a:t>
            </a:r>
            <a:r>
              <a:rPr lang="es-AR" dirty="0" smtClean="0"/>
              <a:t> </a:t>
            </a:r>
            <a:r>
              <a:rPr lang="es-AR" dirty="0" err="1" smtClean="0"/>
              <a:t>not</a:t>
            </a:r>
            <a:r>
              <a:rPr lang="es-AR" dirty="0" smtClean="0"/>
              <a:t> </a:t>
            </a:r>
            <a:r>
              <a:rPr lang="es-AR" dirty="0" err="1" smtClean="0"/>
              <a:t>covered</a:t>
            </a:r>
            <a:r>
              <a:rPr lang="es-AR" dirty="0" smtClean="0"/>
              <a:t> </a:t>
            </a:r>
            <a:r>
              <a:rPr lang="es-AR" dirty="0" err="1" smtClean="0"/>
              <a:t>by</a:t>
            </a:r>
            <a:r>
              <a:rPr lang="es-AR" dirty="0" smtClean="0"/>
              <a:t> Oportunidades, </a:t>
            </a:r>
            <a:r>
              <a:rPr lang="es-AR" dirty="0" err="1" smtClean="0"/>
              <a:t>Procampo</a:t>
            </a:r>
            <a:r>
              <a:rPr lang="es-AR" dirty="0" smtClean="0"/>
              <a:t> and </a:t>
            </a:r>
            <a:r>
              <a:rPr lang="es-AR" dirty="0" err="1" smtClean="0"/>
              <a:t>Minimum</a:t>
            </a:r>
            <a:r>
              <a:rPr lang="es-AR" dirty="0" smtClean="0"/>
              <a:t> </a:t>
            </a:r>
            <a:r>
              <a:rPr lang="es-AR" dirty="0" err="1" smtClean="0"/>
              <a:t>Pension</a:t>
            </a:r>
            <a:r>
              <a:rPr lang="es-AR" dirty="0" smtClean="0"/>
              <a:t> (non-</a:t>
            </a:r>
            <a:r>
              <a:rPr lang="es-AR" dirty="0" err="1" smtClean="0"/>
              <a:t>contributory</a:t>
            </a:r>
            <a:r>
              <a:rPr lang="es-AR" dirty="0" smtClean="0"/>
              <a:t>)   </a:t>
            </a:r>
            <a:endParaRPr lang="en-US" dirty="0" smtClean="0"/>
          </a:p>
          <a:p>
            <a:endParaRPr lang="en-US"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1800" dirty="0" err="1" smtClean="0"/>
              <a:t>Poverty</a:t>
            </a:r>
            <a:r>
              <a:rPr lang="es-MX" sz="1800" dirty="0" smtClean="0"/>
              <a:t> is </a:t>
            </a:r>
            <a:r>
              <a:rPr lang="es-MX" sz="1800" dirty="0" err="1" smtClean="0"/>
              <a:t>associated</a:t>
            </a:r>
            <a:r>
              <a:rPr lang="es-MX" sz="1800" dirty="0" smtClean="0"/>
              <a:t> </a:t>
            </a:r>
            <a:r>
              <a:rPr lang="es-MX" sz="1800" dirty="0" err="1" smtClean="0"/>
              <a:t>with</a:t>
            </a:r>
            <a:r>
              <a:rPr lang="es-MX" sz="1800" dirty="0" smtClean="0"/>
              <a:t> </a:t>
            </a:r>
            <a:r>
              <a:rPr lang="es-MX" sz="1800" b="1" dirty="0" err="1" smtClean="0"/>
              <a:t>southern</a:t>
            </a:r>
            <a:r>
              <a:rPr lang="es-MX" sz="1800" b="1" dirty="0" smtClean="0"/>
              <a:t>, rural and </a:t>
            </a:r>
            <a:r>
              <a:rPr lang="es-MX" sz="1800" b="1" dirty="0" err="1" smtClean="0"/>
              <a:t>indegenous</a:t>
            </a:r>
            <a:r>
              <a:rPr lang="es-MX" sz="1800" b="1" dirty="0" smtClean="0"/>
              <a:t> </a:t>
            </a:r>
            <a:r>
              <a:rPr lang="es-MX" sz="1800" b="1" dirty="0" err="1" smtClean="0"/>
              <a:t>HHs</a:t>
            </a:r>
            <a:r>
              <a:rPr lang="es-MX" sz="1800" dirty="0" smtClean="0"/>
              <a:t>…</a:t>
            </a:r>
            <a:br>
              <a:rPr lang="es-MX" sz="1800" dirty="0" smtClean="0"/>
            </a:br>
            <a:r>
              <a:rPr lang="es-MX" sz="1800" dirty="0" err="1" smtClean="0"/>
              <a:t>Transfers</a:t>
            </a:r>
            <a:r>
              <a:rPr lang="es-MX" sz="1800" dirty="0" smtClean="0"/>
              <a:t> </a:t>
            </a:r>
            <a:r>
              <a:rPr lang="es-MX" sz="1800" dirty="0" err="1" smtClean="0"/>
              <a:t>exclude</a:t>
            </a:r>
            <a:r>
              <a:rPr lang="es-MX" sz="1800" dirty="0" smtClean="0"/>
              <a:t> (are </a:t>
            </a:r>
            <a:r>
              <a:rPr lang="es-MX" sz="1800" dirty="0" err="1" smtClean="0"/>
              <a:t>insufficient</a:t>
            </a:r>
            <a:r>
              <a:rPr lang="es-MX" sz="1800" dirty="0" smtClean="0"/>
              <a:t>) </a:t>
            </a:r>
            <a:r>
              <a:rPr lang="es-MX" sz="1800" dirty="0" err="1" smtClean="0"/>
              <a:t>the</a:t>
            </a:r>
            <a:r>
              <a:rPr lang="es-MX" sz="1800" dirty="0" smtClean="0"/>
              <a:t> </a:t>
            </a:r>
            <a:r>
              <a:rPr lang="es-MX" sz="1800" dirty="0" err="1" smtClean="0"/>
              <a:t>poor</a:t>
            </a:r>
            <a:r>
              <a:rPr lang="es-MX" sz="1800" dirty="0" smtClean="0"/>
              <a:t> </a:t>
            </a:r>
            <a:r>
              <a:rPr lang="es-MX" sz="1800" dirty="0" err="1" smtClean="0"/>
              <a:t>among</a:t>
            </a:r>
            <a:r>
              <a:rPr lang="es-MX" sz="1800" dirty="0" smtClean="0"/>
              <a:t> </a:t>
            </a:r>
            <a:r>
              <a:rPr lang="es-MX" sz="1800" b="1" dirty="0" err="1" smtClean="0"/>
              <a:t>urban</a:t>
            </a:r>
            <a:r>
              <a:rPr lang="es-MX" sz="1800" b="1" dirty="0" smtClean="0"/>
              <a:t>, </a:t>
            </a:r>
            <a:r>
              <a:rPr lang="es-MX" sz="1800" b="1" dirty="0" err="1" smtClean="0"/>
              <a:t>young</a:t>
            </a:r>
            <a:r>
              <a:rPr lang="es-MX" sz="1800" b="1" dirty="0" smtClean="0"/>
              <a:t>, </a:t>
            </a:r>
            <a:r>
              <a:rPr lang="es-MX" sz="1800" b="1" dirty="0" err="1" smtClean="0"/>
              <a:t>indegenous</a:t>
            </a:r>
            <a:r>
              <a:rPr lang="es-MX" sz="1800" b="1" dirty="0" smtClean="0"/>
              <a:t> and more </a:t>
            </a:r>
            <a:r>
              <a:rPr lang="es-MX" sz="1800" b="1" dirty="0" err="1" smtClean="0"/>
              <a:t>educated</a:t>
            </a:r>
            <a:r>
              <a:rPr lang="es-MX" sz="1800" b="1" dirty="0" smtClean="0"/>
              <a:t> </a:t>
            </a:r>
            <a:r>
              <a:rPr lang="es-MX" sz="1800" b="1" dirty="0" err="1" smtClean="0"/>
              <a:t>HHs.</a:t>
            </a:r>
            <a:r>
              <a:rPr lang="es-MX" sz="1800" b="1" dirty="0" smtClean="0"/>
              <a:t>. </a:t>
            </a:r>
            <a:r>
              <a:rPr lang="es-MX" sz="1800" dirty="0" smtClean="0"/>
              <a:t>(</a:t>
            </a:r>
            <a:r>
              <a:rPr lang="es-MX" sz="1800" dirty="0" err="1" smtClean="0"/>
              <a:t>probits</a:t>
            </a:r>
            <a:r>
              <a:rPr lang="es-MX" sz="1800" dirty="0" smtClean="0"/>
              <a:t>)</a:t>
            </a:r>
            <a:endParaRPr lang="es-MX" sz="1800" dirty="0"/>
          </a:p>
        </p:txBody>
      </p:sp>
      <p:graphicFrame>
        <p:nvGraphicFramePr>
          <p:cNvPr id="4" name="1 Gráfico"/>
          <p:cNvGraphicFramePr>
            <a:graphicFrameLocks noGrp="1"/>
          </p:cNvGraphicFramePr>
          <p:nvPr/>
        </p:nvGraphicFramePr>
        <p:xfrm>
          <a:off x="346229" y="1417638"/>
          <a:ext cx="8149957" cy="54403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The “excluded” (</a:t>
            </a:r>
            <a:r>
              <a:rPr lang="en-US" dirty="0" err="1" smtClean="0"/>
              <a:t>probit</a:t>
            </a:r>
            <a:r>
              <a:rPr lang="en-US" dirty="0" smtClean="0"/>
              <a:t>)</a:t>
            </a:r>
            <a:endParaRPr lang="en-US" dirty="0"/>
          </a:p>
        </p:txBody>
      </p:sp>
      <p:sp>
        <p:nvSpPr>
          <p:cNvPr id="3" name="Content Placeholder 2"/>
          <p:cNvSpPr>
            <a:spLocks noGrp="1"/>
          </p:cNvSpPr>
          <p:nvPr>
            <p:ph idx="1"/>
          </p:nvPr>
        </p:nvSpPr>
        <p:spPr/>
        <p:txBody>
          <a:bodyPr>
            <a:normAutofit/>
          </a:bodyPr>
          <a:lstStyle/>
          <a:p>
            <a:endParaRPr lang="es-MX" dirty="0" smtClean="0"/>
          </a:p>
          <a:p>
            <a:r>
              <a:rPr lang="es-MX" dirty="0" err="1" smtClean="0"/>
              <a:t>Before</a:t>
            </a:r>
            <a:r>
              <a:rPr lang="es-MX" dirty="0" smtClean="0"/>
              <a:t> </a:t>
            </a:r>
            <a:r>
              <a:rPr lang="es-MX" dirty="0" err="1" smtClean="0"/>
              <a:t>transfers</a:t>
            </a:r>
            <a:r>
              <a:rPr lang="es-MX" dirty="0" smtClean="0"/>
              <a:t> </a:t>
            </a:r>
            <a:r>
              <a:rPr lang="es-MX" dirty="0" err="1" smtClean="0"/>
              <a:t>poverty</a:t>
            </a:r>
            <a:r>
              <a:rPr lang="es-MX" dirty="0" smtClean="0"/>
              <a:t> </a:t>
            </a:r>
            <a:r>
              <a:rPr lang="es-MX" dirty="0" err="1" smtClean="0"/>
              <a:t>is</a:t>
            </a:r>
            <a:r>
              <a:rPr lang="es-MX" dirty="0" smtClean="0"/>
              <a:t> </a:t>
            </a:r>
            <a:r>
              <a:rPr lang="es-MX" dirty="0" err="1" smtClean="0"/>
              <a:t>associated</a:t>
            </a:r>
            <a:r>
              <a:rPr lang="es-MX" dirty="0" smtClean="0"/>
              <a:t> </a:t>
            </a:r>
            <a:r>
              <a:rPr lang="es-MX" dirty="0" err="1" smtClean="0"/>
              <a:t>with</a:t>
            </a:r>
            <a:r>
              <a:rPr lang="es-MX" dirty="0" smtClean="0"/>
              <a:t> living in </a:t>
            </a:r>
            <a:r>
              <a:rPr lang="es-MX" dirty="0" err="1" smtClean="0"/>
              <a:t>the</a:t>
            </a:r>
            <a:r>
              <a:rPr lang="es-MX" dirty="0" smtClean="0"/>
              <a:t> </a:t>
            </a:r>
            <a:r>
              <a:rPr lang="es-MX" dirty="0" err="1" smtClean="0"/>
              <a:t>south</a:t>
            </a:r>
            <a:r>
              <a:rPr lang="es-MX" dirty="0" smtClean="0"/>
              <a:t>, rural and </a:t>
            </a:r>
            <a:r>
              <a:rPr lang="es-MX" dirty="0" err="1" smtClean="0"/>
              <a:t>indigenous</a:t>
            </a:r>
            <a:endParaRPr lang="es-MX" dirty="0" smtClean="0"/>
          </a:p>
          <a:p>
            <a:endParaRPr lang="es-MX" dirty="0" smtClean="0"/>
          </a:p>
          <a:p>
            <a:r>
              <a:rPr lang="es-MX" dirty="0" err="1" smtClean="0"/>
              <a:t>After</a:t>
            </a:r>
            <a:r>
              <a:rPr lang="es-MX" dirty="0" smtClean="0"/>
              <a:t> </a:t>
            </a:r>
            <a:r>
              <a:rPr lang="es-MX" dirty="0" err="1" smtClean="0"/>
              <a:t>transfers</a:t>
            </a:r>
            <a:r>
              <a:rPr lang="es-MX" dirty="0" smtClean="0"/>
              <a:t> </a:t>
            </a:r>
            <a:r>
              <a:rPr lang="es-MX" dirty="0" err="1" smtClean="0"/>
              <a:t>poverty</a:t>
            </a:r>
            <a:r>
              <a:rPr lang="es-MX" dirty="0" smtClean="0"/>
              <a:t> </a:t>
            </a:r>
            <a:r>
              <a:rPr lang="es-MX" dirty="0" err="1" smtClean="0"/>
              <a:t>is</a:t>
            </a:r>
            <a:r>
              <a:rPr lang="es-MX" dirty="0" smtClean="0"/>
              <a:t> </a:t>
            </a:r>
            <a:r>
              <a:rPr lang="es-MX" dirty="0" err="1" smtClean="0"/>
              <a:t>associated</a:t>
            </a:r>
            <a:r>
              <a:rPr lang="es-MX" dirty="0" smtClean="0"/>
              <a:t> </a:t>
            </a:r>
            <a:r>
              <a:rPr lang="es-MX" dirty="0" err="1" smtClean="0"/>
              <a:t>with</a:t>
            </a:r>
            <a:r>
              <a:rPr lang="es-MX" dirty="0" smtClean="0"/>
              <a:t> living in </a:t>
            </a:r>
            <a:r>
              <a:rPr lang="es-MX" dirty="0" err="1" smtClean="0"/>
              <a:t>urban</a:t>
            </a:r>
            <a:r>
              <a:rPr lang="es-MX" dirty="0" smtClean="0"/>
              <a:t> </a:t>
            </a:r>
            <a:r>
              <a:rPr lang="es-MX" dirty="0" err="1" smtClean="0"/>
              <a:t>areas</a:t>
            </a:r>
            <a:r>
              <a:rPr lang="es-MX" dirty="0" smtClean="0"/>
              <a:t>, </a:t>
            </a:r>
            <a:r>
              <a:rPr lang="es-MX" dirty="0" err="1" smtClean="0"/>
              <a:t>young</a:t>
            </a:r>
            <a:r>
              <a:rPr lang="es-MX" dirty="0" smtClean="0"/>
              <a:t>, </a:t>
            </a:r>
            <a:r>
              <a:rPr lang="es-MX" dirty="0" err="1" smtClean="0"/>
              <a:t>indigenous</a:t>
            </a:r>
            <a:r>
              <a:rPr lang="es-MX" dirty="0" smtClean="0"/>
              <a:t> and more </a:t>
            </a:r>
            <a:r>
              <a:rPr lang="es-MX" dirty="0" err="1" smtClean="0"/>
              <a:t>educated</a:t>
            </a:r>
            <a:r>
              <a:rPr lang="es-MX" dirty="0" smtClean="0"/>
              <a:t> </a:t>
            </a:r>
            <a:r>
              <a:rPr lang="es-MX" dirty="0" err="1" smtClean="0"/>
              <a:t>households</a:t>
            </a:r>
            <a:endParaRPr lang="en-US" dirty="0"/>
          </a:p>
        </p:txBody>
      </p:sp>
      <p:sp>
        <p:nvSpPr>
          <p:cNvPr id="4" name="Slide Number Placeholder 3"/>
          <p:cNvSpPr>
            <a:spLocks noGrp="1"/>
          </p:cNvSpPr>
          <p:nvPr>
            <p:ph type="sldNum" sz="quarter" idx="12"/>
          </p:nvPr>
        </p:nvSpPr>
        <p:spPr/>
        <p:txBody>
          <a:bodyPr/>
          <a:lstStyle/>
          <a:p>
            <a:fld id="{D44A4457-FDB1-4F8C-86F4-C158D079D01D}" type="slidenum">
              <a:rPr lang="en-US" smtClean="0"/>
              <a:pPr/>
              <a:t>64</a:t>
            </a:fld>
            <a:endParaRPr lang="en-US"/>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44A4457-FDB1-4F8C-86F4-C158D079D01D}" type="slidenum">
              <a:rPr lang="en-US" smtClean="0"/>
              <a:pPr/>
              <a:t>65</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8128"/>
            <a:ext cx="7620000" cy="1384995"/>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Latin America’s Relatively High Inequality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87316"/>
            <a:ext cx="7620000" cy="954107"/>
          </a:xfrm>
          <a:prstGeom prst="rect">
            <a:avLst/>
          </a:prstGeom>
          <a:solidFill>
            <a:schemeClr val="accent5">
              <a:lumMod val="20000"/>
              <a:lumOff val="80000"/>
            </a:schemeClr>
          </a:solidFill>
          <a:ln w="9525">
            <a:noFill/>
            <a:miter lim="800000"/>
            <a:headEnd/>
            <a:tailEnd/>
          </a:ln>
        </p:spPr>
        <p:txBody>
          <a:bodyPr anchor="ctr">
            <a:spAutoFit/>
          </a:bodyPr>
          <a:lstStyle/>
          <a:p>
            <a:pPr algn="ctr"/>
            <a:endParaRPr lang="en-US" sz="2800" dirty="0"/>
          </a:p>
          <a:p>
            <a:pPr algn="ctr" eaLnBrk="0" hangingPunct="0"/>
            <a:r>
              <a:rPr lang="en-US" sz="2800" b="1" dirty="0" smtClean="0">
                <a:cs typeface="Times New Roman" pitchFamily="18" charset="0"/>
              </a:rPr>
              <a:t>Latin America’s Excess Poverty (IDB, 2011)</a:t>
            </a:r>
            <a:endParaRPr lang="en-US" sz="2800" b="1" dirty="0"/>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noChangeArrowheads="1"/>
          </p:cNvPicPr>
          <p:nvPr/>
        </p:nvPicPr>
        <p:blipFill>
          <a:blip r:embed="rId2" cstate="print"/>
          <a:srcRect/>
          <a:stretch>
            <a:fillRect/>
          </a:stretch>
        </p:blipFill>
        <p:spPr bwMode="auto">
          <a:xfrm>
            <a:off x="1597025" y="11113"/>
            <a:ext cx="5949950" cy="683418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FF19250-2B93-4E85-B201-41E74DD1ABC6}" type="slidenum">
              <a:rPr lang="en-US"/>
              <a:pPr>
                <a:defRPr/>
              </a:pPr>
              <a:t>9</a:t>
            </a:fld>
            <a:endParaRPr lang="en-US"/>
          </a:p>
        </p:txBody>
      </p:sp>
      <p:cxnSp>
        <p:nvCxnSpPr>
          <p:cNvPr id="5" name="Straight Arrow Connector 4"/>
          <p:cNvCxnSpPr>
            <a:stCxn id="10" idx="5"/>
          </p:cNvCxnSpPr>
          <p:nvPr/>
        </p:nvCxnSpPr>
        <p:spPr>
          <a:xfrm rot="16200000" flipH="1">
            <a:off x="3426500" y="987356"/>
            <a:ext cx="524084" cy="571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710536" y="1340768"/>
            <a:ext cx="741784" cy="6983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5"/>
          </p:cNvCxnSpPr>
          <p:nvPr/>
        </p:nvCxnSpPr>
        <p:spPr>
          <a:xfrm rot="16200000" flipH="1">
            <a:off x="3476432" y="4061624"/>
            <a:ext cx="496228" cy="643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710536" y="4005064"/>
            <a:ext cx="885800" cy="6983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7452320" y="1124744"/>
            <a:ext cx="1224136" cy="1152128"/>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Europe after taxes &amp; transfers</a:t>
            </a:r>
            <a:endParaRPr lang="en-US" dirty="0"/>
          </a:p>
        </p:txBody>
      </p:sp>
      <p:sp>
        <p:nvSpPr>
          <p:cNvPr id="21" name="Rounded Rectangular Callout 20"/>
          <p:cNvSpPr/>
          <p:nvPr/>
        </p:nvSpPr>
        <p:spPr>
          <a:xfrm>
            <a:off x="7524328" y="3501008"/>
            <a:ext cx="1224136" cy="1368152"/>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Europe before taxes &amp; transfers</a:t>
            </a:r>
          </a:p>
          <a:p>
            <a:pPr algn="ctr"/>
            <a:endParaRPr lang="en-US" dirty="0"/>
          </a:p>
        </p:txBody>
      </p:sp>
      <p:sp>
        <p:nvSpPr>
          <p:cNvPr id="10" name="Oval 9"/>
          <p:cNvSpPr/>
          <p:nvPr/>
        </p:nvSpPr>
        <p:spPr>
          <a:xfrm>
            <a:off x="2362200" y="6858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62200" y="38100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81400" y="533400"/>
            <a:ext cx="12192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3657600"/>
            <a:ext cx="12192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9302</TotalTime>
  <Words>2888</Words>
  <Application>Microsoft Office PowerPoint</Application>
  <PresentationFormat>On-screen Show (4:3)</PresentationFormat>
  <Paragraphs>736</Paragraphs>
  <Slides>65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Documento</vt:lpstr>
      <vt:lpstr>Commitment to Equity (CEQ): A Diagnostic Framework to Assess  Governments’ Fiscal Policies </vt:lpstr>
      <vt:lpstr>Background</vt:lpstr>
      <vt:lpstr>    Presentation Outline   </vt:lpstr>
      <vt:lpstr>Inequality, Poverty and Fiscal Policy in LA </vt:lpstr>
      <vt:lpstr>Inequality has been declining: 2000-2009  (Annual Change in Gini; Lopez-Calva &amp; Lustig, 2011)</vt:lpstr>
      <vt:lpstr>Slide 6</vt:lpstr>
      <vt:lpstr>Slide 7</vt:lpstr>
      <vt:lpstr>Slide 8</vt:lpstr>
      <vt:lpstr>Slide 9</vt:lpstr>
      <vt:lpstr> Fiscal Policy: Little Redistribution and Poverty Reduction </vt:lpstr>
      <vt:lpstr>Objectives of the welfare state as threefold (Nicholas Barr,2004) : </vt:lpstr>
      <vt:lpstr> Supporting a minimum living standard, in turn</vt:lpstr>
      <vt:lpstr>Governments can support a minimum living standard through four main channels:</vt:lpstr>
      <vt:lpstr>Supporting a minimum living standard</vt:lpstr>
      <vt:lpstr>  What is the Commitment to Equity Assessment? </vt:lpstr>
      <vt:lpstr>    What is the Commitment to Equity Assessment?   </vt:lpstr>
      <vt:lpstr>  CEQ evaluates efforts based on whether governments:    </vt:lpstr>
      <vt:lpstr>What can CEQ Assessments be used for?</vt:lpstr>
      <vt:lpstr>What can CEQ Assessments be used for?</vt:lpstr>
      <vt:lpstr>Why CEQ would be useful for WB?</vt:lpstr>
      <vt:lpstr>CEQ Assessments </vt:lpstr>
      <vt:lpstr>CEQ: Dianostic Framework</vt:lpstr>
      <vt:lpstr>Suppose, as in most developing countries, that the poverty gap is not close to zero  </vt:lpstr>
      <vt:lpstr>Dianostic Framework</vt:lpstr>
      <vt:lpstr>CEQ: Diagnostic Framework</vt:lpstr>
      <vt:lpstr>Policy Instruments Considered</vt:lpstr>
      <vt:lpstr> CEQ: What form does it take?</vt:lpstr>
      <vt:lpstr>CEQ: Data requirements</vt:lpstr>
      <vt:lpstr>CEQ: Indicators</vt:lpstr>
      <vt:lpstr>Slide 30</vt:lpstr>
      <vt:lpstr>Definition: Redistributive Spending </vt:lpstr>
      <vt:lpstr>Slide 32</vt:lpstr>
      <vt:lpstr>Progressive &amp; Regressive Taxes &amp; Transfers</vt:lpstr>
      <vt:lpstr>Progressive &amp; Regressive Taxes &amp; Transfers</vt:lpstr>
      <vt:lpstr>Definition of Government Revenue</vt:lpstr>
      <vt:lpstr>CEQ: Argentina (Pessino, 2010)</vt:lpstr>
      <vt:lpstr>Decline in Non-labor Income Inequality: Cash Transfers since 2002</vt:lpstr>
      <vt:lpstr>Slide 38</vt:lpstr>
      <vt:lpstr>Slide 39</vt:lpstr>
      <vt:lpstr>Slide 40</vt:lpstr>
      <vt:lpstr> Cash Transfer Programs: Total Beneficiaries (Gasparini y Cruces, 2010) </vt:lpstr>
      <vt:lpstr>Monthly Benefits per Household (with 3 children) –  In 2010 pesos (Gasparini y Cruces, 2010) </vt:lpstr>
      <vt:lpstr>Slide 43</vt:lpstr>
      <vt:lpstr>Summary of resources Needed for Policy Objective 1 </vt:lpstr>
      <vt:lpstr>Slide 45</vt:lpstr>
      <vt:lpstr>Slide 46</vt:lpstr>
      <vt:lpstr>Slide 47</vt:lpstr>
      <vt:lpstr>Slide 48</vt:lpstr>
      <vt:lpstr>The “excluded”</vt:lpstr>
      <vt:lpstr>The “excluded” (probits) </vt:lpstr>
      <vt:lpstr>Slide 51</vt:lpstr>
      <vt:lpstr>Redistribution and Fiscal Sustainability</vt:lpstr>
      <vt:lpstr>Slide 53</vt:lpstr>
      <vt:lpstr>CEQ Mexico (Scott, 2010)</vt:lpstr>
      <vt:lpstr>Slide 55</vt:lpstr>
      <vt:lpstr>Slide 56</vt:lpstr>
      <vt:lpstr> Concentration indeces (vertical) and budgetary effort (size of bubbles) in principal redistributive programs (color)</vt:lpstr>
      <vt:lpstr>Concentration Coefficients</vt:lpstr>
      <vt:lpstr>Slide 59</vt:lpstr>
      <vt:lpstr>Slide 60</vt:lpstr>
      <vt:lpstr>Slide 61</vt:lpstr>
      <vt:lpstr>Proportion of poor households not covered by transfers (in %)</vt:lpstr>
      <vt:lpstr>Poverty is associated with southern, rural and indegenous HHs… Transfers exclude (are insufficient) the poor among urban, young, indegenous and more educated HHs.. (probits)</vt:lpstr>
      <vt:lpstr>The “excluded” (probit)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noralustig</dc:creator>
  <cp:lastModifiedBy>noralustig</cp:lastModifiedBy>
  <cp:revision>62</cp:revision>
  <dcterms:created xsi:type="dcterms:W3CDTF">2010-10-17T16:38:28Z</dcterms:created>
  <dcterms:modified xsi:type="dcterms:W3CDTF">2011-04-14T22:07:02Z</dcterms:modified>
</cp:coreProperties>
</file>