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61" r:id="rId8"/>
    <p:sldId id="284" r:id="rId9"/>
    <p:sldId id="262" r:id="rId10"/>
    <p:sldId id="287" r:id="rId11"/>
    <p:sldId id="274" r:id="rId12"/>
    <p:sldId id="275" r:id="rId13"/>
    <p:sldId id="281" r:id="rId14"/>
    <p:sldId id="280" r:id="rId15"/>
    <p:sldId id="282" r:id="rId16"/>
    <p:sldId id="290" r:id="rId17"/>
    <p:sldId id="285" r:id="rId18"/>
    <p:sldId id="286" r:id="rId19"/>
    <p:sldId id="277" r:id="rId20"/>
    <p:sldId id="289" r:id="rId21"/>
    <p:sldId id="292" r:id="rId22"/>
    <p:sldId id="293" r:id="rId23"/>
    <p:sldId id="294" r:id="rId24"/>
    <p:sldId id="278" r:id="rId25"/>
    <p:sldId id="279" r:id="rId26"/>
    <p:sldId id="272" r:id="rId27"/>
    <p:sldId id="291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404" autoAdjust="0"/>
    <p:restoredTop sz="94660"/>
  </p:normalViewPr>
  <p:slideViewPr>
    <p:cSldViewPr snapToGrid="0" snapToObjects="1">
      <p:cViewPr varScale="1">
        <p:scale>
          <a:sx n="72" d="100"/>
          <a:sy n="72" d="100"/>
        </p:scale>
        <p:origin x="-81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tonio\Desktop\NORA\Graphs%20for%20Conference%20Oct30%20ET(1).xlsx" TargetMode="External"/><Relationship Id="rId2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tonio\Desktop\NORA\Graphs%20for%20Conference%20Oct30%20ET(1).xlsx" TargetMode="External"/><Relationship Id="rId2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'CAF Table 1'!$T$5</c:f>
              <c:strCache>
                <c:ptCount val="1"/>
                <c:pt idx="0">
                  <c:v>Argentina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cat>
            <c:strRef>
              <c:f>('CAF Table 1'!$T$4,'CAF Table 1'!$V$4)</c:f>
              <c:strCache>
                <c:ptCount val="2"/>
                <c:pt idx="0">
                  <c:v>% change wrt market income</c:v>
                </c:pt>
                <c:pt idx="1">
                  <c:v>Effectiveness Indicator</c:v>
                </c:pt>
              </c:strCache>
            </c:strRef>
          </c:cat>
          <c:val>
            <c:numRef>
              <c:f>('CAF Table 1'!$U$5,'CAF Table 1'!$W$5)</c:f>
              <c:numCache>
                <c:formatCode>0.0</c:formatCode>
                <c:ptCount val="2"/>
                <c:pt idx="0">
                  <c:v>-10.1</c:v>
                </c:pt>
                <c:pt idx="1">
                  <c:v>3.333620881663795</c:v>
                </c:pt>
              </c:numCache>
            </c:numRef>
          </c:val>
        </c:ser>
        <c:ser>
          <c:idx val="1"/>
          <c:order val="1"/>
          <c:tx>
            <c:strRef>
              <c:f>'CAF Table 1'!$T$6</c:f>
              <c:strCache>
                <c:ptCount val="1"/>
                <c:pt idx="0">
                  <c:v>Brazil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chemeClr val="accent4"/>
              </a:solidFill>
            </c:spPr>
          </c:dPt>
          <c:cat>
            <c:strRef>
              <c:f>('CAF Table 1'!$T$4,'CAF Table 1'!$V$4)</c:f>
              <c:strCache>
                <c:ptCount val="2"/>
                <c:pt idx="0">
                  <c:v>% change wrt market income</c:v>
                </c:pt>
                <c:pt idx="1">
                  <c:v>Effectiveness Indicator</c:v>
                </c:pt>
              </c:strCache>
            </c:strRef>
          </c:cat>
          <c:val>
            <c:numRef>
              <c:f>('CAF Table 1'!$U$6,'CAF Table 1'!$W$6)</c:f>
              <c:numCache>
                <c:formatCode>0.0</c:formatCode>
                <c:ptCount val="2"/>
                <c:pt idx="0">
                  <c:v>-4.512141619896425</c:v>
                </c:pt>
                <c:pt idx="1">
                  <c:v>2.884498558321946</c:v>
                </c:pt>
              </c:numCache>
            </c:numRef>
          </c:val>
        </c:ser>
        <c:ser>
          <c:idx val="2"/>
          <c:order val="2"/>
          <c:tx>
            <c:strRef>
              <c:f>'CAF Table 1'!$T$7</c:f>
              <c:strCache>
                <c:ptCount val="1"/>
                <c:pt idx="0">
                  <c:v>Mexico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chemeClr val="accent6"/>
              </a:solidFill>
            </c:spPr>
          </c:dPt>
          <c:cat>
            <c:strRef>
              <c:f>('CAF Table 1'!$T$4,'CAF Table 1'!$V$4)</c:f>
              <c:strCache>
                <c:ptCount val="2"/>
                <c:pt idx="0">
                  <c:v>% change wrt market income</c:v>
                </c:pt>
                <c:pt idx="1">
                  <c:v>Effectiveness Indicator</c:v>
                </c:pt>
              </c:strCache>
            </c:strRef>
          </c:cat>
          <c:val>
            <c:numRef>
              <c:f>('CAF Table 1'!$U$7,'CAF Table 1'!$W$7)</c:f>
              <c:numCache>
                <c:formatCode>0.0</c:formatCode>
                <c:ptCount val="2"/>
                <c:pt idx="0">
                  <c:v>-3.593114800060272</c:v>
                </c:pt>
                <c:pt idx="1">
                  <c:v>2.152665658318666</c:v>
                </c:pt>
              </c:numCache>
            </c:numRef>
          </c:val>
        </c:ser>
        <c:ser>
          <c:idx val="3"/>
          <c:order val="3"/>
          <c:tx>
            <c:strRef>
              <c:f>'CAF Table 1'!$T$8</c:f>
              <c:strCache>
                <c:ptCount val="1"/>
                <c:pt idx="0">
                  <c:v>Peru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</c:dPt>
          <c:cat>
            <c:strRef>
              <c:f>('CAF Table 1'!$T$4,'CAF Table 1'!$V$4)</c:f>
              <c:strCache>
                <c:ptCount val="2"/>
                <c:pt idx="0">
                  <c:v>% change wrt market income</c:v>
                </c:pt>
                <c:pt idx="1">
                  <c:v>Effectiveness Indicator</c:v>
                </c:pt>
              </c:strCache>
            </c:strRef>
          </c:cat>
          <c:val>
            <c:numRef>
              <c:f>('CAF Table 1'!$U$8,'CAF Table 1'!$W$8)</c:f>
              <c:numCache>
                <c:formatCode>0.0</c:formatCode>
                <c:ptCount val="2"/>
                <c:pt idx="0">
                  <c:v>-2.4645036865372</c:v>
                </c:pt>
                <c:pt idx="1">
                  <c:v>0.598522168597594</c:v>
                </c:pt>
              </c:numCache>
            </c:numRef>
          </c:val>
        </c:ser>
        <c:ser>
          <c:idx val="4"/>
          <c:order val="4"/>
          <c:tx>
            <c:strRef>
              <c:f>'CAF Table 1'!$T$9</c:f>
              <c:strCache>
                <c:ptCount val="1"/>
                <c:pt idx="0">
                  <c:v>Bolivia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cat>
            <c:strRef>
              <c:f>('CAF Table 1'!$T$4,'CAF Table 1'!$V$4)</c:f>
              <c:strCache>
                <c:ptCount val="2"/>
                <c:pt idx="0">
                  <c:v>% change wrt market income</c:v>
                </c:pt>
                <c:pt idx="1">
                  <c:v>Effectiveness Indicator</c:v>
                </c:pt>
              </c:strCache>
            </c:strRef>
          </c:cat>
          <c:val>
            <c:numRef>
              <c:f>('CAF Table 1'!$U$9,'CAF Table 1'!$W$9)</c:f>
              <c:numCache>
                <c:formatCode>0.0</c:formatCode>
                <c:ptCount val="2"/>
                <c:pt idx="0">
                  <c:v>-2.448914345602535</c:v>
                </c:pt>
                <c:pt idx="1">
                  <c:v>0.483004324872024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25947752"/>
        <c:axId val="-2127341336"/>
      </c:barChart>
      <c:catAx>
        <c:axId val="-2125947752"/>
        <c:scaling>
          <c:orientation val="minMax"/>
        </c:scaling>
        <c:delete val="0"/>
        <c:axPos val="b"/>
        <c:majorTickMark val="out"/>
        <c:minorTickMark val="none"/>
        <c:tickLblPos val="nextTo"/>
        <c:crossAx val="-2127341336"/>
        <c:crosses val="autoZero"/>
        <c:auto val="1"/>
        <c:lblAlgn val="ctr"/>
        <c:lblOffset val="100"/>
        <c:noMultiLvlLbl val="0"/>
      </c:catAx>
      <c:valAx>
        <c:axId val="-2127341336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-2125947752"/>
        <c:crosses val="autoZero"/>
        <c:crossBetween val="between"/>
      </c:valAx>
      <c:spPr>
        <a:ln>
          <a:solidFill>
            <a:schemeClr val="tx1"/>
          </a:solidFill>
        </a:ln>
      </c:spPr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'CAF Table 1'!$B$14</c:f>
              <c:strCache>
                <c:ptCount val="1"/>
                <c:pt idx="0">
                  <c:v>Argentina</c:v>
                </c:pt>
              </c:strCache>
            </c:strRef>
          </c:tx>
          <c:invertIfNegative val="0"/>
          <c:dPt>
            <c:idx val="1"/>
            <c:invertIfNegative val="0"/>
            <c:bubble3D val="0"/>
            <c:spPr>
              <a:solidFill>
                <a:schemeClr val="accent4"/>
              </a:solidFill>
            </c:spPr>
          </c:dPt>
          <c:dPt>
            <c:idx val="3"/>
            <c:invertIfNegative val="0"/>
            <c:bubble3D val="0"/>
            <c:spPr>
              <a:solidFill>
                <a:schemeClr val="accent4"/>
              </a:solidFill>
            </c:spPr>
          </c:dPt>
          <c:cat>
            <c:strRef>
              <c:f>('CAF Table 1'!$B$13,'CAF Table 1'!$D$13,'CAF Table 1'!$F$13,'CAF Table 1'!$H$13)</c:f>
              <c:strCache>
                <c:ptCount val="4"/>
                <c:pt idx="0">
                  <c:v>% change wrt net market income</c:v>
                </c:pt>
                <c:pt idx="1">
                  <c:v>Effectiveness Indicator</c:v>
                </c:pt>
                <c:pt idx="2">
                  <c:v>% change wrt net market income</c:v>
                </c:pt>
                <c:pt idx="3">
                  <c:v>Effectiveness Indicator</c:v>
                </c:pt>
              </c:strCache>
            </c:strRef>
          </c:cat>
          <c:val>
            <c:numRef>
              <c:f>('CAF Table 1'!$C$14,'CAF Table 1'!$E$14,'CAF Table 1'!$G$14,'CAF Table 1'!$I$14)</c:f>
              <c:numCache>
                <c:formatCode>0.0</c:formatCode>
                <c:ptCount val="4"/>
                <c:pt idx="0">
                  <c:v>-63.26530612244906</c:v>
                </c:pt>
                <c:pt idx="1">
                  <c:v>37.49586063101609</c:v>
                </c:pt>
                <c:pt idx="2">
                  <c:v>-36.94779116465852</c:v>
                </c:pt>
                <c:pt idx="3">
                  <c:v>17.87347037382224</c:v>
                </c:pt>
              </c:numCache>
            </c:numRef>
          </c:val>
        </c:ser>
        <c:ser>
          <c:idx val="1"/>
          <c:order val="1"/>
          <c:tx>
            <c:strRef>
              <c:f>'CAF Table 1'!$B$15</c:f>
              <c:strCache>
                <c:ptCount val="1"/>
                <c:pt idx="0">
                  <c:v>Mexico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chemeClr val="accent6"/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2"/>
              </a:solidFill>
            </c:spPr>
          </c:dPt>
          <c:dPt>
            <c:idx val="3"/>
            <c:invertIfNegative val="0"/>
            <c:bubble3D val="0"/>
            <c:spPr>
              <a:solidFill>
                <a:schemeClr val="accent1"/>
              </a:solidFill>
            </c:spPr>
          </c:dPt>
          <c:cat>
            <c:strRef>
              <c:f>('CAF Table 1'!$B$13,'CAF Table 1'!$D$13,'CAF Table 1'!$F$13,'CAF Table 1'!$H$13)</c:f>
              <c:strCache>
                <c:ptCount val="4"/>
                <c:pt idx="0">
                  <c:v>% change wrt net market income</c:v>
                </c:pt>
                <c:pt idx="1">
                  <c:v>Effectiveness Indicator</c:v>
                </c:pt>
                <c:pt idx="2">
                  <c:v>% change wrt net market income</c:v>
                </c:pt>
                <c:pt idx="3">
                  <c:v>Effectiveness Indicator</c:v>
                </c:pt>
              </c:strCache>
            </c:strRef>
          </c:cat>
          <c:val>
            <c:numRef>
              <c:f>('CAF Table 1'!$C$15,'CAF Table 1'!$E$15,'CAF Table 1'!$G$15,'CAF Table 1'!$I$15)</c:f>
              <c:numCache>
                <c:formatCode>0.0</c:formatCode>
                <c:ptCount val="4"/>
                <c:pt idx="0">
                  <c:v>-22.81481481481484</c:v>
                </c:pt>
                <c:pt idx="1">
                  <c:v>21.6963122172562</c:v>
                </c:pt>
                <c:pt idx="2">
                  <c:v>-11.3868156087848</c:v>
                </c:pt>
                <c:pt idx="3">
                  <c:v>11.99437591033465</c:v>
                </c:pt>
              </c:numCache>
            </c:numRef>
          </c:val>
        </c:ser>
        <c:ser>
          <c:idx val="2"/>
          <c:order val="2"/>
          <c:tx>
            <c:strRef>
              <c:f>'CAF Table 1'!$B$16</c:f>
              <c:strCache>
                <c:ptCount val="1"/>
                <c:pt idx="0">
                  <c:v>Brazil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chemeClr val="accent1"/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4"/>
              </a:solidFill>
            </c:spPr>
          </c:dPt>
          <c:dPt>
            <c:idx val="3"/>
            <c:invertIfNegative val="0"/>
            <c:bubble3D val="0"/>
            <c:spPr>
              <a:solidFill>
                <a:schemeClr val="accent6"/>
              </a:solidFill>
            </c:spPr>
          </c:dPt>
          <c:cat>
            <c:strRef>
              <c:f>('CAF Table 1'!$B$13,'CAF Table 1'!$D$13,'CAF Table 1'!$F$13,'CAF Table 1'!$H$13)</c:f>
              <c:strCache>
                <c:ptCount val="4"/>
                <c:pt idx="0">
                  <c:v>% change wrt net market income</c:v>
                </c:pt>
                <c:pt idx="1">
                  <c:v>Effectiveness Indicator</c:v>
                </c:pt>
                <c:pt idx="2">
                  <c:v>% change wrt net market income</c:v>
                </c:pt>
                <c:pt idx="3">
                  <c:v>Effectiveness Indicator</c:v>
                </c:pt>
              </c:strCache>
            </c:strRef>
          </c:cat>
          <c:val>
            <c:numRef>
              <c:f>('CAF Table 1'!$C$16,'CAF Table 1'!$E$16,'CAF Table 1'!$G$16,'CAF Table 1'!$I$16)</c:f>
              <c:numCache>
                <c:formatCode>0.0</c:formatCode>
                <c:ptCount val="4"/>
                <c:pt idx="0">
                  <c:v>-22.19158597227529</c:v>
                </c:pt>
                <c:pt idx="1">
                  <c:v>20.5378410940269</c:v>
                </c:pt>
                <c:pt idx="2">
                  <c:v>-10.87533156498671</c:v>
                </c:pt>
                <c:pt idx="3">
                  <c:v>6.705207601311741</c:v>
                </c:pt>
              </c:numCache>
            </c:numRef>
          </c:val>
        </c:ser>
        <c:ser>
          <c:idx val="3"/>
          <c:order val="3"/>
          <c:tx>
            <c:strRef>
              <c:f>'CAF Table 1'!$B$17</c:f>
              <c:strCache>
                <c:ptCount val="1"/>
                <c:pt idx="0">
                  <c:v>Bolivia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</c:dPt>
          <c:dPt>
            <c:idx val="3"/>
            <c:invertIfNegative val="0"/>
            <c:bubble3D val="0"/>
            <c:spPr>
              <a:solidFill>
                <a:schemeClr val="accent2"/>
              </a:solidFill>
            </c:spPr>
          </c:dPt>
          <c:cat>
            <c:strRef>
              <c:f>('CAF Table 1'!$B$13,'CAF Table 1'!$D$13,'CAF Table 1'!$F$13,'CAF Table 1'!$H$13)</c:f>
              <c:strCache>
                <c:ptCount val="4"/>
                <c:pt idx="0">
                  <c:v>% change wrt net market income</c:v>
                </c:pt>
                <c:pt idx="1">
                  <c:v>Effectiveness Indicator</c:v>
                </c:pt>
                <c:pt idx="2">
                  <c:v>% change wrt net market income</c:v>
                </c:pt>
                <c:pt idx="3">
                  <c:v>Effectiveness Indicator</c:v>
                </c:pt>
              </c:strCache>
            </c:strRef>
          </c:cat>
          <c:val>
            <c:numRef>
              <c:f>('CAF Table 1'!$C$17,'CAF Table 1'!$E$17,'CAF Table 1'!$G$17,'CAF Table 1'!$I$17)</c:f>
              <c:numCache>
                <c:formatCode>0.0</c:formatCode>
                <c:ptCount val="4"/>
                <c:pt idx="0">
                  <c:v>-9.647330892272112</c:v>
                </c:pt>
                <c:pt idx="1">
                  <c:v>5.35194561243456</c:v>
                </c:pt>
                <c:pt idx="2">
                  <c:v>-5.996341999861088</c:v>
                </c:pt>
                <c:pt idx="3">
                  <c:v>2.746158742920575</c:v>
                </c:pt>
              </c:numCache>
            </c:numRef>
          </c:val>
        </c:ser>
        <c:ser>
          <c:idx val="4"/>
          <c:order val="4"/>
          <c:tx>
            <c:strRef>
              <c:f>'CAF Table 1'!$B$18</c:f>
              <c:strCache>
                <c:ptCount val="1"/>
                <c:pt idx="0">
                  <c:v>Peru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chemeClr val="accent3"/>
              </a:solidFill>
            </c:spPr>
          </c:dPt>
          <c:dPt>
            <c:idx val="3"/>
            <c:invertIfNegative val="0"/>
            <c:bubble3D val="0"/>
            <c:spPr>
              <a:solidFill>
                <a:schemeClr val="accent3"/>
              </a:solidFill>
            </c:spPr>
          </c:dPt>
          <c:cat>
            <c:strRef>
              <c:f>('CAF Table 1'!$B$13,'CAF Table 1'!$D$13,'CAF Table 1'!$F$13,'CAF Table 1'!$H$13)</c:f>
              <c:strCache>
                <c:ptCount val="4"/>
                <c:pt idx="0">
                  <c:v>% change wrt net market income</c:v>
                </c:pt>
                <c:pt idx="1">
                  <c:v>Effectiveness Indicator</c:v>
                </c:pt>
                <c:pt idx="2">
                  <c:v>% change wrt net market income</c:v>
                </c:pt>
                <c:pt idx="3">
                  <c:v>Effectiveness Indicator</c:v>
                </c:pt>
              </c:strCache>
            </c:strRef>
          </c:cat>
          <c:val>
            <c:numRef>
              <c:f>('CAF Table 1'!$C$18,'CAF Table 1'!$E$18,'CAF Table 1'!$G$18,'CAF Table 1'!$I$18)</c:f>
              <c:numCache>
                <c:formatCode>0.0</c:formatCode>
                <c:ptCount val="4"/>
                <c:pt idx="0">
                  <c:v>-7.864647201140078</c:v>
                </c:pt>
                <c:pt idx="1">
                  <c:v>1.902762566116802</c:v>
                </c:pt>
                <c:pt idx="2">
                  <c:v>-2.43055555555554</c:v>
                </c:pt>
                <c:pt idx="3">
                  <c:v>1.182670649361593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31641128"/>
        <c:axId val="-2140429656"/>
      </c:barChart>
      <c:catAx>
        <c:axId val="2131641128"/>
        <c:scaling>
          <c:orientation val="minMax"/>
        </c:scaling>
        <c:delete val="0"/>
        <c:axPos val="b"/>
        <c:numFmt formatCode="0.0%" sourceLinked="1"/>
        <c:majorTickMark val="out"/>
        <c:minorTickMark val="none"/>
        <c:tickLblPos val="nextTo"/>
        <c:crossAx val="-2140429656"/>
        <c:crosses val="autoZero"/>
        <c:auto val="1"/>
        <c:lblAlgn val="ctr"/>
        <c:lblOffset val="100"/>
        <c:noMultiLvlLbl val="0"/>
      </c:catAx>
      <c:valAx>
        <c:axId val="-2140429656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213164112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0.28311</cdr:x>
      <cdr:y>0.54293</cdr:y>
    </cdr:from>
    <cdr:to>
      <cdr:x>0.59177</cdr:x>
      <cdr:y>0.78849</cdr:y>
    </cdr:to>
    <cdr:cxnSp macro="">
      <cdr:nvCxnSpPr>
        <cdr:cNvPr id="3" name="Straight Arrow Connector 2"/>
        <cdr:cNvCxnSpPr/>
      </cdr:nvCxnSpPr>
      <cdr:spPr>
        <a:xfrm xmlns:a="http://schemas.openxmlformats.org/drawingml/2006/main" flipH="1" flipV="1">
          <a:off x="2329879" y="2457266"/>
          <a:ext cx="2540122" cy="1111393"/>
        </a:xfrm>
        <a:prstGeom xmlns:a="http://schemas.openxmlformats.org/drawingml/2006/main" prst="straightConnector1">
          <a:avLst/>
        </a:prstGeom>
        <a:ln xmlns:a="http://schemas.openxmlformats.org/drawingml/2006/main" w="57150" cmpd="sng">
          <a:solidFill>
            <a:srgbClr val="000000"/>
          </a:solidFill>
          <a:tailEnd type="arrow"/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0.59391</cdr:x>
      <cdr:y>0.35583</cdr:y>
    </cdr:from>
    <cdr:to>
      <cdr:x>0.60008</cdr:x>
      <cdr:y>0.8153</cdr:y>
    </cdr:to>
    <cdr:cxnSp macro="">
      <cdr:nvCxnSpPr>
        <cdr:cNvPr id="7" name="Straight Arrow Connector 6"/>
        <cdr:cNvCxnSpPr/>
      </cdr:nvCxnSpPr>
      <cdr:spPr>
        <a:xfrm xmlns:a="http://schemas.openxmlformats.org/drawingml/2006/main" flipH="1" flipV="1">
          <a:off x="4887641" y="1610491"/>
          <a:ext cx="50800" cy="2079533"/>
        </a:xfrm>
        <a:prstGeom xmlns:a="http://schemas.openxmlformats.org/drawingml/2006/main" prst="straightConnector1">
          <a:avLst/>
        </a:prstGeom>
        <a:ln xmlns:a="http://schemas.openxmlformats.org/drawingml/2006/main" w="57150" cmpd="sng">
          <a:solidFill>
            <a:srgbClr val="000000"/>
          </a:solidFill>
          <a:tailEnd type="arrow"/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0.1157</cdr:x>
      <cdr:y>0.8306</cdr:y>
    </cdr:from>
    <cdr:to>
      <cdr:x>0.38843</cdr:x>
      <cdr:y>0.95902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66751" y="2895600"/>
          <a:ext cx="1571625" cy="4476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0.1438</cdr:x>
      <cdr:y>0.82514</cdr:y>
    </cdr:from>
    <cdr:to>
      <cdr:x>0.39174</cdr:x>
      <cdr:y>0.98634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828676" y="2876550"/>
          <a:ext cx="1428750" cy="5619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/>
            <a:t>Headcount Index </a:t>
          </a:r>
        </a:p>
        <a:p xmlns:a="http://schemas.openxmlformats.org/drawingml/2006/main">
          <a:r>
            <a:rPr lang="en-US" sz="1100"/>
            <a:t>($ 2.5 PPP)</a:t>
          </a:r>
        </a:p>
      </cdr:txBody>
    </cdr:sp>
  </cdr:relSizeAnchor>
  <cdr:relSizeAnchor xmlns:cdr="http://schemas.openxmlformats.org/drawingml/2006/chartDrawing">
    <cdr:from>
      <cdr:x>0.52727</cdr:x>
      <cdr:y>0.8306</cdr:y>
    </cdr:from>
    <cdr:to>
      <cdr:x>0.78678</cdr:x>
      <cdr:y>0.97541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038476" y="2895600"/>
          <a:ext cx="1495425" cy="5048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/>
            <a:t>Headcount Index</a:t>
          </a:r>
          <a:r>
            <a:rPr lang="en-US" sz="1100" baseline="0"/>
            <a:t> </a:t>
          </a:r>
        </a:p>
        <a:p xmlns:a="http://schemas.openxmlformats.org/drawingml/2006/main">
          <a:r>
            <a:rPr lang="en-US" sz="1100" baseline="0"/>
            <a:t>($4 PPP)</a:t>
          </a:r>
          <a:endParaRPr lang="en-US" sz="110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37F16-BE49-1749-A13D-A04A7883905D}" type="datetimeFigureOut">
              <a:rPr lang="en-US" smtClean="0"/>
              <a:t>11/15/11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7AF95-F745-4A48-A2CE-C6F494028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776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37F16-BE49-1749-A13D-A04A7883905D}" type="datetimeFigureOut">
              <a:rPr lang="en-US" smtClean="0"/>
              <a:t>11/15/11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7AF95-F745-4A48-A2CE-C6F494028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870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37F16-BE49-1749-A13D-A04A7883905D}" type="datetimeFigureOut">
              <a:rPr lang="en-US" smtClean="0"/>
              <a:t>11/15/11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7AF95-F745-4A48-A2CE-C6F494028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156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37F16-BE49-1749-A13D-A04A7883905D}" type="datetimeFigureOut">
              <a:rPr lang="en-US" smtClean="0"/>
              <a:t>11/15/11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7AF95-F745-4A48-A2CE-C6F494028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820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37F16-BE49-1749-A13D-A04A7883905D}" type="datetimeFigureOut">
              <a:rPr lang="en-US" smtClean="0"/>
              <a:t>11/15/11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7AF95-F745-4A48-A2CE-C6F494028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481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37F16-BE49-1749-A13D-A04A7883905D}" type="datetimeFigureOut">
              <a:rPr lang="en-US" smtClean="0"/>
              <a:t>11/15/11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7AF95-F745-4A48-A2CE-C6F494028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375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37F16-BE49-1749-A13D-A04A7883905D}" type="datetimeFigureOut">
              <a:rPr lang="en-US" smtClean="0"/>
              <a:t>11/15/11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7AF95-F745-4A48-A2CE-C6F494028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18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37F16-BE49-1749-A13D-A04A7883905D}" type="datetimeFigureOut">
              <a:rPr lang="en-US" smtClean="0"/>
              <a:t>11/15/11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7AF95-F745-4A48-A2CE-C6F494028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302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37F16-BE49-1749-A13D-A04A7883905D}" type="datetimeFigureOut">
              <a:rPr lang="en-US" smtClean="0"/>
              <a:t>11/15/11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7AF95-F745-4A48-A2CE-C6F494028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56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37F16-BE49-1749-A13D-A04A7883905D}" type="datetimeFigureOut">
              <a:rPr lang="en-US" smtClean="0"/>
              <a:t>11/15/11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7AF95-F745-4A48-A2CE-C6F494028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431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37F16-BE49-1749-A13D-A04A7883905D}" type="datetimeFigureOut">
              <a:rPr lang="en-US" smtClean="0"/>
              <a:t>11/15/11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7AF95-F745-4A48-A2CE-C6F494028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42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E37F16-BE49-1749-A13D-A04A7883905D}" type="datetimeFigureOut">
              <a:rPr lang="en-US" smtClean="0"/>
              <a:t>11/15/11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37AF95-F745-4A48-A2CE-C6F494028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061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emf"/><Relationship Id="rId3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e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e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11201"/>
            <a:ext cx="7772400" cy="288925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en-US" sz="6000" dirty="0" smtClean="0"/>
              <a:t>Inequality and Poverty in Mexico: 1982-2010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9867" y="3600451"/>
            <a:ext cx="7145865" cy="3257549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Nora Lustig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Samuel Z. Stone Professor of Latin American Economics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Tulane University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New Orleans, November 17, 2011</a:t>
            </a:r>
          </a:p>
          <a:p>
            <a:endParaRPr lang="en-US" dirty="0">
              <a:solidFill>
                <a:srgbClr val="000000"/>
              </a:solidFill>
            </a:endParaRPr>
          </a:p>
          <a:p>
            <a:endParaRPr lang="en-US" dirty="0" smtClean="0">
              <a:solidFill>
                <a:srgbClr val="000000"/>
              </a:solidFill>
            </a:endParaRPr>
          </a:p>
          <a:p>
            <a:endParaRPr lang="en-US" dirty="0" smtClean="0">
              <a:solidFill>
                <a:srgbClr val="000000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6092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999" y="901700"/>
            <a:ext cx="7890933" cy="577729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64596" y="274001"/>
            <a:ext cx="9049186" cy="646331"/>
          </a:xfrm>
          <a:prstGeom prst="rect">
            <a:avLst/>
          </a:prstGeom>
          <a:solidFill>
            <a:srgbClr val="E6B9B8"/>
          </a:solidFill>
        </p:spPr>
        <p:txBody>
          <a:bodyPr wrap="square">
            <a:spAutoFit/>
          </a:bodyPr>
          <a:lstStyle/>
          <a:p>
            <a:r>
              <a:rPr lang="en-US" sz="3600" dirty="0"/>
              <a:t>Real Minimum Wage Index (</a:t>
            </a:r>
            <a:r>
              <a:rPr lang="en-US" sz="3600" dirty="0" smtClean="0"/>
              <a:t>Dec. 2010</a:t>
            </a:r>
            <a:r>
              <a:rPr lang="en-US" sz="3600" dirty="0"/>
              <a:t>=100)</a:t>
            </a:r>
            <a:r>
              <a:rPr lang="en-US" sz="3600" dirty="0" smtClean="0">
                <a:effectLst/>
              </a:rPr>
              <a:t> </a:t>
            </a:r>
            <a:endParaRPr lang="en-US" sz="3600" dirty="0"/>
          </a:p>
        </p:txBody>
      </p:sp>
      <p:cxnSp>
        <p:nvCxnSpPr>
          <p:cNvPr id="5" name="Straight Arrow Connector 4"/>
          <p:cNvCxnSpPr/>
          <p:nvPr/>
        </p:nvCxnSpPr>
        <p:spPr>
          <a:xfrm flipH="1" flipV="1">
            <a:off x="1507067" y="1371600"/>
            <a:ext cx="5046134" cy="1354668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H="1">
            <a:off x="3725333" y="2726268"/>
            <a:ext cx="2827867" cy="2489199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89720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0 Imagen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87" b="5187"/>
          <a:stretch>
            <a:fillRect/>
          </a:stretch>
        </p:blipFill>
        <p:spPr>
          <a:xfrm>
            <a:off x="0" y="777242"/>
            <a:ext cx="9144000" cy="5999162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218267" y="934403"/>
            <a:ext cx="5029199" cy="1368529"/>
          </a:xfrm>
          <a:prstGeom prst="rect">
            <a:avLst/>
          </a:prstGeom>
          <a:noFill/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rgbClr val="000000"/>
                </a:solidFill>
              </a:rPr>
              <a:t>Real Minimum Wage 2010=100</a:t>
            </a:r>
            <a:endParaRPr lang="en-US" sz="40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233" y="647700"/>
            <a:ext cx="8496300" cy="6210300"/>
          </a:xfrm>
          <a:prstGeom prst="rect">
            <a:avLst/>
          </a:prstGeom>
        </p:spPr>
      </p:pic>
      <p:cxnSp>
        <p:nvCxnSpPr>
          <p:cNvPr id="10" name="Straight Arrow Connector 9"/>
          <p:cNvCxnSpPr/>
          <p:nvPr/>
        </p:nvCxnSpPr>
        <p:spPr>
          <a:xfrm>
            <a:off x="1320800" y="1422400"/>
            <a:ext cx="2692400" cy="880532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131233" y="114893"/>
            <a:ext cx="8792634" cy="523220"/>
          </a:xfrm>
          <a:prstGeom prst="rect">
            <a:avLst/>
          </a:prstGeom>
          <a:solidFill>
            <a:srgbClr val="E6B9B8"/>
          </a:solidFill>
        </p:spPr>
        <p:txBody>
          <a:bodyPr wrap="square">
            <a:spAutoFit/>
          </a:bodyPr>
          <a:lstStyle/>
          <a:p>
            <a:r>
              <a:rPr lang="en-US" sz="2800" dirty="0"/>
              <a:t>Wage distribution with respect to </a:t>
            </a:r>
            <a:r>
              <a:rPr lang="en-US" sz="2800" dirty="0" smtClean="0"/>
              <a:t>median: 1989 </a:t>
            </a:r>
            <a:r>
              <a:rPr lang="en-US" sz="2800" dirty="0"/>
              <a:t>and 2010</a:t>
            </a:r>
            <a:r>
              <a:rPr lang="en-US" sz="2800" dirty="0" smtClean="0">
                <a:effectLst/>
              </a:rPr>
              <a:t> </a:t>
            </a:r>
            <a:endParaRPr lang="en-US" sz="2800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4148667" y="1422400"/>
            <a:ext cx="2065867" cy="440267"/>
          </a:xfrm>
          <a:prstGeom prst="straightConnector1">
            <a:avLst/>
          </a:prstGeom>
          <a:ln w="5715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80375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1762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pic>
        <p:nvPicPr>
          <p:cNvPr id="4" name="0 Imagen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56" b="1856"/>
          <a:stretch>
            <a:fillRect/>
          </a:stretch>
        </p:blipFill>
        <p:spPr>
          <a:xfrm>
            <a:off x="457200" y="627063"/>
            <a:ext cx="8551863" cy="6027737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810001" y="406400"/>
            <a:ext cx="3742265" cy="1219200"/>
          </a:xfrm>
          <a:prstGeom prst="rect">
            <a:avLst/>
          </a:prstGeom>
          <a:solidFill>
            <a:srgbClr val="E6B9B8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rgbClr val="000000"/>
                </a:solidFill>
              </a:rPr>
              <a:t>Unionization Rate</a:t>
            </a:r>
            <a:endParaRPr lang="en-US" sz="4000" dirty="0">
              <a:solidFill>
                <a:srgbClr val="000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1947333" y="1371600"/>
            <a:ext cx="4605867" cy="1354668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4047067" y="2726268"/>
            <a:ext cx="2506133" cy="1964265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76090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E6B9B8"/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Decline in Inequality: 1994/96-2006</a:t>
            </a:r>
            <a:br>
              <a:rPr lang="en-US" dirty="0" smtClean="0"/>
            </a:br>
            <a:r>
              <a:rPr lang="en-US" dirty="0" smtClean="0"/>
              <a:t>Market Forces or Policy?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1600200"/>
            <a:ext cx="9008532" cy="5257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Labor earnings, government transfers and remittances have been equalizing.</a:t>
            </a:r>
            <a:endParaRPr lang="en-US" dirty="0"/>
          </a:p>
          <a:p>
            <a:r>
              <a:rPr lang="en-US" dirty="0" smtClean="0"/>
              <a:t>Labor earnings have been equalizing because skilled/unskilled wage gap decline.</a:t>
            </a:r>
            <a:endParaRPr lang="en-US" dirty="0"/>
          </a:p>
          <a:p>
            <a:r>
              <a:rPr lang="en-US" dirty="0" smtClean="0"/>
              <a:t>Decline in wage gap linked to rise in relative supply of skilled workers.</a:t>
            </a:r>
          </a:p>
          <a:p>
            <a:r>
              <a:rPr lang="en-US" dirty="0" smtClean="0"/>
              <a:t>Real minimum wages remained constant; irrelevant to earnings inequality trends.</a:t>
            </a:r>
          </a:p>
          <a:p>
            <a:r>
              <a:rPr lang="en-US" dirty="0" smtClean="0"/>
              <a:t>With launching of CCT </a:t>
            </a:r>
            <a:r>
              <a:rPr lang="en-US" dirty="0" err="1" smtClean="0"/>
              <a:t>Progresa</a:t>
            </a:r>
            <a:r>
              <a:rPr lang="en-US" dirty="0" smtClean="0"/>
              <a:t>/</a:t>
            </a:r>
            <a:r>
              <a:rPr lang="en-US" dirty="0" err="1" smtClean="0"/>
              <a:t>Oportunidades</a:t>
            </a:r>
            <a:r>
              <a:rPr lang="en-US" dirty="0" smtClean="0"/>
              <a:t>, government transfers became more progressive.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2749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406400"/>
            <a:ext cx="8686800" cy="6032500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3081866" y="1405467"/>
            <a:ext cx="1727200" cy="2794000"/>
          </a:xfrm>
          <a:prstGeom prst="ellipse">
            <a:avLst/>
          </a:prstGeom>
          <a:noFill/>
          <a:ln w="57150" cmpd="sng"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319867" y="4521199"/>
            <a:ext cx="5994400" cy="1100667"/>
          </a:xfrm>
          <a:prstGeom prst="rect">
            <a:avLst/>
          </a:prstGeom>
          <a:solidFill>
            <a:srgbClr val="E6B9B8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 smtClean="0">
                <a:solidFill>
                  <a:srgbClr val="000000"/>
                </a:solidFill>
              </a:rPr>
              <a:t>Gini</a:t>
            </a:r>
            <a:r>
              <a:rPr lang="en-US" sz="3600" dirty="0" smtClean="0">
                <a:solidFill>
                  <a:srgbClr val="000000"/>
                </a:solidFill>
              </a:rPr>
              <a:t> Coefficient: 1984-2006</a:t>
            </a:r>
            <a:endParaRPr lang="en-US" sz="3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59280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965" y="306918"/>
            <a:ext cx="9037035" cy="6161615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1185333" y="2878668"/>
            <a:ext cx="762000" cy="1659466"/>
          </a:xfrm>
          <a:prstGeom prst="ellipse">
            <a:avLst/>
          </a:prstGeom>
          <a:noFill/>
          <a:ln w="57150" cmpd="sng"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6299200" y="3268135"/>
            <a:ext cx="762000" cy="1659466"/>
          </a:xfrm>
          <a:prstGeom prst="ellipse">
            <a:avLst/>
          </a:prstGeom>
          <a:noFill/>
          <a:ln w="57150" cmpd="sng"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7467600" y="3031068"/>
            <a:ext cx="762000" cy="1659466"/>
          </a:xfrm>
          <a:prstGeom prst="ellipse">
            <a:avLst/>
          </a:prstGeom>
          <a:noFill/>
          <a:ln w="57150" cmpd="sng"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2462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000" y="1354667"/>
            <a:ext cx="8314267" cy="5442856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54000" y="328768"/>
            <a:ext cx="8754533" cy="1077218"/>
          </a:xfrm>
          <a:prstGeom prst="rect">
            <a:avLst/>
          </a:prstGeom>
          <a:solidFill>
            <a:srgbClr val="E6B9B8"/>
          </a:solidFill>
        </p:spPr>
        <p:txBody>
          <a:bodyPr wrap="square">
            <a:spAutoFit/>
          </a:bodyPr>
          <a:lstStyle/>
          <a:p>
            <a:r>
              <a:rPr lang="en-US" sz="3200" b="1" dirty="0"/>
              <a:t>Decomposition of Differences in the Distribution of Earnings</a:t>
            </a:r>
            <a:r>
              <a:rPr lang="en-US" sz="3200" b="1" dirty="0" smtClean="0"/>
              <a:t>: 1994-2006 </a:t>
            </a:r>
            <a:endParaRPr lang="en-US" sz="3200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4927600" y="2760134"/>
            <a:ext cx="982134" cy="1676399"/>
          </a:xfrm>
          <a:prstGeom prst="straightConnector1">
            <a:avLst/>
          </a:prstGeom>
          <a:ln w="38100" cmpd="sng">
            <a:solidFill>
              <a:srgbClr val="FF66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3166532" y="1676401"/>
            <a:ext cx="2743201" cy="1083733"/>
          </a:xfrm>
          <a:prstGeom prst="rect">
            <a:avLst/>
          </a:prstGeom>
          <a:solidFill>
            <a:srgbClr val="FFFFFF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rgbClr val="000000"/>
                </a:solidFill>
              </a:rPr>
              <a:t>Returns</a:t>
            </a:r>
            <a:r>
              <a:rPr lang="en-US" sz="3600" dirty="0" smtClean="0">
                <a:solidFill>
                  <a:srgbClr val="000000"/>
                </a:solidFill>
              </a:rPr>
              <a:t> (Wages gap)</a:t>
            </a:r>
            <a:endParaRPr lang="en-US" sz="3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3634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1092200"/>
            <a:ext cx="6400800" cy="46736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749935" y="399534"/>
            <a:ext cx="7328974" cy="646331"/>
          </a:xfrm>
          <a:prstGeom prst="rect">
            <a:avLst/>
          </a:prstGeom>
          <a:solidFill>
            <a:srgbClr val="E6B9B8"/>
          </a:solidFill>
        </p:spPr>
        <p:txBody>
          <a:bodyPr wrap="none">
            <a:spAutoFit/>
          </a:bodyPr>
          <a:lstStyle/>
          <a:p>
            <a:r>
              <a:rPr lang="en-US" sz="3600" b="1" dirty="0" smtClean="0"/>
              <a:t> </a:t>
            </a:r>
            <a:r>
              <a:rPr lang="en-US" sz="3600" b="1" dirty="0"/>
              <a:t>Relative Returns and Relative Supply</a:t>
            </a:r>
            <a:r>
              <a:rPr lang="en-US" sz="3600" dirty="0"/>
              <a:t> 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3268134" y="778933"/>
            <a:ext cx="558799" cy="829733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3826933" y="778933"/>
            <a:ext cx="2015067" cy="3640667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2980267" y="1045865"/>
            <a:ext cx="3031066" cy="2984268"/>
          </a:xfrm>
          <a:prstGeom prst="straightConnector1">
            <a:avLst/>
          </a:prstGeom>
          <a:ln w="3810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5249333" y="1045865"/>
            <a:ext cx="762000" cy="1477202"/>
          </a:xfrm>
          <a:prstGeom prst="straightConnector1">
            <a:avLst/>
          </a:prstGeom>
          <a:ln w="3810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13924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233" y="647700"/>
            <a:ext cx="8496300" cy="62103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31233" y="159435"/>
            <a:ext cx="8860367" cy="523220"/>
          </a:xfrm>
          <a:prstGeom prst="rect">
            <a:avLst/>
          </a:prstGeom>
          <a:solidFill>
            <a:srgbClr val="E6B9B8"/>
          </a:solidFill>
        </p:spPr>
        <p:txBody>
          <a:bodyPr wrap="square">
            <a:spAutoFit/>
          </a:bodyPr>
          <a:lstStyle/>
          <a:p>
            <a:r>
              <a:rPr lang="en-US" sz="2800" dirty="0"/>
              <a:t>Wage distribution with respect to </a:t>
            </a:r>
            <a:r>
              <a:rPr lang="en-US" sz="2800" dirty="0" smtClean="0"/>
              <a:t>median: 1989 </a:t>
            </a:r>
            <a:r>
              <a:rPr lang="en-US" sz="2800" dirty="0"/>
              <a:t>and 2010</a:t>
            </a:r>
            <a:r>
              <a:rPr lang="en-US" sz="2800" dirty="0" smtClean="0">
                <a:effectLst/>
              </a:rPr>
              <a:t> </a:t>
            </a:r>
            <a:endParaRPr lang="en-US" sz="2800" dirty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1524000" y="1337733"/>
            <a:ext cx="1964267" cy="897467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3708400" y="2590800"/>
            <a:ext cx="3285067" cy="1964267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11047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E6B9B8"/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Decline in Inequality Loses Steam: 2006-2010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New Trend or Great Recession? Too early to tell.</a:t>
            </a:r>
          </a:p>
          <a:p>
            <a:endParaRPr lang="en-US" dirty="0"/>
          </a:p>
          <a:p>
            <a:r>
              <a:rPr lang="en-US" dirty="0" smtClean="0"/>
              <a:t>But, could be the result of slowing down of educational upgrading; barriers to tertiary education access due to low quality of basic education and opportunity cost of not working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628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E6B9B8"/>
          </a:solidFill>
        </p:spPr>
        <p:txBody>
          <a:bodyPr/>
          <a:lstStyle/>
          <a:p>
            <a:r>
              <a:rPr lang="en-US" dirty="0" smtClean="0"/>
              <a:t>Inequality and Poverty Trends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Two distinct phases:</a:t>
            </a:r>
            <a:endParaRPr lang="en-US" dirty="0"/>
          </a:p>
          <a:p>
            <a:pPr lvl="1"/>
            <a:r>
              <a:rPr lang="en-US" dirty="0" smtClean="0"/>
              <a:t>1982-1994 - Debt crisis and structural reforms: inequality and poverty rose.</a:t>
            </a:r>
            <a:endParaRPr lang="en-US" dirty="0"/>
          </a:p>
          <a:p>
            <a:pPr lvl="1"/>
            <a:r>
              <a:rPr lang="en-US" dirty="0" smtClean="0"/>
              <a:t>1994-2006 - Post-NAFTA, economic crisis, recovery and slow-growth: inequality and poverty declined.</a:t>
            </a:r>
          </a:p>
          <a:p>
            <a:r>
              <a:rPr lang="en-US" dirty="0" smtClean="0"/>
              <a:t>More recently</a:t>
            </a:r>
            <a:endParaRPr lang="en-US" dirty="0"/>
          </a:p>
          <a:p>
            <a:pPr lvl="1"/>
            <a:r>
              <a:rPr lang="en-US" dirty="0" smtClean="0"/>
              <a:t>2006-2010 - Great Recession: poverty rose and the decline in inequality lost steam.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sz="2400" dirty="0" smtClean="0"/>
              <a:t>Sources: Lustig (2010), Campos, Esquivel and Lustig (2011, in progress)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314131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0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436" y="1727517"/>
            <a:ext cx="8054763" cy="455475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54000" y="328768"/>
            <a:ext cx="8754533" cy="1077218"/>
          </a:xfrm>
          <a:prstGeom prst="rect">
            <a:avLst/>
          </a:prstGeom>
          <a:solidFill>
            <a:srgbClr val="E6B9B8"/>
          </a:solidFill>
        </p:spPr>
        <p:txBody>
          <a:bodyPr wrap="square">
            <a:spAutoFit/>
          </a:bodyPr>
          <a:lstStyle/>
          <a:p>
            <a:r>
              <a:rPr lang="en-US" sz="3200" b="1" dirty="0"/>
              <a:t>Decomposition of Differences in the Distribution of Earnings</a:t>
            </a:r>
            <a:r>
              <a:rPr lang="en-US" sz="3200" b="1" dirty="0" smtClean="0"/>
              <a:t>: 2006 - 2010</a:t>
            </a:r>
            <a:endParaRPr lang="en-US" sz="3200" dirty="0"/>
          </a:p>
        </p:txBody>
      </p:sp>
      <p:sp>
        <p:nvSpPr>
          <p:cNvPr id="5" name="Rectangle 4"/>
          <p:cNvSpPr/>
          <p:nvPr/>
        </p:nvSpPr>
        <p:spPr>
          <a:xfrm>
            <a:off x="2489199" y="2218267"/>
            <a:ext cx="2743201" cy="1083733"/>
          </a:xfrm>
          <a:prstGeom prst="rect">
            <a:avLst/>
          </a:prstGeom>
          <a:solidFill>
            <a:srgbClr val="FFFFFF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rgbClr val="000000"/>
                </a:solidFill>
              </a:rPr>
              <a:t>Returns</a:t>
            </a:r>
            <a:r>
              <a:rPr lang="en-US" sz="3600" dirty="0" smtClean="0">
                <a:solidFill>
                  <a:srgbClr val="000000"/>
                </a:solidFill>
              </a:rPr>
              <a:t> (Wage Gap)</a:t>
            </a:r>
            <a:endParaRPr lang="en-US" sz="3600" dirty="0">
              <a:solidFill>
                <a:srgbClr val="000000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5232400" y="3302000"/>
            <a:ext cx="677334" cy="914400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32017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>
          <a:solidFill>
            <a:srgbClr val="E6B9B8"/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Government Transfers: Change </a:t>
            </a:r>
            <a:r>
              <a:rPr lang="en-US" dirty="0" smtClean="0"/>
              <a:t>in </a:t>
            </a:r>
            <a:r>
              <a:rPr lang="en-US" dirty="0" err="1" smtClean="0"/>
              <a:t>Gini</a:t>
            </a:r>
            <a:r>
              <a:rPr lang="en-US" dirty="0" smtClean="0"/>
              <a:t> </a:t>
            </a:r>
            <a:r>
              <a:rPr lang="en-US" dirty="0" smtClean="0"/>
              <a:t>(Mexico 2008; in </a:t>
            </a:r>
            <a:r>
              <a:rPr lang="en-US" dirty="0" smtClean="0"/>
              <a:t>%)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D4BE98-C72E-4212-9C6F-F4DF900FD03F}" type="slidenum">
              <a:rPr lang="en-US"/>
              <a:pPr>
                <a:defRPr/>
              </a:pPr>
              <a:t>21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880618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948039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>
          <a:solidFill>
            <a:srgbClr val="E6B9B8"/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Government Transfers: Change </a:t>
            </a:r>
            <a:r>
              <a:rPr lang="en-US" dirty="0" smtClean="0"/>
              <a:t>in Headcount Ratio </a:t>
            </a:r>
            <a:r>
              <a:rPr lang="en-US" dirty="0" smtClean="0"/>
              <a:t>(Mexico 2008; in </a:t>
            </a:r>
            <a:r>
              <a:rPr lang="en-US" dirty="0" smtClean="0"/>
              <a:t>%)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ACFCAE-5A4B-4C7A-82BE-1FAC4ADC7D56}" type="slidenum">
              <a:rPr lang="en-US"/>
              <a:pPr>
                <a:defRPr/>
              </a:pPr>
              <a:t>22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79512" y="1600200"/>
          <a:ext cx="8712968" cy="5069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" name="Straight Arrow Connector 5"/>
          <p:cNvCxnSpPr/>
          <p:nvPr/>
        </p:nvCxnSpPr>
        <p:spPr>
          <a:xfrm flipH="1" flipV="1">
            <a:off x="1273369" y="4637419"/>
            <a:ext cx="2540122" cy="1111393"/>
          </a:xfrm>
          <a:prstGeom prst="straightConnector1">
            <a:avLst/>
          </a:prstGeom>
          <a:ln w="5715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 flipV="1">
            <a:off x="2684549" y="3755362"/>
            <a:ext cx="1128942" cy="1993450"/>
          </a:xfrm>
          <a:prstGeom prst="straightConnector1">
            <a:avLst/>
          </a:prstGeom>
          <a:ln w="5715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24527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7B40BD-A4EE-4C57-AAC9-18D758AB4C4B}" type="slidenum">
              <a:rPr lang="en-US"/>
              <a:pPr>
                <a:defRPr/>
              </a:pPr>
              <a:t>23</a:t>
            </a:fld>
            <a:endParaRPr lang="en-US"/>
          </a:p>
        </p:txBody>
      </p:sp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620712"/>
            <a:ext cx="8640763" cy="532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7267573" y="620712"/>
            <a:ext cx="1697039" cy="55007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0" y="3775208"/>
            <a:ext cx="7479250" cy="1622986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3676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E6B9B8"/>
          </a:solidFill>
        </p:spPr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333" y="1417638"/>
            <a:ext cx="8771467" cy="5304895"/>
          </a:xfrm>
        </p:spPr>
        <p:txBody>
          <a:bodyPr>
            <a:normAutofit/>
          </a:bodyPr>
          <a:lstStyle/>
          <a:p>
            <a:r>
              <a:rPr lang="en-US" sz="3600" dirty="0" smtClean="0"/>
              <a:t>Rise in poverty and inequality in 1980s and early 1990s: 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ebt crisis</a:t>
            </a:r>
          </a:p>
          <a:p>
            <a:pPr lvl="1"/>
            <a:r>
              <a:rPr lang="en-US" dirty="0" err="1" smtClean="0"/>
              <a:t>Overadjustment</a:t>
            </a:r>
            <a:r>
              <a:rPr lang="en-US" dirty="0" smtClean="0"/>
              <a:t>: excessive fiscal contraction. </a:t>
            </a:r>
          </a:p>
          <a:p>
            <a:pPr lvl="1"/>
            <a:r>
              <a:rPr lang="en-US" dirty="0" smtClean="0"/>
              <a:t>Labor market policy: falling minimum wage and unionization rate. 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tructural reforms-cum-wrong type of/missing safety nets: trade liberalization, dismantling of general subsidies with flagship anti-poverty program not focused on income support (PRONASOL).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7810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E6B9B8"/>
          </a:solidFill>
        </p:spPr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Decline in poverty and, particularly, inequality in post-NAFTA 1994-2006:</a:t>
            </a:r>
          </a:p>
          <a:p>
            <a:pPr lvl="1"/>
            <a:r>
              <a:rPr lang="en-US" dirty="0" smtClean="0"/>
              <a:t>Mild growth.</a:t>
            </a:r>
          </a:p>
          <a:p>
            <a:pPr lvl="1"/>
            <a:r>
              <a:rPr lang="en-US" dirty="0" smtClean="0"/>
              <a:t>Educational expansion resulted in a reduction of skilled/unskilled wage gap.</a:t>
            </a:r>
          </a:p>
          <a:p>
            <a:pPr lvl="1"/>
            <a:r>
              <a:rPr lang="en-US" dirty="0" smtClean="0"/>
              <a:t>Government transfers became more progressive and helped increase incomes of the poorest: Conditional Cash Transfer Program PROGRESA/OPORTUNIDADES.</a:t>
            </a:r>
          </a:p>
          <a:p>
            <a:pPr lvl="1"/>
            <a:r>
              <a:rPr lang="en-US" dirty="0" smtClean="0"/>
              <a:t>However, there is still a large share of extreme poor not covered by existing safety net.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1213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E6B9B8"/>
          </a:solidFill>
        </p:spPr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Decline in inequality loses steam: 2006-2010; poverty increases in 2008 and 2010.</a:t>
            </a:r>
            <a:endParaRPr lang="en-US" dirty="0"/>
          </a:p>
          <a:p>
            <a:pPr lvl="1"/>
            <a:r>
              <a:rPr lang="en-US" dirty="0" smtClean="0"/>
              <a:t>Educational upgrading might be constrained by both demand and supply factors =&gt; skilled/unskilled wage gap will not continue to decline and it may start rising again.</a:t>
            </a:r>
          </a:p>
          <a:p>
            <a:pPr lvl="1"/>
            <a:r>
              <a:rPr lang="en-US" dirty="0" smtClean="0"/>
              <a:t>Safety nets not designed to cope with shocks: rising food prices and falling employment and incomes due to macroeconomic shock (Great Recession).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84862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solidFill>
            <a:srgbClr val="E6B9B8"/>
          </a:solidFill>
        </p:spPr>
        <p:txBody>
          <a:bodyPr>
            <a:normAutofit/>
          </a:bodyPr>
          <a:lstStyle/>
          <a:p>
            <a:pPr algn="ctr"/>
            <a:r>
              <a:rPr lang="en-US" sz="8000" dirty="0" smtClean="0">
                <a:solidFill>
                  <a:srgbClr val="000000"/>
                </a:solidFill>
              </a:rPr>
              <a:t>THANK YOU</a:t>
            </a:r>
            <a:endParaRPr lang="en-US" sz="8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0103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E6B9B8"/>
          </a:solidFill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Inequality </a:t>
            </a:r>
            <a:r>
              <a:rPr lang="en-US" b="1" dirty="0"/>
              <a:t>(</a:t>
            </a:r>
            <a:r>
              <a:rPr lang="en-US" b="1" dirty="0" err="1"/>
              <a:t>Gini</a:t>
            </a:r>
            <a:r>
              <a:rPr lang="en-US" b="1" dirty="0"/>
              <a:t>) and Poverty (Headcount): 1984-1992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 l="3140" r="3140"/>
          <a:stretch>
            <a:fillRect/>
          </a:stretch>
        </p:blipFill>
        <p:spPr bwMode="auto">
          <a:xfrm>
            <a:off x="457200" y="1600200"/>
            <a:ext cx="8686800" cy="48833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3427095" y="5322886"/>
            <a:ext cx="3966389" cy="5740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 smtClean="0">
                <a:solidFill>
                  <a:schemeClr val="tx1"/>
                </a:solidFill>
              </a:rPr>
              <a:t>Gini</a:t>
            </a:r>
            <a:r>
              <a:rPr lang="en-US" dirty="0" smtClean="0">
                <a:solidFill>
                  <a:schemeClr val="tx1"/>
                </a:solidFill>
              </a:rPr>
              <a:t> Coefficient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Headcount Ratio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3158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E6B9B8"/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Rise in Poverty: Debt Crisis or Policy?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114291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Debt crisis would have caused an increase in poverty no matter what. However:</a:t>
            </a:r>
          </a:p>
          <a:p>
            <a:r>
              <a:rPr lang="en-US" dirty="0" smtClean="0"/>
              <a:t>Evidence of “</a:t>
            </a:r>
            <a:r>
              <a:rPr lang="en-US" dirty="0" err="1" smtClean="0"/>
              <a:t>overadjustment</a:t>
            </a:r>
            <a:r>
              <a:rPr lang="en-US" dirty="0" smtClean="0"/>
              <a:t>:” fiscal policy more </a:t>
            </a:r>
            <a:r>
              <a:rPr lang="en-US" dirty="0" err="1" smtClean="0"/>
              <a:t>contractionary</a:t>
            </a:r>
            <a:r>
              <a:rPr lang="en-US" dirty="0" smtClean="0"/>
              <a:t> than required to restore macroeconomic balance.</a:t>
            </a:r>
          </a:p>
          <a:p>
            <a:r>
              <a:rPr lang="en-US" dirty="0" smtClean="0"/>
              <a:t>Brunt of adjustment was placed on Mexico; no “haircuts” for creditors until ten years later.</a:t>
            </a:r>
          </a:p>
          <a:p>
            <a:r>
              <a:rPr lang="en-US" dirty="0" smtClean="0"/>
              <a:t>Fiscal cuts did not protect spending on the poor.</a:t>
            </a:r>
          </a:p>
          <a:p>
            <a:r>
              <a:rPr lang="en-US" dirty="0" smtClean="0"/>
              <a:t>Elimination of general subsidies on staples and dismantling of agricultural support schemes were not replaced by compensatory programs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=&gt; Policies exacerbated the impact of debt crisis on poverty.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3158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E6B9B8"/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Slight Decline in Poverty in the Early 1990s: Did Policy Help?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519359" cy="499252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Poverty declined slightly nationally, but rose in rural areas and the South and Southeast.</a:t>
            </a:r>
          </a:p>
          <a:p>
            <a:r>
              <a:rPr lang="en-US" dirty="0" smtClean="0"/>
              <a:t>Coincided with rural uprisings and revolts; Zapatista uprising the most salient.</a:t>
            </a:r>
          </a:p>
          <a:p>
            <a:r>
              <a:rPr lang="en-US" dirty="0" smtClean="0"/>
              <a:t>PRONASOL—Salinas’ administration flagship anti-poverty program– focused on building infrastructure in rural communities.</a:t>
            </a:r>
          </a:p>
          <a:p>
            <a:r>
              <a:rPr lang="en-US" dirty="0" smtClean="0"/>
              <a:t>But no safety nets to deal with sharp fall in international coffee prices and dismantling of price support and subsidies in agriculture.</a:t>
            </a:r>
          </a:p>
          <a:p>
            <a:r>
              <a:rPr lang="en-US" dirty="0" smtClean="0"/>
              <a:t>=&gt; Policy did not help.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3158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E6B9B8"/>
          </a:solidFill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Inequality </a:t>
            </a:r>
            <a:r>
              <a:rPr lang="en-US" b="1" dirty="0"/>
              <a:t>(</a:t>
            </a:r>
            <a:r>
              <a:rPr lang="en-US" b="1" dirty="0" err="1"/>
              <a:t>Gini</a:t>
            </a:r>
            <a:r>
              <a:rPr lang="en-US" b="1" dirty="0"/>
              <a:t>) and Poverty (Headcount): 1984-1992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 l="3140" r="3140"/>
          <a:stretch>
            <a:fillRect/>
          </a:stretch>
        </p:blipFill>
        <p:spPr bwMode="auto">
          <a:xfrm>
            <a:off x="457200" y="1600200"/>
            <a:ext cx="8686800" cy="48833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3427095" y="5322886"/>
            <a:ext cx="3966389" cy="5740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 smtClean="0">
                <a:solidFill>
                  <a:schemeClr val="tx1"/>
                </a:solidFill>
              </a:rPr>
              <a:t>Gini</a:t>
            </a:r>
            <a:r>
              <a:rPr lang="en-US" dirty="0" smtClean="0">
                <a:solidFill>
                  <a:schemeClr val="tx1"/>
                </a:solidFill>
              </a:rPr>
              <a:t> Coefficient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Headcount Ratio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4539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274638"/>
            <a:ext cx="9025466" cy="978429"/>
          </a:xfrm>
          <a:solidFill>
            <a:srgbClr val="E6B9B8"/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Rise in Inequality: 1980s and Early 1990s Market Forces or Policy?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486400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Unequalizing</a:t>
            </a:r>
            <a:r>
              <a:rPr lang="en-US" dirty="0" smtClean="0"/>
              <a:t> </a:t>
            </a:r>
            <a:r>
              <a:rPr lang="en-US" dirty="0"/>
              <a:t>effect of </a:t>
            </a:r>
            <a:r>
              <a:rPr lang="en-US" dirty="0" smtClean="0"/>
              <a:t>increase </a:t>
            </a:r>
            <a:r>
              <a:rPr lang="en-US" dirty="0"/>
              <a:t>in </a:t>
            </a:r>
            <a:r>
              <a:rPr lang="en-US" dirty="0" smtClean="0"/>
              <a:t>skilled/unskilled wage gap: </a:t>
            </a:r>
          </a:p>
          <a:p>
            <a:pPr lvl="1"/>
            <a:r>
              <a:rPr lang="en-US" dirty="0" smtClean="0"/>
              <a:t>Between 1984 </a:t>
            </a:r>
            <a:r>
              <a:rPr lang="en-US" dirty="0"/>
              <a:t>and 1995, real wages for skilled workers rose by around 8 percent and unskilled wages decreased by around 22 percent.</a:t>
            </a:r>
            <a:r>
              <a:rPr lang="en-US" dirty="0" smtClean="0">
                <a:effectLst/>
              </a:rPr>
              <a:t> </a:t>
            </a:r>
            <a:endParaRPr lang="en-US" dirty="0" smtClean="0"/>
          </a:p>
          <a:p>
            <a:r>
              <a:rPr lang="en-US" dirty="0" smtClean="0"/>
              <a:t>Increase in wage gap (skill premium) was linked to: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rade </a:t>
            </a:r>
            <a:r>
              <a:rPr lang="en-US" dirty="0"/>
              <a:t>liberalization and other factors which shifted </a:t>
            </a:r>
            <a:r>
              <a:rPr lang="en-US" dirty="0" smtClean="0"/>
              <a:t>labor </a:t>
            </a:r>
            <a:r>
              <a:rPr lang="en-US" dirty="0"/>
              <a:t>demand towards workers with higher </a:t>
            </a:r>
            <a:r>
              <a:rPr lang="en-US" dirty="0" smtClean="0"/>
              <a:t>skills.</a:t>
            </a:r>
          </a:p>
          <a:p>
            <a:pPr lvl="1"/>
            <a:r>
              <a:rPr lang="en-US" dirty="0" smtClean="0"/>
              <a:t>Reduction in real minimum wages and weaker unions.</a:t>
            </a:r>
          </a:p>
          <a:p>
            <a:pPr marL="57150" indent="0">
              <a:buNone/>
            </a:pPr>
            <a:r>
              <a:rPr lang="en-US" dirty="0" smtClean="0"/>
              <a:t>=&gt; Policy contributed to increase in earnings--and hence overall--inequality.</a:t>
            </a:r>
          </a:p>
          <a:p>
            <a:pPr lvl="1"/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31587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1092200"/>
            <a:ext cx="6400800" cy="46736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749935" y="399534"/>
            <a:ext cx="7328974" cy="646331"/>
          </a:xfrm>
          <a:prstGeom prst="rect">
            <a:avLst/>
          </a:prstGeom>
          <a:solidFill>
            <a:srgbClr val="E6B9B8"/>
          </a:solidFill>
        </p:spPr>
        <p:txBody>
          <a:bodyPr wrap="none">
            <a:spAutoFit/>
          </a:bodyPr>
          <a:lstStyle/>
          <a:p>
            <a:r>
              <a:rPr lang="en-US" sz="3600" b="1" dirty="0" smtClean="0"/>
              <a:t> </a:t>
            </a:r>
            <a:r>
              <a:rPr lang="en-US" sz="3600" b="1" dirty="0"/>
              <a:t>Relative Returns and Relative Supply</a:t>
            </a:r>
            <a:r>
              <a:rPr lang="en-US" sz="3600" dirty="0"/>
              <a:t> 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134533" y="2099733"/>
            <a:ext cx="1608667" cy="1151467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21833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rgbClr val="E6B9B8"/>
          </a:solidFill>
        </p:spPr>
        <p:txBody>
          <a:bodyPr>
            <a:normAutofit fontScale="90000"/>
          </a:bodyPr>
          <a:lstStyle/>
          <a:p>
            <a:r>
              <a:rPr lang="en-US" b="1" dirty="0" smtClean="0"/>
              <a:t>Decomposition </a:t>
            </a:r>
            <a:r>
              <a:rPr lang="en-US" b="1" dirty="0"/>
              <a:t>of Differences in the Distribution of Earnings: </a:t>
            </a:r>
            <a:r>
              <a:rPr lang="en-US" b="1" dirty="0" smtClean="0"/>
              <a:t>1989-1994</a:t>
            </a:r>
            <a:r>
              <a:rPr lang="en-US" dirty="0" smtClean="0">
                <a:effectLst/>
              </a:rPr>
              <a:t> </a:t>
            </a:r>
            <a:endParaRPr lang="en-US" dirty="0"/>
          </a:p>
        </p:txBody>
      </p:sp>
      <p:pic>
        <p:nvPicPr>
          <p:cNvPr id="4" name="0 Imagen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69" b="12469"/>
          <a:stretch>
            <a:fillRect/>
          </a:stretch>
        </p:blipFill>
        <p:spPr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 flipH="1" flipV="1">
            <a:off x="3302002" y="3979335"/>
            <a:ext cx="1794930" cy="237065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5096932" y="3979334"/>
            <a:ext cx="2743201" cy="1083733"/>
          </a:xfrm>
          <a:prstGeom prst="rect">
            <a:avLst/>
          </a:prstGeom>
          <a:solidFill>
            <a:srgbClr val="FFFFFF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rgbClr val="000000"/>
                </a:solidFill>
              </a:rPr>
              <a:t>Returns</a:t>
            </a:r>
            <a:r>
              <a:rPr lang="en-US" sz="3600" dirty="0" smtClean="0">
                <a:solidFill>
                  <a:srgbClr val="000000"/>
                </a:solidFill>
              </a:rPr>
              <a:t> (Wage gap)</a:t>
            </a:r>
            <a:endParaRPr lang="en-US" sz="3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31587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2982</TotalTime>
  <Words>889</Words>
  <Application>Microsoft Macintosh PowerPoint</Application>
  <PresentationFormat>On-screen Show (4:3)</PresentationFormat>
  <Paragraphs>95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Inequality and Poverty in Mexico: 1982-2010</vt:lpstr>
      <vt:lpstr>Inequality and Poverty Trends</vt:lpstr>
      <vt:lpstr> Inequality (Gini) and Poverty (Headcount): 1984-1992 </vt:lpstr>
      <vt:lpstr>Rise in Poverty: Debt Crisis or Policy?</vt:lpstr>
      <vt:lpstr>Slight Decline in Poverty in the Early 1990s: Did Policy Help? </vt:lpstr>
      <vt:lpstr> Inequality (Gini) and Poverty (Headcount): 1984-1992 </vt:lpstr>
      <vt:lpstr>Rise in Inequality: 1980s and Early 1990s Market Forces or Policy?</vt:lpstr>
      <vt:lpstr>PowerPoint Presentation</vt:lpstr>
      <vt:lpstr>Decomposition of Differences in the Distribution of Earnings: 1989-1994 </vt:lpstr>
      <vt:lpstr>PowerPoint Presentation</vt:lpstr>
      <vt:lpstr>Wage distribution with respect to median: 1989 and 2010 </vt:lpstr>
      <vt:lpstr>PowerPoint Presentation</vt:lpstr>
      <vt:lpstr>Decline in Inequality: 1994/96-2006 Market Forces or Policy?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Decline in Inequality Loses Steam: 2006-2010</vt:lpstr>
      <vt:lpstr>PowerPoint Presentation</vt:lpstr>
      <vt:lpstr>Government Transfers: Change in Gini (Mexico 2008; in %)</vt:lpstr>
      <vt:lpstr>Government Transfers: Change in Headcount Ratio (Mexico 2008; in %)</vt:lpstr>
      <vt:lpstr>PowerPoint Presentation</vt:lpstr>
      <vt:lpstr>Conclusions</vt:lpstr>
      <vt:lpstr>Conclusions</vt:lpstr>
      <vt:lpstr>Conclusions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Nora Lustig</dc:creator>
  <cp:lastModifiedBy>Nora Lustig</cp:lastModifiedBy>
  <cp:revision>35</cp:revision>
  <dcterms:created xsi:type="dcterms:W3CDTF">2011-11-15T16:31:33Z</dcterms:created>
  <dcterms:modified xsi:type="dcterms:W3CDTF">2011-11-17T18:14:00Z</dcterms:modified>
</cp:coreProperties>
</file>