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32"/>
  </p:notesMasterIdLst>
  <p:sldIdLst>
    <p:sldId id="273" r:id="rId2"/>
    <p:sldId id="321" r:id="rId3"/>
    <p:sldId id="323" r:id="rId4"/>
    <p:sldId id="347" r:id="rId5"/>
    <p:sldId id="275" r:id="rId6"/>
    <p:sldId id="276" r:id="rId7"/>
    <p:sldId id="348" r:id="rId8"/>
    <p:sldId id="343" r:id="rId9"/>
    <p:sldId id="322" r:id="rId10"/>
    <p:sldId id="310" r:id="rId11"/>
    <p:sldId id="311" r:id="rId12"/>
    <p:sldId id="312" r:id="rId13"/>
    <p:sldId id="344" r:id="rId14"/>
    <p:sldId id="325" r:id="rId15"/>
    <p:sldId id="326" r:id="rId16"/>
    <p:sldId id="357" r:id="rId17"/>
    <p:sldId id="283" r:id="rId18"/>
    <p:sldId id="297" r:id="rId19"/>
    <p:sldId id="298" r:id="rId20"/>
    <p:sldId id="299" r:id="rId21"/>
    <p:sldId id="300" r:id="rId22"/>
    <p:sldId id="361" r:id="rId23"/>
    <p:sldId id="301" r:id="rId24"/>
    <p:sldId id="358" r:id="rId25"/>
    <p:sldId id="359" r:id="rId26"/>
    <p:sldId id="362" r:id="rId27"/>
    <p:sldId id="356" r:id="rId28"/>
    <p:sldId id="345" r:id="rId29"/>
    <p:sldId id="346" r:id="rId30"/>
    <p:sldId id="305" r:id="rId31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noralustig\Documents\WORK%20IN%20PROGRESS\ECONOMIA\EDUARDO%20ORTIZ%20EXCLs\grafs%20en%20castellano%20marzo%208_2011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noralustig\Documents\WORK%20IN%20PROGRESS\ECONOMIA\EDUARDO%20ORTIZ%20EXCLs\Graphs_Tables_NL_LF_EO_7Apr1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[1]GiniLAC!$O$67</c:f>
              <c:strCache>
                <c:ptCount val="1"/>
                <c:pt idx="0">
                  <c:v>Average (a)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c:spPr>
          <c:dLbls>
            <c:showVal val="1"/>
          </c:dLbls>
          <c:cat>
            <c:strRef>
              <c:f>[1]GiniLAC!$N$68:$N$72</c:f>
              <c:strCache>
                <c:ptCount val="5"/>
                <c:pt idx="0">
                  <c:v>Early 90s                           (12 countries)</c:v>
                </c:pt>
                <c:pt idx="1">
                  <c:v>Mid-90s                                      (15 countries)</c:v>
                </c:pt>
                <c:pt idx="2">
                  <c:v>Late 90s                        (16 countries)</c:v>
                </c:pt>
                <c:pt idx="3">
                  <c:v>Mid-2000s                              (17 countries)</c:v>
                </c:pt>
                <c:pt idx="4">
                  <c:v>Late 2000s                       (17 countries)</c:v>
                </c:pt>
              </c:strCache>
            </c:strRef>
          </c:cat>
          <c:val>
            <c:numRef>
              <c:f>[1]GiniLAC!$O$68:$O$72</c:f>
              <c:numCache>
                <c:formatCode>0.000</c:formatCode>
                <c:ptCount val="5"/>
                <c:pt idx="0">
                  <c:v>0.50863103416666666</c:v>
                </c:pt>
                <c:pt idx="1">
                  <c:v>0.52317077066666651</c:v>
                </c:pt>
                <c:pt idx="2">
                  <c:v>0.529840041875</c:v>
                </c:pt>
                <c:pt idx="3">
                  <c:v>0.51768072294117662</c:v>
                </c:pt>
                <c:pt idx="4">
                  <c:v>0.50265685529411763</c:v>
                </c:pt>
              </c:numCache>
            </c:numRef>
          </c:val>
        </c:ser>
        <c:ser>
          <c:idx val="1"/>
          <c:order val="1"/>
          <c:tx>
            <c:strRef>
              <c:f>[1]GiniLAC!$P$67</c:f>
              <c:strCache>
                <c:ptCount val="1"/>
                <c:pt idx="0">
                  <c:v>Average (b)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c:spPr>
          <c:dLbls>
            <c:showVal val="1"/>
          </c:dLbls>
          <c:cat>
            <c:strRef>
              <c:f>[1]GiniLAC!$N$68:$N$72</c:f>
              <c:strCache>
                <c:ptCount val="5"/>
                <c:pt idx="0">
                  <c:v>Early 90s                           (12 countries)</c:v>
                </c:pt>
                <c:pt idx="1">
                  <c:v>Mid-90s                                      (15 countries)</c:v>
                </c:pt>
                <c:pt idx="2">
                  <c:v>Late 90s                        (16 countries)</c:v>
                </c:pt>
                <c:pt idx="3">
                  <c:v>Mid-2000s                              (17 countries)</c:v>
                </c:pt>
                <c:pt idx="4">
                  <c:v>Late 2000s                       (17 countries)</c:v>
                </c:pt>
              </c:strCache>
            </c:strRef>
          </c:cat>
          <c:val>
            <c:numRef>
              <c:f>[1]GiniLAC!$P$68:$P$72</c:f>
              <c:numCache>
                <c:formatCode>0.000</c:formatCode>
                <c:ptCount val="5"/>
                <c:pt idx="0">
                  <c:v>0.51995112777777752</c:v>
                </c:pt>
                <c:pt idx="1">
                  <c:v>0.5367412346153857</c:v>
                </c:pt>
                <c:pt idx="2">
                  <c:v>0.54040346384615356</c:v>
                </c:pt>
                <c:pt idx="3">
                  <c:v>0.52430360461538461</c:v>
                </c:pt>
                <c:pt idx="4">
                  <c:v>0.5024791953846155</c:v>
                </c:pt>
              </c:numCache>
            </c:numRef>
          </c:val>
        </c:ser>
        <c:gapWidth val="50"/>
        <c:axId val="101838848"/>
        <c:axId val="101840384"/>
      </c:barChart>
      <c:catAx>
        <c:axId val="101838848"/>
        <c:scaling>
          <c:orientation val="minMax"/>
        </c:scaling>
        <c:axPos val="b"/>
        <c:tickLblPos val="nextTo"/>
        <c:txPr>
          <a:bodyPr/>
          <a:lstStyle/>
          <a:p>
            <a:pPr>
              <a:defRPr sz="1150"/>
            </a:pPr>
            <a:endParaRPr lang="en-US"/>
          </a:p>
        </c:txPr>
        <c:crossAx val="101840384"/>
        <c:crosses val="autoZero"/>
        <c:auto val="1"/>
        <c:lblAlgn val="ctr"/>
        <c:lblOffset val="100"/>
      </c:catAx>
      <c:valAx>
        <c:axId val="101840384"/>
        <c:scaling>
          <c:orientation val="minMax"/>
        </c:scaling>
        <c:axPos val="l"/>
        <c:majorGridlines>
          <c:spPr>
            <a:ln>
              <a:solidFill>
                <a:schemeClr val="bg1">
                  <a:lumMod val="95000"/>
                </a:schemeClr>
              </a:solidFill>
              <a:prstDash val="dash"/>
            </a:ln>
          </c:spPr>
        </c:majorGridlines>
        <c:numFmt formatCode="0.000" sourceLinked="1"/>
        <c:tickLblPos val="nextTo"/>
        <c:crossAx val="101838848"/>
        <c:crosses val="autoZero"/>
        <c:crossBetween val="between"/>
      </c:valAx>
    </c:plotArea>
    <c:plotVisOnly val="1"/>
  </c:chart>
  <c:spPr>
    <a:solidFill>
      <a:schemeClr val="bg1"/>
    </a:solidFill>
    <a:ln>
      <a:solidFill>
        <a:schemeClr val="bg1"/>
      </a:solidFill>
    </a:ln>
  </c:spPr>
  <c:txPr>
    <a:bodyPr/>
    <a:lstStyle/>
    <a:p>
      <a:pPr>
        <a:defRPr sz="1100">
          <a:latin typeface="Times New Roman" pitchFamily="18" charset="0"/>
          <a:cs typeface="Times New Roman" pitchFamily="18" charset="0"/>
        </a:defRPr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Before!$D$5</c:f>
              <c:strCache>
                <c:ptCount val="1"/>
                <c:pt idx="0">
                  <c:v>Change of Gini in percentage points</c:v>
                </c:pt>
              </c:strCache>
            </c:strRef>
          </c:tx>
          <c:spPr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c:spPr>
          <c:dPt>
            <c:idx val="1"/>
            <c:spPr>
              <a:solidFill>
                <a:schemeClr val="bg1">
                  <a:lumMod val="8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c:spPr>
          </c:dPt>
          <c:dPt>
            <c:idx val="3"/>
            <c:spPr>
              <a:solidFill>
                <a:schemeClr val="bg1">
                  <a:lumMod val="8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c:spPr>
          </c:dPt>
          <c:dPt>
            <c:idx val="5"/>
            <c:spPr>
              <a:solidFill>
                <a:schemeClr val="bg1">
                  <a:lumMod val="8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c:spPr>
          </c:dPt>
          <c:dPt>
            <c:idx val="7"/>
            <c:spPr>
              <a:solidFill>
                <a:schemeClr val="bg1">
                  <a:lumMod val="8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c:spPr>
          </c:dPt>
          <c:dPt>
            <c:idx val="9"/>
            <c:spPr>
              <a:solidFill>
                <a:schemeClr val="bg1">
                  <a:lumMod val="8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c:spPr>
          </c:dPt>
          <c:dPt>
            <c:idx val="11"/>
            <c:spPr>
              <a:solidFill>
                <a:schemeClr val="bg1">
                  <a:lumMod val="8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c:spPr>
          </c:dPt>
          <c:dPt>
            <c:idx val="13"/>
            <c:spPr>
              <a:solidFill>
                <a:schemeClr val="bg1">
                  <a:lumMod val="8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c:spPr>
          </c:dPt>
          <c:dPt>
            <c:idx val="15"/>
            <c:spPr>
              <a:solidFill>
                <a:schemeClr val="bg1">
                  <a:lumMod val="8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c:spPr>
          </c:dPt>
          <c:dPt>
            <c:idx val="17"/>
            <c:spPr>
              <a:solidFill>
                <a:schemeClr val="bg1">
                  <a:lumMod val="8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c:spPr>
          </c:dPt>
          <c:dPt>
            <c:idx val="19"/>
            <c:spPr>
              <a:solidFill>
                <a:schemeClr val="bg1">
                  <a:lumMod val="8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c:spPr>
          </c:dPt>
          <c:dPt>
            <c:idx val="21"/>
            <c:spPr>
              <a:solidFill>
                <a:schemeClr val="bg1">
                  <a:lumMod val="8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c:spPr>
          </c:dPt>
          <c:dLbls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Val val="1"/>
          </c:dLbls>
          <c:cat>
            <c:multiLvlStrRef>
              <c:f>Before!$B$6:$C$27</c:f>
              <c:multiLvlStrCache>
                <c:ptCount val="22"/>
                <c:lvl>
                  <c:pt idx="0">
                    <c:v>1992-2002</c:v>
                  </c:pt>
                  <c:pt idx="1">
                    <c:v>2002-2009</c:v>
                  </c:pt>
                  <c:pt idx="2">
                    <c:v>1997-2003</c:v>
                  </c:pt>
                  <c:pt idx="3">
                    <c:v>2003-2009</c:v>
                  </c:pt>
                  <c:pt idx="4">
                    <c:v>1997-2003</c:v>
                  </c:pt>
                  <c:pt idx="5">
                    <c:v>2003-2009</c:v>
                  </c:pt>
                  <c:pt idx="6">
                    <c:v>1995-2001</c:v>
                  </c:pt>
                  <c:pt idx="7">
                    <c:v>2001-2008</c:v>
                  </c:pt>
                  <c:pt idx="8">
                    <c:v>1985-1998</c:v>
                  </c:pt>
                  <c:pt idx="9">
                    <c:v>1998-2009</c:v>
                  </c:pt>
                  <c:pt idx="10">
                    <c:v>1989-2001</c:v>
                  </c:pt>
                  <c:pt idx="11">
                    <c:v>2001-2009</c:v>
                  </c:pt>
                  <c:pt idx="12">
                    <c:v>1989-1996</c:v>
                  </c:pt>
                  <c:pt idx="13">
                    <c:v>1996-2008</c:v>
                  </c:pt>
                  <c:pt idx="14">
                    <c:v>1989-2002</c:v>
                  </c:pt>
                  <c:pt idx="15">
                    <c:v>2002-2006</c:v>
                  </c:pt>
                  <c:pt idx="16">
                    <c:v>1992-1998</c:v>
                  </c:pt>
                  <c:pt idx="17">
                    <c:v>1998-2009</c:v>
                  </c:pt>
                  <c:pt idx="18">
                    <c:v>2000-2003</c:v>
                  </c:pt>
                  <c:pt idx="19">
                    <c:v>2003-2009</c:v>
                  </c:pt>
                  <c:pt idx="20">
                    <c:v>1997-2002</c:v>
                  </c:pt>
                  <c:pt idx="21">
                    <c:v>2002-2007</c:v>
                  </c:pt>
                </c:lvl>
                <c:lvl>
                  <c:pt idx="0">
                    <c:v>Argentina</c:v>
                  </c:pt>
                  <c:pt idx="2">
                    <c:v>Peru</c:v>
                  </c:pt>
                  <c:pt idx="4">
                    <c:v>Paraguay</c:v>
                  </c:pt>
                  <c:pt idx="6">
                    <c:v>El Salvador</c:v>
                  </c:pt>
                  <c:pt idx="8">
                    <c:v>Brazil</c:v>
                  </c:pt>
                  <c:pt idx="10">
                    <c:v>Panama</c:v>
                  </c:pt>
                  <c:pt idx="12">
                    <c:v>Mexico</c:v>
                  </c:pt>
                  <c:pt idx="14">
                    <c:v>Venezuela</c:v>
                  </c:pt>
                  <c:pt idx="16">
                    <c:v>Chile</c:v>
                  </c:pt>
                  <c:pt idx="18">
                    <c:v>Dominican Rep.</c:v>
                  </c:pt>
                  <c:pt idx="20">
                    <c:v>Bolivia</c:v>
                  </c:pt>
                </c:lvl>
              </c:multiLvlStrCache>
            </c:multiLvlStrRef>
          </c:cat>
          <c:val>
            <c:numRef>
              <c:f>Before!$D$6:$D$27</c:f>
              <c:numCache>
                <c:formatCode>0.0</c:formatCode>
                <c:ptCount val="22"/>
                <c:pt idx="0">
                  <c:v>8.2357609999999966</c:v>
                </c:pt>
                <c:pt idx="1">
                  <c:v>-8.4039770000000011</c:v>
                </c:pt>
                <c:pt idx="2">
                  <c:v>2.7421919999999975</c:v>
                </c:pt>
                <c:pt idx="3">
                  <c:v>-7.375748999999999</c:v>
                </c:pt>
                <c:pt idx="4">
                  <c:v>5.9217000000003898E-2</c:v>
                </c:pt>
                <c:pt idx="5">
                  <c:v>-6.2007539999999963</c:v>
                </c:pt>
                <c:pt idx="6">
                  <c:v>2.6441910000000011</c:v>
                </c:pt>
                <c:pt idx="7">
                  <c:v>-5.9668479999999988</c:v>
                </c:pt>
                <c:pt idx="8">
                  <c:v>4.061442999999997</c:v>
                </c:pt>
                <c:pt idx="9">
                  <c:v>-5.4285049999999897</c:v>
                </c:pt>
                <c:pt idx="10">
                  <c:v>1.4573540000000094</c:v>
                </c:pt>
                <c:pt idx="11">
                  <c:v>-4.3771430000000038</c:v>
                </c:pt>
                <c:pt idx="12">
                  <c:v>2.5379990000000072</c:v>
                </c:pt>
                <c:pt idx="13">
                  <c:v>-4.1990470000000002</c:v>
                </c:pt>
                <c:pt idx="14">
                  <c:v>5.0179289999999908</c:v>
                </c:pt>
                <c:pt idx="15">
                  <c:v>-4.0506779999999978</c:v>
                </c:pt>
                <c:pt idx="16">
                  <c:v>0.78367300000000761</c:v>
                </c:pt>
                <c:pt idx="17">
                  <c:v>-3.5074339999999982</c:v>
                </c:pt>
                <c:pt idx="18">
                  <c:v>7.1160000000006121E-2</c:v>
                </c:pt>
                <c:pt idx="19">
                  <c:v>-3.1417500000000089</c:v>
                </c:pt>
                <c:pt idx="20">
                  <c:v>2.0659019999999941</c:v>
                </c:pt>
                <c:pt idx="21">
                  <c:v>-2.8628359999999997</c:v>
                </c:pt>
              </c:numCache>
            </c:numRef>
          </c:val>
        </c:ser>
        <c:gapWidth val="50"/>
        <c:axId val="101896576"/>
        <c:axId val="101898112"/>
      </c:barChart>
      <c:lineChart>
        <c:grouping val="standard"/>
        <c:ser>
          <c:idx val="1"/>
          <c:order val="1"/>
          <c:tx>
            <c:strRef>
              <c:f>Before!$E$5</c:f>
              <c:strCache>
                <c:ptCount val="1"/>
                <c:pt idx="0">
                  <c:v>Average of increase</c:v>
                </c:pt>
              </c:strCache>
            </c:strRef>
          </c:tx>
          <c:spPr>
            <a:ln w="19050"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</c:spPr>
          <c:marker>
            <c:symbol val="none"/>
          </c:marker>
          <c:dLbls>
            <c:dLbl>
              <c:idx val="21"/>
              <c:layout/>
              <c:showVal val="1"/>
            </c:dLbl>
            <c:delete val="1"/>
            <c:spPr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c:spPr>
          </c:dLbls>
          <c:cat>
            <c:multiLvlStrRef>
              <c:f>Before!$B$6:$C$27</c:f>
              <c:multiLvlStrCache>
                <c:ptCount val="22"/>
                <c:lvl>
                  <c:pt idx="0">
                    <c:v>1992-2002</c:v>
                  </c:pt>
                  <c:pt idx="1">
                    <c:v>2002-2009</c:v>
                  </c:pt>
                  <c:pt idx="2">
                    <c:v>1997-2003</c:v>
                  </c:pt>
                  <c:pt idx="3">
                    <c:v>2003-2009</c:v>
                  </c:pt>
                  <c:pt idx="4">
                    <c:v>1997-2003</c:v>
                  </c:pt>
                  <c:pt idx="5">
                    <c:v>2003-2009</c:v>
                  </c:pt>
                  <c:pt idx="6">
                    <c:v>1995-2001</c:v>
                  </c:pt>
                  <c:pt idx="7">
                    <c:v>2001-2008</c:v>
                  </c:pt>
                  <c:pt idx="8">
                    <c:v>1985-1998</c:v>
                  </c:pt>
                  <c:pt idx="9">
                    <c:v>1998-2009</c:v>
                  </c:pt>
                  <c:pt idx="10">
                    <c:v>1989-2001</c:v>
                  </c:pt>
                  <c:pt idx="11">
                    <c:v>2001-2009</c:v>
                  </c:pt>
                  <c:pt idx="12">
                    <c:v>1989-1996</c:v>
                  </c:pt>
                  <c:pt idx="13">
                    <c:v>1996-2008</c:v>
                  </c:pt>
                  <c:pt idx="14">
                    <c:v>1989-2002</c:v>
                  </c:pt>
                  <c:pt idx="15">
                    <c:v>2002-2006</c:v>
                  </c:pt>
                  <c:pt idx="16">
                    <c:v>1992-1998</c:v>
                  </c:pt>
                  <c:pt idx="17">
                    <c:v>1998-2009</c:v>
                  </c:pt>
                  <c:pt idx="18">
                    <c:v>2000-2003</c:v>
                  </c:pt>
                  <c:pt idx="19">
                    <c:v>2003-2009</c:v>
                  </c:pt>
                  <c:pt idx="20">
                    <c:v>1997-2002</c:v>
                  </c:pt>
                  <c:pt idx="21">
                    <c:v>2002-2007</c:v>
                  </c:pt>
                </c:lvl>
                <c:lvl>
                  <c:pt idx="0">
                    <c:v>Argentina</c:v>
                  </c:pt>
                  <c:pt idx="2">
                    <c:v>Peru</c:v>
                  </c:pt>
                  <c:pt idx="4">
                    <c:v>Paraguay</c:v>
                  </c:pt>
                  <c:pt idx="6">
                    <c:v>El Salvador</c:v>
                  </c:pt>
                  <c:pt idx="8">
                    <c:v>Brazil</c:v>
                  </c:pt>
                  <c:pt idx="10">
                    <c:v>Panama</c:v>
                  </c:pt>
                  <c:pt idx="12">
                    <c:v>Mexico</c:v>
                  </c:pt>
                  <c:pt idx="14">
                    <c:v>Venezuela</c:v>
                  </c:pt>
                  <c:pt idx="16">
                    <c:v>Chile</c:v>
                  </c:pt>
                  <c:pt idx="18">
                    <c:v>Dominican Rep.</c:v>
                  </c:pt>
                  <c:pt idx="20">
                    <c:v>Bolivia</c:v>
                  </c:pt>
                </c:lvl>
              </c:multiLvlStrCache>
            </c:multiLvlStrRef>
          </c:cat>
          <c:val>
            <c:numRef>
              <c:f>Before!$E$6:$E$27</c:f>
              <c:numCache>
                <c:formatCode>0.0</c:formatCode>
                <c:ptCount val="22"/>
                <c:pt idx="0">
                  <c:v>2.6978928181818191</c:v>
                </c:pt>
                <c:pt idx="1">
                  <c:v>2.6978928181818191</c:v>
                </c:pt>
                <c:pt idx="2">
                  <c:v>2.6978928181818191</c:v>
                </c:pt>
                <c:pt idx="3">
                  <c:v>2.6978928181818191</c:v>
                </c:pt>
                <c:pt idx="4">
                  <c:v>2.6978928181818191</c:v>
                </c:pt>
                <c:pt idx="5">
                  <c:v>2.6978928181818191</c:v>
                </c:pt>
                <c:pt idx="6">
                  <c:v>2.6978928181818191</c:v>
                </c:pt>
                <c:pt idx="7">
                  <c:v>2.6978928181818191</c:v>
                </c:pt>
                <c:pt idx="8">
                  <c:v>2.6978928181818191</c:v>
                </c:pt>
                <c:pt idx="9">
                  <c:v>2.6978928181818191</c:v>
                </c:pt>
                <c:pt idx="10">
                  <c:v>2.6978928181818191</c:v>
                </c:pt>
                <c:pt idx="11">
                  <c:v>2.6978928181818191</c:v>
                </c:pt>
                <c:pt idx="12">
                  <c:v>2.6978928181818191</c:v>
                </c:pt>
                <c:pt idx="13">
                  <c:v>2.6978928181818191</c:v>
                </c:pt>
                <c:pt idx="14">
                  <c:v>2.6978928181818191</c:v>
                </c:pt>
                <c:pt idx="15">
                  <c:v>2.6978928181818191</c:v>
                </c:pt>
                <c:pt idx="16">
                  <c:v>2.6978928181818191</c:v>
                </c:pt>
                <c:pt idx="17">
                  <c:v>2.6978928181818191</c:v>
                </c:pt>
                <c:pt idx="18">
                  <c:v>2.6978928181818191</c:v>
                </c:pt>
                <c:pt idx="19">
                  <c:v>2.6978928181818191</c:v>
                </c:pt>
                <c:pt idx="20">
                  <c:v>2.6978928181818191</c:v>
                </c:pt>
                <c:pt idx="21">
                  <c:v>2.6978928181818191</c:v>
                </c:pt>
              </c:numCache>
            </c:numRef>
          </c:val>
        </c:ser>
        <c:ser>
          <c:idx val="2"/>
          <c:order val="2"/>
          <c:tx>
            <c:strRef>
              <c:f>Before!$F$5</c:f>
              <c:strCache>
                <c:ptCount val="1"/>
                <c:pt idx="0">
                  <c:v>Average of decrease</c:v>
                </c:pt>
              </c:strCache>
            </c:strRef>
          </c:tx>
          <c:spPr>
            <a:ln w="12700"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c:spPr>
          <c:marker>
            <c:symbol val="none"/>
          </c:marker>
          <c:dLbls>
            <c:dLbl>
              <c:idx val="21"/>
              <c:layout>
                <c:manualLayout>
                  <c:x val="-2.5665704202759107E-3"/>
                  <c:y val="0"/>
                </c:manualLayout>
              </c:layout>
              <c:showVal val="1"/>
            </c:dLbl>
            <c:delete val="1"/>
            <c:spPr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c:spPr>
          </c:dLbls>
          <c:cat>
            <c:multiLvlStrRef>
              <c:f>Before!$B$6:$C$27</c:f>
              <c:multiLvlStrCache>
                <c:ptCount val="22"/>
                <c:lvl>
                  <c:pt idx="0">
                    <c:v>1992-2002</c:v>
                  </c:pt>
                  <c:pt idx="1">
                    <c:v>2002-2009</c:v>
                  </c:pt>
                  <c:pt idx="2">
                    <c:v>1997-2003</c:v>
                  </c:pt>
                  <c:pt idx="3">
                    <c:v>2003-2009</c:v>
                  </c:pt>
                  <c:pt idx="4">
                    <c:v>1997-2003</c:v>
                  </c:pt>
                  <c:pt idx="5">
                    <c:v>2003-2009</c:v>
                  </c:pt>
                  <c:pt idx="6">
                    <c:v>1995-2001</c:v>
                  </c:pt>
                  <c:pt idx="7">
                    <c:v>2001-2008</c:v>
                  </c:pt>
                  <c:pt idx="8">
                    <c:v>1985-1998</c:v>
                  </c:pt>
                  <c:pt idx="9">
                    <c:v>1998-2009</c:v>
                  </c:pt>
                  <c:pt idx="10">
                    <c:v>1989-2001</c:v>
                  </c:pt>
                  <c:pt idx="11">
                    <c:v>2001-2009</c:v>
                  </c:pt>
                  <c:pt idx="12">
                    <c:v>1989-1996</c:v>
                  </c:pt>
                  <c:pt idx="13">
                    <c:v>1996-2008</c:v>
                  </c:pt>
                  <c:pt idx="14">
                    <c:v>1989-2002</c:v>
                  </c:pt>
                  <c:pt idx="15">
                    <c:v>2002-2006</c:v>
                  </c:pt>
                  <c:pt idx="16">
                    <c:v>1992-1998</c:v>
                  </c:pt>
                  <c:pt idx="17">
                    <c:v>1998-2009</c:v>
                  </c:pt>
                  <c:pt idx="18">
                    <c:v>2000-2003</c:v>
                  </c:pt>
                  <c:pt idx="19">
                    <c:v>2003-2009</c:v>
                  </c:pt>
                  <c:pt idx="20">
                    <c:v>1997-2002</c:v>
                  </c:pt>
                  <c:pt idx="21">
                    <c:v>2002-2007</c:v>
                  </c:pt>
                </c:lvl>
                <c:lvl>
                  <c:pt idx="0">
                    <c:v>Argentina</c:v>
                  </c:pt>
                  <c:pt idx="2">
                    <c:v>Peru</c:v>
                  </c:pt>
                  <c:pt idx="4">
                    <c:v>Paraguay</c:v>
                  </c:pt>
                  <c:pt idx="6">
                    <c:v>El Salvador</c:v>
                  </c:pt>
                  <c:pt idx="8">
                    <c:v>Brazil</c:v>
                  </c:pt>
                  <c:pt idx="10">
                    <c:v>Panama</c:v>
                  </c:pt>
                  <c:pt idx="12">
                    <c:v>Mexico</c:v>
                  </c:pt>
                  <c:pt idx="14">
                    <c:v>Venezuela</c:v>
                  </c:pt>
                  <c:pt idx="16">
                    <c:v>Chile</c:v>
                  </c:pt>
                  <c:pt idx="18">
                    <c:v>Dominican Rep.</c:v>
                  </c:pt>
                  <c:pt idx="20">
                    <c:v>Bolivia</c:v>
                  </c:pt>
                </c:lvl>
              </c:multiLvlStrCache>
            </c:multiLvlStrRef>
          </c:cat>
          <c:val>
            <c:numRef>
              <c:f>Before!$F$6:$F$27</c:f>
              <c:numCache>
                <c:formatCode>0.0</c:formatCode>
                <c:ptCount val="22"/>
                <c:pt idx="0">
                  <c:v>-5.0467928181818174</c:v>
                </c:pt>
                <c:pt idx="1">
                  <c:v>-5.0467928181818174</c:v>
                </c:pt>
                <c:pt idx="2">
                  <c:v>-5.0467928181818174</c:v>
                </c:pt>
                <c:pt idx="3">
                  <c:v>-5.0467928181818174</c:v>
                </c:pt>
                <c:pt idx="4">
                  <c:v>-5.0467928181818174</c:v>
                </c:pt>
                <c:pt idx="5">
                  <c:v>-5.0467928181818174</c:v>
                </c:pt>
                <c:pt idx="6">
                  <c:v>-5.0467928181818174</c:v>
                </c:pt>
                <c:pt idx="7">
                  <c:v>-5.0467928181818174</c:v>
                </c:pt>
                <c:pt idx="8">
                  <c:v>-5.0467928181818174</c:v>
                </c:pt>
                <c:pt idx="9">
                  <c:v>-5.0467928181818174</c:v>
                </c:pt>
                <c:pt idx="10">
                  <c:v>-5.0467928181818174</c:v>
                </c:pt>
                <c:pt idx="11">
                  <c:v>-5.0467928181818174</c:v>
                </c:pt>
                <c:pt idx="12">
                  <c:v>-5.0467928181818174</c:v>
                </c:pt>
                <c:pt idx="13">
                  <c:v>-5.0467928181818174</c:v>
                </c:pt>
                <c:pt idx="14">
                  <c:v>-5.0467928181818174</c:v>
                </c:pt>
                <c:pt idx="15">
                  <c:v>-5.0467928181818174</c:v>
                </c:pt>
                <c:pt idx="16">
                  <c:v>-5.0467928181818174</c:v>
                </c:pt>
                <c:pt idx="17">
                  <c:v>-5.0467928181818174</c:v>
                </c:pt>
                <c:pt idx="18">
                  <c:v>-5.0467928181818174</c:v>
                </c:pt>
                <c:pt idx="19">
                  <c:v>-5.0467928181818174</c:v>
                </c:pt>
                <c:pt idx="20">
                  <c:v>-5.0467928181818174</c:v>
                </c:pt>
                <c:pt idx="21">
                  <c:v>-5.0467928181818174</c:v>
                </c:pt>
              </c:numCache>
            </c:numRef>
          </c:val>
        </c:ser>
        <c:marker val="1"/>
        <c:axId val="101896576"/>
        <c:axId val="101898112"/>
      </c:lineChart>
      <c:catAx>
        <c:axId val="101896576"/>
        <c:scaling>
          <c:orientation val="minMax"/>
        </c:scaling>
        <c:axPos val="b"/>
        <c:tickLblPos val="low"/>
        <c:crossAx val="101898112"/>
        <c:crosses val="autoZero"/>
        <c:auto val="1"/>
        <c:lblAlgn val="ctr"/>
        <c:lblOffset val="100"/>
      </c:catAx>
      <c:valAx>
        <c:axId val="101898112"/>
        <c:scaling>
          <c:orientation val="minMax"/>
        </c:scaling>
        <c:axPos val="l"/>
        <c:majorGridlines>
          <c:spPr>
            <a:ln>
              <a:solidFill>
                <a:schemeClr val="bg1">
                  <a:lumMod val="95000"/>
                </a:schemeClr>
              </a:solidFill>
              <a:prstDash val="dash"/>
            </a:ln>
          </c:spPr>
        </c:majorGridlines>
        <c:numFmt formatCode="0.0" sourceLinked="1"/>
        <c:tickLblPos val="nextTo"/>
        <c:crossAx val="101896576"/>
        <c:crosses val="autoZero"/>
        <c:crossBetween val="between"/>
      </c:valAx>
    </c:plotArea>
    <c:legend>
      <c:legendPos val="t"/>
      <c:layout/>
    </c:legend>
    <c:plotVisOnly val="1"/>
    <c:dispBlanksAs val="gap"/>
  </c:chart>
  <c:spPr>
    <a:solidFill>
      <a:schemeClr val="bg1"/>
    </a:solidFill>
    <a:ln>
      <a:solidFill>
        <a:schemeClr val="bg1"/>
      </a:solidFill>
    </a:ln>
  </c:spPr>
  <c:txPr>
    <a:bodyPr/>
    <a:lstStyle/>
    <a:p>
      <a:pPr>
        <a:defRPr sz="1200">
          <a:latin typeface="Times New Roman" pitchFamily="18" charset="0"/>
          <a:cs typeface="Times New Roman" pitchFamily="18" charset="0"/>
        </a:defRPr>
      </a:pPr>
      <a:endParaRPr lang="en-US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0.89544</cdr:x>
      <cdr:y>0.89029</cdr:y>
    </cdr:from>
    <cdr:to>
      <cdr:x>0.99876</cdr:x>
      <cdr:y>0.96982</cdr:y>
    </cdr:to>
    <cdr:sp macro="" textlink="">
      <cdr:nvSpPr>
        <cdr:cNvPr id="18" name="Oval 17"/>
        <cdr:cNvSpPr/>
      </cdr:nvSpPr>
      <cdr:spPr>
        <a:xfrm xmlns:a="http://schemas.openxmlformats.org/drawingml/2006/main">
          <a:off x="7488832" y="4248472"/>
          <a:ext cx="864093" cy="379517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1E7B91-4EAA-4212-BD93-211A83AB308E}" type="datetimeFigureOut">
              <a:rPr lang="en-US" smtClean="0"/>
              <a:pPr/>
              <a:t>5/3/2011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0F7B67-C533-4915-B976-465D96DFC8D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0F7B67-C533-4915-B976-465D96DFC8D5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>
              <a:latin typeface="Arial" charset="0"/>
              <a:cs typeface="Arial" charset="0"/>
            </a:endParaRPr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46876BD-64FC-45E0-AB95-2CBEBC8A7A49}" type="slidenum">
              <a:rPr lang="en-US" smtClean="0">
                <a:latin typeface="Arial" charset="0"/>
                <a:cs typeface="Arial" charset="0"/>
              </a:rPr>
              <a:pPr/>
              <a:t>20</a:t>
            </a:fld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A3DF0-8185-43F1-9EC2-11CEB7DE742F}" type="datetime1">
              <a:rPr lang="es-MX" smtClean="0"/>
              <a:pPr/>
              <a:t>03/05/2011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99905-B910-433B-A8EE-6F7BD097F5F2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A940D-3C2F-4687-830A-F49CF9054224}" type="datetime1">
              <a:rPr lang="es-MX" smtClean="0"/>
              <a:pPr/>
              <a:t>03/05/2011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99905-B910-433B-A8EE-6F7BD097F5F2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81011-65EA-4449-956A-361AE17DFE01}" type="datetime1">
              <a:rPr lang="es-MX" smtClean="0"/>
              <a:pPr/>
              <a:t>03/05/2011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99905-B910-433B-A8EE-6F7BD097F5F2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0A94B-E765-44E0-AF32-D4DFF2EF6B2D}" type="datetime1">
              <a:rPr lang="es-MX" smtClean="0"/>
              <a:pPr/>
              <a:t>03/05/2011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99905-B910-433B-A8EE-6F7BD097F5F2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F3D5A-10C3-4F4F-9E92-54248D72BB39}" type="datetime1">
              <a:rPr lang="es-MX" smtClean="0"/>
              <a:pPr/>
              <a:t>03/05/2011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99905-B910-433B-A8EE-6F7BD097F5F2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93A36-E3F5-4ACE-845B-E7D7202ED19F}" type="datetime1">
              <a:rPr lang="es-MX" smtClean="0"/>
              <a:pPr/>
              <a:t>03/05/2011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99905-B910-433B-A8EE-6F7BD097F5F2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79FD2-BB38-4C9B-A0E6-A37A6820BA04}" type="datetime1">
              <a:rPr lang="es-MX" smtClean="0"/>
              <a:pPr/>
              <a:t>03/05/2011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99905-B910-433B-A8EE-6F7BD097F5F2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BF134-356C-4621-8098-DF7B8C218D3C}" type="datetime1">
              <a:rPr lang="es-MX" smtClean="0"/>
              <a:pPr/>
              <a:t>03/05/2011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99905-B910-433B-A8EE-6F7BD097F5F2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A367C-D04A-4294-9A30-F69590D42441}" type="datetime1">
              <a:rPr lang="es-MX" smtClean="0"/>
              <a:pPr/>
              <a:t>03/05/2011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99905-B910-433B-A8EE-6F7BD097F5F2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FD489-E096-4816-8B73-09ADD58859F8}" type="datetime1">
              <a:rPr lang="es-MX" smtClean="0"/>
              <a:pPr/>
              <a:t>03/05/2011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99905-B910-433B-A8EE-6F7BD097F5F2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212960D1-CC2F-4F0B-B2C6-D932B489C338}" type="datetime1">
              <a:rPr lang="es-MX" smtClean="0"/>
              <a:pPr/>
              <a:t>03/05/2011</a:t>
            </a:fld>
            <a:endParaRPr lang="es-MX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F0199905-B910-433B-A8EE-6F7BD097F5F2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F074F9C-CBB3-415C-BD05-6F952F2333E4}" type="datetime1">
              <a:rPr lang="es-MX" smtClean="0"/>
              <a:pPr/>
              <a:t>03/05/2011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F0199905-B910-433B-A8EE-6F7BD097F5F2}" type="slidenum">
              <a:rPr lang="es-MX" smtClean="0"/>
              <a:pPr/>
              <a:t>‹#›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52400"/>
            <a:ext cx="9144000" cy="2052464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4000" dirty="0" smtClean="0"/>
              <a:t> </a:t>
            </a:r>
            <a:r>
              <a:rPr lang="en-US" sz="6000" b="1" dirty="0" smtClean="0"/>
              <a:t>La </a:t>
            </a:r>
            <a:r>
              <a:rPr lang="es-AR" sz="6000" b="1" dirty="0" smtClean="0"/>
              <a:t>caída de la desigualdad en América Latina</a:t>
            </a:r>
            <a:br>
              <a:rPr lang="es-AR" sz="6000" b="1" dirty="0" smtClean="0"/>
            </a:br>
            <a:endParaRPr lang="en-US" sz="6000" b="1" dirty="0"/>
          </a:p>
        </p:txBody>
      </p:sp>
      <p:sp>
        <p:nvSpPr>
          <p:cNvPr id="8195" name="Subtitle 2"/>
          <p:cNvSpPr>
            <a:spLocks noGrp="1"/>
          </p:cNvSpPr>
          <p:nvPr>
            <p:ph type="subTitle" idx="1"/>
          </p:nvPr>
        </p:nvSpPr>
        <p:spPr>
          <a:xfrm>
            <a:off x="0" y="2132856"/>
            <a:ext cx="8964488" cy="4464496"/>
          </a:xfrm>
        </p:spPr>
        <p:txBody>
          <a:bodyPr>
            <a:normAutofit fontScale="40000" lnSpcReduction="20000"/>
          </a:bodyPr>
          <a:lstStyle/>
          <a:p>
            <a:pPr algn="ctr" eaLnBrk="1" hangingPunct="1"/>
            <a:endParaRPr lang="es-MX" sz="1800" b="1" dirty="0" smtClean="0">
              <a:solidFill>
                <a:schemeClr val="tx1"/>
              </a:solidFill>
            </a:endParaRPr>
          </a:p>
          <a:p>
            <a:pPr algn="ctr" eaLnBrk="1" hangingPunct="1"/>
            <a:endParaRPr lang="es-MX" sz="2800" b="1" dirty="0" smtClean="0">
              <a:solidFill>
                <a:schemeClr val="tx1"/>
              </a:solidFill>
            </a:endParaRPr>
          </a:p>
          <a:p>
            <a:pPr algn="ctr" eaLnBrk="1" hangingPunct="1"/>
            <a:endParaRPr lang="es-MX" sz="2800" b="1" dirty="0" smtClean="0">
              <a:solidFill>
                <a:schemeClr val="tx1"/>
              </a:solidFill>
            </a:endParaRPr>
          </a:p>
          <a:p>
            <a:pPr algn="ctr" eaLnBrk="1" hangingPunct="1"/>
            <a:endParaRPr lang="es-MX" sz="2800" b="1" dirty="0" smtClean="0">
              <a:solidFill>
                <a:schemeClr val="tx1"/>
              </a:solidFill>
            </a:endParaRPr>
          </a:p>
          <a:p>
            <a:pPr algn="ctr" eaLnBrk="1" hangingPunct="1"/>
            <a:endParaRPr lang="es-MX" sz="2800" b="1" dirty="0" smtClean="0">
              <a:solidFill>
                <a:schemeClr val="tx1"/>
              </a:solidFill>
            </a:endParaRPr>
          </a:p>
          <a:p>
            <a:pPr algn="ctr" eaLnBrk="1" hangingPunct="1"/>
            <a:r>
              <a:rPr lang="es-MX" sz="8000" b="1" dirty="0" smtClean="0">
                <a:solidFill>
                  <a:schemeClr val="tx1"/>
                </a:solidFill>
              </a:rPr>
              <a:t>Nora </a:t>
            </a:r>
            <a:r>
              <a:rPr lang="es-MX" sz="8000" b="1" dirty="0" err="1" smtClean="0">
                <a:solidFill>
                  <a:schemeClr val="tx1"/>
                </a:solidFill>
              </a:rPr>
              <a:t>Lustig</a:t>
            </a:r>
            <a:r>
              <a:rPr lang="es-MX" sz="8000" dirty="0" smtClean="0"/>
              <a:t> </a:t>
            </a:r>
          </a:p>
          <a:p>
            <a:pPr algn="ctr" eaLnBrk="1" hangingPunct="1"/>
            <a:r>
              <a:rPr lang="es-MX" sz="8000" dirty="0" smtClean="0">
                <a:solidFill>
                  <a:schemeClr val="tx1"/>
                </a:solidFill>
              </a:rPr>
              <a:t>Profesora </a:t>
            </a:r>
            <a:r>
              <a:rPr lang="es-MX" sz="8000" i="1" dirty="0" smtClean="0">
                <a:solidFill>
                  <a:schemeClr val="tx1"/>
                </a:solidFill>
              </a:rPr>
              <a:t>Samuel Z. Stone </a:t>
            </a:r>
            <a:r>
              <a:rPr lang="es-MX" sz="8000" dirty="0" smtClean="0">
                <a:solidFill>
                  <a:schemeClr val="tx1"/>
                </a:solidFill>
              </a:rPr>
              <a:t>de Economía Latinoamericana </a:t>
            </a:r>
          </a:p>
          <a:p>
            <a:pPr algn="ctr" eaLnBrk="1" hangingPunct="1"/>
            <a:r>
              <a:rPr lang="es-MX" sz="8000" dirty="0" smtClean="0">
                <a:solidFill>
                  <a:schemeClr val="tx1"/>
                </a:solidFill>
              </a:rPr>
              <a:t>Tulane </a:t>
            </a:r>
            <a:r>
              <a:rPr lang="es-MX" sz="8000" dirty="0" err="1" smtClean="0">
                <a:solidFill>
                  <a:schemeClr val="tx1"/>
                </a:solidFill>
              </a:rPr>
              <a:t>University</a:t>
            </a:r>
            <a:endParaRPr lang="es-MX" sz="8000" dirty="0" smtClean="0">
              <a:solidFill>
                <a:schemeClr val="tx1"/>
              </a:solidFill>
            </a:endParaRPr>
          </a:p>
          <a:p>
            <a:pPr algn="ctr" eaLnBrk="1" hangingPunct="1"/>
            <a:endParaRPr lang="es-MX" sz="4600" dirty="0" smtClean="0">
              <a:solidFill>
                <a:schemeClr val="tx1"/>
              </a:solidFill>
            </a:endParaRPr>
          </a:p>
          <a:p>
            <a:pPr algn="ctr" eaLnBrk="1" hangingPunct="1"/>
            <a:endParaRPr lang="es-MX" sz="4600" dirty="0" smtClean="0">
              <a:solidFill>
                <a:schemeClr val="tx1"/>
              </a:solidFill>
            </a:endParaRPr>
          </a:p>
          <a:p>
            <a:endParaRPr lang="es-ES" sz="4600" i="1" dirty="0" smtClean="0"/>
          </a:p>
          <a:p>
            <a:endParaRPr lang="es-ES" sz="4600" i="1" dirty="0" smtClean="0"/>
          </a:p>
          <a:p>
            <a:pPr algn="ctr"/>
            <a:r>
              <a:rPr lang="es-ES" sz="10000" dirty="0" smtClean="0"/>
              <a:t>Instituto Alternativo</a:t>
            </a:r>
          </a:p>
          <a:p>
            <a:pPr algn="ctr"/>
            <a:r>
              <a:rPr lang="es-ES" sz="10000" dirty="0" smtClean="0"/>
              <a:t>La Paz, Bolivia, 3 de mayo de 2011</a:t>
            </a:r>
            <a:endParaRPr lang="en-US" sz="100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99905-B910-433B-A8EE-6F7BD097F5F2}" type="slidenum">
              <a:rPr lang="es-MX" smtClean="0"/>
              <a:pPr/>
              <a:t>1</a:t>
            </a:fld>
            <a:endParaRPr lang="es-MX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51520" y="260648"/>
            <a:ext cx="82809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dirty="0" smtClean="0"/>
              <a:t>Caída de la desigualdad desde la segunda mitad de la década de los 90s</a:t>
            </a:r>
          </a:p>
          <a:p>
            <a:r>
              <a:rPr lang="es-MX" sz="3200" b="1" i="1" dirty="0" smtClean="0"/>
              <a:t>Índice de Gini 1996=100</a:t>
            </a:r>
            <a:endParaRPr lang="es-MX" sz="3200" b="1" i="1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276872"/>
            <a:ext cx="7416823" cy="44258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99905-B910-433B-A8EE-6F7BD097F5F2}" type="slidenum">
              <a:rPr lang="es-MX" smtClean="0"/>
              <a:pPr/>
              <a:t>10</a:t>
            </a:fld>
            <a:endParaRPr lang="es-MX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51520" y="260648"/>
            <a:ext cx="82809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dirty="0" smtClean="0"/>
              <a:t>Caída de la desigualdad desde 2002-2003</a:t>
            </a:r>
          </a:p>
          <a:p>
            <a:r>
              <a:rPr lang="es-MX" sz="3200" b="1" i="1" dirty="0" smtClean="0"/>
              <a:t>Índice de </a:t>
            </a:r>
            <a:r>
              <a:rPr lang="es-MX" sz="3200" b="1" i="1" dirty="0" err="1" smtClean="0"/>
              <a:t>Gini</a:t>
            </a:r>
            <a:r>
              <a:rPr lang="es-MX" sz="3200" b="1" i="1" dirty="0" smtClean="0"/>
              <a:t> 1999=100 </a:t>
            </a:r>
            <a:endParaRPr lang="es-MX" sz="3200" b="1" i="1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916832"/>
            <a:ext cx="8118419" cy="4176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5" name="Straight Connector 4"/>
          <p:cNvCxnSpPr/>
          <p:nvPr/>
        </p:nvCxnSpPr>
        <p:spPr>
          <a:xfrm rot="5400000">
            <a:off x="2087724" y="3969060"/>
            <a:ext cx="324036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99905-B910-433B-A8EE-6F7BD097F5F2}" type="slidenum">
              <a:rPr lang="es-MX" smtClean="0"/>
              <a:pPr/>
              <a:t>11</a:t>
            </a:fld>
            <a:endParaRPr lang="es-MX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51520" y="260648"/>
            <a:ext cx="82809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600" b="1" dirty="0" smtClean="0"/>
              <a:t>Aumento de la desigualdad: 2000-2009 (sólo Uruguay estad. </a:t>
            </a:r>
            <a:r>
              <a:rPr lang="es-MX" sz="3600" b="1" dirty="0" err="1" smtClean="0"/>
              <a:t>signif</a:t>
            </a:r>
            <a:r>
              <a:rPr lang="es-MX" sz="3600" b="1" dirty="0" smtClean="0"/>
              <a:t>.)</a:t>
            </a:r>
            <a:endParaRPr lang="es-MX" sz="3600" b="1" i="1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844824"/>
            <a:ext cx="7978446" cy="4104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99905-B910-433B-A8EE-6F7BD097F5F2}" type="slidenum">
              <a:rPr lang="es-MX" smtClean="0"/>
              <a:pPr/>
              <a:t>12</a:t>
            </a:fld>
            <a:endParaRPr lang="es-MX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sz="4800" dirty="0" smtClean="0"/>
              <a:t/>
            </a:r>
            <a:br>
              <a:rPr lang="es-MX" sz="4800" dirty="0" smtClean="0"/>
            </a:br>
            <a:r>
              <a:rPr lang="es-MX" sz="4800" dirty="0" smtClean="0"/>
              <a:t>Año en el que la desigualdad comenzó a descender</a:t>
            </a:r>
            <a:br>
              <a:rPr lang="es-MX" sz="4800" dirty="0" smtClean="0"/>
            </a:br>
            <a:endParaRPr lang="en-US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916832"/>
            <a:ext cx="7792829" cy="4032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99905-B910-433B-A8EE-6F7BD097F5F2}" type="slidenum">
              <a:rPr lang="es-MX" smtClean="0"/>
              <a:pPr/>
              <a:t>13</a:t>
            </a:fld>
            <a:endParaRPr lang="es-MX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382000" cy="162880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MX" sz="3600" b="1" dirty="0" smtClean="0"/>
              <a:t>La caída de la desigualdad ha sido generalizada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610600" cy="5410200"/>
          </a:xfrm>
        </p:spPr>
        <p:txBody>
          <a:bodyPr rtlCol="0">
            <a:normAutofit/>
          </a:bodyPr>
          <a:lstStyle/>
          <a:p>
            <a:pPr marL="438912" indent="-320040" algn="just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s-MX" sz="2400" dirty="0" smtClean="0"/>
          </a:p>
          <a:p>
            <a:pPr marL="438912" indent="-320040" algn="just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s-MX" sz="2400" dirty="0" smtClean="0"/>
              <a:t>Países con desigualdad persistentemente alta (Brasil) y en aquellos con desigualdad normalmente baja (Argentina).</a:t>
            </a:r>
          </a:p>
          <a:p>
            <a:pPr marL="438912" indent="-320040" algn="just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endParaRPr lang="es-MX" sz="2400" dirty="0" smtClean="0"/>
          </a:p>
          <a:p>
            <a:pPr marL="438912" indent="-320040" algn="just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s-MX" sz="2400" dirty="0" smtClean="0"/>
              <a:t>Países con rápido crecimiento económico (Chile y Perú), en países donde el crecimiento ha sido lento (Brasil y México), y en aquellos en recuperación de episodios de crisis (Argentina y Venezuela).</a:t>
            </a:r>
          </a:p>
          <a:p>
            <a:pPr marL="438912" indent="-320040" algn="just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s-MX" sz="2400" dirty="0" smtClean="0"/>
          </a:p>
          <a:p>
            <a:pPr marL="438912" indent="-320040" algn="just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s-MX" sz="2400" dirty="0" smtClean="0"/>
              <a:t>Países gobernados tanto por regímenes de izquierda (Argentina, Brasil, Chile y Venezuela), como por regímenes de centro o centro-derecha (México y Perú).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F7F99392-0B28-4A09-9282-2795AA69BA61}" type="slidenum">
              <a:rPr lang="en-US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51520" y="260648"/>
            <a:ext cx="82809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smtClean="0"/>
              <a:t>América Latina: Coeficiente de Gini por país: Circa 2009</a:t>
            </a:r>
          </a:p>
        </p:txBody>
      </p:sp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1196752"/>
            <a:ext cx="5256584" cy="5661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5" name="Straight Arrow Connector 4"/>
          <p:cNvCxnSpPr/>
          <p:nvPr/>
        </p:nvCxnSpPr>
        <p:spPr>
          <a:xfrm rot="10800000">
            <a:off x="4067944" y="1412776"/>
            <a:ext cx="936104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rot="10800000">
            <a:off x="4139952" y="1700808"/>
            <a:ext cx="936104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10800000">
            <a:off x="5220072" y="3645024"/>
            <a:ext cx="936104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10800000">
            <a:off x="5796136" y="5013176"/>
            <a:ext cx="936104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99905-B910-433B-A8EE-6F7BD097F5F2}" type="slidenum">
              <a:rPr lang="es-MX" smtClean="0"/>
              <a:pPr/>
              <a:t>15</a:t>
            </a:fld>
            <a:endParaRPr lang="es-MX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382000" cy="1524000"/>
          </a:xfrm>
        </p:spPr>
        <p:txBody>
          <a:bodyPr>
            <a:normAutofit/>
          </a:bodyPr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lang="es-MX" sz="3200" b="1" dirty="0" smtClean="0"/>
              <a:t>¿Por qué ha disminuido la desigualdad en América Latina? ¿Hay factores en común?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5257800"/>
          </a:xfrm>
        </p:spPr>
        <p:txBody>
          <a:bodyPr rtlCol="0">
            <a:normAutofit fontScale="32500" lnSpcReduction="20000"/>
          </a:bodyPr>
          <a:lstStyle/>
          <a:p>
            <a:pPr marL="438912" indent="-320040" algn="just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s-MX" sz="8800" dirty="0" smtClean="0"/>
              <a:t>Análisis exhaustivo para cuatro países (en </a:t>
            </a:r>
            <a:r>
              <a:rPr lang="es-MX" sz="8800" dirty="0" err="1" smtClean="0"/>
              <a:t>Lopez</a:t>
            </a:r>
            <a:r>
              <a:rPr lang="es-MX" sz="8800" dirty="0" smtClean="0"/>
              <a:t>-Calva and </a:t>
            </a:r>
            <a:r>
              <a:rPr lang="es-MX" sz="8800" dirty="0" err="1" smtClean="0"/>
              <a:t>Lustig</a:t>
            </a:r>
            <a:r>
              <a:rPr lang="es-MX" sz="8800" dirty="0" smtClean="0"/>
              <a:t>, 2010):</a:t>
            </a:r>
          </a:p>
          <a:p>
            <a:pPr marL="731520" lvl="1" indent="-274320" algn="just" eaLnBrk="1" fontAlgn="auto" hangingPunct="1">
              <a:lnSpc>
                <a:spcPct val="120000"/>
              </a:lnSpc>
              <a:spcAft>
                <a:spcPts val="0"/>
              </a:spcAft>
              <a:buFont typeface="Wingdings"/>
              <a:buChar char=""/>
              <a:defRPr/>
            </a:pPr>
            <a:r>
              <a:rPr lang="es-MX" sz="7200" dirty="0" smtClean="0"/>
              <a:t>Argentina (</a:t>
            </a:r>
            <a:r>
              <a:rPr lang="es-MX" sz="7200" dirty="0" err="1" smtClean="0"/>
              <a:t>Gasparini</a:t>
            </a:r>
            <a:r>
              <a:rPr lang="es-MX" sz="7200" dirty="0" smtClean="0"/>
              <a:t> y Cruces) (urbano; 2/3 de la población)</a:t>
            </a:r>
          </a:p>
          <a:p>
            <a:pPr marL="731520" lvl="1" indent="-274320" algn="just" eaLnBrk="1" fontAlgn="auto" hangingPunct="1">
              <a:lnSpc>
                <a:spcPct val="120000"/>
              </a:lnSpc>
              <a:spcAft>
                <a:spcPts val="0"/>
              </a:spcAft>
              <a:buFont typeface="Wingdings"/>
              <a:buChar char=""/>
              <a:defRPr/>
            </a:pPr>
            <a:r>
              <a:rPr lang="es-MX" sz="7200" dirty="0" smtClean="0"/>
              <a:t>Brasil (Barros, Carvalho, Franco y Mendonça)</a:t>
            </a:r>
          </a:p>
          <a:p>
            <a:pPr marL="731520" lvl="1" indent="-274320" algn="just" eaLnBrk="1" fontAlgn="auto" hangingPunct="1">
              <a:lnSpc>
                <a:spcPct val="120000"/>
              </a:lnSpc>
              <a:spcAft>
                <a:spcPts val="0"/>
              </a:spcAft>
              <a:buFont typeface="Wingdings"/>
              <a:buChar char=""/>
              <a:defRPr/>
            </a:pPr>
            <a:r>
              <a:rPr lang="es-MX" sz="7200" dirty="0" smtClean="0"/>
              <a:t>México (Esquivel, Lustig y Scott)</a:t>
            </a:r>
          </a:p>
          <a:p>
            <a:pPr marL="731520" lvl="1" indent="-274320" algn="just" eaLnBrk="1" fontAlgn="auto" hangingPunct="1">
              <a:lnSpc>
                <a:spcPct val="120000"/>
              </a:lnSpc>
              <a:spcAft>
                <a:spcPts val="0"/>
              </a:spcAft>
              <a:buFont typeface="Wingdings"/>
              <a:buChar char=""/>
              <a:defRPr/>
            </a:pPr>
            <a:r>
              <a:rPr lang="es-MX" sz="7200" dirty="0" smtClean="0"/>
              <a:t>Perú (Jaramillo y Saavedra)</a:t>
            </a:r>
          </a:p>
          <a:p>
            <a:pPr marL="731520" lvl="1" indent="-274320" algn="just" eaLnBrk="1" fontAlgn="auto" hangingPunct="1">
              <a:lnSpc>
                <a:spcPct val="12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es-MX" sz="4000" dirty="0" smtClean="0"/>
          </a:p>
          <a:p>
            <a:pPr marL="438912" indent="-320040" algn="just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s-MX" sz="8800" dirty="0" smtClean="0"/>
              <a:t>Es una </a:t>
            </a:r>
            <a:r>
              <a:rPr lang="es-MX" sz="8800" dirty="0" smtClean="0"/>
              <a:t>muestra de países representativa de la diversidad latinoamericana: alta, media y baja desigualdad; alto y bajo crecimiento económico; alta y baja proporción de población indígena; regímenes de izquierda y no izquierda.</a:t>
            </a:r>
          </a:p>
          <a:p>
            <a:pPr marL="438912" indent="-320040" algn="just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endParaRPr lang="es-MX" sz="4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790D7404-7BC0-48B6-8690-61610F5B8B8A}" type="slidenum">
              <a:rPr lang="en-US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457200"/>
            <a:ext cx="7848600" cy="597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" name="Straight Arrow Connector 3"/>
          <p:cNvCxnSpPr/>
          <p:nvPr/>
        </p:nvCxnSpPr>
        <p:spPr>
          <a:xfrm rot="5400000">
            <a:off x="5472100" y="1664804"/>
            <a:ext cx="1152128" cy="50405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rot="5400000">
            <a:off x="4103948" y="2168860"/>
            <a:ext cx="1152128" cy="50405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5400000">
            <a:off x="6624228" y="2744924"/>
            <a:ext cx="1152128" cy="50405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>
            <a:off x="5472100" y="2888940"/>
            <a:ext cx="864096" cy="64807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99905-B910-433B-A8EE-6F7BD097F5F2}" type="slidenum">
              <a:rPr lang="es-MX" smtClean="0"/>
              <a:pPr/>
              <a:t>17</a:t>
            </a:fld>
            <a:endParaRPr lang="es-MX"/>
          </a:p>
        </p:txBody>
      </p:sp>
      <p:cxnSp>
        <p:nvCxnSpPr>
          <p:cNvPr id="13" name="Straight Connector 12"/>
          <p:cNvCxnSpPr/>
          <p:nvPr/>
        </p:nvCxnSpPr>
        <p:spPr>
          <a:xfrm>
            <a:off x="2051720" y="4077072"/>
            <a:ext cx="1584176" cy="1224136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16200000" flipH="1">
            <a:off x="4427984" y="5085184"/>
            <a:ext cx="792088" cy="792088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3635896" y="5157192"/>
            <a:ext cx="792088" cy="216024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/>
          <p:cNvSpPr/>
          <p:nvPr/>
        </p:nvSpPr>
        <p:spPr>
          <a:xfrm>
            <a:off x="2843808" y="4365104"/>
            <a:ext cx="914400" cy="9144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323528" y="260648"/>
            <a:ext cx="6912768" cy="1224136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b="1" dirty="0" smtClean="0"/>
              <a:t>¿</a:t>
            </a:r>
            <a:r>
              <a:rPr lang="en-US" b="1" dirty="0" err="1" smtClean="0"/>
              <a:t>Por</a:t>
            </a:r>
            <a:r>
              <a:rPr lang="en-US" b="1" dirty="0" smtClean="0"/>
              <a:t> </a:t>
            </a:r>
            <a:r>
              <a:rPr lang="en-US" b="1" dirty="0" err="1" smtClean="0"/>
              <a:t>qué</a:t>
            </a:r>
            <a:r>
              <a:rPr lang="en-US" b="1" dirty="0" smtClean="0"/>
              <a:t> ha </a:t>
            </a:r>
            <a:r>
              <a:rPr lang="en-US" b="1" dirty="0" err="1" smtClean="0"/>
              <a:t>caído</a:t>
            </a:r>
            <a:r>
              <a:rPr lang="en-US" b="1" dirty="0" smtClean="0"/>
              <a:t> la </a:t>
            </a:r>
            <a:r>
              <a:rPr lang="en-US" b="1" dirty="0" err="1" smtClean="0"/>
              <a:t>desigualdad</a:t>
            </a:r>
            <a:r>
              <a:rPr lang="en-US" b="1" dirty="0" smtClean="0"/>
              <a:t>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382000" cy="5105400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sz="6000" dirty="0" smtClean="0"/>
              <a:t>La </a:t>
            </a:r>
            <a:r>
              <a:rPr lang="en-US" sz="6000" dirty="0" err="1" smtClean="0"/>
              <a:t>caída</a:t>
            </a:r>
            <a:r>
              <a:rPr lang="en-US" sz="6000" dirty="0" smtClean="0"/>
              <a:t> </a:t>
            </a:r>
            <a:r>
              <a:rPr lang="en-US" sz="6000" dirty="0" smtClean="0"/>
              <a:t>en: </a:t>
            </a:r>
            <a:endParaRPr lang="en-US" sz="6000" dirty="0" smtClean="0"/>
          </a:p>
          <a:p>
            <a:pPr lvl="1">
              <a:defRPr/>
            </a:pPr>
            <a:r>
              <a:rPr lang="en-US" sz="5600" dirty="0" smtClean="0"/>
              <a:t>la </a:t>
            </a:r>
            <a:r>
              <a:rPr lang="en-US" sz="5600" dirty="0" err="1" smtClean="0"/>
              <a:t>desigualdad</a:t>
            </a:r>
            <a:r>
              <a:rPr lang="en-US" sz="5600" dirty="0" smtClean="0"/>
              <a:t> del </a:t>
            </a:r>
            <a:r>
              <a:rPr lang="en-US" sz="5600" dirty="0" err="1" smtClean="0"/>
              <a:t>ingreso</a:t>
            </a:r>
            <a:r>
              <a:rPr lang="en-US" sz="5600" dirty="0" smtClean="0"/>
              <a:t> </a:t>
            </a:r>
            <a:r>
              <a:rPr lang="en-US" sz="5600" dirty="0" err="1" smtClean="0"/>
              <a:t>laboral</a:t>
            </a:r>
            <a:r>
              <a:rPr lang="en-US" sz="5600" dirty="0" smtClean="0"/>
              <a:t> </a:t>
            </a:r>
            <a:r>
              <a:rPr lang="en-US" sz="5600" dirty="0" err="1" smtClean="0"/>
              <a:t>por</a:t>
            </a:r>
            <a:r>
              <a:rPr lang="en-US" sz="5600" dirty="0" smtClean="0"/>
              <a:t> </a:t>
            </a:r>
            <a:r>
              <a:rPr lang="en-US" sz="5600" dirty="0" err="1" smtClean="0"/>
              <a:t>trabajador</a:t>
            </a:r>
            <a:r>
              <a:rPr lang="en-US" sz="5600" dirty="0" smtClean="0"/>
              <a:t>  </a:t>
            </a:r>
            <a:r>
              <a:rPr lang="en-US" sz="5600" dirty="0" smtClean="0"/>
              <a:t> </a:t>
            </a:r>
          </a:p>
          <a:p>
            <a:pPr lvl="1">
              <a:defRPr/>
            </a:pPr>
            <a:r>
              <a:rPr lang="en-US" sz="5600" dirty="0" smtClean="0"/>
              <a:t>la </a:t>
            </a:r>
            <a:r>
              <a:rPr lang="en-US" sz="5600" dirty="0" err="1" smtClean="0"/>
              <a:t>desigualdad</a:t>
            </a:r>
            <a:r>
              <a:rPr lang="en-US" sz="5600" dirty="0" smtClean="0"/>
              <a:t> del </a:t>
            </a:r>
            <a:r>
              <a:rPr lang="en-US" sz="5600" dirty="0" err="1" smtClean="0"/>
              <a:t>ingreso</a:t>
            </a:r>
            <a:r>
              <a:rPr lang="en-US" sz="5600" dirty="0" smtClean="0"/>
              <a:t> no </a:t>
            </a:r>
            <a:r>
              <a:rPr lang="en-US" sz="5600" dirty="0" err="1" smtClean="0"/>
              <a:t>laboral</a:t>
            </a:r>
            <a:r>
              <a:rPr lang="en-US" sz="5600" dirty="0" smtClean="0"/>
              <a:t> </a:t>
            </a:r>
            <a:r>
              <a:rPr lang="en-US" sz="5600" dirty="0" err="1" smtClean="0"/>
              <a:t>por</a:t>
            </a:r>
            <a:r>
              <a:rPr lang="en-US" sz="5600" dirty="0" smtClean="0"/>
              <a:t> </a:t>
            </a:r>
            <a:r>
              <a:rPr lang="en-US" sz="5600" dirty="0" err="1" smtClean="0"/>
              <a:t>adulto</a:t>
            </a:r>
            <a:endParaRPr lang="en-US" sz="5600" dirty="0" smtClean="0"/>
          </a:p>
          <a:p>
            <a:pPr lvl="1">
              <a:buNone/>
              <a:defRPr/>
            </a:pPr>
            <a:r>
              <a:rPr lang="en-US" sz="5600" dirty="0" smtClean="0"/>
              <a:t>  </a:t>
            </a:r>
            <a:r>
              <a:rPr lang="en-US" sz="5600" dirty="0" err="1" smtClean="0"/>
              <a:t>explican</a:t>
            </a:r>
            <a:r>
              <a:rPr lang="en-US" sz="5600" dirty="0" smtClean="0"/>
              <a:t> </a:t>
            </a:r>
            <a:r>
              <a:rPr lang="en-US" sz="5600" dirty="0" smtClean="0"/>
              <a:t>el </a:t>
            </a:r>
            <a:r>
              <a:rPr lang="en-US" sz="5600" dirty="0" err="1" smtClean="0"/>
              <a:t>grueso</a:t>
            </a:r>
            <a:r>
              <a:rPr lang="en-US" sz="5600" dirty="0" smtClean="0"/>
              <a:t> de la </a:t>
            </a:r>
            <a:r>
              <a:rPr lang="en-US" sz="5600" dirty="0" err="1" smtClean="0"/>
              <a:t>reducción</a:t>
            </a:r>
            <a:r>
              <a:rPr lang="en-US" sz="5600" dirty="0" smtClean="0"/>
              <a:t> </a:t>
            </a:r>
            <a:r>
              <a:rPr lang="en-US" sz="5600" dirty="0" smtClean="0"/>
              <a:t>en la </a:t>
            </a:r>
            <a:r>
              <a:rPr lang="en-US" sz="5600" dirty="0" err="1" smtClean="0"/>
              <a:t>desigualdad</a:t>
            </a:r>
            <a:endParaRPr lang="en-US" sz="4000" dirty="0" smtClean="0"/>
          </a:p>
          <a:p>
            <a:pPr eaLnBrk="1" hangingPunct="1">
              <a:defRPr/>
            </a:pPr>
            <a:endParaRPr lang="en-US" sz="4400" dirty="0" smtClean="0"/>
          </a:p>
          <a:p>
            <a:pPr eaLnBrk="1" hangingPunct="1">
              <a:defRPr/>
            </a:pPr>
            <a:endParaRPr lang="en-US" sz="3600" dirty="0" smtClean="0"/>
          </a:p>
          <a:p>
            <a:pPr eaLnBrk="1" hangingPunct="1">
              <a:buFont typeface="Wingdings 2" pitchFamily="18" charset="2"/>
              <a:buNone/>
              <a:defRPr/>
            </a:pP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F67A08-49B8-49BD-BAA8-BEEC4DC2682D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600" b="1" dirty="0" smtClean="0"/>
              <a:t>¿</a:t>
            </a:r>
            <a:r>
              <a:rPr lang="en-US" sz="3600" b="1" dirty="0" err="1" smtClean="0"/>
              <a:t>Por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qué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cayó</a:t>
            </a:r>
            <a:r>
              <a:rPr lang="en-US" sz="3600" b="1" dirty="0" smtClean="0"/>
              <a:t> la </a:t>
            </a:r>
            <a:r>
              <a:rPr lang="en-US" sz="3600" b="1" dirty="0" err="1" smtClean="0"/>
              <a:t>desigualdad</a:t>
            </a:r>
            <a:r>
              <a:rPr lang="en-US" sz="3600" b="1" dirty="0" smtClean="0"/>
              <a:t> del </a:t>
            </a:r>
            <a:r>
              <a:rPr lang="en-US" sz="3600" b="1" dirty="0" err="1" smtClean="0"/>
              <a:t>ingreso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laboral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por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trabajador</a:t>
            </a:r>
            <a:r>
              <a:rPr lang="en-US" sz="3600" b="1" dirty="0" smtClean="0"/>
              <a:t> y del </a:t>
            </a:r>
            <a:r>
              <a:rPr lang="en-US" sz="3600" b="1" dirty="0" err="1" smtClean="0"/>
              <a:t>ingreso</a:t>
            </a:r>
            <a:r>
              <a:rPr lang="en-US" sz="3600" b="1" dirty="0" smtClean="0"/>
              <a:t> no </a:t>
            </a:r>
            <a:r>
              <a:rPr lang="en-US" sz="3600" b="1" dirty="0" err="1" smtClean="0"/>
              <a:t>laboral</a:t>
            </a:r>
            <a:r>
              <a:rPr lang="en-US" sz="3600" b="1" dirty="0" smtClean="0"/>
              <a:t> per </a:t>
            </a:r>
            <a:r>
              <a:rPr lang="en-US" sz="3600" b="1" dirty="0" err="1" smtClean="0"/>
              <a:t>cápita</a:t>
            </a:r>
            <a:r>
              <a:rPr lang="en-US" sz="3600" b="1" dirty="0" smtClean="0"/>
              <a:t>?</a:t>
            </a:r>
            <a:endParaRPr lang="en-US" sz="3600" b="1" dirty="0"/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8991600" cy="5334000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s-MX" sz="3600" dirty="0" smtClean="0"/>
              <a:t>Dos factores principales:</a:t>
            </a:r>
          </a:p>
          <a:p>
            <a:pPr lvl="1" indent="-319088" algn="just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s-MX" sz="3600" dirty="0" smtClean="0"/>
              <a:t> </a:t>
            </a:r>
          </a:p>
          <a:p>
            <a:pPr lvl="1" indent="-319088" algn="just">
              <a:spcBef>
                <a:spcPct val="0"/>
              </a:spcBef>
              <a:buFont typeface="Wingdings 2" pitchFamily="18" charset="2"/>
              <a:buChar char=""/>
            </a:pPr>
            <a:r>
              <a:rPr lang="es-MX" sz="3600" dirty="0" smtClean="0"/>
              <a:t>Brecha salarial entre trabajadores con mayores a</a:t>
            </a:r>
            <a:r>
              <a:rPr lang="es-AR" sz="3600" dirty="0" err="1" smtClean="0"/>
              <a:t>ños</a:t>
            </a:r>
            <a:r>
              <a:rPr lang="es-AR" sz="3600" dirty="0" smtClean="0"/>
              <a:t> </a:t>
            </a:r>
            <a:r>
              <a:rPr lang="es-AR" sz="3600" dirty="0" smtClean="0"/>
              <a:t>y </a:t>
            </a:r>
            <a:r>
              <a:rPr lang="es-AR" sz="3600" dirty="0" smtClean="0"/>
              <a:t>menores años </a:t>
            </a:r>
            <a:r>
              <a:rPr lang="es-AR" sz="3600" dirty="0" smtClean="0"/>
              <a:t>de escolaridad disminuyó</a:t>
            </a:r>
            <a:endParaRPr lang="es-MX" sz="3600" dirty="0" smtClean="0"/>
          </a:p>
          <a:p>
            <a:pPr lvl="1" indent="-319088" algn="just" eaLnBrk="1" hangingPunct="1">
              <a:spcBef>
                <a:spcPct val="0"/>
              </a:spcBef>
              <a:buFont typeface="Wingdings 2" pitchFamily="18" charset="2"/>
              <a:buChar char=""/>
            </a:pPr>
            <a:endParaRPr lang="es-MX" sz="3600" dirty="0" smtClean="0"/>
          </a:p>
          <a:p>
            <a:pPr lvl="1" indent="-319088" algn="just" eaLnBrk="1" hangingPunct="1">
              <a:spcBef>
                <a:spcPct val="0"/>
              </a:spcBef>
              <a:buFont typeface="Wingdings 2" pitchFamily="18" charset="2"/>
              <a:buChar char=""/>
            </a:pPr>
            <a:r>
              <a:rPr lang="es-MX" sz="3600" dirty="0" smtClean="0"/>
              <a:t>Un aumento en el tamaño y </a:t>
            </a:r>
            <a:r>
              <a:rPr lang="es-MX" sz="3600" dirty="0" err="1" smtClean="0"/>
              <a:t>focalizaci</a:t>
            </a:r>
            <a:r>
              <a:rPr lang="es-AR" sz="3600" dirty="0" err="1" smtClean="0"/>
              <a:t>ón</a:t>
            </a:r>
            <a:r>
              <a:rPr lang="es-AR" sz="3600" dirty="0" smtClean="0"/>
              <a:t> hacia la población pobre </a:t>
            </a:r>
            <a:r>
              <a:rPr lang="es-MX" sz="3600" dirty="0" smtClean="0"/>
              <a:t>de </a:t>
            </a:r>
            <a:r>
              <a:rPr lang="es-MX" sz="3600" dirty="0" smtClean="0"/>
              <a:t>las transferencias del gobierno</a:t>
            </a:r>
          </a:p>
          <a:p>
            <a:pPr algn="just" eaLnBrk="1" hangingPunct="1"/>
            <a:endParaRPr lang="es-MX" sz="51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3418A2F7-4B0F-46FA-BC63-28A8B78E128C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s-AR" dirty="0" smtClean="0"/>
              <a:t>Fuente principal </a:t>
            </a:r>
            <a:r>
              <a:rPr lang="es-AR" dirty="0" smtClean="0"/>
              <a:t>de la presentación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733256"/>
          </a:xfrm>
        </p:spPr>
        <p:txBody>
          <a:bodyPr>
            <a:noAutofit/>
          </a:bodyPr>
          <a:lstStyle/>
          <a:p>
            <a:endParaRPr lang="es-AR" sz="2000" i="1" dirty="0" smtClean="0"/>
          </a:p>
          <a:p>
            <a:endParaRPr lang="es-AR" i="1" dirty="0" smtClean="0"/>
          </a:p>
          <a:p>
            <a:r>
              <a:rPr lang="es-AR" i="1" dirty="0" err="1" smtClean="0"/>
              <a:t>Declining</a:t>
            </a:r>
            <a:r>
              <a:rPr lang="es-AR" i="1" dirty="0" smtClean="0"/>
              <a:t> </a:t>
            </a:r>
            <a:r>
              <a:rPr lang="es-AR" i="1" dirty="0" err="1"/>
              <a:t>Inequality</a:t>
            </a:r>
            <a:r>
              <a:rPr lang="es-AR" i="1" dirty="0"/>
              <a:t> in </a:t>
            </a:r>
            <a:r>
              <a:rPr lang="es-AR" i="1" dirty="0" err="1"/>
              <a:t>Latin</a:t>
            </a:r>
            <a:r>
              <a:rPr lang="es-AR" i="1" dirty="0"/>
              <a:t> </a:t>
            </a:r>
            <a:r>
              <a:rPr lang="es-AR" i="1" dirty="0" err="1" smtClean="0"/>
              <a:t>America</a:t>
            </a:r>
            <a:r>
              <a:rPr lang="es-AR" i="1" dirty="0" smtClean="0"/>
              <a:t>: A </a:t>
            </a:r>
            <a:r>
              <a:rPr lang="es-AR" i="1" dirty="0" err="1"/>
              <a:t>Decade</a:t>
            </a:r>
            <a:r>
              <a:rPr lang="es-AR" i="1" dirty="0"/>
              <a:t> of </a:t>
            </a:r>
            <a:r>
              <a:rPr lang="es-AR" i="1" dirty="0" err="1"/>
              <a:t>Progress</a:t>
            </a:r>
            <a:r>
              <a:rPr lang="es-AR" i="1" dirty="0"/>
              <a:t>? </a:t>
            </a:r>
            <a:r>
              <a:rPr lang="es-MX" dirty="0" err="1"/>
              <a:t>Edited</a:t>
            </a:r>
            <a:r>
              <a:rPr lang="es-MX" dirty="0"/>
              <a:t> </a:t>
            </a:r>
            <a:r>
              <a:rPr lang="es-MX" dirty="0" err="1"/>
              <a:t>by</a:t>
            </a:r>
            <a:r>
              <a:rPr lang="es-MX" dirty="0"/>
              <a:t> Luis F. López-Calva and Nora </a:t>
            </a:r>
            <a:r>
              <a:rPr lang="es-MX" dirty="0" err="1"/>
              <a:t>Lustig</a:t>
            </a:r>
            <a:r>
              <a:rPr lang="es-MX" dirty="0"/>
              <a:t>, Brookings </a:t>
            </a:r>
            <a:r>
              <a:rPr lang="es-MX" dirty="0" err="1"/>
              <a:t>Institution</a:t>
            </a:r>
            <a:r>
              <a:rPr lang="es-MX" dirty="0"/>
              <a:t> and UNDP, 2010</a:t>
            </a:r>
            <a:br>
              <a:rPr lang="es-MX" dirty="0"/>
            </a:br>
            <a:r>
              <a:rPr lang="es-MX" dirty="0"/>
              <a:t>Versión en español será publicada por el Fondo de Cultura Económica en otoño </a:t>
            </a:r>
            <a:r>
              <a:rPr lang="es-MX" dirty="0" smtClean="0"/>
              <a:t>2011</a:t>
            </a:r>
          </a:p>
          <a:p>
            <a:endParaRPr lang="es-MX" dirty="0" smtClean="0"/>
          </a:p>
          <a:p>
            <a:endParaRPr lang="es-MX" sz="2000" dirty="0" smtClean="0"/>
          </a:p>
          <a:p>
            <a:pPr>
              <a:buNone/>
            </a:pPr>
            <a:endParaRPr lang="es-MX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99905-B910-433B-A8EE-6F7BD097F5F2}" type="slidenum">
              <a:rPr lang="es-MX" smtClean="0"/>
              <a:pPr/>
              <a:t>2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4A43E7-BD4F-4947-85E2-F599DDB2063D}" type="slidenum">
              <a:rPr lang="en-US"/>
              <a:pPr>
                <a:defRPr/>
              </a:pPr>
              <a:t>20</a:t>
            </a:fld>
            <a:endParaRPr lang="en-US"/>
          </a:p>
        </p:txBody>
      </p:sp>
      <p:pic>
        <p:nvPicPr>
          <p:cNvPr id="3481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9550" y="0"/>
            <a:ext cx="86868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3 CuadroTexto"/>
          <p:cNvSpPr txBox="1"/>
          <p:nvPr/>
        </p:nvSpPr>
        <p:spPr>
          <a:xfrm>
            <a:off x="0" y="0"/>
            <a:ext cx="9144000" cy="769441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es-MX" sz="2200" b="1" dirty="0" smtClean="0">
                <a:latin typeface="+mj-lt"/>
              </a:rPr>
              <a:t>Brecha salarial entre universitarios y personas sin educación o primaria incompleta</a:t>
            </a:r>
            <a:endParaRPr lang="es-MX" sz="2200" b="1" dirty="0">
              <a:latin typeface="+mj-lt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rot="10800000" flipV="1">
            <a:off x="3203848" y="1052736"/>
            <a:ext cx="936104" cy="57606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10800000" flipV="1">
            <a:off x="7596336" y="1052736"/>
            <a:ext cx="100811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10800000" flipV="1">
            <a:off x="3059832" y="4293096"/>
            <a:ext cx="936104" cy="57606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10800000" flipV="1">
            <a:off x="2123728" y="4293096"/>
            <a:ext cx="1872208" cy="100811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10800000" flipV="1">
            <a:off x="6876256" y="4077072"/>
            <a:ext cx="936104" cy="57606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5400000">
            <a:off x="6480212" y="4473116"/>
            <a:ext cx="1728192" cy="93610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s-AR" b="1" dirty="0" smtClean="0"/>
              <a:t>Remuneración por trabajador</a:t>
            </a:r>
            <a:endParaRPr lang="en-US" b="1" dirty="0"/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069160"/>
          </a:xfrm>
        </p:spPr>
        <p:txBody>
          <a:bodyPr>
            <a:normAutofit/>
          </a:bodyPr>
          <a:lstStyle/>
          <a:p>
            <a:endParaRPr lang="es-AR" dirty="0" smtClean="0"/>
          </a:p>
          <a:p>
            <a:r>
              <a:rPr lang="es-AR" dirty="0" smtClean="0"/>
              <a:t>Cambio </a:t>
            </a:r>
            <a:r>
              <a:rPr lang="es-AR" dirty="0" smtClean="0"/>
              <a:t>en horas trabajadas no es importante</a:t>
            </a:r>
          </a:p>
          <a:p>
            <a:endParaRPr lang="es-AR" dirty="0" smtClean="0"/>
          </a:p>
          <a:p>
            <a:r>
              <a:rPr lang="es-AR" dirty="0" smtClean="0"/>
              <a:t>Cambio en la remuneración laboral por hora es notable: </a:t>
            </a:r>
            <a:r>
              <a:rPr lang="es-AR" dirty="0" smtClean="0"/>
              <a:t>bajó </a:t>
            </a:r>
            <a:r>
              <a:rPr lang="es-AR" dirty="0" smtClean="0"/>
              <a:t>la brecha salarial para distintos niveles de educación</a:t>
            </a:r>
          </a:p>
          <a:p>
            <a:endParaRPr lang="es-A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99905-B910-433B-A8EE-6F7BD097F5F2}" type="slidenum">
              <a:rPr lang="es-MX" smtClean="0"/>
              <a:pPr/>
              <a:t>21</a:t>
            </a:fld>
            <a:endParaRPr lang="es-MX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s-AR" b="1" dirty="0" smtClean="0"/>
              <a:t>Remuneración por trabajador</a:t>
            </a:r>
            <a:endParaRPr lang="en-US" b="1" dirty="0"/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069160"/>
          </a:xfrm>
        </p:spPr>
        <p:txBody>
          <a:bodyPr>
            <a:normAutofit/>
          </a:bodyPr>
          <a:lstStyle/>
          <a:p>
            <a:pPr>
              <a:buNone/>
            </a:pPr>
            <a:endParaRPr lang="es-AR" dirty="0" smtClean="0"/>
          </a:p>
          <a:p>
            <a:r>
              <a:rPr lang="es-AR" dirty="0" smtClean="0"/>
              <a:t>¿Demanda u oferta de trabajo?</a:t>
            </a:r>
          </a:p>
          <a:p>
            <a:pPr lvl="1"/>
            <a:r>
              <a:rPr lang="es-AR" sz="3200" dirty="0" smtClean="0"/>
              <a:t>Cambio notable en la composición de la fuerza de trabajo por niveles de educación: </a:t>
            </a:r>
            <a:r>
              <a:rPr lang="es-AR" sz="3200" dirty="0" smtClean="0"/>
              <a:t>oferta; a </a:t>
            </a:r>
            <a:r>
              <a:rPr lang="es-AR" sz="3200" dirty="0" smtClean="0"/>
              <a:t>su vez, causado por el impulso a la educación</a:t>
            </a:r>
          </a:p>
          <a:p>
            <a:pPr lvl="1"/>
            <a:r>
              <a:rPr lang="es-AR" sz="3200" dirty="0" smtClean="0"/>
              <a:t>Pierde fuerza el impacto </a:t>
            </a:r>
            <a:r>
              <a:rPr lang="es-AR" sz="3200" dirty="0" err="1" smtClean="0"/>
              <a:t>desigualador</a:t>
            </a:r>
            <a:r>
              <a:rPr lang="es-AR" sz="3200" dirty="0" smtClean="0"/>
              <a:t> de las reformas y el cambio tecnológico sesgado a la mano de obra calificada</a:t>
            </a:r>
            <a:endParaRPr lang="en-US" sz="3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99905-B910-433B-A8EE-6F7BD097F5F2}" type="slidenum">
              <a:rPr lang="es-MX" smtClean="0"/>
              <a:pPr/>
              <a:t>22</a:t>
            </a:fld>
            <a:endParaRPr lang="es-MX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D8E03A-7E3D-4321-8B1A-16769540985C}" type="slidenum">
              <a:rPr lang="en-US"/>
              <a:pPr>
                <a:defRPr/>
              </a:pPr>
              <a:t>23</a:t>
            </a:fld>
            <a:endParaRPr lang="en-US"/>
          </a:p>
        </p:txBody>
      </p:sp>
      <p:pic>
        <p:nvPicPr>
          <p:cNvPr id="3686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9063"/>
            <a:ext cx="9144000" cy="6738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CuadroTexto"/>
          <p:cNvSpPr txBox="1"/>
          <p:nvPr/>
        </p:nvSpPr>
        <p:spPr>
          <a:xfrm>
            <a:off x="0" y="0"/>
            <a:ext cx="9144000" cy="769441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es-MX" sz="2200" b="1" dirty="0" smtClean="0">
                <a:latin typeface="+mj-lt"/>
              </a:rPr>
              <a:t>Composición </a:t>
            </a:r>
            <a:r>
              <a:rPr lang="es-MX" sz="2200" b="1" dirty="0">
                <a:latin typeface="+mj-lt"/>
              </a:rPr>
              <a:t>de la población adulta por nivel educativo:</a:t>
            </a:r>
          </a:p>
          <a:p>
            <a:pPr algn="ctr">
              <a:defRPr/>
            </a:pPr>
            <a:r>
              <a:rPr lang="es-MX" sz="2200" b="1" dirty="0">
                <a:latin typeface="+mj-lt"/>
              </a:rPr>
              <a:t>Argentina, Brasil, México y Perú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rot="16200000" flipH="1">
            <a:off x="7560332" y="1304764"/>
            <a:ext cx="1152128" cy="7920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 flipH="1" flipV="1">
            <a:off x="7416316" y="2600908"/>
            <a:ext cx="1224136" cy="100811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13312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MX" sz="3600" b="1" dirty="0" smtClean="0"/>
              <a:t>¿Por qué redujo la desigualdad en los ingresos no laborales?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40768"/>
            <a:ext cx="8686800" cy="5517232"/>
          </a:xfrm>
        </p:spPr>
        <p:txBody>
          <a:bodyPr rtlCol="0">
            <a:normAutofit/>
          </a:bodyPr>
          <a:lstStyle/>
          <a:p>
            <a:pPr marL="438912" indent="-320040" algn="just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s-MX" sz="2800" dirty="0" smtClean="0"/>
              <a:t>En los cuatro países aumentaron las transferencias del gobierno hacia los pobres y el gasto público se hizo más progresivo.</a:t>
            </a:r>
          </a:p>
          <a:p>
            <a:pPr marL="438912" indent="-320040" algn="just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endParaRPr lang="es-MX" sz="2600" dirty="0" smtClean="0"/>
          </a:p>
          <a:p>
            <a:pPr marL="709613" lvl="2" algn="just" eaLnBrk="1" fontAlgn="auto" hangingPunct="1">
              <a:spcAft>
                <a:spcPts val="0"/>
              </a:spcAft>
              <a:buClr>
                <a:schemeClr val="accent2"/>
              </a:buClr>
              <a:buFont typeface="Arial"/>
              <a:buChar char="▪"/>
              <a:defRPr/>
            </a:pPr>
            <a:r>
              <a:rPr lang="es-MX" sz="2500" dirty="0" smtClean="0"/>
              <a:t>En Argentina, el programa para desempleados por la crisis de 2001 </a:t>
            </a:r>
            <a:r>
              <a:rPr lang="es-MX" sz="2500" i="1" dirty="0" smtClean="0"/>
              <a:t>Jefes y Jefas de Hogar (</a:t>
            </a:r>
            <a:r>
              <a:rPr lang="es-MX" sz="2500" dirty="0" smtClean="0"/>
              <a:t>y a partir del 2007, la moratoria </a:t>
            </a:r>
            <a:r>
              <a:rPr lang="es-MX" sz="2500" dirty="0" smtClean="0"/>
              <a:t>previsional y del 2009 la Asignación Universal por Hijo)</a:t>
            </a:r>
            <a:endParaRPr lang="es-MX" sz="2500" i="1" dirty="0" smtClean="0"/>
          </a:p>
          <a:p>
            <a:pPr marL="709613" lvl="2" algn="just" eaLnBrk="1" fontAlgn="auto" hangingPunct="1">
              <a:spcAft>
                <a:spcPts val="0"/>
              </a:spcAft>
              <a:buClr>
                <a:schemeClr val="accent2"/>
              </a:buClr>
              <a:buFont typeface="Arial"/>
              <a:buChar char="▪"/>
              <a:defRPr/>
            </a:pPr>
            <a:endParaRPr lang="es-MX" sz="2500" dirty="0" smtClean="0"/>
          </a:p>
          <a:p>
            <a:pPr marL="709613" lvl="2" algn="just" eaLnBrk="1" fontAlgn="auto" hangingPunct="1">
              <a:spcAft>
                <a:spcPts val="0"/>
              </a:spcAft>
              <a:buClr>
                <a:schemeClr val="accent2"/>
              </a:buClr>
              <a:buFont typeface="Arial"/>
              <a:buChar char="▪"/>
              <a:defRPr/>
            </a:pPr>
            <a:r>
              <a:rPr lang="es-MX" sz="2500" dirty="0" smtClean="0"/>
              <a:t>En </a:t>
            </a:r>
            <a:r>
              <a:rPr lang="es-MX" sz="2500" dirty="0" smtClean="0"/>
              <a:t>Perú, las transferencias en especie en programas de alimentación y salud</a:t>
            </a:r>
            <a:r>
              <a:rPr lang="es-MX" sz="2500" dirty="0" smtClean="0"/>
              <a:t>. A partir del 2010, el program</a:t>
            </a:r>
            <a:r>
              <a:rPr lang="es-MX" sz="2500" dirty="0" smtClean="0"/>
              <a:t>a de transferencias en efectivo Juntos</a:t>
            </a:r>
            <a:endParaRPr lang="es-MX" sz="25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5743B6-DD89-40F1-991C-186A9F3DC4F3}" type="slidenum">
              <a:rPr lang="en-US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13312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MX" sz="3600" b="1" dirty="0" smtClean="0"/>
              <a:t>¿Por qué </a:t>
            </a:r>
            <a:r>
              <a:rPr lang="es-MX" sz="3600" dirty="0" smtClean="0"/>
              <a:t>se </a:t>
            </a:r>
            <a:r>
              <a:rPr lang="es-MX" sz="3600" b="1" dirty="0" smtClean="0"/>
              <a:t>redujo </a:t>
            </a:r>
            <a:r>
              <a:rPr lang="es-MX" sz="3600" b="1" dirty="0" smtClean="0"/>
              <a:t>la desigualdad en los ingresos no laborales?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40768"/>
            <a:ext cx="8686800" cy="5517232"/>
          </a:xfrm>
        </p:spPr>
        <p:txBody>
          <a:bodyPr rtlCol="0">
            <a:normAutofit/>
          </a:bodyPr>
          <a:lstStyle/>
          <a:p>
            <a:pPr marL="709613" lvl="2" algn="just" eaLnBrk="1" fontAlgn="auto" hangingPunct="1">
              <a:spcAft>
                <a:spcPts val="0"/>
              </a:spcAft>
              <a:buClr>
                <a:schemeClr val="accent2"/>
              </a:buClr>
              <a:buFont typeface="Arial"/>
              <a:buChar char="▪"/>
              <a:defRPr/>
            </a:pPr>
            <a:endParaRPr lang="es-MX" sz="2500" dirty="0" smtClean="0"/>
          </a:p>
          <a:p>
            <a:pPr marL="709613" lvl="2" algn="just" eaLnBrk="1" fontAlgn="auto" hangingPunct="1">
              <a:spcAft>
                <a:spcPts val="0"/>
              </a:spcAft>
              <a:buClr>
                <a:schemeClr val="accent2"/>
              </a:buClr>
              <a:buFont typeface="Arial"/>
              <a:buChar char="▪"/>
              <a:defRPr/>
            </a:pPr>
            <a:endParaRPr lang="es-MX" sz="2500" dirty="0" smtClean="0"/>
          </a:p>
          <a:p>
            <a:pPr marL="709613" lvl="2" algn="just" eaLnBrk="1" fontAlgn="auto" hangingPunct="1">
              <a:spcAft>
                <a:spcPts val="0"/>
              </a:spcAft>
              <a:buClr>
                <a:schemeClr val="accent2"/>
              </a:buClr>
              <a:buFont typeface="Arial"/>
              <a:buChar char="▪"/>
              <a:defRPr/>
            </a:pPr>
            <a:r>
              <a:rPr lang="es-MX" sz="3200" dirty="0" smtClean="0"/>
              <a:t>En </a:t>
            </a:r>
            <a:r>
              <a:rPr lang="es-MX" sz="3200" dirty="0" err="1" smtClean="0"/>
              <a:t>Brazil</a:t>
            </a:r>
            <a:r>
              <a:rPr lang="es-MX" sz="3200" dirty="0" smtClean="0"/>
              <a:t> </a:t>
            </a:r>
            <a:r>
              <a:rPr lang="es-MX" sz="3200" dirty="0" smtClean="0"/>
              <a:t>(Bolsa Familia) </a:t>
            </a:r>
            <a:r>
              <a:rPr lang="es-MX" sz="3200" dirty="0" smtClean="0"/>
              <a:t>y México (Oportunidades) </a:t>
            </a:r>
            <a:r>
              <a:rPr lang="es-MX" sz="3200" dirty="0" smtClean="0"/>
              <a:t>las transferencias condicionadas en efectivo a gran escala =&gt; pueden representar entre el 10 y 20 por ciento de la reducción en la desigualdad global. Estos esquemas fungen como un mecanismo de redistribución eficaz porque cuestan alrededor de 0.5% del PIB.</a:t>
            </a:r>
          </a:p>
          <a:p>
            <a:pPr marL="709613" lvl="2" algn="just" eaLnBrk="1" fontAlgn="auto" hangingPunct="1">
              <a:spcAft>
                <a:spcPts val="0"/>
              </a:spcAft>
              <a:buClr>
                <a:schemeClr val="accent2"/>
              </a:buClr>
              <a:buFont typeface="Arial"/>
              <a:buChar char="▪"/>
              <a:defRPr/>
            </a:pPr>
            <a:endParaRPr lang="es-MX" sz="3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5743B6-DD89-40F1-991C-186A9F3DC4F3}" type="slidenum">
              <a:rPr lang="en-US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err="1" smtClean="0"/>
              <a:t>Conclusiones</a:t>
            </a:r>
            <a:endParaRPr lang="en-US" b="1" dirty="0"/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410200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s-MX" dirty="0" smtClean="0"/>
              <a:t>En la “carrera” entre el cambio tecnológico –con sesgo al trabajo calificado- y la expansión educativa, en los últimos diez años la expansión educativa ha tomado la delantera </a:t>
            </a:r>
            <a:r>
              <a:rPr lang="es-MX" dirty="0" smtClean="0"/>
              <a:t>(teoría de </a:t>
            </a:r>
            <a:r>
              <a:rPr lang="es-MX" dirty="0" err="1" smtClean="0"/>
              <a:t>Tinbergen</a:t>
            </a:r>
            <a:r>
              <a:rPr lang="es-MX" dirty="0"/>
              <a:t>)</a:t>
            </a:r>
            <a:endParaRPr lang="es-MX" dirty="0" smtClean="0"/>
          </a:p>
          <a:p>
            <a:pPr algn="just" eaLnBrk="1" hangingPunct="1"/>
            <a:endParaRPr lang="en-US" dirty="0" smtClean="0"/>
          </a:p>
          <a:p>
            <a:pPr algn="just" eaLnBrk="1" hangingPunct="1"/>
            <a:r>
              <a:rPr lang="es-MX" dirty="0" smtClean="0"/>
              <a:t>Como consecuencia de la democratización y la competencia política, las transferencias del gobierno (en efectivo y en especie) se han vuelto más generosas y focalizadas hacia los pobres.</a:t>
            </a:r>
          </a:p>
          <a:p>
            <a:pPr algn="just" eaLnBrk="1" hangingPunct="1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D41EDBD9-EAA2-4408-85DE-DBC2F1F69D47}" type="slidenum">
              <a:rPr lang="en-US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s-AR" dirty="0" smtClean="0"/>
              <a:t>Latinoamérica sigue siendo la región más desigual</a:t>
            </a:r>
          </a:p>
          <a:p>
            <a:endParaRPr lang="es-AR" dirty="0" smtClean="0"/>
          </a:p>
          <a:p>
            <a:r>
              <a:rPr lang="en-US" dirty="0" err="1" smtClean="0"/>
              <a:t>Pol</a:t>
            </a:r>
            <a:r>
              <a:rPr lang="es-AR" dirty="0" err="1" smtClean="0"/>
              <a:t>ítica</a:t>
            </a:r>
            <a:r>
              <a:rPr lang="es-AR" dirty="0" smtClean="0"/>
              <a:t> fiscal: LA redistribuye </a:t>
            </a:r>
            <a:r>
              <a:rPr lang="es-AR" dirty="0" smtClean="0"/>
              <a:t>poco.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El </a:t>
            </a:r>
            <a:r>
              <a:rPr lang="en-US" dirty="0" err="1" smtClean="0"/>
              <a:t>Gini</a:t>
            </a:r>
            <a:r>
              <a:rPr lang="en-US" dirty="0" smtClean="0"/>
              <a:t> antes de </a:t>
            </a:r>
            <a:r>
              <a:rPr lang="en-US" dirty="0" err="1" smtClean="0"/>
              <a:t>impuestos</a:t>
            </a:r>
            <a:r>
              <a:rPr lang="en-US" dirty="0" smtClean="0"/>
              <a:t> y </a:t>
            </a:r>
            <a:r>
              <a:rPr lang="en-US" dirty="0" err="1" smtClean="0"/>
              <a:t>transferencias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33% mayor en LA </a:t>
            </a:r>
            <a:r>
              <a:rPr lang="en-US" dirty="0" err="1" smtClean="0"/>
              <a:t>que</a:t>
            </a:r>
            <a:r>
              <a:rPr lang="en-US" dirty="0" smtClean="0"/>
              <a:t> en 15 </a:t>
            </a:r>
            <a:r>
              <a:rPr lang="en-US" dirty="0" err="1" smtClean="0"/>
              <a:t>países</a:t>
            </a:r>
            <a:r>
              <a:rPr lang="en-US" dirty="0" smtClean="0"/>
              <a:t> </a:t>
            </a:r>
            <a:r>
              <a:rPr lang="en-US" dirty="0" err="1" smtClean="0"/>
              <a:t>europeos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err="1" smtClean="0"/>
              <a:t>Después</a:t>
            </a:r>
            <a:r>
              <a:rPr lang="en-US" dirty="0" smtClean="0"/>
              <a:t> de </a:t>
            </a:r>
            <a:r>
              <a:rPr lang="en-US" dirty="0" err="1" smtClean="0"/>
              <a:t>impuestos</a:t>
            </a:r>
            <a:r>
              <a:rPr lang="en-US" dirty="0" smtClean="0"/>
              <a:t> y </a:t>
            </a:r>
            <a:r>
              <a:rPr lang="en-US" dirty="0" err="1" smtClean="0"/>
              <a:t>transferencias</a:t>
            </a:r>
            <a:r>
              <a:rPr lang="en-US" dirty="0" smtClean="0"/>
              <a:t> el </a:t>
            </a:r>
            <a:r>
              <a:rPr lang="en-US" dirty="0" err="1" smtClean="0"/>
              <a:t>Gini</a:t>
            </a:r>
            <a:r>
              <a:rPr lang="en-US" dirty="0" smtClean="0"/>
              <a:t> en LA </a:t>
            </a:r>
            <a:r>
              <a:rPr lang="en-US" dirty="0" err="1" smtClean="0"/>
              <a:t>es</a:t>
            </a:r>
            <a:r>
              <a:rPr lang="en-US" dirty="0" smtClean="0"/>
              <a:t> 60% mayor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A4457-FDB1-4F8C-86F4-C158D079D01D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Sin embargo, </a:t>
            </a:r>
            <a:r>
              <a:rPr lang="en-US" dirty="0" err="1" smtClean="0"/>
              <a:t>aún</a:t>
            </a:r>
            <a:r>
              <a:rPr lang="en-US" dirty="0" smtClean="0"/>
              <a:t> </a:t>
            </a:r>
            <a:r>
              <a:rPr lang="en-US" dirty="0" err="1" smtClean="0"/>
              <a:t>después</a:t>
            </a:r>
            <a:r>
              <a:rPr lang="en-US" dirty="0" smtClean="0"/>
              <a:t> de la </a:t>
            </a:r>
            <a:r>
              <a:rPr lang="en-US" dirty="0" err="1" smtClean="0"/>
              <a:t>reducción</a:t>
            </a:r>
            <a:r>
              <a:rPr lang="en-US" dirty="0" smtClean="0"/>
              <a:t> de la </a:t>
            </a:r>
            <a:r>
              <a:rPr lang="en-US" dirty="0" err="1" smtClean="0"/>
              <a:t>desigualdad</a:t>
            </a:r>
            <a:r>
              <a:rPr lang="en-US" dirty="0" smtClean="0"/>
              <a:t>…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err="1" smtClean="0"/>
              <a:t>Perspectivas</a:t>
            </a:r>
            <a:endParaRPr lang="en-US" b="1" dirty="0"/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805264"/>
          </a:xfrm>
        </p:spPr>
        <p:txBody>
          <a:bodyPr>
            <a:normAutofit lnSpcReduction="10000"/>
          </a:bodyPr>
          <a:lstStyle/>
          <a:p>
            <a:pPr algn="just" eaLnBrk="1" hangingPunct="1">
              <a:buNone/>
            </a:pPr>
            <a:endParaRPr lang="en-US" sz="2600" dirty="0" smtClean="0"/>
          </a:p>
          <a:p>
            <a:pPr algn="just" eaLnBrk="1" hangingPunct="1">
              <a:buNone/>
            </a:pPr>
            <a:endParaRPr lang="en-US" sz="2600" dirty="0" smtClean="0"/>
          </a:p>
          <a:p>
            <a:pPr algn="just" eaLnBrk="1" hangingPunct="1">
              <a:buNone/>
            </a:pPr>
            <a:r>
              <a:rPr lang="en-US" dirty="0" smtClean="0"/>
              <a:t>¿</a:t>
            </a:r>
            <a:r>
              <a:rPr lang="es-MX" dirty="0" smtClean="0"/>
              <a:t>Continuará el impulso hacia una menor desigualdad en América Latina?</a:t>
            </a:r>
            <a:r>
              <a:rPr lang="en-US" dirty="0" smtClean="0"/>
              <a:t> </a:t>
            </a:r>
          </a:p>
          <a:p>
            <a:pPr algn="just"/>
            <a:r>
              <a:rPr lang="en-US" dirty="0" err="1" smtClean="0"/>
              <a:t>Tarde</a:t>
            </a:r>
            <a:r>
              <a:rPr lang="en-US" dirty="0" smtClean="0"/>
              <a:t> o </a:t>
            </a:r>
            <a:r>
              <a:rPr lang="en-US" dirty="0" err="1" smtClean="0"/>
              <a:t>temprano</a:t>
            </a:r>
            <a:r>
              <a:rPr lang="en-US" dirty="0" smtClean="0"/>
              <a:t>, la </a:t>
            </a:r>
            <a:r>
              <a:rPr lang="en-US" dirty="0" err="1" smtClean="0"/>
              <a:t>población</a:t>
            </a:r>
            <a:r>
              <a:rPr lang="en-US" dirty="0" smtClean="0"/>
              <a:t> </a:t>
            </a:r>
            <a:r>
              <a:rPr lang="en-US" dirty="0" err="1" smtClean="0"/>
              <a:t>enfrentará</a:t>
            </a:r>
            <a:r>
              <a:rPr lang="en-US" dirty="0" smtClean="0"/>
              <a:t> la </a:t>
            </a:r>
            <a:r>
              <a:rPr lang="en-US" dirty="0" err="1" smtClean="0"/>
              <a:t>barrera</a:t>
            </a:r>
            <a:r>
              <a:rPr lang="en-US" dirty="0" smtClean="0"/>
              <a:t> de </a:t>
            </a:r>
            <a:r>
              <a:rPr lang="en-US" dirty="0" err="1" smtClean="0"/>
              <a:t>acceso</a:t>
            </a:r>
            <a:r>
              <a:rPr lang="en-US" dirty="0" smtClean="0"/>
              <a:t> a la </a:t>
            </a:r>
            <a:r>
              <a:rPr lang="en-US" dirty="0" err="1" smtClean="0"/>
              <a:t>educación</a:t>
            </a:r>
            <a:r>
              <a:rPr lang="en-US" dirty="0" smtClean="0"/>
              <a:t> post-</a:t>
            </a:r>
            <a:r>
              <a:rPr lang="en-US" dirty="0" err="1" smtClean="0"/>
              <a:t>secundaria</a:t>
            </a:r>
            <a:r>
              <a:rPr lang="en-US" dirty="0" smtClean="0"/>
              <a:t> </a:t>
            </a:r>
            <a:r>
              <a:rPr lang="en-US" dirty="0" err="1" smtClean="0"/>
              <a:t>básica</a:t>
            </a:r>
            <a:r>
              <a:rPr lang="en-US" dirty="0" smtClean="0"/>
              <a:t> y </a:t>
            </a:r>
            <a:r>
              <a:rPr lang="en-US" dirty="0" err="1" smtClean="0"/>
              <a:t>terciaria</a:t>
            </a:r>
            <a:r>
              <a:rPr lang="en-US" dirty="0" smtClean="0"/>
              <a:t> y con </a:t>
            </a:r>
            <a:r>
              <a:rPr lang="en-US" dirty="0" err="1" smtClean="0"/>
              <a:t>ello</a:t>
            </a:r>
            <a:r>
              <a:rPr lang="en-US" dirty="0" smtClean="0"/>
              <a:t> </a:t>
            </a:r>
            <a:r>
              <a:rPr lang="en-US" dirty="0" err="1" smtClean="0"/>
              <a:t>posiblemente</a:t>
            </a:r>
            <a:r>
              <a:rPr lang="en-US" dirty="0" smtClean="0"/>
              <a:t> se </a:t>
            </a:r>
            <a:r>
              <a:rPr lang="en-US" dirty="0" err="1" smtClean="0"/>
              <a:t>frenará</a:t>
            </a:r>
            <a:r>
              <a:rPr lang="en-US" dirty="0" smtClean="0"/>
              <a:t> el </a:t>
            </a:r>
            <a:r>
              <a:rPr lang="en-US" dirty="0" err="1" smtClean="0"/>
              <a:t>ímpetu</a:t>
            </a:r>
            <a:r>
              <a:rPr lang="en-US" dirty="0" smtClean="0"/>
              <a:t> </a:t>
            </a:r>
            <a:r>
              <a:rPr lang="en-US" dirty="0" err="1" smtClean="0"/>
              <a:t>igualador</a:t>
            </a:r>
            <a:endParaRPr lang="en-US" dirty="0" smtClean="0"/>
          </a:p>
          <a:p>
            <a:pPr lvl="1" algn="just"/>
            <a:r>
              <a:rPr lang="es-AR" sz="3200" dirty="0" smtClean="0"/>
              <a:t>Problemas de oferta: no hay suficientes escuelas a nivel del ciclo </a:t>
            </a:r>
            <a:r>
              <a:rPr lang="es-AR" sz="3200" dirty="0" smtClean="0"/>
              <a:t>secundario y terciario</a:t>
            </a:r>
            <a:endParaRPr lang="es-AR" sz="3200" dirty="0" smtClean="0"/>
          </a:p>
          <a:p>
            <a:pPr lvl="1" algn="just"/>
            <a:r>
              <a:rPr lang="es-AR" sz="3200" dirty="0" smtClean="0"/>
              <a:t>Costo de oportunidad</a:t>
            </a:r>
          </a:p>
          <a:p>
            <a:pPr lvl="1" algn="just"/>
            <a:r>
              <a:rPr lang="es-AR" sz="3200" dirty="0" smtClean="0"/>
              <a:t>Baja calidad educativa de los ciclos básicos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D41EDBD9-EAA2-4408-85DE-DBC2F1F69D47}" type="slidenum">
              <a:rPr lang="en-US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err="1" smtClean="0"/>
              <a:t>Perspectivas</a:t>
            </a:r>
            <a:endParaRPr lang="en-US" b="1" dirty="0"/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733256"/>
          </a:xfrm>
        </p:spPr>
        <p:txBody>
          <a:bodyPr>
            <a:normAutofit/>
          </a:bodyPr>
          <a:lstStyle/>
          <a:p>
            <a:pPr algn="just" eaLnBrk="1" hangingPunct="1">
              <a:buNone/>
            </a:pPr>
            <a:endParaRPr lang="en-US" sz="2600" dirty="0" smtClean="0"/>
          </a:p>
          <a:p>
            <a:pPr algn="just"/>
            <a:r>
              <a:rPr lang="es-AR" dirty="0" smtClean="0"/>
              <a:t>La </a:t>
            </a:r>
            <a:r>
              <a:rPr lang="es-AR" dirty="0" smtClean="0"/>
              <a:t>capacidad política y fiscal del estado para redistribuir vía transferencias y expansión educativa ¿podrá continuar? </a:t>
            </a:r>
          </a:p>
          <a:p>
            <a:pPr lvl="1" algn="just"/>
            <a:endParaRPr lang="es-AR" sz="3200" dirty="0" smtClean="0"/>
          </a:p>
          <a:p>
            <a:pPr lvl="1" algn="just"/>
            <a:r>
              <a:rPr lang="es-AR" sz="3200" dirty="0" smtClean="0"/>
              <a:t>Factores </a:t>
            </a:r>
            <a:r>
              <a:rPr lang="es-AR" sz="3200" dirty="0" smtClean="0"/>
              <a:t>optimistas:</a:t>
            </a:r>
          </a:p>
          <a:p>
            <a:pPr lvl="2" algn="just"/>
            <a:r>
              <a:rPr lang="es-AR" sz="3200" dirty="0" smtClean="0"/>
              <a:t>Auge de materias primas</a:t>
            </a:r>
            <a:endParaRPr lang="en-US" sz="3200" dirty="0" smtClean="0"/>
          </a:p>
          <a:p>
            <a:pPr lvl="2"/>
            <a:r>
              <a:rPr lang="es-AR" sz="3200" dirty="0"/>
              <a:t>C</a:t>
            </a:r>
            <a:r>
              <a:rPr lang="es-AR" sz="3200" dirty="0" smtClean="0"/>
              <a:t>ompetencia política en regímenes </a:t>
            </a:r>
            <a:r>
              <a:rPr lang="es-AR" sz="3200" dirty="0" smtClean="0"/>
              <a:t>democráticos generó un efecto demostración</a:t>
            </a:r>
            <a:endParaRPr lang="en-US" sz="3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D41EDBD9-EAA2-4408-85DE-DBC2F1F69D47}" type="slidenum">
              <a:rPr lang="en-US"/>
              <a:pPr>
                <a:defRPr/>
              </a:pPr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Estructura de la presentación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069160"/>
          </a:xfrm>
        </p:spPr>
        <p:txBody>
          <a:bodyPr>
            <a:normAutofit fontScale="92500" lnSpcReduction="10000"/>
          </a:bodyPr>
          <a:lstStyle/>
          <a:p>
            <a:r>
              <a:rPr lang="es-AR" dirty="0" smtClean="0"/>
              <a:t>La caída de la desigualdad: ¿cuánto y desde cuándo?</a:t>
            </a:r>
          </a:p>
          <a:p>
            <a:endParaRPr lang="es-AR" dirty="0" smtClean="0"/>
          </a:p>
          <a:p>
            <a:r>
              <a:rPr lang="es-AR" dirty="0" smtClean="0"/>
              <a:t>La </a:t>
            </a:r>
            <a:r>
              <a:rPr lang="es-AR" dirty="0" smtClean="0"/>
              <a:t>caída de la desigualdad: ¿</a:t>
            </a:r>
            <a:r>
              <a:rPr lang="es-AR" dirty="0"/>
              <a:t>p</a:t>
            </a:r>
            <a:r>
              <a:rPr lang="es-AR" dirty="0" smtClean="0"/>
              <a:t>or qué?</a:t>
            </a:r>
          </a:p>
          <a:p>
            <a:pPr lvl="1"/>
            <a:r>
              <a:rPr lang="es-AR" dirty="0" smtClean="0"/>
              <a:t>Resultados para Argentina, Brasil, México y Perú</a:t>
            </a:r>
          </a:p>
          <a:p>
            <a:pPr lvl="2"/>
            <a:r>
              <a:rPr lang="es-AR" dirty="0"/>
              <a:t>D</a:t>
            </a:r>
            <a:r>
              <a:rPr lang="es-AR" dirty="0" smtClean="0"/>
              <a:t>escomposición no paramétrica: factores demográficos y cambios en la desigualdad de ingresos laborales y no laborales</a:t>
            </a:r>
          </a:p>
          <a:p>
            <a:pPr lvl="2"/>
            <a:r>
              <a:rPr lang="es-AR" dirty="0" smtClean="0"/>
              <a:t>Causas más probables de la caída en la desigualdad de ingresos laborales</a:t>
            </a:r>
          </a:p>
          <a:p>
            <a:pPr lvl="2"/>
            <a:r>
              <a:rPr lang="es-AR" dirty="0" smtClean="0"/>
              <a:t>Causas más probables de la caída en la desigualdad de ingresos no laborales</a:t>
            </a:r>
          </a:p>
          <a:p>
            <a:endParaRPr lang="es-AR" dirty="0" smtClean="0"/>
          </a:p>
          <a:p>
            <a:r>
              <a:rPr lang="es-AR" dirty="0" smtClean="0"/>
              <a:t>Perspectivas</a:t>
            </a:r>
            <a:r>
              <a:rPr lang="es-AR" dirty="0" smtClean="0"/>
              <a:t>: ¿continuará la caída de la desigualdad en el futuro?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99905-B910-433B-A8EE-6F7BD097F5F2}" type="slidenum">
              <a:rPr lang="es-MX" smtClean="0"/>
              <a:pPr/>
              <a:t>3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GRACIAS</a:t>
            </a: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EE644D-B872-4299-A9A4-78AA8A961ACF}" type="slidenum">
              <a:rPr lang="en-US"/>
              <a:pPr>
                <a:defRPr/>
              </a:pPr>
              <a:t>30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dirty="0" smtClean="0"/>
              <a:t>América Latina, la región más desigual </a:t>
            </a:r>
            <a:r>
              <a:rPr lang="es-AR" sz="4000" dirty="0" smtClean="0"/>
              <a:t>(coeficiente de </a:t>
            </a:r>
            <a:r>
              <a:rPr lang="es-AR" sz="4000" dirty="0" err="1" smtClean="0"/>
              <a:t>Gini</a:t>
            </a:r>
            <a:r>
              <a:rPr lang="es-AR" sz="4000" dirty="0" smtClean="0"/>
              <a:t> circa 2004)</a:t>
            </a:r>
            <a:endParaRPr lang="en-US" sz="4000" dirty="0"/>
          </a:p>
        </p:txBody>
      </p:sp>
      <p:pic>
        <p:nvPicPr>
          <p:cNvPr id="4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579387"/>
            <a:ext cx="8424936" cy="506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Arrow Connector 4"/>
          <p:cNvCxnSpPr/>
          <p:nvPr/>
        </p:nvCxnSpPr>
        <p:spPr>
          <a:xfrm>
            <a:off x="2267744" y="1268760"/>
            <a:ext cx="5832648" cy="93610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99905-B910-433B-A8EE-6F7BD097F5F2}" type="slidenum">
              <a:rPr lang="es-MX" smtClean="0"/>
              <a:pPr/>
              <a:t>4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s-MX"/>
          </a:p>
        </p:txBody>
      </p:sp>
      <p:sp>
        <p:nvSpPr>
          <p:cNvPr id="9220" name="Rectangle 3"/>
          <p:cNvSpPr>
            <a:spLocks noChangeArrowheads="1"/>
          </p:cNvSpPr>
          <p:nvPr/>
        </p:nvSpPr>
        <p:spPr bwMode="auto">
          <a:xfrm>
            <a:off x="228600" y="-83026"/>
            <a:ext cx="86868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es-MX" sz="2400" b="1" dirty="0">
                <a:cs typeface="Times New Roman" pitchFamily="18" charset="0"/>
              </a:rPr>
              <a:t>Coeficiente de Gini para América Latina:</a:t>
            </a:r>
          </a:p>
          <a:p>
            <a:pPr algn="ctr">
              <a:defRPr/>
            </a:pPr>
            <a:r>
              <a:rPr lang="es-MX" sz="2400" b="1" dirty="0">
                <a:cs typeface="Times New Roman" pitchFamily="18" charset="0"/>
              </a:rPr>
              <a:t>Principio de los </a:t>
            </a:r>
            <a:r>
              <a:rPr lang="es-MX" sz="2400" b="1" dirty="0" smtClean="0">
                <a:cs typeface="Times New Roman" pitchFamily="18" charset="0"/>
              </a:rPr>
              <a:t>noventa-finales </a:t>
            </a:r>
            <a:r>
              <a:rPr lang="es-MX" sz="2400" b="1" dirty="0">
                <a:cs typeface="Times New Roman" pitchFamily="18" charset="0"/>
              </a:rPr>
              <a:t>de </a:t>
            </a:r>
            <a:r>
              <a:rPr lang="es-MX" sz="2400" b="1" dirty="0" smtClean="0">
                <a:cs typeface="Times New Roman" pitchFamily="18" charset="0"/>
              </a:rPr>
              <a:t>2000</a:t>
            </a:r>
          </a:p>
          <a:p>
            <a:pPr algn="ctr">
              <a:defRPr/>
            </a:pPr>
            <a:r>
              <a:rPr lang="es-MX" sz="2400" b="1" dirty="0" smtClean="0">
                <a:cs typeface="Times New Roman" pitchFamily="18" charset="0"/>
              </a:rPr>
              <a:t>(gris claro: sólo países en que disminuyó)</a:t>
            </a:r>
            <a:endParaRPr lang="es-MX" sz="2400" b="1" dirty="0"/>
          </a:p>
          <a:p>
            <a:pPr indent="457200" algn="ctr" eaLnBrk="0" hangingPunct="0">
              <a:defRPr/>
            </a:pPr>
            <a:endParaRPr lang="es-MX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C32072-7220-4178-B304-DC3918C422CE}" type="slidenum">
              <a:rPr lang="en-US"/>
              <a:pPr>
                <a:defRPr/>
              </a:pPr>
              <a:t>5</a:t>
            </a:fld>
            <a:endParaRPr lang="en-US"/>
          </a:p>
        </p:txBody>
      </p:sp>
      <p:graphicFrame>
        <p:nvGraphicFramePr>
          <p:cNvPr id="47" name="2 Gráfico"/>
          <p:cNvGraphicFramePr/>
          <p:nvPr/>
        </p:nvGraphicFramePr>
        <p:xfrm>
          <a:off x="-47625" y="1484785"/>
          <a:ext cx="9191625" cy="5373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600" b="1" dirty="0" smtClean="0"/>
              <a:t>La </a:t>
            </a:r>
            <a:r>
              <a:rPr lang="en-US" sz="3600" b="1" dirty="0" err="1" smtClean="0"/>
              <a:t>caída</a:t>
            </a:r>
            <a:r>
              <a:rPr lang="en-US" sz="3600" b="1" dirty="0" smtClean="0"/>
              <a:t> de la </a:t>
            </a:r>
            <a:r>
              <a:rPr lang="en-US" sz="3600" b="1" dirty="0" err="1" smtClean="0"/>
              <a:t>desigualdad</a:t>
            </a:r>
            <a:r>
              <a:rPr lang="en-US" sz="3600" b="1" dirty="0" smtClean="0"/>
              <a:t> en </a:t>
            </a:r>
            <a:r>
              <a:rPr lang="en-US" sz="3600" b="1" dirty="0" err="1" smtClean="0"/>
              <a:t>América</a:t>
            </a:r>
            <a:r>
              <a:rPr lang="en-US" sz="3600" b="1" dirty="0" smtClean="0"/>
              <a:t> Latina: ¿</a:t>
            </a:r>
            <a:r>
              <a:rPr lang="en-US" sz="3600" b="1" dirty="0" err="1" smtClean="0"/>
              <a:t>cuánto</a:t>
            </a:r>
            <a:r>
              <a:rPr lang="en-US" sz="3600" b="1" dirty="0"/>
              <a:t>?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8610600" cy="5334000"/>
          </a:xfrm>
        </p:spPr>
        <p:txBody>
          <a:bodyPr/>
          <a:lstStyle/>
          <a:p>
            <a:pPr algn="just" eaLnBrk="1" hangingPunct="1"/>
            <a:endParaRPr lang="es-MX" sz="2600" dirty="0" smtClean="0"/>
          </a:p>
          <a:p>
            <a:pPr algn="just" eaLnBrk="1" hangingPunct="1"/>
            <a:endParaRPr lang="es-MX" sz="2600" dirty="0" smtClean="0"/>
          </a:p>
          <a:p>
            <a:pPr algn="just" eaLnBrk="1" hangingPunct="1"/>
            <a:r>
              <a:rPr lang="es-MX" sz="3600" dirty="0" smtClean="0"/>
              <a:t>En la mayoría de los países de la región analizados (13 de 17) la desigualdad se ha reducido en cerca de 1% al año entre (</a:t>
            </a:r>
            <a:r>
              <a:rPr lang="es-MX" sz="3600" i="1" dirty="0" smtClean="0"/>
              <a:t>circa</a:t>
            </a:r>
            <a:r>
              <a:rPr lang="es-MX" sz="3600" dirty="0" smtClean="0"/>
              <a:t>) 2000 y (</a:t>
            </a:r>
            <a:r>
              <a:rPr lang="es-MX" sz="3600" i="1" dirty="0" smtClean="0"/>
              <a:t>circa</a:t>
            </a:r>
            <a:r>
              <a:rPr lang="es-MX" sz="3600" dirty="0" smtClean="0"/>
              <a:t>) 2008 y 2009. </a:t>
            </a:r>
          </a:p>
          <a:p>
            <a:pPr algn="just" eaLnBrk="1" hangingPunct="1"/>
            <a:endParaRPr lang="es-MX" sz="2800" dirty="0" smtClean="0"/>
          </a:p>
          <a:p>
            <a:pPr eaLnBrk="1" hangingPunct="1"/>
            <a:r>
              <a:rPr lang="es-MX" sz="2800" dirty="0"/>
              <a:t>L</a:t>
            </a:r>
            <a:r>
              <a:rPr lang="es-MX" sz="2800" dirty="0" smtClean="0"/>
              <a:t>a disminución es estadísticamente significativa en lo general (rectángulos con borde negro indican que no es significativo el cambio).</a:t>
            </a:r>
          </a:p>
          <a:p>
            <a:pPr algn="just" eaLnBrk="1" hangingPunct="1"/>
            <a:endParaRPr lang="es-MX" dirty="0" smtClean="0"/>
          </a:p>
          <a:p>
            <a:pPr lvl="1" algn="just" eaLnBrk="1" hangingPunct="1"/>
            <a:endParaRPr lang="es-MX" dirty="0" smtClean="0"/>
          </a:p>
          <a:p>
            <a:pPr algn="just" eaLnBrk="1" hangingPunct="1"/>
            <a:endParaRPr lang="es-MX" dirty="0" smtClean="0"/>
          </a:p>
          <a:p>
            <a:pPr algn="just" eaLnBrk="1" hangingPunct="1"/>
            <a:endParaRPr lang="es-MX" dirty="0" smtClean="0"/>
          </a:p>
          <a:p>
            <a:pPr algn="just" eaLnBrk="1" hangingPunct="1">
              <a:buFont typeface="Wingdings 2" pitchFamily="18" charset="2"/>
              <a:buNone/>
            </a:pPr>
            <a:endParaRPr lang="es-MX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E47A7C7B-5295-4A9E-B347-E6F49EBB680F}" type="slidenum">
              <a:rPr lang="en-US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251520" y="260648"/>
            <a:ext cx="87129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Cambio anual en el coeficiente de Gini por país: circa 2000-2008 (cambio anual en el </a:t>
            </a:r>
            <a:r>
              <a:rPr lang="es-MX" sz="2800" b="1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Gini</a:t>
            </a:r>
            <a:r>
              <a:rPr lang="es-MX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en %)</a:t>
            </a:r>
            <a:endParaRPr lang="es-MX" sz="28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28800"/>
            <a:ext cx="9144000" cy="52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99905-B910-433B-A8EE-6F7BD097F5F2}" type="slidenum">
              <a:rPr lang="es-MX" smtClean="0"/>
              <a:pPr/>
              <a:t>7</a:t>
            </a:fld>
            <a:endParaRPr lang="es-MX"/>
          </a:p>
        </p:txBody>
      </p:sp>
      <p:cxnSp>
        <p:nvCxnSpPr>
          <p:cNvPr id="5" name="Straight Arrow Connector 4"/>
          <p:cNvCxnSpPr/>
          <p:nvPr/>
        </p:nvCxnSpPr>
        <p:spPr>
          <a:xfrm rot="5400000">
            <a:off x="4319972" y="2960948"/>
            <a:ext cx="1368152" cy="14401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AR" sz="3600" dirty="0" smtClean="0"/>
              <a:t>Aumento en los 90 y caída en los 2000 del </a:t>
            </a:r>
            <a:r>
              <a:rPr lang="es-AR" sz="3600" dirty="0" err="1" smtClean="0"/>
              <a:t>Gini</a:t>
            </a:r>
            <a:r>
              <a:rPr lang="es-AR" sz="3600" dirty="0" smtClean="0"/>
              <a:t> por país (puntos porcentuales)</a:t>
            </a:r>
            <a:endParaRPr lang="en-US" sz="3600" dirty="0"/>
          </a:p>
        </p:txBody>
      </p:sp>
      <p:graphicFrame>
        <p:nvGraphicFramePr>
          <p:cNvPr id="4" name="4 Gráfico"/>
          <p:cNvGraphicFramePr>
            <a:graphicFrameLocks noGrp="1"/>
          </p:cNvGraphicFramePr>
          <p:nvPr>
            <p:ph idx="1"/>
          </p:nvPr>
        </p:nvGraphicFramePr>
        <p:xfrm>
          <a:off x="251520" y="1628800"/>
          <a:ext cx="8363272" cy="47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99905-B910-433B-A8EE-6F7BD097F5F2}" type="slidenum">
              <a:rPr lang="es-MX" smtClean="0"/>
              <a:pPr/>
              <a:t>8</a:t>
            </a:fld>
            <a:endParaRPr lang="es-MX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600" b="1" dirty="0" smtClean="0"/>
              <a:t>La </a:t>
            </a:r>
            <a:r>
              <a:rPr lang="en-US" sz="3600" b="1" dirty="0" err="1" smtClean="0"/>
              <a:t>caída</a:t>
            </a:r>
            <a:r>
              <a:rPr lang="en-US" sz="3600" b="1" dirty="0" smtClean="0"/>
              <a:t> de la </a:t>
            </a:r>
            <a:r>
              <a:rPr lang="en-US" sz="3600" b="1" dirty="0" err="1" smtClean="0"/>
              <a:t>desigualdad</a:t>
            </a:r>
            <a:r>
              <a:rPr lang="en-US" sz="3600" b="1" dirty="0" smtClean="0"/>
              <a:t> en </a:t>
            </a:r>
            <a:r>
              <a:rPr lang="en-US" sz="3600" b="1" dirty="0" err="1" smtClean="0"/>
              <a:t>América</a:t>
            </a:r>
            <a:r>
              <a:rPr lang="en-US" sz="3600" b="1" dirty="0" smtClean="0"/>
              <a:t> Latina: ¿</a:t>
            </a:r>
            <a:r>
              <a:rPr lang="en-US" sz="3600" b="1" dirty="0" err="1" smtClean="0"/>
              <a:t>desde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cuándo</a:t>
            </a:r>
            <a:r>
              <a:rPr lang="en-US" sz="3600" b="1" dirty="0"/>
              <a:t>?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8610600" cy="5334000"/>
          </a:xfrm>
        </p:spPr>
        <p:txBody>
          <a:bodyPr/>
          <a:lstStyle/>
          <a:p>
            <a:pPr algn="just" eaLnBrk="1" hangingPunct="1"/>
            <a:endParaRPr lang="es-MX" sz="2800" dirty="0" smtClean="0"/>
          </a:p>
          <a:p>
            <a:pPr algn="just" eaLnBrk="1" hangingPunct="1"/>
            <a:r>
              <a:rPr lang="es-MX" sz="2800" dirty="0" smtClean="0"/>
              <a:t>En tres países empezó en la segunda mitad de los noventa: México, Brasil y Chile</a:t>
            </a:r>
          </a:p>
          <a:p>
            <a:pPr algn="just" eaLnBrk="1" hangingPunct="1"/>
            <a:endParaRPr lang="es-MX" sz="2800" dirty="0"/>
          </a:p>
          <a:p>
            <a:pPr algn="just" eaLnBrk="1" hangingPunct="1"/>
            <a:r>
              <a:rPr lang="es-MX" sz="2800" dirty="0" smtClean="0"/>
              <a:t>En seis empezó a partir del 2002-2003: Argentina, Bolivia, El Salvador, Paraguay, Panamá</a:t>
            </a:r>
            <a:r>
              <a:rPr lang="es-MX" sz="2800" dirty="0"/>
              <a:t> </a:t>
            </a:r>
            <a:r>
              <a:rPr lang="es-MX" sz="2800" dirty="0" smtClean="0"/>
              <a:t>y Perú</a:t>
            </a:r>
          </a:p>
          <a:p>
            <a:pPr algn="just" eaLnBrk="1" hangingPunct="1"/>
            <a:endParaRPr lang="es-MX" sz="2800" dirty="0"/>
          </a:p>
          <a:p>
            <a:pPr algn="just" eaLnBrk="1" hangingPunct="1"/>
            <a:r>
              <a:rPr lang="es-MX" sz="2800" dirty="0" smtClean="0"/>
              <a:t>En otros, en contraste, hay oscilaciones anuales pero el punta a punta de 2000 a  2009 aumentó: Costa Rica, Honduras y </a:t>
            </a:r>
            <a:r>
              <a:rPr lang="es-MX" sz="2800" dirty="0" smtClean="0"/>
              <a:t>Uruguay</a:t>
            </a:r>
            <a:endParaRPr lang="es-MX" dirty="0" smtClean="0"/>
          </a:p>
          <a:p>
            <a:pPr lvl="1" algn="just" eaLnBrk="1" hangingPunct="1"/>
            <a:endParaRPr lang="es-MX" dirty="0" smtClean="0"/>
          </a:p>
          <a:p>
            <a:pPr algn="just" eaLnBrk="1" hangingPunct="1"/>
            <a:endParaRPr lang="es-MX" dirty="0" smtClean="0"/>
          </a:p>
          <a:p>
            <a:pPr algn="just" eaLnBrk="1" hangingPunct="1"/>
            <a:endParaRPr lang="es-MX" dirty="0" smtClean="0"/>
          </a:p>
          <a:p>
            <a:pPr algn="just" eaLnBrk="1" hangingPunct="1">
              <a:buFont typeface="Wingdings 2" pitchFamily="18" charset="2"/>
              <a:buNone/>
            </a:pPr>
            <a:endParaRPr lang="es-MX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E47A7C7B-5295-4A9E-B347-E6F49EBB680F}" type="slidenum">
              <a:rPr lang="en-US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815</TotalTime>
  <Words>1260</Words>
  <Application>Microsoft Office PowerPoint</Application>
  <PresentationFormat>On-screen Show (4:3)</PresentationFormat>
  <Paragraphs>174</Paragraphs>
  <Slides>30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Module</vt:lpstr>
      <vt:lpstr> La caída de la desigualdad en América Latina </vt:lpstr>
      <vt:lpstr>Fuente principal de la presentación</vt:lpstr>
      <vt:lpstr>Estructura de la presentación</vt:lpstr>
      <vt:lpstr>América Latina, la región más desigual (coeficiente de Gini circa 2004)</vt:lpstr>
      <vt:lpstr>Slide 5</vt:lpstr>
      <vt:lpstr>La caída de la desigualdad en América Latina: ¿cuánto?</vt:lpstr>
      <vt:lpstr>Slide 7</vt:lpstr>
      <vt:lpstr>Aumento en los 90 y caída en los 2000 del Gini por país (puntos porcentuales)</vt:lpstr>
      <vt:lpstr>La caída de la desigualdad en América Latina: ¿desde cuándo?</vt:lpstr>
      <vt:lpstr>Slide 10</vt:lpstr>
      <vt:lpstr>Slide 11</vt:lpstr>
      <vt:lpstr>Slide 12</vt:lpstr>
      <vt:lpstr> Año en el que la desigualdad comenzó a descender </vt:lpstr>
      <vt:lpstr>La caída de la desigualdad ha sido generalizada </vt:lpstr>
      <vt:lpstr>Slide 15</vt:lpstr>
      <vt:lpstr>¿Por qué ha disminuido la desigualdad en América Latina? ¿Hay factores en común?</vt:lpstr>
      <vt:lpstr>Slide 17</vt:lpstr>
      <vt:lpstr>¿Por qué ha caído la desigualdad?</vt:lpstr>
      <vt:lpstr>¿Por qué cayó la desigualdad del ingreso laboral por trabajador y del ingreso no laboral per cápita?</vt:lpstr>
      <vt:lpstr>Slide 20</vt:lpstr>
      <vt:lpstr>Remuneración por trabajador</vt:lpstr>
      <vt:lpstr>Remuneración por trabajador</vt:lpstr>
      <vt:lpstr>Slide 23</vt:lpstr>
      <vt:lpstr>¿Por qué redujo la desigualdad en los ingresos no laborales?</vt:lpstr>
      <vt:lpstr>¿Por qué se redujo la desigualdad en los ingresos no laborales?</vt:lpstr>
      <vt:lpstr>Conclusiones</vt:lpstr>
      <vt:lpstr>Sin embargo, aún después de la reducción de la desigualdad…</vt:lpstr>
      <vt:lpstr>Perspectivas</vt:lpstr>
      <vt:lpstr>Perspectivas</vt:lpstr>
      <vt:lpstr>GRACIAS</vt:lpstr>
    </vt:vector>
  </TitlesOfParts>
  <Company>PNUD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IDH</dc:creator>
  <cp:lastModifiedBy>noralustig</cp:lastModifiedBy>
  <cp:revision>34</cp:revision>
  <dcterms:created xsi:type="dcterms:W3CDTF">2011-03-07T23:54:13Z</dcterms:created>
  <dcterms:modified xsi:type="dcterms:W3CDTF">2011-05-03T21:49:23Z</dcterms:modified>
</cp:coreProperties>
</file>