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wmf" ContentType="image/x-wmf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5"/>
  </p:notesMasterIdLst>
  <p:sldIdLst>
    <p:sldId id="273" r:id="rId2"/>
    <p:sldId id="321" r:id="rId3"/>
    <p:sldId id="323" r:id="rId4"/>
    <p:sldId id="347" r:id="rId5"/>
    <p:sldId id="275" r:id="rId6"/>
    <p:sldId id="276" r:id="rId7"/>
    <p:sldId id="348" r:id="rId8"/>
    <p:sldId id="349" r:id="rId9"/>
    <p:sldId id="343" r:id="rId10"/>
    <p:sldId id="322" r:id="rId11"/>
    <p:sldId id="310" r:id="rId12"/>
    <p:sldId id="311" r:id="rId13"/>
    <p:sldId id="312" r:id="rId14"/>
    <p:sldId id="344" r:id="rId15"/>
    <p:sldId id="325" r:id="rId16"/>
    <p:sldId id="326" r:id="rId17"/>
    <p:sldId id="330" r:id="rId18"/>
    <p:sldId id="313" r:id="rId19"/>
    <p:sldId id="350" r:id="rId20"/>
    <p:sldId id="351" r:id="rId21"/>
    <p:sldId id="281" r:id="rId22"/>
    <p:sldId id="283" r:id="rId23"/>
    <p:sldId id="332" r:id="rId24"/>
    <p:sldId id="333" r:id="rId25"/>
    <p:sldId id="334" r:id="rId26"/>
    <p:sldId id="335" r:id="rId27"/>
    <p:sldId id="34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3" r:id="rId40"/>
    <p:sldId id="304" r:id="rId41"/>
    <p:sldId id="345" r:id="rId42"/>
    <p:sldId id="346" r:id="rId43"/>
    <p:sldId id="305" r:id="rId4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tableStyles" Target="tableStyle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notesMaster" Target="notesMasters/notesMaster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theme" Target="theme/theme1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printerSettings" Target="printerSettings/printerSettings1.bin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ECONOMIA\EDUARDO%20ORTIZ%20EXCLs\grafs%20en%20castellano%20marzo%208_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ECONOMIA\EDUARDO%20ORTIZ%20EXCLs\Graphs_Tables_NL_LF_EO_7Apr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[1]GiniLAC!$O$67</c:f>
              <c:strCache>
                <c:ptCount val="1"/>
                <c:pt idx="0">
                  <c:v>Average (a)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[1]GiniLAC!$N$68:$N$72</c:f>
              <c:strCache>
                <c:ptCount val="5"/>
                <c:pt idx="0">
                  <c:v>Early 90s                           (12 countries)</c:v>
                </c:pt>
                <c:pt idx="1">
                  <c:v>Mid-90s                                      (15 countries)</c:v>
                </c:pt>
                <c:pt idx="2">
                  <c:v>Late 90s                        (16 countries)</c:v>
                </c:pt>
                <c:pt idx="3">
                  <c:v>Mid-2000s                              (17 countries)</c:v>
                </c:pt>
                <c:pt idx="4">
                  <c:v>Late 2000s                       (17 countries)</c:v>
                </c:pt>
              </c:strCache>
            </c:strRef>
          </c:cat>
          <c:val>
            <c:numRef>
              <c:f>[1]GiniLAC!$O$68:$O$72</c:f>
              <c:numCache>
                <c:formatCode>0.000</c:formatCode>
                <c:ptCount val="5"/>
                <c:pt idx="0">
                  <c:v>0.508631034166667</c:v>
                </c:pt>
                <c:pt idx="1">
                  <c:v>0.523170770666667</c:v>
                </c:pt>
                <c:pt idx="2">
                  <c:v>0.529840041875</c:v>
                </c:pt>
                <c:pt idx="3">
                  <c:v>0.517680722941177</c:v>
                </c:pt>
                <c:pt idx="4">
                  <c:v>0.502656855294118</c:v>
                </c:pt>
              </c:numCache>
            </c:numRef>
          </c:val>
        </c:ser>
        <c:ser>
          <c:idx val="1"/>
          <c:order val="1"/>
          <c:tx>
            <c:strRef>
              <c:f>[1]GiniLAC!$P$67</c:f>
              <c:strCache>
                <c:ptCount val="1"/>
                <c:pt idx="0">
                  <c:v>Average (b)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[1]GiniLAC!$N$68:$N$72</c:f>
              <c:strCache>
                <c:ptCount val="5"/>
                <c:pt idx="0">
                  <c:v>Early 90s                           (12 countries)</c:v>
                </c:pt>
                <c:pt idx="1">
                  <c:v>Mid-90s                                      (15 countries)</c:v>
                </c:pt>
                <c:pt idx="2">
                  <c:v>Late 90s                        (16 countries)</c:v>
                </c:pt>
                <c:pt idx="3">
                  <c:v>Mid-2000s                              (17 countries)</c:v>
                </c:pt>
                <c:pt idx="4">
                  <c:v>Late 2000s                       (17 countries)</c:v>
                </c:pt>
              </c:strCache>
            </c:strRef>
          </c:cat>
          <c:val>
            <c:numRef>
              <c:f>[1]GiniLAC!$P$68:$P$72</c:f>
              <c:numCache>
                <c:formatCode>0.000</c:formatCode>
                <c:ptCount val="5"/>
                <c:pt idx="0">
                  <c:v>0.519951127777778</c:v>
                </c:pt>
                <c:pt idx="1">
                  <c:v>0.536741234615385</c:v>
                </c:pt>
                <c:pt idx="2">
                  <c:v>0.540403463846154</c:v>
                </c:pt>
                <c:pt idx="3">
                  <c:v>0.524303604615385</c:v>
                </c:pt>
                <c:pt idx="4">
                  <c:v>0.502479195384615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64146904"/>
        <c:axId val="564149912"/>
      </c:barChart>
      <c:catAx>
        <c:axId val="564146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50"/>
            </a:pPr>
            <a:endParaRPr lang="en-US"/>
          </a:p>
        </c:txPr>
        <c:crossAx val="564149912"/>
        <c:crosses val="autoZero"/>
        <c:auto val="1"/>
        <c:lblAlgn val="ctr"/>
        <c:lblOffset val="100"/>
        <c:noMultiLvlLbl val="0"/>
      </c:catAx>
      <c:valAx>
        <c:axId val="56414991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0.000" sourceLinked="1"/>
        <c:majorTickMark val="out"/>
        <c:minorTickMark val="none"/>
        <c:tickLblPos val="nextTo"/>
        <c:crossAx val="56414690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Before!$D$5</c:f>
              <c:strCache>
                <c:ptCount val="1"/>
                <c:pt idx="0">
                  <c:v>Change of Gini in percentage points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Before!$D$6:$D$27</c:f>
              <c:numCache>
                <c:formatCode>0.0</c:formatCode>
                <c:ptCount val="22"/>
                <c:pt idx="0">
                  <c:v>8.235760999999996</c:v>
                </c:pt>
                <c:pt idx="1">
                  <c:v>-8.403977</c:v>
                </c:pt>
                <c:pt idx="2">
                  <c:v>2.742191999999996</c:v>
                </c:pt>
                <c:pt idx="3">
                  <c:v>-7.375748999999999</c:v>
                </c:pt>
                <c:pt idx="4">
                  <c:v>0.0592170000000039</c:v>
                </c:pt>
                <c:pt idx="5">
                  <c:v>-6.200753999999996</c:v>
                </c:pt>
                <c:pt idx="6">
                  <c:v>2.644191</c:v>
                </c:pt>
                <c:pt idx="7">
                  <c:v>-5.966847999999999</c:v>
                </c:pt>
                <c:pt idx="8">
                  <c:v>4.061442999999997</c:v>
                </c:pt>
                <c:pt idx="9">
                  <c:v>-5.428504999999993</c:v>
                </c:pt>
                <c:pt idx="10">
                  <c:v>1.457354000000009</c:v>
                </c:pt>
                <c:pt idx="11">
                  <c:v>-4.377143000000004</c:v>
                </c:pt>
                <c:pt idx="12">
                  <c:v>2.537999000000007</c:v>
                </c:pt>
                <c:pt idx="13">
                  <c:v>-4.199047</c:v>
                </c:pt>
                <c:pt idx="14">
                  <c:v>5.017928999999994</c:v>
                </c:pt>
                <c:pt idx="15">
                  <c:v>-4.050677999999998</c:v>
                </c:pt>
                <c:pt idx="16">
                  <c:v>0.783673000000007</c:v>
                </c:pt>
                <c:pt idx="17">
                  <c:v>-3.507433999999997</c:v>
                </c:pt>
                <c:pt idx="18">
                  <c:v>0.0711600000000061</c:v>
                </c:pt>
                <c:pt idx="19">
                  <c:v>-3.141750000000009</c:v>
                </c:pt>
                <c:pt idx="20">
                  <c:v>2.065901999999994</c:v>
                </c:pt>
                <c:pt idx="21">
                  <c:v>-2.862836000000001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64295928"/>
        <c:axId val="564299064"/>
      </c:barChart>
      <c:lineChart>
        <c:grouping val="standard"/>
        <c:varyColors val="0"/>
        <c:ser>
          <c:idx val="1"/>
          <c:order val="1"/>
          <c:tx>
            <c:strRef>
              <c:f>Before!$E$5</c:f>
              <c:strCache>
                <c:ptCount val="1"/>
                <c:pt idx="0">
                  <c:v>Average of increase</c:v>
                </c:pt>
              </c:strCache>
            </c:strRef>
          </c:tx>
          <c:spPr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dLbls>
            <c:dLbl>
              <c:idx val="2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Before!$E$6:$E$27</c:f>
              <c:numCache>
                <c:formatCode>0.0</c:formatCode>
                <c:ptCount val="22"/>
                <c:pt idx="0">
                  <c:v>2.69789281818182</c:v>
                </c:pt>
                <c:pt idx="1">
                  <c:v>2.69789281818182</c:v>
                </c:pt>
                <c:pt idx="2">
                  <c:v>2.69789281818182</c:v>
                </c:pt>
                <c:pt idx="3">
                  <c:v>2.69789281818182</c:v>
                </c:pt>
                <c:pt idx="4">
                  <c:v>2.69789281818182</c:v>
                </c:pt>
                <c:pt idx="5">
                  <c:v>2.69789281818182</c:v>
                </c:pt>
                <c:pt idx="6">
                  <c:v>2.69789281818182</c:v>
                </c:pt>
                <c:pt idx="7">
                  <c:v>2.69789281818182</c:v>
                </c:pt>
                <c:pt idx="8">
                  <c:v>2.69789281818182</c:v>
                </c:pt>
                <c:pt idx="9">
                  <c:v>2.69789281818182</c:v>
                </c:pt>
                <c:pt idx="10">
                  <c:v>2.69789281818182</c:v>
                </c:pt>
                <c:pt idx="11">
                  <c:v>2.69789281818182</c:v>
                </c:pt>
                <c:pt idx="12">
                  <c:v>2.69789281818182</c:v>
                </c:pt>
                <c:pt idx="13">
                  <c:v>2.69789281818182</c:v>
                </c:pt>
                <c:pt idx="14">
                  <c:v>2.69789281818182</c:v>
                </c:pt>
                <c:pt idx="15">
                  <c:v>2.69789281818182</c:v>
                </c:pt>
                <c:pt idx="16">
                  <c:v>2.69789281818182</c:v>
                </c:pt>
                <c:pt idx="17">
                  <c:v>2.69789281818182</c:v>
                </c:pt>
                <c:pt idx="18">
                  <c:v>2.69789281818182</c:v>
                </c:pt>
                <c:pt idx="19">
                  <c:v>2.69789281818182</c:v>
                </c:pt>
                <c:pt idx="20">
                  <c:v>2.69789281818182</c:v>
                </c:pt>
                <c:pt idx="21">
                  <c:v>2.69789281818182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Before!$F$5</c:f>
              <c:strCache>
                <c:ptCount val="1"/>
                <c:pt idx="0">
                  <c:v>Average of decrease</c:v>
                </c:pt>
              </c:strCache>
            </c:strRef>
          </c:tx>
          <c:spPr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c:spPr>
          <c:marker>
            <c:symbol val="none"/>
          </c:marker>
          <c:dLbls>
            <c:dLbl>
              <c:idx val="21"/>
              <c:layout>
                <c:manualLayout>
                  <c:x val="-0.00256657042027591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Before!$F$6:$F$27</c:f>
              <c:numCache>
                <c:formatCode>0.0</c:formatCode>
                <c:ptCount val="22"/>
                <c:pt idx="0">
                  <c:v>-5.046792818181817</c:v>
                </c:pt>
                <c:pt idx="1">
                  <c:v>-5.046792818181817</c:v>
                </c:pt>
                <c:pt idx="2">
                  <c:v>-5.046792818181817</c:v>
                </c:pt>
                <c:pt idx="3">
                  <c:v>-5.046792818181817</c:v>
                </c:pt>
                <c:pt idx="4">
                  <c:v>-5.046792818181817</c:v>
                </c:pt>
                <c:pt idx="5">
                  <c:v>-5.046792818181817</c:v>
                </c:pt>
                <c:pt idx="6">
                  <c:v>-5.046792818181817</c:v>
                </c:pt>
                <c:pt idx="7">
                  <c:v>-5.046792818181817</c:v>
                </c:pt>
                <c:pt idx="8">
                  <c:v>-5.046792818181817</c:v>
                </c:pt>
                <c:pt idx="9">
                  <c:v>-5.046792818181817</c:v>
                </c:pt>
                <c:pt idx="10">
                  <c:v>-5.046792818181817</c:v>
                </c:pt>
                <c:pt idx="11">
                  <c:v>-5.046792818181817</c:v>
                </c:pt>
                <c:pt idx="12">
                  <c:v>-5.046792818181817</c:v>
                </c:pt>
                <c:pt idx="13">
                  <c:v>-5.046792818181817</c:v>
                </c:pt>
                <c:pt idx="14">
                  <c:v>-5.046792818181817</c:v>
                </c:pt>
                <c:pt idx="15">
                  <c:v>-5.046792818181817</c:v>
                </c:pt>
                <c:pt idx="16">
                  <c:v>-5.046792818181817</c:v>
                </c:pt>
                <c:pt idx="17">
                  <c:v>-5.046792818181817</c:v>
                </c:pt>
                <c:pt idx="18">
                  <c:v>-5.046792818181817</c:v>
                </c:pt>
                <c:pt idx="19">
                  <c:v>-5.046792818181817</c:v>
                </c:pt>
                <c:pt idx="20">
                  <c:v>-5.046792818181817</c:v>
                </c:pt>
                <c:pt idx="21">
                  <c:v>-5.046792818181817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4295928"/>
        <c:axId val="564299064"/>
      </c:lineChart>
      <c:catAx>
        <c:axId val="564295928"/>
        <c:scaling>
          <c:orientation val="minMax"/>
        </c:scaling>
        <c:delete val="0"/>
        <c:axPos val="b"/>
        <c:majorTickMark val="out"/>
        <c:minorTickMark val="none"/>
        <c:tickLblPos val="low"/>
        <c:crossAx val="564299064"/>
        <c:crosses val="autoZero"/>
        <c:auto val="1"/>
        <c:lblAlgn val="ctr"/>
        <c:lblOffset val="100"/>
        <c:noMultiLvlLbl val="0"/>
      </c:catAx>
      <c:valAx>
        <c:axId val="5642990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0.0" sourceLinked="1"/>
        <c:majorTickMark val="out"/>
        <c:minorTickMark val="none"/>
        <c:tickLblPos val="nextTo"/>
        <c:crossAx val="5642959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E7B91-4EAA-4212-BD93-211A83AB308E}" type="datetimeFigureOut">
              <a:rPr lang="en-US" smtClean="0"/>
              <a:pPr/>
              <a:t>4/26/11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F7B67-C533-4915-B976-465D96DF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9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>
              <a:latin typeface="Arial" charset="0"/>
              <a:cs typeface="Arial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876BD-64FC-45E0-AB95-2CBEBC8A7A49}" type="slidenum">
              <a:rPr lang="en-US" smtClean="0">
                <a:latin typeface="Arial" charset="0"/>
                <a:cs typeface="Arial" charset="0"/>
              </a:rPr>
              <a:pPr/>
              <a:t>36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DF0-8185-43F1-9EC2-11CEB7DE742F}" type="datetime1">
              <a:rPr lang="es-MX" smtClean="0"/>
              <a:t>4/26/11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940D-3C2F-4687-830A-F49CF9054224}" type="datetime1">
              <a:rPr lang="es-MX" smtClean="0"/>
              <a:t>4/26/11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1011-65EA-4449-956A-361AE17DFE01}" type="datetime1">
              <a:rPr lang="es-MX" smtClean="0"/>
              <a:t>4/26/11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94B-E765-44E0-AF32-D4DFF2EF6B2D}" type="datetime1">
              <a:rPr lang="es-MX" smtClean="0"/>
              <a:t>4/26/11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3D5A-10C3-4F4F-9E92-54248D72BB39}" type="datetime1">
              <a:rPr lang="es-MX" smtClean="0"/>
              <a:t>4/26/11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3A36-E3F5-4ACE-845B-E7D7202ED19F}" type="datetime1">
              <a:rPr lang="es-MX" smtClean="0"/>
              <a:t>4/26/11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9FD2-BB38-4C9B-A0E6-A37A6820BA04}" type="datetime1">
              <a:rPr lang="es-MX" smtClean="0"/>
              <a:t>4/26/11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F134-356C-4621-8098-DF7B8C218D3C}" type="datetime1">
              <a:rPr lang="es-MX" smtClean="0"/>
              <a:t>4/26/11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367C-D04A-4294-9A30-F69590D42441}" type="datetime1">
              <a:rPr lang="es-MX" smtClean="0"/>
              <a:t>4/26/11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D489-E096-4816-8B73-09ADD58859F8}" type="datetime1">
              <a:rPr lang="es-MX" smtClean="0"/>
              <a:t>4/26/11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12960D1-CC2F-4F0B-B2C6-D932B489C338}" type="datetime1">
              <a:rPr lang="es-MX" smtClean="0"/>
              <a:t>4/26/11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074F9C-CBB3-415C-BD05-6F952F2333E4}" type="datetime1">
              <a:rPr lang="es-MX" smtClean="0"/>
              <a:t>4/26/11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3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3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3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54840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 </a:t>
            </a:r>
            <a:r>
              <a:rPr lang="en-US" sz="4800" b="1" dirty="0" smtClean="0"/>
              <a:t>La </a:t>
            </a:r>
            <a:r>
              <a:rPr lang="es-AR" sz="4800" b="1" dirty="0" smtClean="0"/>
              <a:t>caída de la desigualdad en América Latina: educación y democracia</a:t>
            </a:r>
            <a:br>
              <a:rPr lang="es-AR" sz="4800" b="1" dirty="0" smtClean="0"/>
            </a:br>
            <a:endParaRPr lang="en-US" sz="4800" b="1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8964488" cy="5157192"/>
          </a:xfrm>
        </p:spPr>
        <p:txBody>
          <a:bodyPr>
            <a:normAutofit fontScale="32500" lnSpcReduction="20000"/>
          </a:bodyPr>
          <a:lstStyle/>
          <a:p>
            <a:pPr algn="ctr" eaLnBrk="1" hangingPunct="1"/>
            <a:endParaRPr lang="es-MX" sz="1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es-MX" sz="12300" b="1" dirty="0" smtClean="0">
                <a:solidFill>
                  <a:schemeClr val="tx1"/>
                </a:solidFill>
              </a:rPr>
              <a:t>Nora </a:t>
            </a:r>
            <a:r>
              <a:rPr lang="es-MX" sz="12300" b="1" dirty="0" err="1" smtClean="0">
                <a:solidFill>
                  <a:schemeClr val="tx1"/>
                </a:solidFill>
              </a:rPr>
              <a:t>Lustig</a:t>
            </a:r>
            <a:r>
              <a:rPr lang="es-MX" sz="12300" dirty="0" smtClean="0"/>
              <a:t> </a:t>
            </a:r>
          </a:p>
          <a:p>
            <a:pPr algn="ctr" eaLnBrk="1" hangingPunct="1"/>
            <a:r>
              <a:rPr lang="es-MX" sz="12300" dirty="0" smtClean="0">
                <a:solidFill>
                  <a:schemeClr val="tx1"/>
                </a:solidFill>
              </a:rPr>
              <a:t>Profesora </a:t>
            </a:r>
            <a:r>
              <a:rPr lang="es-MX" sz="12300" i="1" dirty="0" smtClean="0">
                <a:solidFill>
                  <a:schemeClr val="tx1"/>
                </a:solidFill>
              </a:rPr>
              <a:t>Samuel Z. Stone </a:t>
            </a:r>
            <a:r>
              <a:rPr lang="es-MX" sz="12300" dirty="0" smtClean="0">
                <a:solidFill>
                  <a:schemeClr val="tx1"/>
                </a:solidFill>
              </a:rPr>
              <a:t>de Economía Latinoamericana </a:t>
            </a:r>
          </a:p>
          <a:p>
            <a:pPr algn="ctr" eaLnBrk="1" hangingPunct="1"/>
            <a:r>
              <a:rPr lang="es-MX" sz="12300" dirty="0" smtClean="0">
                <a:solidFill>
                  <a:schemeClr val="tx1"/>
                </a:solidFill>
              </a:rPr>
              <a:t>Tulane </a:t>
            </a:r>
            <a:r>
              <a:rPr lang="es-MX" sz="12300" dirty="0" err="1" smtClean="0">
                <a:solidFill>
                  <a:schemeClr val="tx1"/>
                </a:solidFill>
              </a:rPr>
              <a:t>University</a:t>
            </a:r>
            <a:endParaRPr lang="es-MX" sz="12300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4600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4600" dirty="0" smtClean="0">
              <a:solidFill>
                <a:schemeClr val="tx1"/>
              </a:solidFill>
            </a:endParaRPr>
          </a:p>
          <a:p>
            <a:endParaRPr lang="es-ES" sz="4600" i="1" dirty="0" smtClean="0"/>
          </a:p>
          <a:p>
            <a:pPr algn="ctr" eaLnBrk="1" hangingPunct="1"/>
            <a:endParaRPr lang="es-MX" sz="4600" dirty="0" smtClean="0">
              <a:solidFill>
                <a:schemeClr val="tx1"/>
              </a:solidFill>
            </a:endParaRPr>
          </a:p>
          <a:p>
            <a:endParaRPr lang="es-ES" sz="4600" i="1" dirty="0" smtClean="0"/>
          </a:p>
          <a:p>
            <a:endParaRPr lang="es-ES" sz="4600" i="1" dirty="0" smtClean="0"/>
          </a:p>
          <a:p>
            <a:pPr algn="ctr"/>
            <a:r>
              <a:rPr lang="es-ES" sz="10000" i="1" dirty="0" smtClean="0"/>
              <a:t>Quo </a:t>
            </a:r>
            <a:r>
              <a:rPr lang="es-ES" sz="10000" i="1" dirty="0" err="1" smtClean="0"/>
              <a:t>Vadis</a:t>
            </a:r>
            <a:r>
              <a:rPr lang="es-ES" sz="10000" i="1" dirty="0" smtClean="0"/>
              <a:t> </a:t>
            </a:r>
            <a:r>
              <a:rPr lang="es-ES" sz="10000" i="1" dirty="0" err="1" smtClean="0"/>
              <a:t>Peru</a:t>
            </a:r>
            <a:r>
              <a:rPr lang="es-ES" sz="10000" i="1" dirty="0" smtClean="0"/>
              <a:t> 2011</a:t>
            </a:r>
            <a:endParaRPr lang="en-US" sz="10000" dirty="0" smtClean="0"/>
          </a:p>
          <a:p>
            <a:pPr algn="ctr"/>
            <a:r>
              <a:rPr lang="es-ES" sz="10000" dirty="0" smtClean="0"/>
              <a:t>Cámara de Comercio-Lima e IEDEP</a:t>
            </a:r>
            <a:endParaRPr lang="en-US" sz="10000" dirty="0" smtClean="0"/>
          </a:p>
          <a:p>
            <a:pPr algn="ctr"/>
            <a:r>
              <a:rPr lang="es-ES" sz="10000" dirty="0" smtClean="0"/>
              <a:t>Lima, Perú, 26 de abril de 2011</a:t>
            </a:r>
            <a:endParaRPr lang="en-US" sz="10000" dirty="0" smtClean="0"/>
          </a:p>
          <a:p>
            <a:pPr algn="ctr" eaLnBrk="1" hangingPunct="1"/>
            <a:endParaRPr lang="es-MX" sz="28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La </a:t>
            </a:r>
            <a:r>
              <a:rPr lang="en-US" sz="3600" b="1" dirty="0" err="1" smtClean="0"/>
              <a:t>caída</a:t>
            </a:r>
            <a:r>
              <a:rPr lang="en-US" sz="3600" b="1" dirty="0" smtClean="0"/>
              <a:t> de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América</a:t>
            </a:r>
            <a:r>
              <a:rPr lang="en-US" sz="3600" b="1" dirty="0" smtClean="0"/>
              <a:t> Latina: ¿</a:t>
            </a:r>
            <a:r>
              <a:rPr lang="en-US" sz="3600" b="1" dirty="0" err="1" smtClean="0"/>
              <a:t>desde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cuándo</a:t>
            </a:r>
            <a:r>
              <a:rPr lang="en-US" sz="3600" b="1" dirty="0"/>
              <a:t>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334000"/>
          </a:xfrm>
        </p:spPr>
        <p:txBody>
          <a:bodyPr/>
          <a:lstStyle/>
          <a:p>
            <a:pPr algn="just" eaLnBrk="1" hangingPunct="1"/>
            <a:endParaRPr lang="es-MX" sz="2800" dirty="0" smtClean="0"/>
          </a:p>
          <a:p>
            <a:pPr algn="just" eaLnBrk="1" hangingPunct="1"/>
            <a:r>
              <a:rPr lang="es-MX" sz="2800" dirty="0" smtClean="0"/>
              <a:t>En tres países empezó en la segunda mitad de los noventa: México, Brasil y Chile</a:t>
            </a:r>
          </a:p>
          <a:p>
            <a:pPr algn="just" eaLnBrk="1" hangingPunct="1"/>
            <a:endParaRPr lang="es-MX" sz="2800" dirty="0"/>
          </a:p>
          <a:p>
            <a:pPr algn="just" eaLnBrk="1" hangingPunct="1"/>
            <a:r>
              <a:rPr lang="es-MX" sz="2800" dirty="0" smtClean="0"/>
              <a:t>En seis empezó a partir del 2002-2003: Argentina, Bolivia, El Salvador, Paraguay, Panamá</a:t>
            </a:r>
            <a:r>
              <a:rPr lang="es-MX" sz="2800" dirty="0"/>
              <a:t> </a:t>
            </a:r>
            <a:r>
              <a:rPr lang="es-MX" sz="2800" dirty="0" smtClean="0"/>
              <a:t>y Perú</a:t>
            </a:r>
          </a:p>
          <a:p>
            <a:pPr algn="just" eaLnBrk="1" hangingPunct="1"/>
            <a:endParaRPr lang="es-MX" sz="2800" dirty="0"/>
          </a:p>
          <a:p>
            <a:pPr algn="just" eaLnBrk="1" hangingPunct="1"/>
            <a:r>
              <a:rPr lang="es-MX" sz="2800" dirty="0" smtClean="0"/>
              <a:t>En otros, en contraste, hay oscilaciones anuales pero el punta a punta de 2000 a  2009 aumentó: Costa Rica, Honduras y Uruguay (pero los cambios estad. significativos para CR y Honduras)</a:t>
            </a:r>
          </a:p>
          <a:p>
            <a:pPr algn="just" eaLnBrk="1" hangingPunct="1"/>
            <a:endParaRPr lang="es-MX" dirty="0" smtClean="0"/>
          </a:p>
          <a:p>
            <a:pPr lvl="1"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7A7C7B-5295-4A9E-B347-E6F49EBB680F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Caída de la desigualdad desde la segunda mitad de la década de los 90s</a:t>
            </a:r>
          </a:p>
          <a:p>
            <a:r>
              <a:rPr lang="es-MX" sz="3200" b="1" i="1" dirty="0" smtClean="0"/>
              <a:t>Índice de Gini 1996=100</a:t>
            </a:r>
            <a:endParaRPr lang="es-MX" sz="3200" b="1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416823" cy="442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Caída de la desigualdad desde 2002-2003</a:t>
            </a:r>
          </a:p>
          <a:p>
            <a:r>
              <a:rPr lang="es-MX" sz="3200" b="1" i="1" dirty="0" smtClean="0"/>
              <a:t>Índice de </a:t>
            </a:r>
            <a:r>
              <a:rPr lang="es-MX" sz="3200" b="1" i="1" dirty="0" err="1" smtClean="0"/>
              <a:t>Gini</a:t>
            </a:r>
            <a:r>
              <a:rPr lang="es-MX" sz="3200" b="1" i="1" dirty="0" smtClean="0"/>
              <a:t> 1999=100 </a:t>
            </a:r>
            <a:endParaRPr lang="es-MX" sz="3200" b="1" i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118419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 rot="5400000">
            <a:off x="2087724" y="3969060"/>
            <a:ext cx="3240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/>
              <a:t>Aumento de la desigualdad: 2000-2009 (sólo Uruguay estad. </a:t>
            </a:r>
            <a:r>
              <a:rPr lang="es-MX" sz="3600" b="1" dirty="0" err="1" smtClean="0"/>
              <a:t>signif</a:t>
            </a:r>
            <a:r>
              <a:rPr lang="es-MX" sz="3600" b="1" dirty="0" smtClean="0"/>
              <a:t>.)</a:t>
            </a:r>
            <a:endParaRPr lang="es-MX" sz="3600" b="1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978446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>Año en el que la desigualdad comenzó a descender</a:t>
            </a:r>
            <a:br>
              <a:rPr lang="es-MX" sz="4800" dirty="0" smtClean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779282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628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La caída de la desigualdad ha sido generalizada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410200"/>
          </a:xfrm>
        </p:spPr>
        <p:txBody>
          <a:bodyPr rtlCol="0">
            <a:normAutofit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con desigualdad persistentemente alta (Brasil) y en aquellos con desigualdad normalmente baja (Argentina).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con rápido crecimiento económico (Chile y Perú), en países donde el crecimiento ha sido lento (Brasil y México), y en aquellos en recuperación de episodios de crisis (Argentina y Venezuela).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gobernados tanto por regímenes de izquierda (Argentina, Brasil, Chile y Venezuela), como por regímenes de centro o centro-derecha (México y Perú).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F99392-0B28-4A09-9282-2795AA69BA6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América Latina: Coeficiente de Gini por país: Circa 2009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5256584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 rot="10800000">
            <a:off x="4067944" y="1412776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4139952" y="1700808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5220072" y="3645024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5796136" y="5013176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2100"/>
            <a:ext cx="7416823" cy="627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Cambio anual en el coeficiente de </a:t>
            </a:r>
            <a:r>
              <a:rPr lang="es-MX" sz="2800" b="1" dirty="0" err="1" smtClean="0"/>
              <a:t>Gini</a:t>
            </a:r>
            <a:r>
              <a:rPr lang="es-MX" sz="2800" b="1" dirty="0" smtClean="0"/>
              <a:t>: izquierdas y no izquierdas; circa 2000-2008</a:t>
            </a:r>
            <a:endParaRPr lang="es-MX" sz="2800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95525"/>
            <a:ext cx="8181975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 rot="5400000">
            <a:off x="3887924" y="872716"/>
            <a:ext cx="3168352" cy="26642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55576" y="1052736"/>
            <a:ext cx="7128792" cy="31683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Redistribución Anual por Quintiles: Social Democracia e Izq. Populistas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675236"/>
            <a:ext cx="8226965" cy="4922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Fuentes de la presentación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es-AR" sz="2000" i="1" dirty="0" smtClean="0"/>
          </a:p>
          <a:p>
            <a:r>
              <a:rPr lang="es-AR" sz="2000" b="1" i="1" dirty="0" err="1" smtClean="0"/>
              <a:t>Declining</a:t>
            </a:r>
            <a:r>
              <a:rPr lang="es-AR" sz="2000" b="1" i="1" dirty="0" smtClean="0"/>
              <a:t> </a:t>
            </a:r>
            <a:r>
              <a:rPr lang="es-AR" sz="2000" b="1" i="1" dirty="0" err="1"/>
              <a:t>Inequality</a:t>
            </a:r>
            <a:r>
              <a:rPr lang="es-AR" sz="2000" b="1" i="1" dirty="0"/>
              <a:t> in </a:t>
            </a:r>
            <a:r>
              <a:rPr lang="es-AR" sz="2000" b="1" i="1" dirty="0" err="1"/>
              <a:t>Latin</a:t>
            </a:r>
            <a:r>
              <a:rPr lang="es-AR" sz="2000" b="1" i="1" dirty="0"/>
              <a:t> </a:t>
            </a:r>
            <a:r>
              <a:rPr lang="es-AR" sz="2000" b="1" i="1" dirty="0" err="1" smtClean="0"/>
              <a:t>America</a:t>
            </a:r>
            <a:r>
              <a:rPr lang="es-AR" sz="2000" b="1" i="1" dirty="0" smtClean="0"/>
              <a:t>: A </a:t>
            </a:r>
            <a:r>
              <a:rPr lang="es-AR" sz="2000" b="1" i="1" dirty="0" err="1"/>
              <a:t>Decade</a:t>
            </a:r>
            <a:r>
              <a:rPr lang="es-AR" sz="2000" b="1" i="1" dirty="0"/>
              <a:t> of </a:t>
            </a:r>
            <a:r>
              <a:rPr lang="es-AR" sz="2000" b="1" i="1" dirty="0" err="1"/>
              <a:t>Progress</a:t>
            </a:r>
            <a:r>
              <a:rPr lang="es-AR" sz="2000" b="1" i="1" dirty="0"/>
              <a:t>? </a:t>
            </a:r>
            <a:r>
              <a:rPr lang="es-MX" sz="2000" b="1" dirty="0" err="1"/>
              <a:t>Edited</a:t>
            </a:r>
            <a:r>
              <a:rPr lang="es-MX" sz="2000" b="1" dirty="0"/>
              <a:t> </a:t>
            </a:r>
            <a:r>
              <a:rPr lang="es-MX" sz="2000" b="1" dirty="0" err="1"/>
              <a:t>by</a:t>
            </a:r>
            <a:r>
              <a:rPr lang="es-MX" sz="2000" b="1" dirty="0"/>
              <a:t> Luis F. López-Calva and Nora </a:t>
            </a:r>
            <a:r>
              <a:rPr lang="es-MX" sz="2000" b="1" dirty="0" err="1"/>
              <a:t>Lustig</a:t>
            </a:r>
            <a:r>
              <a:rPr lang="es-MX" sz="2000" b="1" dirty="0"/>
              <a:t>, Brookings </a:t>
            </a:r>
            <a:r>
              <a:rPr lang="es-MX" sz="2000" b="1" dirty="0" err="1"/>
              <a:t>Institution</a:t>
            </a:r>
            <a:r>
              <a:rPr lang="es-MX" sz="2000" b="1" dirty="0"/>
              <a:t> and UNDP, 2010</a:t>
            </a:r>
            <a:br>
              <a:rPr lang="es-MX" sz="2000" b="1" dirty="0"/>
            </a:br>
            <a:r>
              <a:rPr lang="es-MX" sz="2000" b="1" dirty="0"/>
              <a:t>Versión en español será publicada por el Fondo de Cultura Económica en otoño </a:t>
            </a:r>
            <a:r>
              <a:rPr lang="es-MX" sz="2000" b="1" dirty="0" smtClean="0"/>
              <a:t>2011</a:t>
            </a:r>
          </a:p>
          <a:p>
            <a:endParaRPr lang="es-MX" sz="2000" b="1" dirty="0" smtClean="0"/>
          </a:p>
          <a:p>
            <a:r>
              <a:rPr lang="en-US" sz="2000" dirty="0"/>
              <a:t>“Declining Inequality in Latin America: Some Economics, Some Politics,” </a:t>
            </a:r>
            <a:r>
              <a:rPr lang="en-US" sz="2000" dirty="0" err="1"/>
              <a:t>Birdsall</a:t>
            </a:r>
            <a:r>
              <a:rPr lang="en-US" sz="2000" dirty="0"/>
              <a:t>, </a:t>
            </a:r>
            <a:r>
              <a:rPr lang="en-US" sz="2000" dirty="0" err="1"/>
              <a:t>Lustig</a:t>
            </a:r>
            <a:r>
              <a:rPr lang="en-US" sz="2000" dirty="0"/>
              <a:t> and McLeod in </a:t>
            </a:r>
            <a:r>
              <a:rPr lang="en-US" sz="2000" i="1" dirty="0"/>
              <a:t>Handbook of Latin American Politics</a:t>
            </a:r>
            <a:r>
              <a:rPr lang="en-US" sz="2000" dirty="0"/>
              <a:t>, forthcoming</a:t>
            </a:r>
            <a:endParaRPr lang="es-MX" sz="2000" dirty="0" smtClean="0"/>
          </a:p>
          <a:p>
            <a:r>
              <a:rPr lang="es-MX" sz="2000" dirty="0" smtClean="0"/>
              <a:t>“</a:t>
            </a:r>
            <a:r>
              <a:rPr lang="es-MX" sz="2000" dirty="0" err="1" smtClean="0"/>
              <a:t>Declining</a:t>
            </a:r>
            <a:r>
              <a:rPr lang="es-MX" sz="2000" dirty="0" smtClean="0"/>
              <a:t> </a:t>
            </a:r>
            <a:r>
              <a:rPr lang="es-MX" sz="2000" dirty="0" err="1" smtClean="0"/>
              <a:t>Inequality</a:t>
            </a:r>
            <a:r>
              <a:rPr lang="es-MX" sz="2000" dirty="0" smtClean="0"/>
              <a:t> in </a:t>
            </a:r>
            <a:r>
              <a:rPr lang="es-MX" sz="2000" dirty="0" err="1" smtClean="0"/>
              <a:t>Latin</a:t>
            </a:r>
            <a:r>
              <a:rPr lang="es-MX" sz="2000" dirty="0" smtClean="0"/>
              <a:t> </a:t>
            </a:r>
            <a:r>
              <a:rPr lang="es-MX" sz="2000" dirty="0" err="1" smtClean="0"/>
              <a:t>America</a:t>
            </a:r>
            <a:r>
              <a:rPr lang="es-MX" sz="2000" dirty="0" smtClean="0"/>
              <a:t>: </a:t>
            </a:r>
            <a:r>
              <a:rPr lang="es-MX" sz="2000" dirty="0" err="1" smtClean="0"/>
              <a:t>How</a:t>
            </a:r>
            <a:r>
              <a:rPr lang="es-MX" sz="2000" dirty="0" smtClean="0"/>
              <a:t> </a:t>
            </a:r>
            <a:r>
              <a:rPr lang="es-MX" sz="2000" dirty="0" err="1" smtClean="0"/>
              <a:t>Much</a:t>
            </a:r>
            <a:r>
              <a:rPr lang="es-MX" sz="2000" dirty="0" smtClean="0"/>
              <a:t>, </a:t>
            </a:r>
            <a:r>
              <a:rPr lang="es-MX" sz="2000" dirty="0" err="1" smtClean="0"/>
              <a:t>Since</a:t>
            </a:r>
            <a:r>
              <a:rPr lang="es-MX" sz="2000" dirty="0" smtClean="0"/>
              <a:t> </a:t>
            </a:r>
            <a:r>
              <a:rPr lang="es-MX" sz="2000" dirty="0" err="1" smtClean="0"/>
              <a:t>When</a:t>
            </a:r>
            <a:r>
              <a:rPr lang="es-MX" sz="2000" dirty="0" smtClean="0"/>
              <a:t> and </a:t>
            </a:r>
            <a:r>
              <a:rPr lang="es-MX" sz="2000" dirty="0" err="1" smtClean="0"/>
              <a:t>Why</a:t>
            </a:r>
            <a:r>
              <a:rPr lang="es-MX" sz="2000" dirty="0" smtClean="0"/>
              <a:t>?,” </a:t>
            </a:r>
            <a:r>
              <a:rPr lang="es-MX" sz="2000" dirty="0" err="1" smtClean="0"/>
              <a:t>Lustig</a:t>
            </a:r>
            <a:r>
              <a:rPr lang="es-MX" sz="2000" dirty="0" smtClean="0"/>
              <a:t>, </a:t>
            </a:r>
            <a:r>
              <a:rPr lang="es-MX" sz="2000" dirty="0" err="1" smtClean="0"/>
              <a:t>Lopez</a:t>
            </a:r>
            <a:r>
              <a:rPr lang="es-MX" sz="2000" dirty="0" smtClean="0"/>
              <a:t>-Calva and Ortiz, </a:t>
            </a:r>
            <a:r>
              <a:rPr lang="es-MX" sz="2000" dirty="0" err="1" smtClean="0"/>
              <a:t>working</a:t>
            </a:r>
            <a:r>
              <a:rPr lang="es-MX" sz="2000" dirty="0" smtClean="0"/>
              <a:t> </a:t>
            </a:r>
            <a:r>
              <a:rPr lang="es-MX" sz="2000" dirty="0" err="1" smtClean="0"/>
              <a:t>paper</a:t>
            </a:r>
            <a:r>
              <a:rPr lang="es-MX" sz="2000" dirty="0" smtClean="0"/>
              <a:t>, Tulane </a:t>
            </a:r>
            <a:r>
              <a:rPr lang="es-MX" sz="2000" dirty="0" err="1" smtClean="0"/>
              <a:t>University</a:t>
            </a:r>
            <a:r>
              <a:rPr lang="es-MX" sz="2000" dirty="0" smtClean="0"/>
              <a:t>, </a:t>
            </a:r>
            <a:r>
              <a:rPr lang="es-MX" sz="2000" dirty="0" err="1" smtClean="0"/>
              <a:t>forthcoming</a:t>
            </a:r>
            <a:endParaRPr lang="es-MX" sz="2000" dirty="0" smtClean="0">
              <a:solidFill>
                <a:schemeClr val="bg1"/>
              </a:solidFill>
            </a:endParaRPr>
          </a:p>
          <a:p>
            <a:r>
              <a:rPr lang="en-US" sz="2000" dirty="0" smtClean="0"/>
              <a:t> </a:t>
            </a:r>
            <a:r>
              <a:rPr lang="en-US" sz="2000" dirty="0"/>
              <a:t>“Poverty and Inequality under Latin America’s New Left Regimes,” </a:t>
            </a:r>
            <a:r>
              <a:rPr lang="en-US" sz="2000" dirty="0" smtClean="0"/>
              <a:t>McLeod, Darryl and Nora </a:t>
            </a:r>
            <a:r>
              <a:rPr lang="en-US" sz="2000" dirty="0" err="1" smtClean="0"/>
              <a:t>Lustig</a:t>
            </a:r>
            <a:r>
              <a:rPr lang="en-US" sz="2000" dirty="0" smtClean="0"/>
              <a:t> (2010). Paper </a:t>
            </a:r>
            <a:r>
              <a:rPr lang="en-US" sz="2000" dirty="0"/>
              <a:t>prepared for the 15</a:t>
            </a:r>
            <a:r>
              <a:rPr lang="en-US" sz="2000" baseline="30000" dirty="0"/>
              <a:t>th</a:t>
            </a:r>
            <a:r>
              <a:rPr lang="en-US" sz="2000" dirty="0"/>
              <a:t> Annual LACEA Meeting, Medellin, Colombia: Universidad de Antioquia and Universidad </a:t>
            </a:r>
            <a:r>
              <a:rPr lang="en-US" sz="2000" dirty="0" err="1"/>
              <a:t>Eafit</a:t>
            </a:r>
            <a:r>
              <a:rPr lang="en-US" sz="2000" dirty="0" smtClean="0"/>
              <a:t>. Under revision, 2011</a:t>
            </a:r>
          </a:p>
          <a:p>
            <a:r>
              <a:rPr lang="es-ES" sz="2000" dirty="0" smtClean="0"/>
              <a:t>“Cambios en la desigualdad del ingreso en América Latina. Contribución de sus principales determinantes: 1995 – 2006” (2009) Alejo et al., PNUD</a:t>
            </a:r>
            <a:r>
              <a:rPr lang="es-ES" sz="2000" b="1" dirty="0" smtClean="0"/>
              <a:t> </a:t>
            </a:r>
            <a:endParaRPr lang="en-US" sz="2000" dirty="0" smtClean="0"/>
          </a:p>
          <a:p>
            <a:endParaRPr lang="es-MX" sz="2000" dirty="0" smtClean="0"/>
          </a:p>
          <a:p>
            <a:pPr>
              <a:buNone/>
            </a:pPr>
            <a:endParaRPr lang="es-MX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200" dirty="0" smtClean="0"/>
              <a:t>Impacto redistributivo del gasto social por </a:t>
            </a:r>
            <a:r>
              <a:rPr lang="es-AR" sz="3200" dirty="0" err="1" smtClean="0"/>
              <a:t>quintiles:Social</a:t>
            </a:r>
            <a:r>
              <a:rPr lang="es-AR" sz="3200" dirty="0" smtClean="0"/>
              <a:t> Democracia, Izq. Populistas y No Izquierdas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675236"/>
            <a:ext cx="8226965" cy="4922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8568952" cy="5169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20</a:t>
            </a:fld>
            <a:endParaRPr lang="es-MX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524000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sz="3200" b="1" dirty="0" smtClean="0"/>
              <a:t>¿Por qué ha disminuido la desigualdad en América Latina? ¿Hay factores en común?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257800"/>
          </a:xfrm>
        </p:spPr>
        <p:txBody>
          <a:bodyPr rtlCol="0">
            <a:normAutofit fontScale="25000" lnSpcReduction="20000"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8800" dirty="0" smtClean="0"/>
              <a:t>Análisis exhaustivo para cuatro países (en </a:t>
            </a:r>
            <a:r>
              <a:rPr lang="es-MX" sz="8800" dirty="0" err="1" smtClean="0"/>
              <a:t>Lopez</a:t>
            </a:r>
            <a:r>
              <a:rPr lang="es-MX" sz="8800" dirty="0" smtClean="0"/>
              <a:t>-Calva and </a:t>
            </a:r>
            <a:r>
              <a:rPr lang="es-MX" sz="8800" dirty="0" err="1" smtClean="0"/>
              <a:t>Lustig</a:t>
            </a:r>
            <a:r>
              <a:rPr lang="es-MX" sz="8800" dirty="0" smtClean="0"/>
              <a:t>, 2010):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Argentina (</a:t>
            </a:r>
            <a:r>
              <a:rPr lang="es-MX" sz="7200" dirty="0" err="1" smtClean="0"/>
              <a:t>Gasparini</a:t>
            </a:r>
            <a:r>
              <a:rPr lang="es-MX" sz="7200" dirty="0" smtClean="0"/>
              <a:t> y Cruces) (urbano; 2/3 de la población)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Brasil (Barros, Carvalho, Franco y Mendonça)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México (Esquivel, Lustig y Scott)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Perú (Jaramillo y Saavedra)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s-MX" sz="4000" dirty="0" smtClean="0"/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8800" dirty="0" smtClean="0"/>
              <a:t>Se utiliza una muestra de países representativa de la diversidad latinoamericana: alta, media y baja desigualdad; alto y bajo crecimiento económico; alta y baja proporción de población indígena; regímenes de izquierda y no izquierda.</a:t>
            </a:r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4000" dirty="0" smtClean="0"/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8800" dirty="0" smtClean="0"/>
              <a:t>Los cuatro países implementaron reformas orientadas al mercado durante los años noventa.</a:t>
            </a:r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4000" dirty="0" smtClean="0"/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8800" dirty="0" smtClean="0"/>
              <a:t>Los cambios son estadísticamente significativos y se observa dominancia de </a:t>
            </a:r>
            <a:r>
              <a:rPr lang="es-MX" sz="8800" dirty="0" err="1" smtClean="0"/>
              <a:t>Lorenz</a:t>
            </a:r>
            <a:r>
              <a:rPr lang="es-MX" sz="8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790D7404-7BC0-48B6-8690-61610F5B8B8A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7848600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rot="5400000">
            <a:off x="5472100" y="1664804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03948" y="2168860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624228" y="2744924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472100" y="2888940"/>
            <a:ext cx="864096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22</a:t>
            </a:fld>
            <a:endParaRPr lang="es-MX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886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Curva de incidencia del crecimiento: Argentina (áreas urbanas)</a:t>
            </a:r>
          </a:p>
          <a:p>
            <a:r>
              <a:rPr lang="es-MX" b="1" i="1" dirty="0" smtClean="0"/>
              <a:t>Precios de 2005 (crecimiento anual en %)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86327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899592" y="98072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2000-2009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23</a:t>
            </a:fld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1700808"/>
            <a:ext cx="764604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899592" y="98072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2001-2008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1886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Curva de incidencia del crecimiento: Brasil</a:t>
            </a:r>
          </a:p>
          <a:p>
            <a:r>
              <a:rPr lang="es-MX" b="1" i="1" dirty="0" smtClean="0"/>
              <a:t>Precios de 2005 (crecimiento anual en %)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24</a:t>
            </a:fld>
            <a:endParaRPr lang="es-MX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908720"/>
            <a:ext cx="5832648" cy="290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789040"/>
            <a:ext cx="5832648" cy="290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899592" y="98072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2000-2008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827584" y="386104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1996-2008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1886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Curva de incidencia del crecimiento: México</a:t>
            </a:r>
          </a:p>
          <a:p>
            <a:r>
              <a:rPr lang="es-MX" b="1" i="1" dirty="0" smtClean="0"/>
              <a:t>Precios de 2005 (crecimiento anual en %)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25</a:t>
            </a:fld>
            <a:endParaRPr lang="es-MX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908720"/>
            <a:ext cx="4680520" cy="2865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861048"/>
            <a:ext cx="470525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899592" y="98072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2001-2009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827584" y="386104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2003-2009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1886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Curva de incidencia del crecimiento: Perú</a:t>
            </a:r>
          </a:p>
          <a:p>
            <a:r>
              <a:rPr lang="es-MX" b="1" i="1" dirty="0" smtClean="0"/>
              <a:t>Precios de 2005 (crecimiento anual en %)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26</a:t>
            </a:fld>
            <a:endParaRPr lang="es-MX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¿Por qué cayó la desigualdad en estos cuatro casos?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Análisis de los factores próximos: cada capítulo utiliza diferentes técnicas de descomposición; también se aplicó la misma técnica para poder comparar los órdenes de magnitud</a:t>
            </a:r>
            <a:endParaRPr lang="es-AR" dirty="0"/>
          </a:p>
          <a:p>
            <a:r>
              <a:rPr lang="es-AR" dirty="0" smtClean="0"/>
              <a:t>Exploración de los factores fundamentales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27</a:t>
            </a:fld>
            <a:endParaRPr lang="es-MX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6"/>
          <p:cNvSpPr>
            <a:spLocks noChangeArrowheads="1"/>
          </p:cNvSpPr>
          <p:nvPr/>
        </p:nvSpPr>
        <p:spPr bwMode="auto">
          <a:xfrm>
            <a:off x="0" y="66675"/>
            <a:ext cx="863758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7675"/>
            <a:r>
              <a:rPr lang="es-AR" sz="2800" b="1" dirty="0">
                <a:cs typeface="Times New Roman" pitchFamily="18" charset="0"/>
              </a:rPr>
              <a:t>Determinantes del ingreso per cápita del hogar</a:t>
            </a:r>
            <a:endParaRPr lang="en-US" sz="2800" b="1" dirty="0"/>
          </a:p>
          <a:p>
            <a:pPr indent="447675" eaLnBrk="0" hangingPunct="0"/>
            <a:endParaRPr lang="en-US" b="1" dirty="0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0" y="609600"/>
            <a:ext cx="9144000" cy="6248400"/>
            <a:chOff x="4284" y="1485"/>
            <a:chExt cx="7028" cy="5231"/>
          </a:xfrm>
        </p:grpSpPr>
        <p:sp>
          <p:nvSpPr>
            <p:cNvPr id="26636" name="AutoShape 15"/>
            <p:cNvSpPr>
              <a:spLocks noChangeAspect="1" noChangeArrowheads="1" noTextEdit="1"/>
            </p:cNvSpPr>
            <p:nvPr/>
          </p:nvSpPr>
          <p:spPr bwMode="auto">
            <a:xfrm>
              <a:off x="4284" y="1485"/>
              <a:ext cx="7028" cy="5231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6" name="AutoShape 14"/>
            <p:cNvSpPr>
              <a:spLocks noChangeArrowheads="1"/>
            </p:cNvSpPr>
            <p:nvPr/>
          </p:nvSpPr>
          <p:spPr bwMode="auto">
            <a:xfrm>
              <a:off x="6158" y="1664"/>
              <a:ext cx="1725" cy="784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548DD4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Ingreso</a:t>
              </a:r>
              <a:r>
                <a:rPr lang="en-US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per </a:t>
              </a:r>
              <a:r>
                <a:rPr lang="en-US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cápita</a:t>
              </a:r>
              <a:r>
                <a:rPr lang="en-US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del </a:t>
              </a:r>
              <a:r>
                <a:rPr lang="en-US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hogar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5" name="AutoShape 13"/>
            <p:cNvSpPr>
              <a:spLocks noChangeArrowheads="1"/>
            </p:cNvSpPr>
            <p:nvPr/>
          </p:nvSpPr>
          <p:spPr bwMode="auto">
            <a:xfrm>
              <a:off x="4962" y="3028"/>
              <a:ext cx="1702" cy="906"/>
            </a:xfrm>
            <a:prstGeom prst="flowChartAlternateProcess">
              <a:avLst/>
            </a:prstGeom>
            <a:solidFill>
              <a:srgbClr val="FFFFFF">
                <a:alpha val="64999"/>
              </a:srgbClr>
            </a:solidFill>
            <a:ln w="25400">
              <a:solidFill>
                <a:srgbClr val="17365D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548DD4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b="1" dirty="0" err="1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Proporción</a:t>
              </a:r>
              <a:r>
                <a:rPr lang="en-US" b="1" dirty="0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de </a:t>
              </a:r>
              <a:r>
                <a:rPr lang="en-US" b="1" dirty="0" err="1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adultos</a:t>
              </a:r>
              <a:r>
                <a:rPr lang="en-US" b="1" dirty="0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en el </a:t>
              </a:r>
              <a:r>
                <a:rPr lang="en-US" b="1" dirty="0" err="1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hogar</a:t>
              </a:r>
              <a:endParaRPr lang="en-US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>
                <a:buFont typeface="Arial" pitchFamily="34" charset="0"/>
                <a:buChar char="•"/>
                <a:defRPr/>
              </a:pPr>
              <a:endParaRPr lang="en-US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buFont typeface="Arial" pitchFamily="34" charset="0"/>
                <a:buChar char="•"/>
                <a:defRPr/>
              </a:pPr>
              <a:endParaRPr lang="en-US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4" name="AutoShape 12"/>
            <p:cNvSpPr>
              <a:spLocks noChangeArrowheads="1"/>
            </p:cNvSpPr>
            <p:nvPr/>
          </p:nvSpPr>
          <p:spPr bwMode="auto">
            <a:xfrm>
              <a:off x="7023" y="3001"/>
              <a:ext cx="1702" cy="906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548DD4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Ingreso</a:t>
              </a:r>
              <a:r>
                <a:rPr lang="en-US" sz="20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del </a:t>
              </a: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hogar</a:t>
              </a:r>
              <a:r>
                <a:rPr lang="en-US" sz="20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por</a:t>
              </a:r>
              <a:r>
                <a:rPr lang="en-US" sz="20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adulto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3" name="AutoShape 11"/>
            <p:cNvSpPr>
              <a:spLocks noChangeArrowheads="1"/>
            </p:cNvSpPr>
            <p:nvPr/>
          </p:nvSpPr>
          <p:spPr bwMode="auto">
            <a:xfrm>
              <a:off x="5865" y="4348"/>
              <a:ext cx="1912" cy="1151"/>
            </a:xfrm>
            <a:prstGeom prst="flowChartAlternateProcess">
              <a:avLst/>
            </a:prstGeom>
            <a:solidFill>
              <a:srgbClr val="FFFFFF">
                <a:alpha val="64999"/>
              </a:srgbClr>
            </a:solidFill>
            <a:ln w="25400">
              <a:solidFill>
                <a:srgbClr val="17365D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548DD4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Ingreso</a:t>
              </a:r>
              <a:r>
                <a:rPr lang="en-US" sz="20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no </a:t>
              </a: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laboral</a:t>
              </a:r>
              <a:r>
                <a:rPr lang="en-US" sz="20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del </a:t>
              </a: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hogar</a:t>
              </a:r>
              <a:r>
                <a:rPr lang="en-US" sz="20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por</a:t>
              </a:r>
              <a:r>
                <a:rPr lang="en-US" sz="20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2000" b="1" dirty="0" err="1" smtClean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adulto</a:t>
              </a:r>
              <a:endParaRPr lang="en-US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es-AR" sz="2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MAS</a:t>
              </a:r>
              <a:endPara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2" name="AutoShape 10"/>
            <p:cNvSpPr>
              <a:spLocks noChangeArrowheads="1"/>
            </p:cNvSpPr>
            <p:nvPr/>
          </p:nvSpPr>
          <p:spPr bwMode="auto">
            <a:xfrm>
              <a:off x="8008" y="4348"/>
              <a:ext cx="1701" cy="908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548DD4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20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lang="en-US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ngreso</a:t>
              </a:r>
              <a:r>
                <a:rPr lang="en-US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no </a:t>
              </a:r>
              <a:r>
                <a:rPr lang="en-US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laboral</a:t>
              </a:r>
              <a:r>
                <a:rPr lang="en-US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del </a:t>
              </a:r>
              <a:r>
                <a:rPr lang="en-US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hogar</a:t>
              </a:r>
              <a:r>
                <a:rPr lang="en-US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por</a:t>
              </a:r>
              <a:r>
                <a:rPr lang="en-US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b="1" dirty="0" err="1" smtClean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adulto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1" name="AutoShape 9"/>
            <p:cNvSpPr>
              <a:spLocks noChangeArrowheads="1"/>
            </p:cNvSpPr>
            <p:nvPr/>
          </p:nvSpPr>
          <p:spPr bwMode="auto">
            <a:xfrm>
              <a:off x="6336" y="5582"/>
              <a:ext cx="2106" cy="1010"/>
            </a:xfrm>
            <a:prstGeom prst="flowChartAlternateProcess">
              <a:avLst/>
            </a:prstGeom>
            <a:solidFill>
              <a:srgbClr val="FFFFFF">
                <a:alpha val="64999"/>
              </a:srgbClr>
            </a:solidFill>
            <a:ln w="25400">
              <a:solidFill>
                <a:srgbClr val="17365D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548DD4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2000" b="1" dirty="0" err="1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Proporción</a:t>
              </a:r>
              <a:r>
                <a:rPr lang="en-US" sz="2000" b="1" dirty="0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de </a:t>
              </a:r>
              <a:r>
                <a:rPr lang="en-US" sz="2000" b="1" dirty="0" err="1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adultos</a:t>
              </a:r>
              <a:r>
                <a:rPr lang="en-US" sz="2000" b="1" dirty="0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2000" b="1" dirty="0" err="1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que</a:t>
              </a:r>
              <a:r>
                <a:rPr lang="en-US" sz="2000" b="1" dirty="0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2000" b="1" dirty="0" err="1">
                  <a:solidFill>
                    <a:srgbClr val="17365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trabajan</a:t>
              </a:r>
              <a:endPara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6643" name="AutoShape 8"/>
            <p:cNvCxnSpPr>
              <a:cxnSpLocks noChangeShapeType="1"/>
            </p:cNvCxnSpPr>
            <p:nvPr/>
          </p:nvCxnSpPr>
          <p:spPr bwMode="auto">
            <a:xfrm flipH="1">
              <a:off x="5814" y="2449"/>
              <a:ext cx="1131" cy="5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44" name="AutoShape 7"/>
            <p:cNvCxnSpPr>
              <a:cxnSpLocks noChangeShapeType="1"/>
            </p:cNvCxnSpPr>
            <p:nvPr/>
          </p:nvCxnSpPr>
          <p:spPr bwMode="auto">
            <a:xfrm>
              <a:off x="6945" y="2449"/>
              <a:ext cx="765" cy="5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45" name="AutoShape 6"/>
            <p:cNvCxnSpPr>
              <a:cxnSpLocks noChangeShapeType="1"/>
            </p:cNvCxnSpPr>
            <p:nvPr/>
          </p:nvCxnSpPr>
          <p:spPr bwMode="auto">
            <a:xfrm flipH="1">
              <a:off x="6927" y="3935"/>
              <a:ext cx="783" cy="39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46" name="AutoShape 5"/>
            <p:cNvCxnSpPr>
              <a:cxnSpLocks noChangeShapeType="1"/>
            </p:cNvCxnSpPr>
            <p:nvPr/>
          </p:nvCxnSpPr>
          <p:spPr bwMode="auto">
            <a:xfrm>
              <a:off x="7710" y="3935"/>
              <a:ext cx="1149" cy="4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47" name="AutoShape 4"/>
            <p:cNvCxnSpPr>
              <a:cxnSpLocks noChangeShapeType="1"/>
            </p:cNvCxnSpPr>
            <p:nvPr/>
          </p:nvCxnSpPr>
          <p:spPr bwMode="auto">
            <a:xfrm flipH="1">
              <a:off x="8077" y="5255"/>
              <a:ext cx="782" cy="3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9155" name="AutoShape 3"/>
            <p:cNvSpPr>
              <a:spLocks noChangeArrowheads="1"/>
            </p:cNvSpPr>
            <p:nvPr/>
          </p:nvSpPr>
          <p:spPr bwMode="auto">
            <a:xfrm>
              <a:off x="8684" y="5582"/>
              <a:ext cx="2440" cy="1010"/>
            </a:xfrm>
            <a:prstGeom prst="flowChartAlternateProcess">
              <a:avLst/>
            </a:prstGeom>
            <a:solidFill>
              <a:srgbClr val="FFFFFF">
                <a:alpha val="64999"/>
              </a:srgbClr>
            </a:solidFill>
            <a:ln w="25400">
              <a:solidFill>
                <a:srgbClr val="17365D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548DD4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s-AR" sz="2000" b="1" dirty="0">
                  <a:latin typeface="Arial" pitchFamily="34" charset="0"/>
                  <a:cs typeface="Arial" pitchFamily="34" charset="0"/>
                </a:rPr>
                <a:t>Ingreso laboral de adultos que trabajan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6649" name="AutoShape 2"/>
            <p:cNvCxnSpPr>
              <a:cxnSpLocks noChangeShapeType="1"/>
            </p:cNvCxnSpPr>
            <p:nvPr/>
          </p:nvCxnSpPr>
          <p:spPr bwMode="auto">
            <a:xfrm>
              <a:off x="8859" y="5255"/>
              <a:ext cx="1288" cy="3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6628" name="Rectangle 24"/>
          <p:cNvSpPr>
            <a:spLocks noChangeArrowheads="1"/>
          </p:cNvSpPr>
          <p:nvPr/>
        </p:nvSpPr>
        <p:spPr bwMode="auto">
          <a:xfrm>
            <a:off x="0" y="377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0" y="838200"/>
            <a:ext cx="2362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</a:rPr>
              <a:t> FECUNDIDAD, ESPERANZA DE VIDA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914400" y="1700808"/>
            <a:ext cx="484188" cy="737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ight Arrow Callout 30"/>
          <p:cNvSpPr/>
          <p:nvPr/>
        </p:nvSpPr>
        <p:spPr>
          <a:xfrm>
            <a:off x="0" y="3657600"/>
            <a:ext cx="2057400" cy="1752600"/>
          </a:xfrm>
          <a:prstGeom prst="rightArrowCallout">
            <a:avLst>
              <a:gd name="adj1" fmla="val 18676"/>
              <a:gd name="adj2" fmla="val 16304"/>
              <a:gd name="adj3" fmla="val 25000"/>
              <a:gd name="adj4" fmla="val 706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s-AR" b="1" dirty="0">
                <a:solidFill>
                  <a:schemeClr val="tx1"/>
                </a:solidFill>
              </a:rPr>
              <a:t>REMESAS</a:t>
            </a:r>
          </a:p>
          <a:p>
            <a:pPr>
              <a:defRPr/>
            </a:pPr>
            <a:r>
              <a:rPr lang="es-AR" b="1" dirty="0">
                <a:solidFill>
                  <a:schemeClr val="tx1"/>
                </a:solidFill>
              </a:rPr>
              <a:t>TRANSF. DE GOB.</a:t>
            </a:r>
          </a:p>
          <a:p>
            <a:pPr>
              <a:defRPr/>
            </a:pPr>
            <a:r>
              <a:rPr lang="es-AR" b="1" dirty="0" smtClean="0">
                <a:solidFill>
                  <a:schemeClr val="tx1"/>
                </a:solidFill>
              </a:rPr>
              <a:t>INTERESE S</a:t>
            </a:r>
            <a:r>
              <a:rPr lang="es-AR" b="1" dirty="0">
                <a:solidFill>
                  <a:schemeClr val="tx1"/>
                </a:solidFill>
              </a:rPr>
              <a:t>, RENTAS, GAN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ight Arrow Callout 31"/>
          <p:cNvSpPr/>
          <p:nvPr/>
        </p:nvSpPr>
        <p:spPr>
          <a:xfrm>
            <a:off x="228600" y="5715000"/>
            <a:ext cx="24384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chemeClr val="tx1"/>
                </a:solidFill>
              </a:rPr>
              <a:t>DECISIONES DE PARTICIPACION EN EL MERCADO LABORAL</a:t>
            </a:r>
          </a:p>
          <a:p>
            <a:pPr>
              <a:buFont typeface="Arial" pitchFamily="34" charset="0"/>
              <a:buChar char="•"/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Down Arrow Callout 32"/>
          <p:cNvSpPr/>
          <p:nvPr/>
        </p:nvSpPr>
        <p:spPr>
          <a:xfrm>
            <a:off x="4724400" y="1124744"/>
            <a:ext cx="1905000" cy="1368152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5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s-AR" sz="1600" b="1" dirty="0">
                <a:solidFill>
                  <a:schemeClr val="tx1"/>
                </a:solidFill>
              </a:rPr>
              <a:t>FORMACION DE PAREJA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E0724-55F7-42D7-AD91-0905A5DD894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6" name="Down Arrow Callout 25"/>
          <p:cNvSpPr/>
          <p:nvPr/>
        </p:nvSpPr>
        <p:spPr>
          <a:xfrm>
            <a:off x="7086600" y="1988840"/>
            <a:ext cx="2209800" cy="357376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5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s-AR" b="1" dirty="0">
                <a:solidFill>
                  <a:schemeClr val="tx1"/>
                </a:solidFill>
              </a:rPr>
              <a:t>-HORAS TRABAJADAS</a:t>
            </a:r>
          </a:p>
          <a:p>
            <a:pPr>
              <a:defRPr/>
            </a:pPr>
            <a:r>
              <a:rPr lang="es-AR" b="1" dirty="0">
                <a:solidFill>
                  <a:schemeClr val="tx1"/>
                </a:solidFill>
              </a:rPr>
              <a:t>-REMUNERACION POR HORA</a:t>
            </a:r>
          </a:p>
          <a:p>
            <a:pPr>
              <a:defRPr/>
            </a:pPr>
            <a:r>
              <a:rPr lang="es-AR" b="1" dirty="0">
                <a:solidFill>
                  <a:schemeClr val="tx1"/>
                </a:solidFill>
              </a:rPr>
              <a:t> </a:t>
            </a:r>
            <a:r>
              <a:rPr lang="es-AR" b="1" dirty="0" smtClean="0">
                <a:solidFill>
                  <a:schemeClr val="tx1"/>
                </a:solidFill>
              </a:rPr>
              <a:t>-DEMANDA </a:t>
            </a:r>
            <a:r>
              <a:rPr lang="es-AR" b="1" dirty="0">
                <a:solidFill>
                  <a:schemeClr val="tx1"/>
                </a:solidFill>
              </a:rPr>
              <a:t>Y OFERTA POR NIVEL DE CALIFICACIÓN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5-Point Star 26"/>
          <p:cNvSpPr/>
          <p:nvPr/>
        </p:nvSpPr>
        <p:spPr>
          <a:xfrm>
            <a:off x="3275856" y="2924944"/>
            <a:ext cx="144016" cy="216024"/>
          </a:xfrm>
          <a:prstGeom prst="star5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5508104" y="5949280"/>
            <a:ext cx="144016" cy="216024"/>
          </a:xfrm>
          <a:prstGeom prst="star5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 </a:t>
            </a:r>
            <a:r>
              <a:rPr lang="en-US" sz="4000" dirty="0" err="1" smtClean="0"/>
              <a:t>Descomposición</a:t>
            </a:r>
            <a:r>
              <a:rPr lang="en-US" sz="4000" dirty="0" smtClean="0"/>
              <a:t> de los </a:t>
            </a:r>
            <a:r>
              <a:rPr lang="en-US" sz="4000" dirty="0" err="1" smtClean="0"/>
              <a:t>determinantes</a:t>
            </a:r>
            <a:r>
              <a:rPr lang="en-US" sz="4000" dirty="0" smtClean="0"/>
              <a:t> </a:t>
            </a:r>
            <a:r>
              <a:rPr lang="en-US" sz="4000" dirty="0" err="1" smtClean="0"/>
              <a:t>inmediatos</a:t>
            </a:r>
            <a:r>
              <a:rPr lang="en-US" sz="4000" dirty="0" smtClean="0"/>
              <a:t> (Barros et al. 2006, 2007)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 err="1" smtClean="0"/>
              <a:t>Ingreso</a:t>
            </a:r>
            <a:r>
              <a:rPr lang="en-US" dirty="0" smtClean="0"/>
              <a:t> per </a:t>
            </a:r>
            <a:r>
              <a:rPr lang="en-US" dirty="0" err="1" smtClean="0"/>
              <a:t>cápita</a:t>
            </a:r>
            <a:r>
              <a:rPr lang="en-US" dirty="0" smtClean="0"/>
              <a:t> del </a:t>
            </a:r>
            <a:r>
              <a:rPr lang="en-US" dirty="0" err="1" smtClean="0"/>
              <a:t>hogar</a:t>
            </a:r>
            <a:r>
              <a:rPr lang="en-US" dirty="0" smtClean="0"/>
              <a:t>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escribir</a:t>
            </a:r>
            <a:r>
              <a:rPr lang="en-US" dirty="0" smtClean="0"/>
              <a:t>:</a:t>
            </a:r>
          </a:p>
          <a:p>
            <a:pPr eaLnBrk="1" hangingPunct="1">
              <a:defRPr/>
            </a:pPr>
            <a:endParaRPr lang="en-US" dirty="0" smtClean="0"/>
          </a:p>
          <a:p>
            <a:pPr lvl="2" eaLnBrk="1" hangingPunct="1">
              <a:buFont typeface="Arial" charset="0"/>
              <a:buNone/>
              <a:defRPr/>
            </a:pPr>
            <a:r>
              <a:rPr lang="en-US" dirty="0" smtClean="0"/>
              <a:t>		</a:t>
            </a:r>
            <a:r>
              <a:rPr lang="en-US" sz="3600" b="1" i="1" dirty="0" smtClean="0"/>
              <a:t>y = a ( u w + o)</a:t>
            </a:r>
            <a:r>
              <a:rPr lang="en-US" dirty="0" smtClean="0"/>
              <a:t>	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dirty="0" smtClean="0"/>
              <a:t>		 </a:t>
            </a:r>
          </a:p>
          <a:p>
            <a:pPr eaLnBrk="1" hangingPunct="1">
              <a:defRPr/>
            </a:pP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identidad</a:t>
            </a:r>
            <a:r>
              <a:rPr lang="en-US" dirty="0" smtClean="0"/>
              <a:t> </a:t>
            </a:r>
            <a:r>
              <a:rPr lang="en-US" dirty="0" err="1" smtClean="0"/>
              <a:t>relaciona</a:t>
            </a:r>
            <a:r>
              <a:rPr lang="en-US" dirty="0" smtClean="0"/>
              <a:t> los </a:t>
            </a:r>
            <a:r>
              <a:rPr lang="en-US" dirty="0" err="1" smtClean="0"/>
              <a:t>cambios</a:t>
            </a:r>
            <a:r>
              <a:rPr lang="en-US" dirty="0" smtClean="0"/>
              <a:t> en el </a:t>
            </a:r>
            <a:r>
              <a:rPr lang="en-US" dirty="0" err="1" smtClean="0"/>
              <a:t>ingreso</a:t>
            </a:r>
            <a:r>
              <a:rPr lang="en-US" dirty="0" smtClean="0"/>
              <a:t> per </a:t>
            </a:r>
            <a:r>
              <a:rPr lang="en-US" dirty="0" err="1" smtClean="0"/>
              <a:t>cápita</a:t>
            </a:r>
            <a:r>
              <a:rPr lang="en-US" dirty="0" smtClean="0"/>
              <a:t> del </a:t>
            </a:r>
            <a:r>
              <a:rPr lang="en-US" dirty="0" err="1" smtClean="0"/>
              <a:t>hogar</a:t>
            </a:r>
            <a:r>
              <a:rPr lang="en-US" dirty="0" smtClean="0"/>
              <a:t> </a:t>
            </a:r>
            <a:r>
              <a:rPr lang="en-US" b="1" i="1" dirty="0" smtClean="0"/>
              <a:t>y</a:t>
            </a:r>
            <a:r>
              <a:rPr lang="en-US" dirty="0" smtClean="0"/>
              <a:t>, en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cuatro</a:t>
            </a:r>
            <a:r>
              <a:rPr lang="en-US" dirty="0" smtClean="0"/>
              <a:t> </a:t>
            </a:r>
            <a:r>
              <a:rPr lang="en-US" dirty="0" err="1" smtClean="0"/>
              <a:t>determinantes</a:t>
            </a:r>
            <a:r>
              <a:rPr lang="en-US" dirty="0" smtClean="0"/>
              <a:t> </a:t>
            </a:r>
            <a:r>
              <a:rPr lang="en-US" dirty="0" err="1" smtClean="0"/>
              <a:t>inmediatos</a:t>
            </a:r>
            <a:r>
              <a:rPr lang="en-US" dirty="0" smtClean="0"/>
              <a:t> o </a:t>
            </a:r>
            <a:r>
              <a:rPr lang="en-US" dirty="0" err="1" smtClean="0"/>
              <a:t>próximos</a:t>
            </a:r>
            <a:r>
              <a:rPr lang="en-US" dirty="0" smtClean="0"/>
              <a:t>: </a:t>
            </a:r>
          </a:p>
          <a:p>
            <a:pPr marL="1028700" lvl="1" indent="-571500" eaLnBrk="1" hangingPunct="1">
              <a:buFont typeface="Wingdings" pitchFamily="2" charset="2"/>
              <a:buAutoNum type="romanLcParenBoth"/>
              <a:defRPr/>
            </a:pPr>
            <a:r>
              <a:rPr lang="en-US" dirty="0" err="1" smtClean="0"/>
              <a:t>Cambios</a:t>
            </a:r>
            <a:r>
              <a:rPr lang="en-US" dirty="0" smtClean="0"/>
              <a:t> en la </a:t>
            </a:r>
            <a:r>
              <a:rPr lang="en-US" dirty="0" err="1" smtClean="0"/>
              <a:t>proporción</a:t>
            </a:r>
            <a:r>
              <a:rPr lang="en-US" dirty="0" smtClean="0"/>
              <a:t> de </a:t>
            </a:r>
            <a:r>
              <a:rPr lang="en-US" dirty="0" err="1" smtClean="0"/>
              <a:t>adultos</a:t>
            </a:r>
            <a:r>
              <a:rPr lang="en-US" dirty="0" smtClean="0"/>
              <a:t> en el </a:t>
            </a:r>
            <a:r>
              <a:rPr lang="en-US" dirty="0" err="1" smtClean="0"/>
              <a:t>hogar</a:t>
            </a:r>
            <a:r>
              <a:rPr lang="en-US" dirty="0" smtClean="0"/>
              <a:t> </a:t>
            </a:r>
            <a:r>
              <a:rPr lang="en-US" b="1" i="1" dirty="0" smtClean="0"/>
              <a:t>a</a:t>
            </a:r>
            <a:endParaRPr lang="en-US" dirty="0" smtClean="0"/>
          </a:p>
          <a:p>
            <a:pPr marL="1028700" lvl="1" indent="-571500" eaLnBrk="1" hangingPunct="1">
              <a:buFont typeface="Wingdings" pitchFamily="2" charset="2"/>
              <a:buAutoNum type="romanLcParenBoth"/>
              <a:defRPr/>
            </a:pPr>
            <a:r>
              <a:rPr lang="en-US" dirty="0" err="1" smtClean="0"/>
              <a:t>Cambios</a:t>
            </a:r>
            <a:r>
              <a:rPr lang="en-US" dirty="0" smtClean="0"/>
              <a:t> en la </a:t>
            </a:r>
            <a:r>
              <a:rPr lang="en-US" dirty="0" err="1" smtClean="0"/>
              <a:t>proporción</a:t>
            </a:r>
            <a:r>
              <a:rPr lang="en-US" dirty="0" smtClean="0"/>
              <a:t> de </a:t>
            </a: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trabajan</a:t>
            </a:r>
            <a:r>
              <a:rPr lang="en-US" dirty="0" smtClean="0"/>
              <a:t> </a:t>
            </a:r>
            <a:r>
              <a:rPr lang="en-US" b="1" i="1" dirty="0" smtClean="0"/>
              <a:t>u</a:t>
            </a:r>
            <a:r>
              <a:rPr lang="en-US" dirty="0" smtClean="0"/>
              <a:t>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/>
              <a:t>(iii)  </a:t>
            </a:r>
            <a:r>
              <a:rPr lang="en-US" dirty="0" err="1" smtClean="0"/>
              <a:t>Cambios</a:t>
            </a:r>
            <a:r>
              <a:rPr lang="en-US" dirty="0" smtClean="0"/>
              <a:t> en el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laboral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adulto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trabaja</a:t>
            </a:r>
            <a:r>
              <a:rPr lang="en-US" dirty="0" smtClean="0"/>
              <a:t> </a:t>
            </a:r>
            <a:r>
              <a:rPr lang="en-US" b="1" i="1" dirty="0" smtClean="0"/>
              <a:t>w</a:t>
            </a:r>
            <a:r>
              <a:rPr lang="en-US" dirty="0" smtClean="0"/>
              <a:t>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/>
              <a:t>(iv)  </a:t>
            </a:r>
            <a:r>
              <a:rPr lang="en-US" dirty="0" err="1" smtClean="0"/>
              <a:t>Cambios</a:t>
            </a:r>
            <a:r>
              <a:rPr lang="en-US" dirty="0" smtClean="0"/>
              <a:t> en el </a:t>
            </a:r>
            <a:r>
              <a:rPr lang="en-US" dirty="0" err="1" smtClean="0"/>
              <a:t>ingreso</a:t>
            </a:r>
            <a:r>
              <a:rPr lang="en-US" dirty="0" smtClean="0"/>
              <a:t> no </a:t>
            </a:r>
            <a:r>
              <a:rPr lang="en-US" dirty="0" err="1" smtClean="0"/>
              <a:t>laboral</a:t>
            </a:r>
            <a:r>
              <a:rPr lang="en-US" dirty="0" smtClean="0"/>
              <a:t> per </a:t>
            </a:r>
            <a:r>
              <a:rPr lang="en-US" dirty="0" err="1" smtClean="0"/>
              <a:t>cápita</a:t>
            </a:r>
            <a:r>
              <a:rPr lang="en-US" dirty="0" smtClean="0"/>
              <a:t> </a:t>
            </a:r>
            <a:r>
              <a:rPr lang="en-US" b="1" i="1" dirty="0" smtClean="0"/>
              <a:t>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67CCA-7A70-4E91-96D8-50BB966CBE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Estructura de la presentación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La caída de la desigualdad: ¿cuánto y desde cuándo?</a:t>
            </a:r>
          </a:p>
          <a:p>
            <a:r>
              <a:rPr lang="es-AR" dirty="0" smtClean="0"/>
              <a:t>La caída de la desigualdad y las nuevas izquierdas: ¿existe una asociación?</a:t>
            </a:r>
          </a:p>
          <a:p>
            <a:r>
              <a:rPr lang="es-AR" dirty="0" smtClean="0"/>
              <a:t>La caída de la desigualdad: ¿</a:t>
            </a:r>
            <a:r>
              <a:rPr lang="es-AR" dirty="0"/>
              <a:t>p</a:t>
            </a:r>
            <a:r>
              <a:rPr lang="es-AR" dirty="0" smtClean="0"/>
              <a:t>or qué?</a:t>
            </a:r>
          </a:p>
          <a:p>
            <a:pPr lvl="1"/>
            <a:r>
              <a:rPr lang="es-AR" dirty="0" smtClean="0"/>
              <a:t>Resultados para Argentina, Brasil, México y Perú</a:t>
            </a:r>
          </a:p>
          <a:p>
            <a:pPr lvl="2"/>
            <a:r>
              <a:rPr lang="es-AR" dirty="0"/>
              <a:t>D</a:t>
            </a:r>
            <a:r>
              <a:rPr lang="es-AR" dirty="0" smtClean="0"/>
              <a:t>escomposición no paramétrica: factores demográficos y cambios en la desigualdad de ingresos laborales y no laborales</a:t>
            </a:r>
          </a:p>
          <a:p>
            <a:pPr lvl="2"/>
            <a:r>
              <a:rPr lang="es-AR" dirty="0" smtClean="0"/>
              <a:t>Causas más probables de la caída en la desigualdad de ingresos laborales</a:t>
            </a:r>
          </a:p>
          <a:p>
            <a:pPr lvl="2"/>
            <a:r>
              <a:rPr lang="es-AR" dirty="0" smtClean="0"/>
              <a:t>Causas más probables de la caída en la desigualdad de ingresos no laborales</a:t>
            </a:r>
          </a:p>
          <a:p>
            <a:r>
              <a:rPr lang="es-AR" dirty="0" smtClean="0"/>
              <a:t>Perspectivas: ¿continuará la caída de la desigualdad en el futuro?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001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6012160" y="1052736"/>
            <a:ext cx="914400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012160" y="4365104"/>
            <a:ext cx="914400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30</a:t>
            </a:fld>
            <a:endParaRPr lang="es-MX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6372200" y="4293096"/>
            <a:ext cx="914400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372200" y="1052736"/>
            <a:ext cx="914400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31</a:t>
            </a:fld>
            <a:endParaRPr lang="es-MX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Descomposición</a:t>
            </a:r>
            <a:r>
              <a:rPr lang="en-US" b="1" dirty="0" smtClean="0"/>
              <a:t> (</a:t>
            </a:r>
            <a:r>
              <a:rPr lang="en-US" b="1" dirty="0" err="1" smtClean="0"/>
              <a:t>Alejo</a:t>
            </a:r>
            <a:r>
              <a:rPr lang="en-US" b="1" dirty="0" smtClean="0"/>
              <a:t> et al., 2009):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4400" i="1" dirty="0" err="1" smtClean="0"/>
              <a:t>Factores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demográficos</a:t>
            </a:r>
            <a:r>
              <a:rPr lang="en-US" sz="4400" i="1" dirty="0" smtClean="0"/>
              <a:t>: </a:t>
            </a:r>
            <a:r>
              <a:rPr lang="en-US" sz="4400" dirty="0" err="1" smtClean="0"/>
              <a:t>cambios</a:t>
            </a:r>
            <a:r>
              <a:rPr lang="en-US" sz="4400" dirty="0" smtClean="0"/>
              <a:t> en la </a:t>
            </a:r>
            <a:r>
              <a:rPr lang="en-US" sz="4400" dirty="0" err="1" smtClean="0"/>
              <a:t>proporción</a:t>
            </a:r>
            <a:r>
              <a:rPr lang="en-US" sz="4400" dirty="0" smtClean="0"/>
              <a:t> de </a:t>
            </a:r>
            <a:r>
              <a:rPr lang="en-US" sz="4400" dirty="0" err="1" smtClean="0"/>
              <a:t>adultos</a:t>
            </a:r>
            <a:r>
              <a:rPr lang="en-US" sz="4400" dirty="0" smtClean="0"/>
              <a:t> </a:t>
            </a:r>
            <a:r>
              <a:rPr lang="en-US" sz="4400" dirty="0" err="1" smtClean="0"/>
              <a:t>fueron</a:t>
            </a:r>
            <a:r>
              <a:rPr lang="en-US" sz="4400" dirty="0" smtClean="0"/>
              <a:t> “</a:t>
            </a:r>
            <a:r>
              <a:rPr lang="en-US" sz="4400" dirty="0" err="1" smtClean="0"/>
              <a:t>igualadores</a:t>
            </a:r>
            <a:r>
              <a:rPr lang="en-US" sz="4400" dirty="0" smtClean="0"/>
              <a:t>” </a:t>
            </a:r>
            <a:r>
              <a:rPr lang="en-US" sz="4400" dirty="0" err="1" smtClean="0"/>
              <a:t>pero</a:t>
            </a:r>
            <a:r>
              <a:rPr lang="en-US" sz="4400" dirty="0" smtClean="0"/>
              <a:t> </a:t>
            </a:r>
            <a:r>
              <a:rPr lang="en-US" sz="4400" dirty="0" err="1" smtClean="0"/>
              <a:t>su</a:t>
            </a:r>
            <a:r>
              <a:rPr lang="en-US" sz="4400" dirty="0" smtClean="0"/>
              <a:t> </a:t>
            </a:r>
            <a:r>
              <a:rPr lang="en-US" sz="4400" dirty="0" err="1" smtClean="0"/>
              <a:t>orden</a:t>
            </a:r>
            <a:r>
              <a:rPr lang="en-US" sz="4400" dirty="0" smtClean="0"/>
              <a:t> de </a:t>
            </a:r>
            <a:r>
              <a:rPr lang="en-US" sz="4400" dirty="0" err="1" smtClean="0"/>
              <a:t>magnitud</a:t>
            </a:r>
            <a:r>
              <a:rPr lang="en-US" sz="4400" dirty="0" smtClean="0"/>
              <a:t> </a:t>
            </a:r>
            <a:r>
              <a:rPr lang="en-US" sz="4400" dirty="0" err="1" smtClean="0"/>
              <a:t>menor</a:t>
            </a:r>
            <a:r>
              <a:rPr lang="en-US" sz="4400" dirty="0" smtClean="0"/>
              <a:t> al </a:t>
            </a:r>
            <a:r>
              <a:rPr lang="en-US" sz="4400" dirty="0" err="1" smtClean="0"/>
              <a:t>resto</a:t>
            </a:r>
            <a:r>
              <a:rPr lang="en-US" sz="4400" dirty="0" smtClean="0"/>
              <a:t> de los </a:t>
            </a:r>
            <a:r>
              <a:rPr lang="en-US" sz="4400" dirty="0" err="1" smtClean="0"/>
              <a:t>factores</a:t>
            </a:r>
            <a:r>
              <a:rPr lang="en-US" sz="4400" dirty="0" smtClean="0"/>
              <a:t> con la </a:t>
            </a:r>
            <a:r>
              <a:rPr lang="en-US" sz="4400" dirty="0" err="1" smtClean="0"/>
              <a:t>excepción</a:t>
            </a:r>
            <a:r>
              <a:rPr lang="en-US" sz="4400" dirty="0" smtClean="0"/>
              <a:t> de </a:t>
            </a:r>
            <a:r>
              <a:rPr lang="en-US" sz="4400" dirty="0" err="1" smtClean="0"/>
              <a:t>Perú</a:t>
            </a:r>
            <a:endParaRPr lang="en-US" sz="4400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r>
              <a:rPr lang="en-US" sz="4400" i="1" dirty="0" err="1" smtClean="0"/>
              <a:t>Participación</a:t>
            </a:r>
            <a:r>
              <a:rPr lang="en-US" sz="4400" i="1" dirty="0" smtClean="0"/>
              <a:t> en la </a:t>
            </a:r>
            <a:r>
              <a:rPr lang="en-US" sz="4400" i="1" dirty="0" err="1" smtClean="0"/>
              <a:t>fuerza</a:t>
            </a:r>
            <a:r>
              <a:rPr lang="en-US" sz="4400" i="1" dirty="0" smtClean="0"/>
              <a:t> de </a:t>
            </a:r>
            <a:r>
              <a:rPr lang="en-US" sz="4400" i="1" dirty="0" err="1" smtClean="0"/>
              <a:t>trabajo</a:t>
            </a:r>
            <a:r>
              <a:rPr lang="en-US" sz="4400" i="1" dirty="0" smtClean="0"/>
              <a:t>: </a:t>
            </a:r>
            <a:r>
              <a:rPr lang="en-US" sz="4400" dirty="0" smtClean="0"/>
              <a:t>Con la </a:t>
            </a:r>
            <a:r>
              <a:rPr lang="en-US" sz="4400" dirty="0" err="1" smtClean="0"/>
              <a:t>excepción</a:t>
            </a:r>
            <a:r>
              <a:rPr lang="en-US" sz="4400" dirty="0" smtClean="0"/>
              <a:t> de </a:t>
            </a:r>
            <a:r>
              <a:rPr lang="en-US" sz="4400" dirty="0" err="1" smtClean="0"/>
              <a:t>Perú</a:t>
            </a:r>
            <a:r>
              <a:rPr lang="en-US" sz="4400" dirty="0" smtClean="0"/>
              <a:t>, los </a:t>
            </a:r>
            <a:r>
              <a:rPr lang="en-US" sz="4400" dirty="0" err="1" smtClean="0"/>
              <a:t>cambios</a:t>
            </a:r>
            <a:r>
              <a:rPr lang="en-US" sz="4400" dirty="0" smtClean="0"/>
              <a:t> en la </a:t>
            </a:r>
            <a:r>
              <a:rPr lang="en-US" sz="4400" dirty="0" err="1" smtClean="0"/>
              <a:t>tasa</a:t>
            </a:r>
            <a:r>
              <a:rPr lang="en-US" sz="4400" dirty="0" smtClean="0"/>
              <a:t> de </a:t>
            </a:r>
            <a:r>
              <a:rPr lang="en-US" sz="4400" dirty="0" err="1" smtClean="0"/>
              <a:t>participación</a:t>
            </a:r>
            <a:r>
              <a:rPr lang="en-US" sz="4400" dirty="0" smtClean="0"/>
              <a:t> </a:t>
            </a:r>
            <a:r>
              <a:rPr lang="en-US" sz="4400" dirty="0" err="1" smtClean="0"/>
              <a:t>fueron</a:t>
            </a:r>
            <a:r>
              <a:rPr lang="en-US" sz="4400" dirty="0" smtClean="0"/>
              <a:t> “</a:t>
            </a:r>
            <a:r>
              <a:rPr lang="en-US" sz="4400" dirty="0" err="1" smtClean="0"/>
              <a:t>igualadores</a:t>
            </a:r>
            <a:r>
              <a:rPr lang="en-US" sz="4400" dirty="0" smtClean="0"/>
              <a:t>”.  Este </a:t>
            </a:r>
            <a:r>
              <a:rPr lang="en-US" sz="4400" dirty="0" err="1" smtClean="0"/>
              <a:t>efecto</a:t>
            </a:r>
            <a:r>
              <a:rPr lang="en-US" sz="4400" dirty="0" smtClean="0"/>
              <a:t> </a:t>
            </a:r>
            <a:r>
              <a:rPr lang="en-US" sz="4400" dirty="0" err="1" smtClean="0"/>
              <a:t>fue</a:t>
            </a:r>
            <a:r>
              <a:rPr lang="en-US" sz="4400" dirty="0" smtClean="0"/>
              <a:t> </a:t>
            </a:r>
            <a:r>
              <a:rPr lang="en-US" sz="4400" dirty="0" err="1" smtClean="0"/>
              <a:t>más</a:t>
            </a:r>
            <a:r>
              <a:rPr lang="en-US" sz="4400" dirty="0" smtClean="0"/>
              <a:t> </a:t>
            </a:r>
            <a:r>
              <a:rPr lang="en-US" sz="4400" dirty="0" err="1" smtClean="0"/>
              <a:t>fuerte</a:t>
            </a:r>
            <a:r>
              <a:rPr lang="en-US" sz="4400" dirty="0" smtClean="0"/>
              <a:t> </a:t>
            </a:r>
            <a:r>
              <a:rPr lang="en-US" sz="4400" dirty="0" err="1" smtClean="0"/>
              <a:t>para</a:t>
            </a:r>
            <a:r>
              <a:rPr lang="en-US" sz="4400" dirty="0" smtClean="0"/>
              <a:t> Argentina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4400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E7DE9-765E-4947-A22C-58C04241766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/>
              <a:t>Decomposition results (</a:t>
            </a:r>
            <a:r>
              <a:rPr lang="en-US" b="1" dirty="0" err="1" smtClean="0"/>
              <a:t>Alejo</a:t>
            </a:r>
            <a:r>
              <a:rPr lang="en-US" b="1" dirty="0" smtClean="0"/>
              <a:t> et al., 2009):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54102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sz="6000" dirty="0" smtClean="0"/>
          </a:p>
          <a:p>
            <a:pPr eaLnBrk="1" hangingPunct="1">
              <a:defRPr/>
            </a:pPr>
            <a:r>
              <a:rPr lang="en-US" sz="6000" i="1" dirty="0" err="1" smtClean="0"/>
              <a:t>Ingreso</a:t>
            </a:r>
            <a:r>
              <a:rPr lang="en-US" sz="6000" i="1" dirty="0" smtClean="0"/>
              <a:t> </a:t>
            </a:r>
            <a:r>
              <a:rPr lang="en-US" sz="6000" i="1" dirty="0" err="1" smtClean="0"/>
              <a:t>laboral</a:t>
            </a:r>
            <a:r>
              <a:rPr lang="en-US" sz="6000" i="1" dirty="0" smtClean="0"/>
              <a:t> del </a:t>
            </a:r>
            <a:r>
              <a:rPr lang="en-US" sz="6000" i="1" dirty="0" err="1" smtClean="0"/>
              <a:t>hogar</a:t>
            </a:r>
            <a:r>
              <a:rPr lang="en-US" sz="6000" i="1" dirty="0" smtClean="0"/>
              <a:t> </a:t>
            </a:r>
            <a:r>
              <a:rPr lang="en-US" sz="6000" i="1" dirty="0" err="1" smtClean="0"/>
              <a:t>por</a:t>
            </a:r>
            <a:r>
              <a:rPr lang="en-US" sz="6000" i="1" dirty="0" smtClean="0"/>
              <a:t> </a:t>
            </a:r>
            <a:r>
              <a:rPr lang="en-US" sz="6000" i="1" dirty="0" err="1" smtClean="0"/>
              <a:t>adulto</a:t>
            </a:r>
            <a:r>
              <a:rPr lang="en-US" sz="6000" i="1" dirty="0" smtClean="0"/>
              <a:t> </a:t>
            </a:r>
            <a:r>
              <a:rPr lang="en-US" sz="6000" i="1" dirty="0" err="1" smtClean="0"/>
              <a:t>que</a:t>
            </a:r>
            <a:r>
              <a:rPr lang="en-US" sz="6000" i="1" dirty="0" smtClean="0"/>
              <a:t> </a:t>
            </a:r>
            <a:r>
              <a:rPr lang="en-US" sz="6000" i="1" dirty="0" err="1" smtClean="0"/>
              <a:t>trabaja</a:t>
            </a:r>
            <a:r>
              <a:rPr lang="en-US" sz="6000" i="1" dirty="0" smtClean="0"/>
              <a:t>: </a:t>
            </a:r>
            <a:r>
              <a:rPr lang="en-US" sz="6000" dirty="0" smtClean="0"/>
              <a:t> en Argentina, </a:t>
            </a:r>
            <a:r>
              <a:rPr lang="en-US" sz="6000" dirty="0" err="1" smtClean="0"/>
              <a:t>Brasil</a:t>
            </a:r>
            <a:r>
              <a:rPr lang="en-US" sz="6000" dirty="0" smtClean="0"/>
              <a:t> y México, los </a:t>
            </a:r>
            <a:r>
              <a:rPr lang="en-US" sz="6000" dirty="0" err="1" smtClean="0"/>
              <a:t>cambios</a:t>
            </a:r>
            <a:r>
              <a:rPr lang="en-US" sz="6000" dirty="0" smtClean="0"/>
              <a:t> en la </a:t>
            </a:r>
            <a:r>
              <a:rPr lang="en-US" sz="6000" dirty="0" err="1" smtClean="0"/>
              <a:t>distribución</a:t>
            </a:r>
            <a:r>
              <a:rPr lang="en-US" sz="6000" dirty="0" smtClean="0"/>
              <a:t> del </a:t>
            </a:r>
            <a:r>
              <a:rPr lang="en-US" sz="6000" dirty="0" err="1" smtClean="0"/>
              <a:t>ingreso</a:t>
            </a:r>
            <a:r>
              <a:rPr lang="en-US" sz="6000" dirty="0" smtClean="0"/>
              <a:t> </a:t>
            </a:r>
            <a:r>
              <a:rPr lang="en-US" sz="6000" dirty="0" err="1" smtClean="0"/>
              <a:t>laboral</a:t>
            </a:r>
            <a:r>
              <a:rPr lang="en-US" sz="6000" dirty="0" smtClean="0"/>
              <a:t> </a:t>
            </a:r>
            <a:r>
              <a:rPr lang="en-US" sz="6000" dirty="0" err="1" smtClean="0"/>
              <a:t>por</a:t>
            </a:r>
            <a:r>
              <a:rPr lang="en-US" sz="6000" dirty="0" smtClean="0"/>
              <a:t> </a:t>
            </a:r>
            <a:r>
              <a:rPr lang="en-US" sz="6000" dirty="0" err="1" smtClean="0"/>
              <a:t>trabajador</a:t>
            </a:r>
            <a:r>
              <a:rPr lang="en-US" sz="6000" dirty="0" smtClean="0"/>
              <a:t> </a:t>
            </a:r>
            <a:r>
              <a:rPr lang="en-US" sz="6000" dirty="0" err="1" smtClean="0"/>
              <a:t>fueron</a:t>
            </a:r>
            <a:r>
              <a:rPr lang="en-US" sz="6000" dirty="0" smtClean="0"/>
              <a:t> “</a:t>
            </a:r>
            <a:r>
              <a:rPr lang="en-US" sz="6000" dirty="0" err="1" smtClean="0"/>
              <a:t>igualadores</a:t>
            </a:r>
            <a:r>
              <a:rPr lang="en-US" sz="6000" dirty="0" smtClean="0"/>
              <a:t>” y “</a:t>
            </a:r>
            <a:r>
              <a:rPr lang="en-US" sz="6000" dirty="0" err="1" smtClean="0"/>
              <a:t>explican</a:t>
            </a:r>
            <a:r>
              <a:rPr lang="en-US" sz="6000" dirty="0" smtClean="0"/>
              <a:t> entre 44% y 65% de la </a:t>
            </a:r>
            <a:r>
              <a:rPr lang="en-US" sz="6000" dirty="0" err="1" smtClean="0"/>
              <a:t>reducción</a:t>
            </a:r>
            <a:r>
              <a:rPr lang="en-US" sz="6000" dirty="0" smtClean="0"/>
              <a:t> en la </a:t>
            </a:r>
            <a:r>
              <a:rPr lang="en-US" sz="6000" dirty="0" err="1" smtClean="0"/>
              <a:t>desigualdad</a:t>
            </a:r>
            <a:r>
              <a:rPr lang="en-US" sz="6000" dirty="0" smtClean="0"/>
              <a:t> del </a:t>
            </a:r>
            <a:r>
              <a:rPr lang="en-US" sz="6000" dirty="0" err="1" smtClean="0"/>
              <a:t>ingreso</a:t>
            </a:r>
            <a:r>
              <a:rPr lang="en-US" sz="6000" dirty="0" smtClean="0"/>
              <a:t> total. En </a:t>
            </a:r>
            <a:r>
              <a:rPr lang="en-US" sz="6000" dirty="0" err="1" smtClean="0"/>
              <a:t>Perú</a:t>
            </a:r>
            <a:r>
              <a:rPr lang="en-US" sz="6000" dirty="0" smtClean="0"/>
              <a:t>, el </a:t>
            </a:r>
            <a:r>
              <a:rPr lang="en-US" sz="6000" dirty="0" err="1" smtClean="0"/>
              <a:t>cambio</a:t>
            </a:r>
            <a:r>
              <a:rPr lang="en-US" sz="6000" dirty="0" smtClean="0"/>
              <a:t> </a:t>
            </a:r>
            <a:r>
              <a:rPr lang="en-US" sz="6000" dirty="0" err="1" smtClean="0"/>
              <a:t>fue</a:t>
            </a:r>
            <a:r>
              <a:rPr lang="en-US" sz="6000" dirty="0" smtClean="0"/>
              <a:t> </a:t>
            </a:r>
            <a:r>
              <a:rPr lang="en-US" sz="6000" dirty="0" err="1" smtClean="0"/>
              <a:t>desigualador</a:t>
            </a:r>
            <a:r>
              <a:rPr lang="en-US" sz="6000" dirty="0" smtClean="0"/>
              <a:t> a </a:t>
            </a:r>
            <a:r>
              <a:rPr lang="en-US" sz="6000" dirty="0" err="1" smtClean="0"/>
              <a:t>nivel</a:t>
            </a:r>
            <a:r>
              <a:rPr lang="en-US" sz="6000" dirty="0" smtClean="0"/>
              <a:t> del </a:t>
            </a:r>
            <a:r>
              <a:rPr lang="en-US" sz="6000" dirty="0" err="1" smtClean="0"/>
              <a:t>hogar</a:t>
            </a:r>
            <a:r>
              <a:rPr lang="en-US" sz="6000" dirty="0" smtClean="0"/>
              <a:t> </a:t>
            </a:r>
            <a:r>
              <a:rPr lang="en-US" sz="6000" dirty="0" err="1" smtClean="0"/>
              <a:t>pero</a:t>
            </a:r>
            <a:r>
              <a:rPr lang="en-US" sz="6000" dirty="0" smtClean="0"/>
              <a:t> no a </a:t>
            </a:r>
            <a:r>
              <a:rPr lang="en-US" sz="6000" dirty="0" err="1" smtClean="0"/>
              <a:t>nivel</a:t>
            </a:r>
            <a:r>
              <a:rPr lang="en-US" sz="6000" dirty="0" smtClean="0"/>
              <a:t> de los </a:t>
            </a:r>
            <a:r>
              <a:rPr lang="en-US" sz="6000" dirty="0" err="1" smtClean="0"/>
              <a:t>trabajadores</a:t>
            </a:r>
            <a:r>
              <a:rPr lang="en-US" sz="6000" dirty="0" smtClean="0"/>
              <a:t>; </a:t>
            </a:r>
            <a:r>
              <a:rPr lang="en-US" sz="6000" dirty="0" err="1" smtClean="0"/>
              <a:t>cambios</a:t>
            </a:r>
            <a:r>
              <a:rPr lang="en-US" sz="6000" dirty="0" smtClean="0"/>
              <a:t> en el “</a:t>
            </a:r>
            <a:r>
              <a:rPr lang="en-US" sz="6000" dirty="0" err="1" smtClean="0"/>
              <a:t>assortative</a:t>
            </a:r>
            <a:r>
              <a:rPr lang="en-US" sz="6000" dirty="0" smtClean="0"/>
              <a:t> matching” (</a:t>
            </a:r>
            <a:r>
              <a:rPr lang="en-US" sz="6000" dirty="0" err="1" smtClean="0"/>
              <a:t>correlación</a:t>
            </a:r>
            <a:r>
              <a:rPr lang="en-US" sz="6000" dirty="0" smtClean="0"/>
              <a:t> entre </a:t>
            </a:r>
            <a:r>
              <a:rPr lang="en-US" sz="6000" dirty="0" err="1" smtClean="0"/>
              <a:t>esposos</a:t>
            </a:r>
            <a:r>
              <a:rPr lang="en-US" sz="6000" dirty="0" smtClean="0"/>
              <a:t> y </a:t>
            </a:r>
            <a:r>
              <a:rPr lang="en-US" sz="6000" dirty="0" err="1" smtClean="0"/>
              <a:t>esposas</a:t>
            </a:r>
            <a:r>
              <a:rPr lang="en-US" sz="6000" dirty="0" smtClean="0"/>
              <a:t>)</a:t>
            </a:r>
          </a:p>
          <a:p>
            <a:pPr eaLnBrk="1" hangingPunct="1">
              <a:defRPr/>
            </a:pPr>
            <a:endParaRPr lang="en-US" sz="6000" dirty="0" smtClean="0"/>
          </a:p>
          <a:p>
            <a:pPr eaLnBrk="1" hangingPunct="1">
              <a:defRPr/>
            </a:pPr>
            <a:r>
              <a:rPr lang="en-US" sz="6000" i="1" dirty="0" err="1" smtClean="0"/>
              <a:t>Ingreso</a:t>
            </a:r>
            <a:r>
              <a:rPr lang="en-US" sz="6000" i="1" dirty="0" smtClean="0"/>
              <a:t> no </a:t>
            </a:r>
            <a:r>
              <a:rPr lang="en-US" sz="6000" i="1" dirty="0" err="1" smtClean="0"/>
              <a:t>laboral</a:t>
            </a:r>
            <a:r>
              <a:rPr lang="en-US" sz="6000" i="1" dirty="0" smtClean="0"/>
              <a:t> </a:t>
            </a:r>
            <a:r>
              <a:rPr lang="en-US" sz="6000" i="1" dirty="0" err="1" smtClean="0"/>
              <a:t>por</a:t>
            </a:r>
            <a:r>
              <a:rPr lang="en-US" sz="6000" i="1" dirty="0" smtClean="0"/>
              <a:t> </a:t>
            </a:r>
            <a:r>
              <a:rPr lang="en-US" sz="6000" i="1" dirty="0" err="1" smtClean="0"/>
              <a:t>adulto</a:t>
            </a:r>
            <a:r>
              <a:rPr lang="en-US" sz="6000" i="1" dirty="0" smtClean="0"/>
              <a:t>: </a:t>
            </a:r>
            <a:r>
              <a:rPr lang="en-US" sz="6000" dirty="0" smtClean="0"/>
              <a:t>en los </a:t>
            </a:r>
            <a:r>
              <a:rPr lang="en-US" sz="6000" dirty="0" err="1" smtClean="0"/>
              <a:t>cuatro</a:t>
            </a:r>
            <a:r>
              <a:rPr lang="en-US" sz="6000" dirty="0" smtClean="0"/>
              <a:t> </a:t>
            </a:r>
            <a:r>
              <a:rPr lang="en-US" sz="6000" dirty="0" err="1" smtClean="0"/>
              <a:t>países</a:t>
            </a:r>
            <a:r>
              <a:rPr lang="en-US" sz="6000" dirty="0" smtClean="0"/>
              <a:t> el </a:t>
            </a:r>
            <a:r>
              <a:rPr lang="en-US" sz="6000" dirty="0" err="1" smtClean="0"/>
              <a:t>cambio</a:t>
            </a:r>
            <a:r>
              <a:rPr lang="en-US" sz="6000" dirty="0" smtClean="0"/>
              <a:t> en la </a:t>
            </a:r>
            <a:r>
              <a:rPr lang="en-US" sz="6000" dirty="0" err="1" smtClean="0"/>
              <a:t>distribución</a:t>
            </a:r>
            <a:r>
              <a:rPr lang="en-US" sz="6000" dirty="0" smtClean="0"/>
              <a:t> del </a:t>
            </a:r>
            <a:r>
              <a:rPr lang="en-US" sz="6000" dirty="0" err="1" smtClean="0"/>
              <a:t>ingreso</a:t>
            </a:r>
            <a:r>
              <a:rPr lang="en-US" sz="6000" dirty="0" smtClean="0"/>
              <a:t> no </a:t>
            </a:r>
            <a:r>
              <a:rPr lang="en-US" sz="6000" dirty="0" err="1" smtClean="0"/>
              <a:t>laboral</a:t>
            </a:r>
            <a:r>
              <a:rPr lang="en-US" sz="6000" dirty="0" smtClean="0"/>
              <a:t> </a:t>
            </a:r>
            <a:r>
              <a:rPr lang="en-US" sz="6000" dirty="0" err="1" smtClean="0"/>
              <a:t>fue</a:t>
            </a:r>
            <a:r>
              <a:rPr lang="en-US" sz="6000" dirty="0" smtClean="0"/>
              <a:t> “</a:t>
            </a:r>
            <a:r>
              <a:rPr lang="en-US" sz="6000" dirty="0" err="1" smtClean="0"/>
              <a:t>igualador</a:t>
            </a:r>
            <a:r>
              <a:rPr lang="en-US" sz="6000" dirty="0" smtClean="0"/>
              <a:t>” y </a:t>
            </a:r>
            <a:r>
              <a:rPr lang="en-US" sz="6000" dirty="0" err="1" smtClean="0"/>
              <a:t>su</a:t>
            </a:r>
            <a:r>
              <a:rPr lang="en-US" sz="6000" dirty="0" smtClean="0"/>
              <a:t> </a:t>
            </a:r>
            <a:r>
              <a:rPr lang="en-US" sz="6000" dirty="0" err="1" smtClean="0"/>
              <a:t>contribución</a:t>
            </a:r>
            <a:r>
              <a:rPr lang="en-US" sz="6000" dirty="0" smtClean="0"/>
              <a:t> </a:t>
            </a:r>
            <a:r>
              <a:rPr lang="en-US" sz="6000" dirty="0" err="1" smtClean="0"/>
              <a:t>fue</a:t>
            </a:r>
            <a:r>
              <a:rPr lang="en-US" sz="6000" dirty="0" smtClean="0"/>
              <a:t> </a:t>
            </a:r>
            <a:r>
              <a:rPr lang="en-US" sz="6000" dirty="0" err="1" smtClean="0"/>
              <a:t>particularmente</a:t>
            </a:r>
            <a:r>
              <a:rPr lang="en-US" sz="6000" dirty="0" smtClean="0"/>
              <a:t> </a:t>
            </a:r>
            <a:r>
              <a:rPr lang="en-US" sz="6000" dirty="0" err="1" smtClean="0"/>
              <a:t>alta</a:t>
            </a:r>
            <a:r>
              <a:rPr lang="en-US" sz="6000" dirty="0" smtClean="0"/>
              <a:t> en </a:t>
            </a:r>
            <a:r>
              <a:rPr lang="en-US" sz="6000" dirty="0" err="1" smtClean="0"/>
              <a:t>Brasil</a:t>
            </a:r>
            <a:r>
              <a:rPr lang="en-US" sz="6000" dirty="0" smtClean="0"/>
              <a:t> y </a:t>
            </a:r>
            <a:r>
              <a:rPr lang="en-US" sz="6000" dirty="0" err="1" smtClean="0"/>
              <a:t>Perú</a:t>
            </a:r>
            <a:r>
              <a:rPr lang="en-US" sz="6000" dirty="0" smtClean="0"/>
              <a:t>  (45% y 90%, </a:t>
            </a:r>
            <a:r>
              <a:rPr lang="en-US" sz="6000" dirty="0" err="1" smtClean="0"/>
              <a:t>respectivamente</a:t>
            </a:r>
            <a:r>
              <a:rPr lang="en-US" sz="6000" dirty="0" smtClean="0"/>
              <a:t>)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5900" dirty="0" smtClean="0"/>
              <a:t>	</a:t>
            </a:r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E85AF-2F37-465C-B8D0-6C9F8877529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/>
              <a:t>Conclusión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sz="44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6000" dirty="0" smtClean="0"/>
              <a:t>	La </a:t>
            </a:r>
            <a:r>
              <a:rPr lang="en-US" sz="6000" dirty="0" err="1" smtClean="0"/>
              <a:t>caída</a:t>
            </a:r>
            <a:r>
              <a:rPr lang="en-US" sz="6000" dirty="0" smtClean="0"/>
              <a:t> en la </a:t>
            </a:r>
            <a:r>
              <a:rPr lang="en-US" sz="6000" dirty="0" err="1" smtClean="0"/>
              <a:t>desigualdad</a:t>
            </a:r>
            <a:r>
              <a:rPr lang="en-US" sz="6000" dirty="0" smtClean="0"/>
              <a:t> del </a:t>
            </a:r>
            <a:r>
              <a:rPr lang="en-US" sz="6000" dirty="0" err="1" smtClean="0"/>
              <a:t>ingreso</a:t>
            </a:r>
            <a:r>
              <a:rPr lang="en-US" sz="6000" dirty="0" smtClean="0"/>
              <a:t> </a:t>
            </a:r>
            <a:r>
              <a:rPr lang="en-US" sz="6000" dirty="0" err="1" smtClean="0"/>
              <a:t>laboral</a:t>
            </a:r>
            <a:r>
              <a:rPr lang="en-US" sz="6000" dirty="0" smtClean="0"/>
              <a:t> </a:t>
            </a:r>
            <a:r>
              <a:rPr lang="en-US" sz="6000" dirty="0" err="1" smtClean="0"/>
              <a:t>por</a:t>
            </a:r>
            <a:r>
              <a:rPr lang="en-US" sz="6000" dirty="0" smtClean="0"/>
              <a:t> </a:t>
            </a:r>
            <a:r>
              <a:rPr lang="en-US" sz="6000" dirty="0" err="1" smtClean="0"/>
              <a:t>trabajador</a:t>
            </a:r>
            <a:r>
              <a:rPr lang="en-US" sz="6000" dirty="0" smtClean="0"/>
              <a:t>  y el </a:t>
            </a:r>
            <a:r>
              <a:rPr lang="en-US" sz="6000" dirty="0" err="1" smtClean="0"/>
              <a:t>ingreso</a:t>
            </a:r>
            <a:r>
              <a:rPr lang="en-US" sz="6000" dirty="0" smtClean="0"/>
              <a:t> no </a:t>
            </a:r>
            <a:r>
              <a:rPr lang="en-US" sz="6000" dirty="0" err="1" smtClean="0"/>
              <a:t>laboral</a:t>
            </a:r>
            <a:r>
              <a:rPr lang="en-US" sz="6000" dirty="0" smtClean="0"/>
              <a:t> </a:t>
            </a:r>
            <a:r>
              <a:rPr lang="en-US" sz="6000" dirty="0" err="1" smtClean="0"/>
              <a:t>por</a:t>
            </a:r>
            <a:r>
              <a:rPr lang="en-US" sz="6000" dirty="0" smtClean="0"/>
              <a:t> </a:t>
            </a:r>
            <a:r>
              <a:rPr lang="en-US" sz="6000" dirty="0" err="1" smtClean="0"/>
              <a:t>adulto</a:t>
            </a:r>
            <a:r>
              <a:rPr lang="en-US" sz="6000" dirty="0" smtClean="0"/>
              <a:t> “</a:t>
            </a:r>
            <a:r>
              <a:rPr lang="en-US" sz="6000" dirty="0" err="1" smtClean="0"/>
              <a:t>explican</a:t>
            </a:r>
            <a:r>
              <a:rPr lang="en-US" sz="6000" dirty="0" smtClean="0"/>
              <a:t>” el </a:t>
            </a:r>
            <a:r>
              <a:rPr lang="en-US" sz="6000" dirty="0" err="1" smtClean="0"/>
              <a:t>grueso</a:t>
            </a:r>
            <a:r>
              <a:rPr lang="en-US" sz="6000" dirty="0" smtClean="0"/>
              <a:t> de la </a:t>
            </a:r>
            <a:r>
              <a:rPr lang="en-US" sz="6000" dirty="0" err="1" smtClean="0"/>
              <a:t>reducción</a:t>
            </a:r>
            <a:r>
              <a:rPr lang="en-US" sz="6000" dirty="0" smtClean="0"/>
              <a:t> en la </a:t>
            </a:r>
            <a:r>
              <a:rPr lang="en-US" sz="6000" dirty="0" err="1" smtClean="0"/>
              <a:t>desigualdad</a:t>
            </a:r>
            <a:r>
              <a:rPr lang="en-US" sz="6000" dirty="0" smtClean="0"/>
              <a:t> del </a:t>
            </a:r>
            <a:r>
              <a:rPr lang="en-US" sz="6000" dirty="0" err="1" smtClean="0"/>
              <a:t>ingreso</a:t>
            </a:r>
            <a:r>
              <a:rPr lang="en-US" sz="6000" dirty="0" smtClean="0"/>
              <a:t> per </a:t>
            </a:r>
            <a:r>
              <a:rPr lang="en-US" sz="6000" dirty="0" err="1" smtClean="0"/>
              <a:t>cápita</a:t>
            </a:r>
            <a:r>
              <a:rPr lang="en-US" sz="6000" dirty="0" smtClean="0"/>
              <a:t> </a:t>
            </a:r>
            <a:r>
              <a:rPr lang="en-US" sz="6000" dirty="0" err="1" smtClean="0"/>
              <a:t>por</a:t>
            </a:r>
            <a:r>
              <a:rPr lang="en-US" sz="6000" dirty="0" smtClean="0"/>
              <a:t> </a:t>
            </a:r>
            <a:r>
              <a:rPr lang="en-US" sz="6000" dirty="0" err="1" smtClean="0"/>
              <a:t>hogar</a:t>
            </a:r>
            <a:endParaRPr lang="en-US" sz="4400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67A08-49B8-49BD-BAA8-BEEC4DC2682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¿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cayó</a:t>
            </a:r>
            <a:r>
              <a:rPr lang="en-US" sz="3600" b="1" dirty="0" smtClean="0"/>
              <a:t>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del </a:t>
            </a:r>
            <a:r>
              <a:rPr lang="en-US" sz="3600" b="1" dirty="0" err="1" smtClean="0"/>
              <a:t>ingreso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laboral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trabajador</a:t>
            </a:r>
            <a:r>
              <a:rPr lang="en-US" sz="3600" b="1" dirty="0" smtClean="0"/>
              <a:t> y del </a:t>
            </a:r>
            <a:r>
              <a:rPr lang="en-US" sz="3600" b="1" dirty="0" err="1" smtClean="0"/>
              <a:t>ingreso</a:t>
            </a:r>
            <a:r>
              <a:rPr lang="en-US" sz="3600" b="1" dirty="0" smtClean="0"/>
              <a:t> no </a:t>
            </a:r>
            <a:r>
              <a:rPr lang="en-US" sz="3600" b="1" dirty="0" err="1" smtClean="0"/>
              <a:t>laboral</a:t>
            </a:r>
            <a:r>
              <a:rPr lang="en-US" sz="3600" b="1" dirty="0" smtClean="0"/>
              <a:t> per </a:t>
            </a:r>
            <a:r>
              <a:rPr lang="en-US" sz="3600" b="1" dirty="0" err="1" smtClean="0"/>
              <a:t>cápita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334000"/>
          </a:xfrm>
        </p:spPr>
        <p:txBody>
          <a:bodyPr/>
          <a:lstStyle/>
          <a:p>
            <a:pPr algn="just" eaLnBrk="1" hangingPunct="1"/>
            <a:r>
              <a:rPr lang="es-MX" sz="3600" dirty="0" smtClean="0"/>
              <a:t>Dos factores principales:</a:t>
            </a:r>
          </a:p>
          <a:p>
            <a:pPr lvl="1" indent="-319088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s-MX" sz="3600" dirty="0" smtClean="0"/>
              <a:t> </a:t>
            </a:r>
          </a:p>
          <a:p>
            <a:pPr lvl="1" indent="-319088" algn="just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s-MX" sz="3600" dirty="0" smtClean="0"/>
              <a:t>una disminución en los retornos relativos a la educación terciaria y secundaria</a:t>
            </a:r>
          </a:p>
          <a:p>
            <a:pPr lvl="1" indent="-319088" algn="just" eaLnBrk="1" hangingPunct="1">
              <a:spcBef>
                <a:spcPct val="0"/>
              </a:spcBef>
              <a:buFont typeface="Wingdings 2" pitchFamily="18" charset="2"/>
              <a:buChar char=""/>
            </a:pPr>
            <a:endParaRPr lang="es-MX" sz="3600" dirty="0" smtClean="0"/>
          </a:p>
          <a:p>
            <a:pPr lvl="1" indent="-319088" algn="just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s-MX" sz="3600" dirty="0" smtClean="0"/>
              <a:t>un aumento en el tamaño y progresividad de las transferencias del gobierno.</a:t>
            </a:r>
          </a:p>
          <a:p>
            <a:pPr algn="just" eaLnBrk="1" hangingPunct="1"/>
            <a:endParaRPr lang="es-MX" sz="5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3418A2F7-4B0F-46FA-BC63-28A8B78E128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A43E7-BD4F-4947-85E2-F599DDB2063D}" type="slidenum">
              <a:rPr lang="en-US"/>
              <a:pPr>
                <a:defRPr/>
              </a:pPr>
              <a:t>36</a:t>
            </a:fld>
            <a:endParaRPr lang="en-US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" y="0"/>
            <a:ext cx="868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0" y="0"/>
            <a:ext cx="9144000" cy="76993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200" b="1" dirty="0">
                <a:latin typeface="+mj-lt"/>
              </a:rPr>
              <a:t>Coeficientes de primaria y secundaria sobre variable omitida (primaria incompleta o sin educación) para el total de hombres que trabajan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b="1" dirty="0" smtClean="0"/>
              <a:t>Remuneración por trabajador</a:t>
            </a:r>
            <a:endParaRPr lang="en-US" b="1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Cambio en horas trabajadas no es importante</a:t>
            </a:r>
          </a:p>
          <a:p>
            <a:endParaRPr lang="es-AR" dirty="0" smtClean="0"/>
          </a:p>
          <a:p>
            <a:r>
              <a:rPr lang="es-AR" dirty="0" smtClean="0"/>
              <a:t>Cambio en la remuneración laboral por hora es notable: baja el “premio” a los altos niveles de educación altos (terciaria y secundaria)</a:t>
            </a:r>
          </a:p>
          <a:p>
            <a:endParaRPr lang="es-AR" dirty="0" smtClean="0"/>
          </a:p>
          <a:p>
            <a:r>
              <a:rPr lang="es-AR" dirty="0" smtClean="0"/>
              <a:t>¿Demanda u oferta de trabajo?</a:t>
            </a:r>
          </a:p>
          <a:p>
            <a:pPr lvl="1"/>
            <a:r>
              <a:rPr lang="es-AR" dirty="0" smtClean="0"/>
              <a:t>Cambio notable en la composición de la fuerza de trabajo por niveles de calificación: oferta</a:t>
            </a:r>
          </a:p>
          <a:p>
            <a:pPr lvl="2"/>
            <a:r>
              <a:rPr lang="es-AR" dirty="0" smtClean="0"/>
              <a:t>A su vez, causado por el impulso a la educación</a:t>
            </a:r>
          </a:p>
          <a:p>
            <a:pPr lvl="1"/>
            <a:r>
              <a:rPr lang="es-AR" dirty="0" smtClean="0"/>
              <a:t>Pierde fuerza el impacto </a:t>
            </a:r>
            <a:r>
              <a:rPr lang="es-AR" dirty="0" err="1" smtClean="0"/>
              <a:t>desigualador</a:t>
            </a:r>
            <a:r>
              <a:rPr lang="es-AR" dirty="0" smtClean="0"/>
              <a:t> de las reformas y el cambio tecnológico sesgado a la mano de obra calificada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37</a:t>
            </a:fld>
            <a:endParaRPr lang="es-MX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8E03A-7E3D-4321-8B1A-16769540985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063"/>
            <a:ext cx="9144000" cy="673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0" y="0"/>
            <a:ext cx="9144000" cy="76993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200" b="1" dirty="0">
                <a:latin typeface="+mj-lt"/>
              </a:rPr>
              <a:t>Composición de la población adulta por nivel educativo:</a:t>
            </a:r>
          </a:p>
          <a:p>
            <a:pPr algn="ctr">
              <a:defRPr/>
            </a:pPr>
            <a:r>
              <a:rPr lang="es-MX" sz="2200" b="1" dirty="0">
                <a:latin typeface="+mj-lt"/>
              </a:rPr>
              <a:t>Argentina, Brasil, México y Perú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¿Por qué redujo la desigualdad en los ingresos no laborales?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5181600"/>
          </a:xfrm>
        </p:spPr>
        <p:txBody>
          <a:bodyPr rtlCol="0">
            <a:normAutofit fontScale="85000" lnSpcReduction="10000"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800" dirty="0" smtClean="0"/>
              <a:t>En los cuatro países aumentaron las transferencias del gobierno hacia los pobres y el gasto público se hizo más progresivo.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26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2500" dirty="0" smtClean="0"/>
              <a:t>En Argentina, el programa para desempleados por la crisis de 2001 </a:t>
            </a:r>
            <a:r>
              <a:rPr lang="es-MX" sz="2500" i="1" dirty="0" smtClean="0"/>
              <a:t>Jefes y Jefas de Hogar (</a:t>
            </a:r>
            <a:r>
              <a:rPr lang="es-MX" sz="2500" dirty="0" smtClean="0"/>
              <a:t>y a partir del 2007, la moratoria previsional)</a:t>
            </a:r>
            <a:endParaRPr lang="es-MX" sz="2500" i="1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2500" dirty="0" smtClean="0"/>
              <a:t>En </a:t>
            </a:r>
            <a:r>
              <a:rPr lang="es-MX" sz="2500" dirty="0" err="1" smtClean="0"/>
              <a:t>Brazil</a:t>
            </a:r>
            <a:r>
              <a:rPr lang="es-MX" sz="2500" dirty="0" smtClean="0"/>
              <a:t> y México, las transferencias condicionadas en efectivo a gran escala =&gt; pueden representar entre el 10 y 20 por ciento de la reducción en la desigualdad global. Estos esquemas fungen como un mecanismo de redistribución eficaz porque cuestan alrededor de 0.5% del PIB.</a:t>
            </a:r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2500" dirty="0" smtClean="0"/>
              <a:t>En Perú, las transferencias en especie en programas de alimentación y salud. También aumentó el acceso a la infraestructura básica para los pobres.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743B6-DD89-40F1-991C-186A9F3DC4F3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América Latina, la región más desigual </a:t>
            </a:r>
            <a:r>
              <a:rPr lang="es-AR" sz="4000" dirty="0" smtClean="0"/>
              <a:t>(coeficiente de </a:t>
            </a:r>
            <a:r>
              <a:rPr lang="es-AR" sz="4000" dirty="0" err="1" smtClean="0"/>
              <a:t>Gini</a:t>
            </a:r>
            <a:r>
              <a:rPr lang="es-AR" sz="4000" dirty="0" smtClean="0"/>
              <a:t> circa 2004)</a:t>
            </a:r>
            <a:endParaRPr lang="en-US" sz="4000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79387"/>
            <a:ext cx="8424936" cy="506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2267744" y="1268760"/>
            <a:ext cx="5832648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Conclusiones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s-MX" dirty="0" smtClean="0"/>
              <a:t>En la “carrera” entre el cambio tecnológico –con sesgo al trabajo calificado- y la expansión educativa, en los últimos diez años la expansión educativa ha tomado la delantera (</a:t>
            </a:r>
            <a:r>
              <a:rPr lang="es-MX" dirty="0" err="1" smtClean="0"/>
              <a:t>Tibergen</a:t>
            </a:r>
            <a:r>
              <a:rPr lang="es-MX" dirty="0"/>
              <a:t>)</a:t>
            </a:r>
            <a:endParaRPr lang="es-MX" dirty="0" smtClean="0"/>
          </a:p>
          <a:p>
            <a:pPr algn="just" eaLnBrk="1" hangingPunct="1"/>
            <a:endParaRPr lang="en-US" dirty="0" smtClean="0"/>
          </a:p>
          <a:p>
            <a:pPr algn="just" eaLnBrk="1" hangingPunct="1"/>
            <a:r>
              <a:rPr lang="es-MX" dirty="0" smtClean="0"/>
              <a:t>Como consecuencia de la democratización y la competencia política, las transferencias del gobierno (en efectivo y en especie) se han vuelto más generosas y focalizadas hacia los pobres.</a:t>
            </a:r>
          </a:p>
          <a:p>
            <a:pPr algn="just" eaLnBrk="1" hangingPunct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Perspectivas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r>
              <a:rPr lang="en-US" dirty="0" smtClean="0"/>
              <a:t>¿</a:t>
            </a:r>
            <a:r>
              <a:rPr lang="es-MX" dirty="0" smtClean="0"/>
              <a:t>Continuará el impulso hacia una menor desigualdad en América Latina?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Tarde</a:t>
            </a:r>
            <a:r>
              <a:rPr lang="en-US" dirty="0" smtClean="0"/>
              <a:t> o </a:t>
            </a:r>
            <a:r>
              <a:rPr lang="en-US" dirty="0" err="1" smtClean="0"/>
              <a:t>temprano</a:t>
            </a:r>
            <a:r>
              <a:rPr lang="en-US" dirty="0" smtClean="0"/>
              <a:t>,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enfrentará</a:t>
            </a:r>
            <a:r>
              <a:rPr lang="en-US" dirty="0" smtClean="0"/>
              <a:t> la </a:t>
            </a:r>
            <a:r>
              <a:rPr lang="en-US" dirty="0" err="1" smtClean="0"/>
              <a:t>barrera</a:t>
            </a:r>
            <a:r>
              <a:rPr lang="en-US" dirty="0" smtClean="0"/>
              <a:t> de </a:t>
            </a:r>
            <a:r>
              <a:rPr lang="en-US" dirty="0" err="1" smtClean="0"/>
              <a:t>acceso</a:t>
            </a:r>
            <a:r>
              <a:rPr lang="en-US" dirty="0" smtClean="0"/>
              <a:t> a la </a:t>
            </a:r>
            <a:r>
              <a:rPr lang="en-US" dirty="0" err="1" smtClean="0"/>
              <a:t>educación</a:t>
            </a:r>
            <a:r>
              <a:rPr lang="en-US" dirty="0" smtClean="0"/>
              <a:t> post-</a:t>
            </a:r>
            <a:r>
              <a:rPr lang="en-US" dirty="0" err="1" smtClean="0"/>
              <a:t>secundaria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y </a:t>
            </a:r>
            <a:r>
              <a:rPr lang="en-US" dirty="0" err="1" smtClean="0"/>
              <a:t>terciaria</a:t>
            </a:r>
            <a:r>
              <a:rPr lang="en-US" dirty="0" smtClean="0"/>
              <a:t> y con </a:t>
            </a:r>
            <a:r>
              <a:rPr lang="en-US" dirty="0" err="1" smtClean="0"/>
              <a:t>ello</a:t>
            </a:r>
            <a:r>
              <a:rPr lang="en-US" dirty="0" smtClean="0"/>
              <a:t> </a:t>
            </a:r>
            <a:r>
              <a:rPr lang="en-US" dirty="0" err="1" smtClean="0"/>
              <a:t>posiblemente</a:t>
            </a:r>
            <a:r>
              <a:rPr lang="en-US" dirty="0" smtClean="0"/>
              <a:t> se </a:t>
            </a:r>
            <a:r>
              <a:rPr lang="en-US" dirty="0" err="1" smtClean="0"/>
              <a:t>frenará</a:t>
            </a:r>
            <a:r>
              <a:rPr lang="en-US" dirty="0" smtClean="0"/>
              <a:t> el </a:t>
            </a:r>
            <a:r>
              <a:rPr lang="en-US" dirty="0" err="1" smtClean="0"/>
              <a:t>ímpetu</a:t>
            </a:r>
            <a:r>
              <a:rPr lang="en-US" dirty="0" smtClean="0"/>
              <a:t> </a:t>
            </a:r>
            <a:r>
              <a:rPr lang="en-US" dirty="0" err="1" smtClean="0"/>
              <a:t>igualador</a:t>
            </a:r>
            <a:endParaRPr lang="en-US" dirty="0" smtClean="0"/>
          </a:p>
          <a:p>
            <a:pPr lvl="1" algn="just"/>
            <a:r>
              <a:rPr lang="es-AR" sz="3200" dirty="0" smtClean="0"/>
              <a:t>Problemas de oferta</a:t>
            </a:r>
          </a:p>
          <a:p>
            <a:pPr lvl="1" algn="just"/>
            <a:r>
              <a:rPr lang="es-AR" sz="3200" dirty="0" smtClean="0"/>
              <a:t>Costo de oportunidad</a:t>
            </a:r>
          </a:p>
          <a:p>
            <a:pPr lvl="1" algn="just"/>
            <a:r>
              <a:rPr lang="es-AR" sz="3200" dirty="0" smtClean="0"/>
              <a:t>Baja calidad educativa de los ciclos básicos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Perspectivas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r>
              <a:rPr lang="en-US" sz="2800" dirty="0" smtClean="0"/>
              <a:t>¿</a:t>
            </a:r>
            <a:r>
              <a:rPr lang="es-MX" sz="2800" dirty="0" smtClean="0"/>
              <a:t>Continuará el impulso hacia una menor desigualdad en América Latina?</a:t>
            </a:r>
            <a:r>
              <a:rPr lang="en-US" sz="2800" dirty="0" smtClean="0"/>
              <a:t> </a:t>
            </a:r>
          </a:p>
          <a:p>
            <a:pPr algn="just"/>
            <a:r>
              <a:rPr lang="es-AR" sz="2800" dirty="0" smtClean="0"/>
              <a:t>La capacidad política y fiscal del estado para redistribuir vía transferencias y expansión educativa ¿podrá continuar? </a:t>
            </a:r>
          </a:p>
          <a:p>
            <a:pPr lvl="1" algn="just"/>
            <a:r>
              <a:rPr lang="es-AR" dirty="0" smtClean="0"/>
              <a:t>Factores optimistas:</a:t>
            </a:r>
          </a:p>
          <a:p>
            <a:pPr lvl="2" algn="just"/>
            <a:r>
              <a:rPr lang="es-AR" sz="2800" dirty="0" smtClean="0"/>
              <a:t>Auge de materias primas</a:t>
            </a:r>
            <a:endParaRPr lang="en-US" sz="2800" dirty="0" smtClean="0"/>
          </a:p>
          <a:p>
            <a:pPr lvl="2"/>
            <a:r>
              <a:rPr lang="es-AR" sz="2800" dirty="0"/>
              <a:t>C</a:t>
            </a:r>
            <a:r>
              <a:rPr lang="es-AR" sz="2800" dirty="0" smtClean="0"/>
              <a:t>ompetencia política en regímenes democráticos </a:t>
            </a:r>
          </a:p>
          <a:p>
            <a:pPr lvl="2"/>
            <a:r>
              <a:rPr lang="es-AR" sz="2800" dirty="0" smtClean="0"/>
              <a:t>Temor de las derechas: </a:t>
            </a:r>
            <a:r>
              <a:rPr lang="es-AR" sz="2800" dirty="0" err="1" smtClean="0"/>
              <a:t>Piñeira</a:t>
            </a:r>
            <a:r>
              <a:rPr lang="es-AR" sz="2800" dirty="0" smtClean="0"/>
              <a:t> en Chile “vacuna” contra surgimiento de líderes tipo Chávez o Morales (</a:t>
            </a:r>
            <a:r>
              <a:rPr lang="es-AR" sz="2800" dirty="0" err="1" smtClean="0"/>
              <a:t>Fukuyama</a:t>
            </a:r>
            <a:r>
              <a:rPr lang="es-AR" sz="2800" dirty="0" smtClean="0"/>
              <a:t>) 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GRACIAS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E644D-B872-4299-A9A4-78AA8A961ACF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28600" y="-83026"/>
            <a:ext cx="8686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MX" sz="2400" b="1" dirty="0">
                <a:cs typeface="Times New Roman" pitchFamily="18" charset="0"/>
              </a:rPr>
              <a:t>Coeficiente de Gini para América Latina:</a:t>
            </a:r>
          </a:p>
          <a:p>
            <a:pPr algn="ctr">
              <a:defRPr/>
            </a:pPr>
            <a:r>
              <a:rPr lang="es-MX" sz="2400" b="1" dirty="0">
                <a:cs typeface="Times New Roman" pitchFamily="18" charset="0"/>
              </a:rPr>
              <a:t>Principio de los </a:t>
            </a:r>
            <a:r>
              <a:rPr lang="es-MX" sz="2400" b="1" dirty="0" smtClean="0">
                <a:cs typeface="Times New Roman" pitchFamily="18" charset="0"/>
              </a:rPr>
              <a:t>noventa-finales </a:t>
            </a:r>
            <a:r>
              <a:rPr lang="es-MX" sz="2400" b="1" dirty="0">
                <a:cs typeface="Times New Roman" pitchFamily="18" charset="0"/>
              </a:rPr>
              <a:t>de </a:t>
            </a:r>
            <a:r>
              <a:rPr lang="es-MX" sz="2400" b="1" dirty="0" smtClean="0">
                <a:cs typeface="Times New Roman" pitchFamily="18" charset="0"/>
              </a:rPr>
              <a:t>2000</a:t>
            </a:r>
          </a:p>
          <a:p>
            <a:pPr algn="ctr">
              <a:defRPr/>
            </a:pPr>
            <a:r>
              <a:rPr lang="es-MX" sz="2400" b="1" dirty="0" smtClean="0">
                <a:cs typeface="Times New Roman" pitchFamily="18" charset="0"/>
              </a:rPr>
              <a:t>(gris claro: sólo países en que disminuyó)</a:t>
            </a:r>
            <a:endParaRPr lang="es-MX" sz="2400" b="1" dirty="0"/>
          </a:p>
          <a:p>
            <a:pPr indent="457200" algn="ctr" eaLnBrk="0" hangingPunct="0">
              <a:defRPr/>
            </a:pPr>
            <a:endParaRPr lang="es-MX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32072-7220-4178-B304-DC3918C422CE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47" name="2 Gráfico"/>
          <p:cNvGraphicFramePr/>
          <p:nvPr/>
        </p:nvGraphicFramePr>
        <p:xfrm>
          <a:off x="-47625" y="1484785"/>
          <a:ext cx="9191625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La </a:t>
            </a:r>
            <a:r>
              <a:rPr lang="en-US" sz="3600" b="1" dirty="0" err="1" smtClean="0"/>
              <a:t>caída</a:t>
            </a:r>
            <a:r>
              <a:rPr lang="en-US" sz="3600" b="1" dirty="0" smtClean="0"/>
              <a:t> de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América</a:t>
            </a:r>
            <a:r>
              <a:rPr lang="en-US" sz="3600" b="1" dirty="0" smtClean="0"/>
              <a:t> Latina: ¿</a:t>
            </a:r>
            <a:r>
              <a:rPr lang="en-US" sz="3600" b="1" dirty="0" err="1" smtClean="0"/>
              <a:t>cuánto</a:t>
            </a:r>
            <a:r>
              <a:rPr lang="en-US" sz="3600" b="1" dirty="0"/>
              <a:t>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334000"/>
          </a:xfrm>
        </p:spPr>
        <p:txBody>
          <a:bodyPr/>
          <a:lstStyle/>
          <a:p>
            <a:pPr algn="just" eaLnBrk="1" hangingPunct="1"/>
            <a:endParaRPr lang="es-MX" sz="2600" dirty="0" smtClean="0"/>
          </a:p>
          <a:p>
            <a:pPr algn="just" eaLnBrk="1" hangingPunct="1"/>
            <a:endParaRPr lang="es-MX" sz="2600" dirty="0" smtClean="0"/>
          </a:p>
          <a:p>
            <a:pPr algn="just" eaLnBrk="1" hangingPunct="1"/>
            <a:r>
              <a:rPr lang="es-MX" sz="2800" dirty="0" smtClean="0"/>
              <a:t>En la mayoría de los países de la región analizados (13 de 17) la desigualdad se ha reducido en cerca de 1% al año entre (</a:t>
            </a:r>
            <a:r>
              <a:rPr lang="es-MX" sz="2800" i="1" dirty="0" smtClean="0"/>
              <a:t>circa</a:t>
            </a:r>
            <a:r>
              <a:rPr lang="es-MX" sz="2800" dirty="0" smtClean="0"/>
              <a:t>) 2000 y (</a:t>
            </a:r>
            <a:r>
              <a:rPr lang="es-MX" sz="2800" i="1" dirty="0" smtClean="0"/>
              <a:t>circa</a:t>
            </a:r>
            <a:r>
              <a:rPr lang="es-MX" sz="2800" dirty="0" smtClean="0"/>
              <a:t>) 2008 y 2009. </a:t>
            </a:r>
          </a:p>
          <a:p>
            <a:pPr algn="just" eaLnBrk="1" hangingPunct="1"/>
            <a:endParaRPr lang="es-MX" sz="2800" dirty="0" smtClean="0"/>
          </a:p>
          <a:p>
            <a:pPr eaLnBrk="1" hangingPunct="1"/>
            <a:r>
              <a:rPr lang="es-MX" sz="2800" dirty="0"/>
              <a:t>L</a:t>
            </a:r>
            <a:r>
              <a:rPr lang="es-MX" sz="2800" dirty="0" smtClean="0"/>
              <a:t>a disminución es estadísticamente significativa en lo general (rectángulos con borde negro indican que no es significativo el cambio).</a:t>
            </a:r>
          </a:p>
          <a:p>
            <a:pPr algn="just" eaLnBrk="1" hangingPunct="1"/>
            <a:endParaRPr lang="es-MX" dirty="0" smtClean="0"/>
          </a:p>
          <a:p>
            <a:pPr lvl="1"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7A7C7B-5295-4A9E-B347-E6F49EBB680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260648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Cambio anual en el coeficiente de Gini por país: circa 2000-2008 (cambio anual en el </a:t>
            </a:r>
            <a:r>
              <a:rPr lang="es-MX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Gini</a:t>
            </a:r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en %)</a:t>
            </a:r>
            <a:endParaRPr lang="es-MX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260648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Cambio anual en el coeficiente de Gini por país: circa 2000-2009 (cambio anual en el </a:t>
            </a:r>
            <a:r>
              <a:rPr lang="es-MX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Gini</a:t>
            </a:r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en %)</a:t>
            </a:r>
            <a:endParaRPr lang="es-MX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66226" cy="512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600" dirty="0" smtClean="0"/>
              <a:t>Aumento en los 90 y caída en los 2000 del </a:t>
            </a:r>
            <a:r>
              <a:rPr lang="es-AR" sz="3600" dirty="0" err="1" smtClean="0"/>
              <a:t>Gini</a:t>
            </a:r>
            <a:r>
              <a:rPr lang="es-AR" sz="3600" dirty="0" smtClean="0"/>
              <a:t> por país (puntos porcentuales)</a:t>
            </a:r>
            <a:endParaRPr lang="en-US" sz="3600" dirty="0"/>
          </a:p>
        </p:txBody>
      </p:sp>
      <p:graphicFrame>
        <p:nvGraphicFramePr>
          <p:cNvPr id="4" name="4 Gráfico"/>
          <p:cNvGraphicFramePr>
            <a:graphicFrameLocks noGrp="1"/>
          </p:cNvGraphicFramePr>
          <p:nvPr>
            <p:ph idx="1"/>
          </p:nvPr>
        </p:nvGraphicFramePr>
        <p:xfrm>
          <a:off x="323528" y="1628801"/>
          <a:ext cx="8363272" cy="4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552</TotalTime>
  <Words>1795</Words>
  <Application>Microsoft Macintosh PowerPoint</Application>
  <PresentationFormat>On-screen Show (4:3)</PresentationFormat>
  <Paragraphs>247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Module</vt:lpstr>
      <vt:lpstr> La caída de la desigualdad en América Latina: educación y democracia </vt:lpstr>
      <vt:lpstr>Fuentes de la presentación</vt:lpstr>
      <vt:lpstr>Estructura de la presentación</vt:lpstr>
      <vt:lpstr>América Latina, la región más desigual (coeficiente de Gini circa 2004)</vt:lpstr>
      <vt:lpstr>PowerPoint Presentation</vt:lpstr>
      <vt:lpstr>La caída de la desigualdad en América Latina: ¿cuánto?</vt:lpstr>
      <vt:lpstr>PowerPoint Presentation</vt:lpstr>
      <vt:lpstr>PowerPoint Presentation</vt:lpstr>
      <vt:lpstr>Aumento en los 90 y caída en los 2000 del Gini por país (puntos porcentuales)</vt:lpstr>
      <vt:lpstr>La caída de la desigualdad en América Latina: ¿desde cuándo?</vt:lpstr>
      <vt:lpstr>PowerPoint Presentation</vt:lpstr>
      <vt:lpstr>PowerPoint Presentation</vt:lpstr>
      <vt:lpstr>PowerPoint Presentation</vt:lpstr>
      <vt:lpstr> Año en el que la desigualdad comenzó a descender </vt:lpstr>
      <vt:lpstr>La caída de la desigualdad ha sido generalizada </vt:lpstr>
      <vt:lpstr>PowerPoint Presentation</vt:lpstr>
      <vt:lpstr>PowerPoint Presentation</vt:lpstr>
      <vt:lpstr>PowerPoint Presentation</vt:lpstr>
      <vt:lpstr>Redistribución Anual por Quintiles: Social Democracia e Izq. Populistas</vt:lpstr>
      <vt:lpstr>Impacto redistributivo del gasto social por quintiles:Social Democracia, Izq. Populistas y No Izquierdas</vt:lpstr>
      <vt:lpstr>¿Por qué ha disminuido la desigualdad en América Latina? ¿Hay factores en común?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¿Por qué cayó la desigualdad en estos cuatro casos?</vt:lpstr>
      <vt:lpstr>PowerPoint Presentation</vt:lpstr>
      <vt:lpstr> Descomposición de los determinantes inmediatos (Barros et al. 2006, 2007)</vt:lpstr>
      <vt:lpstr>PowerPoint Presentation</vt:lpstr>
      <vt:lpstr>PowerPoint Presentation</vt:lpstr>
      <vt:lpstr>Descomposición (Alejo et al., 2009):</vt:lpstr>
      <vt:lpstr>Decomposition results (Alejo et al., 2009):</vt:lpstr>
      <vt:lpstr>Conclusión:</vt:lpstr>
      <vt:lpstr>¿Por qué cayó la desigualdad del ingreso laboral por trabajador y del ingreso no laboral per cápita?</vt:lpstr>
      <vt:lpstr>PowerPoint Presentation</vt:lpstr>
      <vt:lpstr>Remuneración por trabajador</vt:lpstr>
      <vt:lpstr>PowerPoint Presentation</vt:lpstr>
      <vt:lpstr>¿Por qué redujo la desigualdad en los ingresos no laborales?</vt:lpstr>
      <vt:lpstr>Conclusiones</vt:lpstr>
      <vt:lpstr>Perspectivas</vt:lpstr>
      <vt:lpstr>Perspectivas</vt:lpstr>
      <vt:lpstr>GRACIAS</vt:lpstr>
    </vt:vector>
  </TitlesOfParts>
  <Company>PNUD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IDH</dc:creator>
  <cp:lastModifiedBy>Samantha Greenspun</cp:lastModifiedBy>
  <cp:revision>26</cp:revision>
  <dcterms:created xsi:type="dcterms:W3CDTF">2011-03-07T23:54:13Z</dcterms:created>
  <dcterms:modified xsi:type="dcterms:W3CDTF">2011-04-26T17:24:00Z</dcterms:modified>
</cp:coreProperties>
</file>