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5"/>
  </p:notesMasterIdLst>
  <p:sldIdLst>
    <p:sldId id="273" r:id="rId2"/>
    <p:sldId id="420" r:id="rId3"/>
    <p:sldId id="418" r:id="rId4"/>
    <p:sldId id="419" r:id="rId5"/>
    <p:sldId id="363" r:id="rId6"/>
    <p:sldId id="379" r:id="rId7"/>
    <p:sldId id="378" r:id="rId8"/>
    <p:sldId id="380" r:id="rId9"/>
    <p:sldId id="367" r:id="rId10"/>
    <p:sldId id="368" r:id="rId11"/>
    <p:sldId id="381" r:id="rId12"/>
    <p:sldId id="377" r:id="rId13"/>
    <p:sldId id="382" r:id="rId14"/>
    <p:sldId id="388" r:id="rId15"/>
    <p:sldId id="410" r:id="rId16"/>
    <p:sldId id="409" r:id="rId17"/>
    <p:sldId id="391" r:id="rId18"/>
    <p:sldId id="392" r:id="rId19"/>
    <p:sldId id="396" r:id="rId20"/>
    <p:sldId id="397" r:id="rId21"/>
    <p:sldId id="398" r:id="rId22"/>
    <p:sldId id="395" r:id="rId23"/>
    <p:sldId id="399" r:id="rId24"/>
    <p:sldId id="400" r:id="rId25"/>
    <p:sldId id="401" r:id="rId26"/>
    <p:sldId id="403" r:id="rId27"/>
    <p:sldId id="402" r:id="rId28"/>
    <p:sldId id="412" r:id="rId29"/>
    <p:sldId id="411" r:id="rId30"/>
    <p:sldId id="413" r:id="rId31"/>
    <p:sldId id="414" r:id="rId32"/>
    <p:sldId id="371" r:id="rId33"/>
    <p:sldId id="415" r:id="rId34"/>
    <p:sldId id="374" r:id="rId35"/>
    <p:sldId id="416" r:id="rId36"/>
    <p:sldId id="417" r:id="rId37"/>
    <p:sldId id="321" r:id="rId38"/>
    <p:sldId id="305" r:id="rId39"/>
    <p:sldId id="404" r:id="rId40"/>
    <p:sldId id="405" r:id="rId41"/>
    <p:sldId id="406" r:id="rId42"/>
    <p:sldId id="407" r:id="rId43"/>
    <p:sldId id="408" r:id="rId4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E7B91-4EAA-4212-BD93-211A83AB308E}" type="datetimeFigureOut">
              <a:rPr lang="en-US" smtClean="0"/>
              <a:pPr/>
              <a:t>8/29/2011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F7B67-C533-4915-B976-465D96DFC8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AA3DF0-8185-43F1-9EC2-11CEB7DE742F}" type="datetime1">
              <a:rPr lang="es-MX" smtClean="0"/>
              <a:pPr/>
              <a:t>29/08/2011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FA940D-3C2F-4687-830A-F49CF9054224}" type="datetime1">
              <a:rPr lang="es-MX" smtClean="0"/>
              <a:pPr/>
              <a:t>29/08/2011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81011-65EA-4449-956A-361AE17DFE01}" type="datetime1">
              <a:rPr lang="es-MX" smtClean="0"/>
              <a:pPr/>
              <a:t>29/08/2011</a:t>
            </a:fld>
            <a:endParaRPr lang="es-MX"/>
          </a:p>
        </p:txBody>
      </p:sp>
      <p:sp>
        <p:nvSpPr>
          <p:cNvPr id="5" name="Footer Placeholder 4"/>
          <p:cNvSpPr>
            <a:spLocks noGrp="1"/>
          </p:cNvSpPr>
          <p:nvPr>
            <p:ph type="ftr" sz="quarter" idx="11"/>
          </p:nvPr>
        </p:nvSpPr>
        <p:spPr>
          <a:xfrm>
            <a:off x="2640597" y="6377459"/>
            <a:ext cx="3836404" cy="365125"/>
          </a:xfrm>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80A94B-E765-44E0-AF32-D4DFF2EF6B2D}" type="datetime1">
              <a:rPr lang="es-MX" smtClean="0"/>
              <a:pPr/>
              <a:t>29/08/2011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F3D5A-10C3-4F4F-9E92-54248D72BB39}" type="datetime1">
              <a:rPr lang="es-MX" smtClean="0"/>
              <a:pPr/>
              <a:t>29/08/2011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493A36-E3F5-4ACE-845B-E7D7202ED19F}" type="datetime1">
              <a:rPr lang="es-MX" smtClean="0"/>
              <a:pPr/>
              <a:t>29/08/2011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879FD2-BB38-4C9B-A0E6-A37A6820BA04}" type="datetime1">
              <a:rPr lang="es-MX" smtClean="0"/>
              <a:pPr/>
              <a:t>29/08/2011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3BF134-356C-4621-8098-DF7B8C218D3C}" type="datetime1">
              <a:rPr lang="es-MX" smtClean="0"/>
              <a:pPr/>
              <a:t>29/08/2011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367C-D04A-4294-9A30-F69590D42441}" type="datetime1">
              <a:rPr lang="es-MX" smtClean="0"/>
              <a:pPr/>
              <a:t>29/08/2011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4FD489-E096-4816-8B73-09ADD58859F8}" type="datetime1">
              <a:rPr lang="es-MX" smtClean="0"/>
              <a:pPr/>
              <a:t>29/08/2011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12960D1-CC2F-4F0B-B2C6-D932B489C338}" type="datetime1">
              <a:rPr lang="es-MX" smtClean="0"/>
              <a:pPr/>
              <a:t>29/08/2011</a:t>
            </a:fld>
            <a:endParaRPr lang="es-MX"/>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p>
        </p:txBody>
      </p:sp>
      <p:sp>
        <p:nvSpPr>
          <p:cNvPr id="7" name="Slide Number Placeholder 6"/>
          <p:cNvSpPr>
            <a:spLocks noGrp="1"/>
          </p:cNvSpPr>
          <p:nvPr>
            <p:ph type="sldNum" sz="quarter" idx="12"/>
          </p:nvPr>
        </p:nvSpPr>
        <p:spPr>
          <a:xfrm>
            <a:off x="8339328" y="1170432"/>
            <a:ext cx="733864" cy="201168"/>
          </a:xfrm>
        </p:spPr>
        <p:txBody>
          <a:bodyPr/>
          <a:lstStyle/>
          <a:p>
            <a:fld id="{F0199905-B910-433B-A8EE-6F7BD097F5F2}"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F074F9C-CBB3-415C-BD05-6F952F2333E4}" type="datetime1">
              <a:rPr lang="es-MX" smtClean="0"/>
              <a:pPr/>
              <a:t>29/08/2011</a:t>
            </a:fld>
            <a:endParaRPr lang="es-MX"/>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0199905-B910-433B-A8EE-6F7BD097F5F2}"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2844552"/>
          </a:xfrm>
        </p:spPr>
        <p:txBody>
          <a:bodyPr>
            <a:noAutofit/>
          </a:bodyPr>
          <a:lstStyle/>
          <a:p>
            <a:pPr algn="ctr">
              <a:defRPr/>
            </a:pPr>
            <a:r>
              <a:rPr lang="en-US" sz="4000" dirty="0" smtClean="0"/>
              <a:t> </a:t>
            </a:r>
            <a:r>
              <a:rPr lang="es-AR" sz="6000" dirty="0" smtClean="0"/>
              <a:t>Pobreza, desigualdad y Objetivos del Milenio en América Latina</a:t>
            </a:r>
            <a:br>
              <a:rPr lang="es-AR" sz="6000" dirty="0" smtClean="0"/>
            </a:br>
            <a:r>
              <a:rPr lang="en-US" sz="6000" dirty="0" smtClean="0"/>
              <a:t/>
            </a:r>
            <a:br>
              <a:rPr lang="en-US" sz="6000" dirty="0" smtClean="0"/>
            </a:br>
            <a:endParaRPr lang="en-US" sz="6000" b="1" dirty="0"/>
          </a:p>
        </p:txBody>
      </p:sp>
      <p:sp>
        <p:nvSpPr>
          <p:cNvPr id="8195" name="Subtitle 2"/>
          <p:cNvSpPr>
            <a:spLocks noGrp="1"/>
          </p:cNvSpPr>
          <p:nvPr>
            <p:ph type="subTitle" idx="1"/>
          </p:nvPr>
        </p:nvSpPr>
        <p:spPr>
          <a:xfrm>
            <a:off x="0" y="3933056"/>
            <a:ext cx="8964488" cy="2664296"/>
          </a:xfrm>
        </p:spPr>
        <p:txBody>
          <a:bodyPr>
            <a:normAutofit fontScale="25000" lnSpcReduction="20000"/>
          </a:bodyPr>
          <a:lstStyle/>
          <a:p>
            <a:pPr algn="ctr" eaLnBrk="1" hangingPunct="1"/>
            <a:endParaRPr lang="es-MX" sz="2800" b="1" dirty="0" smtClean="0">
              <a:solidFill>
                <a:schemeClr val="tx1"/>
              </a:solidFill>
            </a:endParaRPr>
          </a:p>
          <a:p>
            <a:pPr algn="ctr" eaLnBrk="1" hangingPunct="1"/>
            <a:endParaRPr lang="es-MX" sz="2800" b="1" dirty="0" smtClean="0">
              <a:solidFill>
                <a:schemeClr val="tx1"/>
              </a:solidFill>
            </a:endParaRPr>
          </a:p>
          <a:p>
            <a:pPr algn="ctr" eaLnBrk="1" hangingPunct="1"/>
            <a:endParaRPr lang="es-MX" sz="2800" b="1" dirty="0" smtClean="0">
              <a:solidFill>
                <a:schemeClr val="tx1"/>
              </a:solidFill>
            </a:endParaRPr>
          </a:p>
          <a:p>
            <a:pPr algn="ctr" eaLnBrk="1" hangingPunct="1"/>
            <a:endParaRPr lang="es-MX" sz="2800" b="1" dirty="0" smtClean="0">
              <a:solidFill>
                <a:schemeClr val="tx1"/>
              </a:solidFill>
            </a:endParaRPr>
          </a:p>
          <a:p>
            <a:pPr algn="ctr" eaLnBrk="1" hangingPunct="1"/>
            <a:endParaRPr lang="es-MX" sz="16000" b="1" dirty="0" smtClean="0">
              <a:solidFill>
                <a:schemeClr val="tx1"/>
              </a:solidFill>
            </a:endParaRPr>
          </a:p>
          <a:p>
            <a:pPr algn="ctr" eaLnBrk="1" hangingPunct="1"/>
            <a:endParaRPr lang="es-MX" sz="16000" b="1" dirty="0" smtClean="0">
              <a:solidFill>
                <a:schemeClr val="tx1"/>
              </a:solidFill>
            </a:endParaRPr>
          </a:p>
          <a:p>
            <a:pPr algn="ctr" eaLnBrk="1" hangingPunct="1"/>
            <a:endParaRPr lang="es-MX" sz="16000" b="1" dirty="0" smtClean="0">
              <a:solidFill>
                <a:schemeClr val="tx1"/>
              </a:solidFill>
            </a:endParaRPr>
          </a:p>
          <a:p>
            <a:pPr algn="ctr" eaLnBrk="1" hangingPunct="1"/>
            <a:endParaRPr lang="es-MX" sz="16000" b="1" dirty="0" smtClean="0">
              <a:solidFill>
                <a:schemeClr val="tx1"/>
              </a:solidFill>
            </a:endParaRPr>
          </a:p>
          <a:p>
            <a:pPr algn="ctr" eaLnBrk="1" hangingPunct="1"/>
            <a:endParaRPr lang="es-MX" sz="16000" b="1" dirty="0" smtClean="0">
              <a:solidFill>
                <a:schemeClr val="tx1"/>
              </a:solidFill>
            </a:endParaRPr>
          </a:p>
          <a:p>
            <a:pPr algn="ctr" eaLnBrk="1" hangingPunct="1"/>
            <a:endParaRPr lang="es-MX" sz="16000" b="1" dirty="0" smtClean="0">
              <a:solidFill>
                <a:schemeClr val="tx1"/>
              </a:solidFill>
            </a:endParaRPr>
          </a:p>
          <a:p>
            <a:pPr algn="ctr" eaLnBrk="1" hangingPunct="1"/>
            <a:endParaRPr lang="es-MX" sz="16000" b="1" dirty="0" smtClean="0">
              <a:solidFill>
                <a:schemeClr val="tx1"/>
              </a:solidFill>
            </a:endParaRPr>
          </a:p>
          <a:p>
            <a:pPr algn="ctr"/>
            <a:endParaRPr lang="es-AR" sz="19200" dirty="0" smtClean="0">
              <a:solidFill>
                <a:schemeClr val="tx1"/>
              </a:solidFill>
            </a:endParaRPr>
          </a:p>
          <a:p>
            <a:pPr algn="ctr"/>
            <a:endParaRPr lang="es-AR" sz="19200" dirty="0" smtClean="0">
              <a:solidFill>
                <a:schemeClr val="tx1"/>
              </a:solidFill>
            </a:endParaRPr>
          </a:p>
          <a:p>
            <a:pPr algn="ctr" eaLnBrk="1" hangingPunct="1"/>
            <a:endParaRPr lang="es-MX" sz="16000" b="1" dirty="0" smtClean="0">
              <a:solidFill>
                <a:schemeClr val="tx1"/>
              </a:solidFill>
            </a:endParaRPr>
          </a:p>
          <a:p>
            <a:pPr algn="ctr"/>
            <a:r>
              <a:rPr lang="es-AR" sz="16000" dirty="0" smtClean="0">
                <a:solidFill>
                  <a:schemeClr val="tx1"/>
                </a:solidFill>
              </a:rPr>
              <a:t>Nora </a:t>
            </a:r>
            <a:r>
              <a:rPr lang="es-AR" sz="16000" dirty="0" err="1" smtClean="0">
                <a:solidFill>
                  <a:schemeClr val="tx1"/>
                </a:solidFill>
              </a:rPr>
              <a:t>Lustig</a:t>
            </a:r>
            <a:r>
              <a:rPr lang="es-AR" sz="16000" dirty="0" smtClean="0">
                <a:solidFill>
                  <a:schemeClr val="tx1"/>
                </a:solidFill>
              </a:rPr>
              <a:t/>
            </a:r>
            <a:br>
              <a:rPr lang="es-AR" sz="16000" dirty="0" smtClean="0">
                <a:solidFill>
                  <a:schemeClr val="tx1"/>
                </a:solidFill>
              </a:rPr>
            </a:br>
            <a:r>
              <a:rPr lang="es-AR" sz="16000" dirty="0" smtClean="0">
                <a:solidFill>
                  <a:schemeClr val="tx1"/>
                </a:solidFill>
              </a:rPr>
              <a:t>Universidad de Tulane</a:t>
            </a:r>
            <a:endParaRPr lang="es-MX" sz="16000" b="1" dirty="0" smtClean="0">
              <a:solidFill>
                <a:schemeClr val="tx1"/>
              </a:solidFill>
            </a:endParaRPr>
          </a:p>
          <a:p>
            <a:pPr algn="ctr" eaLnBrk="1" hangingPunct="1"/>
            <a:endParaRPr lang="es-MX" sz="16000" b="1" dirty="0" smtClean="0">
              <a:solidFill>
                <a:schemeClr val="tx1"/>
              </a:solidFill>
            </a:endParaRPr>
          </a:p>
          <a:p>
            <a:pPr algn="ctr" eaLnBrk="1" hangingPunct="1"/>
            <a:endParaRPr lang="es-MX" sz="4600" dirty="0" smtClean="0">
              <a:solidFill>
                <a:schemeClr val="tx1"/>
              </a:solidFill>
            </a:endParaRPr>
          </a:p>
          <a:p>
            <a:pPr algn="ctr" eaLnBrk="1" hangingPunct="1"/>
            <a:endParaRPr lang="es-MX" sz="4600" dirty="0" smtClean="0">
              <a:solidFill>
                <a:schemeClr val="tx1"/>
              </a:solidFill>
            </a:endParaRPr>
          </a:p>
          <a:p>
            <a:endParaRPr lang="es-ES" sz="4600" i="1" dirty="0" smtClean="0"/>
          </a:p>
          <a:p>
            <a:endParaRPr lang="es-ES" sz="4600" i="1" dirty="0" smtClean="0"/>
          </a:p>
          <a:p>
            <a:pPr algn="ctr"/>
            <a:endParaRPr lang="es-ES" sz="10000" dirty="0" smtClean="0">
              <a:solidFill>
                <a:schemeClr val="tx1"/>
              </a:solidFill>
            </a:endParaRPr>
          </a:p>
          <a:p>
            <a:pPr algn="ctr"/>
            <a:r>
              <a:rPr lang="es-ES" sz="16600" dirty="0" smtClean="0">
                <a:solidFill>
                  <a:schemeClr val="tx1"/>
                </a:solidFill>
              </a:rPr>
              <a:t>Club </a:t>
            </a:r>
            <a:r>
              <a:rPr lang="es-ES" sz="16600" dirty="0" smtClean="0">
                <a:solidFill>
                  <a:schemeClr val="tx1"/>
                </a:solidFill>
              </a:rPr>
              <a:t>Rotario de Escobar</a:t>
            </a:r>
          </a:p>
          <a:p>
            <a:pPr algn="ctr"/>
            <a:r>
              <a:rPr lang="es-ES" sz="10000" dirty="0" smtClean="0">
                <a:solidFill>
                  <a:schemeClr val="tx1"/>
                </a:solidFill>
              </a:rPr>
              <a:t>Buenos Aires, Argentina</a:t>
            </a:r>
          </a:p>
          <a:p>
            <a:pPr algn="ctr"/>
            <a:r>
              <a:rPr lang="es-ES" sz="10000" dirty="0" smtClean="0">
                <a:solidFill>
                  <a:schemeClr val="tx1"/>
                </a:solidFill>
              </a:rPr>
              <a:t>29 de agosto, 2011</a:t>
            </a:r>
            <a:endParaRPr lang="en-US" sz="10000" dirty="0" smtClean="0">
              <a:solidFill>
                <a:schemeClr val="tx1"/>
              </a:solidFill>
            </a:endParaRPr>
          </a:p>
        </p:txBody>
      </p:sp>
      <p:sp>
        <p:nvSpPr>
          <p:cNvPr id="5" name="Slide Number Placeholder 4"/>
          <p:cNvSpPr>
            <a:spLocks noGrp="1"/>
          </p:cNvSpPr>
          <p:nvPr>
            <p:ph type="sldNum" sz="quarter" idx="12"/>
          </p:nvPr>
        </p:nvSpPr>
        <p:spPr/>
        <p:txBody>
          <a:bodyPr/>
          <a:lstStyle/>
          <a:p>
            <a:fld id="{F0199905-B910-433B-A8EE-6F7BD097F5F2}" type="slidenum">
              <a:rPr lang="es-MX" smtClean="0"/>
              <a:pPr/>
              <a:t>1</a:t>
            </a:fld>
            <a:endParaRPr lang="es-MX"/>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10</a:t>
            </a:fld>
            <a:endParaRPr lang="es-MX"/>
          </a:p>
        </p:txBody>
      </p:sp>
      <p:pic>
        <p:nvPicPr>
          <p:cNvPr id="52226" name="Picture 2"/>
          <p:cNvPicPr>
            <a:picLocks noChangeAspect="1" noChangeArrowheads="1"/>
          </p:cNvPicPr>
          <p:nvPr/>
        </p:nvPicPr>
        <p:blipFill>
          <a:blip r:embed="rId2" cstate="print"/>
          <a:srcRect/>
          <a:stretch>
            <a:fillRect/>
          </a:stretch>
        </p:blipFill>
        <p:spPr bwMode="auto">
          <a:xfrm>
            <a:off x="0" y="260648"/>
            <a:ext cx="8964488" cy="6192688"/>
          </a:xfrm>
          <a:prstGeom prst="rect">
            <a:avLst/>
          </a:prstGeom>
          <a:noFill/>
          <a:ln w="9525">
            <a:noFill/>
            <a:miter lim="800000"/>
            <a:headEnd/>
            <a:tailEnd/>
          </a:ln>
          <a:effectLst/>
        </p:spPr>
      </p:pic>
      <p:cxnSp>
        <p:nvCxnSpPr>
          <p:cNvPr id="5" name="Straight Arrow Connector 4"/>
          <p:cNvCxnSpPr/>
          <p:nvPr/>
        </p:nvCxnSpPr>
        <p:spPr>
          <a:xfrm rot="5400000" flipH="1" flipV="1">
            <a:off x="6120172" y="5337212"/>
            <a:ext cx="1152128"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Avances</a:t>
            </a:r>
            <a:r>
              <a:rPr lang="en-US" dirty="0" smtClean="0"/>
              <a:t>: </a:t>
            </a:r>
            <a:r>
              <a:rPr lang="en-US" dirty="0" err="1" smtClean="0"/>
              <a:t>Objetivos</a:t>
            </a:r>
            <a:r>
              <a:rPr lang="en-US" dirty="0" smtClean="0"/>
              <a:t> de </a:t>
            </a:r>
            <a:r>
              <a:rPr lang="en-US" dirty="0" err="1" smtClean="0"/>
              <a:t>Desarrollo</a:t>
            </a:r>
            <a:r>
              <a:rPr lang="en-US" dirty="0" smtClean="0"/>
              <a:t> del </a:t>
            </a:r>
            <a:r>
              <a:rPr lang="en-US" dirty="0" err="1" smtClean="0"/>
              <a:t>Milenio</a:t>
            </a:r>
            <a:r>
              <a:rPr lang="en-US" dirty="0" smtClean="0"/>
              <a:t> (ODM): SALUD</a:t>
            </a:r>
            <a:endParaRPr lang="en-US" dirty="0"/>
          </a:p>
        </p:txBody>
      </p:sp>
      <p:sp>
        <p:nvSpPr>
          <p:cNvPr id="3" name="Content Placeholder 2"/>
          <p:cNvSpPr>
            <a:spLocks noGrp="1"/>
          </p:cNvSpPr>
          <p:nvPr>
            <p:ph idx="1"/>
          </p:nvPr>
        </p:nvSpPr>
        <p:spPr>
          <a:xfrm>
            <a:off x="0" y="1484785"/>
            <a:ext cx="8964488" cy="5373216"/>
          </a:xfrm>
        </p:spPr>
        <p:txBody>
          <a:bodyPr>
            <a:normAutofit/>
          </a:bodyPr>
          <a:lstStyle/>
          <a:p>
            <a:pPr lvl="1"/>
            <a:r>
              <a:rPr lang="es-AR" sz="3200" i="1" dirty="0" smtClean="0"/>
              <a:t>ODM</a:t>
            </a:r>
            <a:r>
              <a:rPr lang="es-AR" sz="3200" dirty="0" smtClean="0"/>
              <a:t>:</a:t>
            </a:r>
          </a:p>
          <a:p>
            <a:pPr lvl="2"/>
            <a:r>
              <a:rPr lang="es-AR" sz="3200" dirty="0" smtClean="0"/>
              <a:t>Reducir en 2/3 </a:t>
            </a:r>
            <a:r>
              <a:rPr lang="es-AR" sz="3200" dirty="0" smtClean="0"/>
              <a:t>la mortalidad infantil y de menores de 5 </a:t>
            </a:r>
            <a:r>
              <a:rPr lang="es-AR" sz="3200" dirty="0" smtClean="0"/>
              <a:t>años entre 1990 y 2015.</a:t>
            </a:r>
          </a:p>
          <a:p>
            <a:pPr lvl="2"/>
            <a:r>
              <a:rPr lang="es-AR" sz="3200" dirty="0" smtClean="0"/>
              <a:t>Reducir en ¾ la mortalidad materna entre 1990 y 2015.</a:t>
            </a:r>
          </a:p>
          <a:p>
            <a:pPr lvl="1"/>
            <a:endParaRPr lang="es-AR" sz="3200" dirty="0" smtClean="0"/>
          </a:p>
          <a:p>
            <a:pPr lvl="1"/>
            <a:r>
              <a:rPr lang="es-AR" sz="3200" dirty="0" smtClean="0"/>
              <a:t>                El grado de avance en materia de mortalidad infantil es satisfactorio para la región en su conjunto y un buen número de países.</a:t>
            </a:r>
            <a:endParaRPr lang="en-US" sz="3200"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11</a:t>
            </a:fld>
            <a:endParaRPr lang="es-MX"/>
          </a:p>
        </p:txBody>
      </p:sp>
      <p:sp>
        <p:nvSpPr>
          <p:cNvPr id="5" name="Right Arrow 4"/>
          <p:cNvSpPr/>
          <p:nvPr/>
        </p:nvSpPr>
        <p:spPr>
          <a:xfrm>
            <a:off x="899592" y="4941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12</a:t>
            </a:fld>
            <a:endParaRPr lang="es-MX"/>
          </a:p>
        </p:txBody>
      </p:sp>
      <p:pic>
        <p:nvPicPr>
          <p:cNvPr id="56322" name="Picture 2"/>
          <p:cNvPicPr>
            <a:picLocks noChangeAspect="1" noChangeArrowheads="1"/>
          </p:cNvPicPr>
          <p:nvPr/>
        </p:nvPicPr>
        <p:blipFill>
          <a:blip r:embed="rId2" cstate="print"/>
          <a:srcRect/>
          <a:stretch>
            <a:fillRect/>
          </a:stretch>
        </p:blipFill>
        <p:spPr bwMode="auto">
          <a:xfrm>
            <a:off x="0" y="260648"/>
            <a:ext cx="9813895" cy="561662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dirty="0" smtClean="0"/>
              <a:t>Avances: Reducción de la desigualdad (Coeficiente de </a:t>
            </a:r>
            <a:r>
              <a:rPr lang="es-AR" dirty="0" err="1" smtClean="0"/>
              <a:t>Gini</a:t>
            </a:r>
            <a:r>
              <a:rPr lang="es-AR" dirty="0" smtClean="0"/>
              <a:t>)</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13</a:t>
            </a:fld>
            <a:endParaRPr lang="es-MX"/>
          </a:p>
        </p:txBody>
      </p:sp>
      <p:pic>
        <p:nvPicPr>
          <p:cNvPr id="5" name="Content Placeholder 4"/>
          <p:cNvPicPr>
            <a:picLocks noGrp="1"/>
          </p:cNvPicPr>
          <p:nvPr>
            <p:ph idx="1"/>
          </p:nvPr>
        </p:nvPicPr>
        <p:blipFill rotWithShape="1">
          <a:blip r:embed="rId2" cstate="print"/>
          <a:srcRect l="4146" t="21678" r="11465" b="1852"/>
          <a:stretch/>
        </p:blipFill>
        <p:spPr bwMode="auto">
          <a:xfrm>
            <a:off x="179512" y="1774825"/>
            <a:ext cx="8568951" cy="4822527"/>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cxnSp>
        <p:nvCxnSpPr>
          <p:cNvPr id="7" name="Straight Arrow Connector 6"/>
          <p:cNvCxnSpPr/>
          <p:nvPr/>
        </p:nvCxnSpPr>
        <p:spPr>
          <a:xfrm rot="10800000">
            <a:off x="6012160" y="4725144"/>
            <a:ext cx="1728192"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dirty="0" smtClean="0"/>
              <a:t>Los Desafíos: </a:t>
            </a:r>
            <a:r>
              <a:rPr lang="es-AR" dirty="0" err="1" smtClean="0"/>
              <a:t>ODMs</a:t>
            </a:r>
            <a:r>
              <a:rPr lang="es-AR" dirty="0" smtClean="0"/>
              <a:t> no alcanzados y más allá de los </a:t>
            </a:r>
            <a:r>
              <a:rPr lang="es-AR" dirty="0" err="1" smtClean="0"/>
              <a:t>ODMs</a:t>
            </a:r>
            <a:r>
              <a:rPr lang="es-AR" dirty="0" smtClean="0"/>
              <a:t>: POBREZA</a:t>
            </a:r>
            <a:endParaRPr lang="en-US" dirty="0"/>
          </a:p>
        </p:txBody>
      </p:sp>
      <p:sp>
        <p:nvSpPr>
          <p:cNvPr id="3" name="Content Placeholder 2"/>
          <p:cNvSpPr>
            <a:spLocks noGrp="1"/>
          </p:cNvSpPr>
          <p:nvPr>
            <p:ph idx="1"/>
          </p:nvPr>
        </p:nvSpPr>
        <p:spPr>
          <a:xfrm>
            <a:off x="0" y="1628800"/>
            <a:ext cx="9144000" cy="5229200"/>
          </a:xfrm>
        </p:spPr>
        <p:txBody>
          <a:bodyPr>
            <a:normAutofit/>
          </a:bodyPr>
          <a:lstStyle/>
          <a:p>
            <a:r>
              <a:rPr lang="es-AR" sz="4800" dirty="0" smtClean="0"/>
              <a:t>En </a:t>
            </a:r>
            <a:r>
              <a:rPr lang="es-AR" sz="4800" dirty="0" smtClean="0"/>
              <a:t>11 de los 17 países para los que se cuenta con información para Latinoamérica, el ritmo de reducción de la pobreza extrema </a:t>
            </a:r>
            <a:r>
              <a:rPr lang="es-AR" sz="4800" dirty="0" smtClean="0"/>
              <a:t>es insuficiente (inferior al 72 por ciento).  </a:t>
            </a:r>
          </a:p>
          <a:p>
            <a:endParaRPr lang="es-AR" sz="4800" dirty="0" smtClean="0"/>
          </a:p>
        </p:txBody>
      </p:sp>
      <p:sp>
        <p:nvSpPr>
          <p:cNvPr id="4" name="Slide Number Placeholder 3"/>
          <p:cNvSpPr>
            <a:spLocks noGrp="1"/>
          </p:cNvSpPr>
          <p:nvPr>
            <p:ph type="sldNum" sz="quarter" idx="12"/>
          </p:nvPr>
        </p:nvSpPr>
        <p:spPr/>
        <p:txBody>
          <a:bodyPr/>
          <a:lstStyle/>
          <a:p>
            <a:fld id="{F0199905-B910-433B-A8EE-6F7BD097F5F2}" type="slidenum">
              <a:rPr lang="es-MX" smtClean="0"/>
              <a:pPr/>
              <a:t>14</a:t>
            </a:fld>
            <a:endParaRPr lang="es-MX"/>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15</a:t>
            </a:fld>
            <a:endParaRPr lang="es-MX"/>
          </a:p>
        </p:txBody>
      </p:sp>
      <p:pic>
        <p:nvPicPr>
          <p:cNvPr id="55299" name="Picture 3"/>
          <p:cNvPicPr>
            <a:picLocks noChangeAspect="1" noChangeArrowheads="1"/>
          </p:cNvPicPr>
          <p:nvPr/>
        </p:nvPicPr>
        <p:blipFill>
          <a:blip r:embed="rId2" cstate="print"/>
          <a:srcRect/>
          <a:stretch>
            <a:fillRect/>
          </a:stretch>
        </p:blipFill>
        <p:spPr bwMode="auto">
          <a:xfrm>
            <a:off x="0" y="0"/>
            <a:ext cx="9144000" cy="3238500"/>
          </a:xfrm>
          <a:prstGeom prst="rect">
            <a:avLst/>
          </a:prstGeom>
          <a:noFill/>
          <a:ln w="9525">
            <a:noFill/>
            <a:miter lim="800000"/>
            <a:headEnd/>
            <a:tailEnd/>
          </a:ln>
        </p:spPr>
      </p:pic>
      <p:pic>
        <p:nvPicPr>
          <p:cNvPr id="55300" name="Picture 4"/>
          <p:cNvPicPr>
            <a:picLocks noChangeAspect="1" noChangeArrowheads="1"/>
          </p:cNvPicPr>
          <p:nvPr/>
        </p:nvPicPr>
        <p:blipFill>
          <a:blip r:embed="rId3" cstate="print"/>
          <a:srcRect/>
          <a:stretch>
            <a:fillRect/>
          </a:stretch>
        </p:blipFill>
        <p:spPr bwMode="auto">
          <a:xfrm>
            <a:off x="0" y="3573016"/>
            <a:ext cx="9010650" cy="2038350"/>
          </a:xfrm>
          <a:prstGeom prst="rect">
            <a:avLst/>
          </a:prstGeom>
          <a:noFill/>
          <a:ln w="9525">
            <a:noFill/>
            <a:miter lim="800000"/>
            <a:headEnd/>
            <a:tailEnd/>
          </a:ln>
        </p:spPr>
      </p:pic>
      <p:cxnSp>
        <p:nvCxnSpPr>
          <p:cNvPr id="7" name="Straight Connector 6"/>
          <p:cNvCxnSpPr/>
          <p:nvPr/>
        </p:nvCxnSpPr>
        <p:spPr>
          <a:xfrm>
            <a:off x="827584" y="5229200"/>
            <a:ext cx="81369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dirty="0" smtClean="0"/>
              <a:t>Los Desafíos: </a:t>
            </a:r>
            <a:r>
              <a:rPr lang="es-AR" dirty="0" err="1" smtClean="0"/>
              <a:t>ODMs</a:t>
            </a:r>
            <a:r>
              <a:rPr lang="es-AR" dirty="0" smtClean="0"/>
              <a:t> no alcanzados y más allá de los </a:t>
            </a:r>
            <a:r>
              <a:rPr lang="es-AR" dirty="0" err="1" smtClean="0"/>
              <a:t>ODMs</a:t>
            </a:r>
            <a:r>
              <a:rPr lang="es-AR" dirty="0" smtClean="0"/>
              <a:t>: POBREZA</a:t>
            </a:r>
            <a:endParaRPr lang="en-US" dirty="0"/>
          </a:p>
        </p:txBody>
      </p:sp>
      <p:sp>
        <p:nvSpPr>
          <p:cNvPr id="3" name="Content Placeholder 2"/>
          <p:cNvSpPr>
            <a:spLocks noGrp="1"/>
          </p:cNvSpPr>
          <p:nvPr>
            <p:ph idx="1"/>
          </p:nvPr>
        </p:nvSpPr>
        <p:spPr>
          <a:xfrm>
            <a:off x="0" y="1628800"/>
            <a:ext cx="9144000" cy="5229200"/>
          </a:xfrm>
        </p:spPr>
        <p:txBody>
          <a:bodyPr>
            <a:normAutofit/>
          </a:bodyPr>
          <a:lstStyle/>
          <a:p>
            <a:r>
              <a:rPr lang="es-AR" dirty="0" smtClean="0"/>
              <a:t>De </a:t>
            </a:r>
            <a:r>
              <a:rPr lang="es-AR" dirty="0" smtClean="0"/>
              <a:t>hecho, además, </a:t>
            </a:r>
            <a:r>
              <a:rPr lang="es-AR" dirty="0" smtClean="0"/>
              <a:t>los países de AL </a:t>
            </a:r>
            <a:r>
              <a:rPr lang="es-AR" dirty="0" smtClean="0"/>
              <a:t>y el Caribe presentan un exceso de pobreza: la mayoría de los países tiene una proporción mayor de personas en extrema pobreza de lo que corresponde a su nivel de ingreso por habitante. </a:t>
            </a:r>
            <a:endParaRPr lang="es-AR" dirty="0" smtClean="0"/>
          </a:p>
          <a:p>
            <a:endParaRPr lang="es-AR" dirty="0" smtClean="0"/>
          </a:p>
          <a:p>
            <a:r>
              <a:rPr lang="es-AR" dirty="0" smtClean="0"/>
              <a:t>Esto </a:t>
            </a:r>
            <a:r>
              <a:rPr lang="es-AR" dirty="0" smtClean="0"/>
              <a:t>significa que, en realidad, América Latina y el Caribe deberían reducir la pobreza extrema de manera más rápida que lo establecido en el primer ODM.</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16</a:t>
            </a:fld>
            <a:endParaRPr lang="es-MX"/>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p:spPr>
        <p:txBody>
          <a:bodyPr>
            <a:normAutofit fontScale="90000"/>
          </a:bodyPr>
          <a:lstStyle/>
          <a:p>
            <a:r>
              <a:rPr lang="es-AR" sz="4000" dirty="0" smtClean="0"/>
              <a:t>América Latina tiene un nivel de pobreza en “exceso” dado su consumo por habitante</a:t>
            </a:r>
            <a:endParaRPr lang="en-US" sz="4000"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17</a:t>
            </a:fld>
            <a:endParaRPr lang="es-MX"/>
          </a:p>
        </p:txBody>
      </p:sp>
      <p:pic>
        <p:nvPicPr>
          <p:cNvPr id="5" name="Content Placeholder 4"/>
          <p:cNvPicPr>
            <a:picLocks noGrp="1"/>
          </p:cNvPicPr>
          <p:nvPr>
            <p:ph idx="1"/>
          </p:nvPr>
        </p:nvPicPr>
        <p:blipFill rotWithShape="1">
          <a:blip r:embed="rId2" cstate="print"/>
          <a:srcRect l="16049" t="30017" r="19756" b="14580"/>
          <a:stretch/>
        </p:blipFill>
        <p:spPr bwMode="auto">
          <a:xfrm>
            <a:off x="1134674" y="1774825"/>
            <a:ext cx="6874651" cy="4625975"/>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Oval 5"/>
          <p:cNvSpPr/>
          <p:nvPr/>
        </p:nvSpPr>
        <p:spPr>
          <a:xfrm>
            <a:off x="1907704" y="2852936"/>
            <a:ext cx="5760640"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s-AR" dirty="0" smtClean="0"/>
              <a:t>Los Desafíos: </a:t>
            </a:r>
            <a:r>
              <a:rPr lang="es-AR" dirty="0" err="1" smtClean="0"/>
              <a:t>ODMs</a:t>
            </a:r>
            <a:r>
              <a:rPr lang="es-AR" dirty="0" smtClean="0"/>
              <a:t> no alcanzados y más allá de los </a:t>
            </a:r>
            <a:r>
              <a:rPr lang="es-AR" dirty="0" err="1" smtClean="0"/>
              <a:t>ODMs</a:t>
            </a:r>
            <a:r>
              <a:rPr lang="es-AR" dirty="0" smtClean="0"/>
              <a:t>: DESIGUALDAD</a:t>
            </a:r>
            <a:endParaRPr lang="en-US" dirty="0"/>
          </a:p>
        </p:txBody>
      </p:sp>
      <p:sp>
        <p:nvSpPr>
          <p:cNvPr id="3" name="Content Placeholder 2"/>
          <p:cNvSpPr>
            <a:spLocks noGrp="1"/>
          </p:cNvSpPr>
          <p:nvPr>
            <p:ph idx="1"/>
          </p:nvPr>
        </p:nvSpPr>
        <p:spPr>
          <a:xfrm>
            <a:off x="0" y="1628800"/>
            <a:ext cx="9144000" cy="5229200"/>
          </a:xfrm>
        </p:spPr>
        <p:txBody>
          <a:bodyPr>
            <a:normAutofit/>
          </a:bodyPr>
          <a:lstStyle/>
          <a:p>
            <a:r>
              <a:rPr lang="es-AR" dirty="0" smtClean="0"/>
              <a:t>Sin duda, la novedad más importante de la región ha sido la caída generalizada en la desigualdad.</a:t>
            </a:r>
          </a:p>
          <a:p>
            <a:endParaRPr lang="es-AR" dirty="0" smtClean="0"/>
          </a:p>
          <a:p>
            <a:r>
              <a:rPr lang="es-AR" dirty="0" smtClean="0"/>
              <a:t>Los estudios disponibles indican que esto se debe principalmente a:</a:t>
            </a:r>
          </a:p>
          <a:p>
            <a:pPr lvl="1"/>
            <a:r>
              <a:rPr lang="es-AR" dirty="0" smtClean="0"/>
              <a:t>la caída en la diferencia entre los salarios de la mano de obra calificada y poco calificada, consecuencia de la expansión educativa y</a:t>
            </a:r>
          </a:p>
          <a:p>
            <a:pPr lvl="1"/>
            <a:r>
              <a:rPr lang="es-AR" dirty="0" smtClean="0"/>
              <a:t>l</a:t>
            </a:r>
            <a:r>
              <a:rPr lang="es-AR" dirty="0" smtClean="0"/>
              <a:t>as transferencias gubernamentales focalizadas en la población pobre.</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18</a:t>
            </a:fld>
            <a:endParaRPr lang="es-MX"/>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712968" cy="954107"/>
          </a:xfrm>
          <a:prstGeom prst="rect">
            <a:avLst/>
          </a:prstGeom>
          <a:noFill/>
        </p:spPr>
        <p:txBody>
          <a:bodyPr wrap="square" rtlCol="0">
            <a:spAutoFit/>
          </a:bodyPr>
          <a:lstStyle/>
          <a:p>
            <a:r>
              <a:rPr lang="es-MX" sz="2800" b="1" dirty="0" smtClean="0">
                <a:solidFill>
                  <a:schemeClr val="accent1">
                    <a:lumMod val="60000"/>
                    <a:lumOff val="40000"/>
                  </a:schemeClr>
                </a:solidFill>
              </a:rPr>
              <a:t>Cambio anual en el coeficiente de Gini por país: circa 2000-2008 (cambio anual en el </a:t>
            </a:r>
            <a:r>
              <a:rPr lang="es-MX" sz="2800" b="1" dirty="0" err="1" smtClean="0">
                <a:solidFill>
                  <a:schemeClr val="accent1">
                    <a:lumMod val="60000"/>
                    <a:lumOff val="40000"/>
                  </a:schemeClr>
                </a:solidFill>
              </a:rPr>
              <a:t>Gini</a:t>
            </a:r>
            <a:r>
              <a:rPr lang="es-MX" sz="2800" b="1" dirty="0" smtClean="0">
                <a:solidFill>
                  <a:schemeClr val="accent1">
                    <a:lumMod val="60000"/>
                    <a:lumOff val="40000"/>
                  </a:schemeClr>
                </a:solidFill>
              </a:rPr>
              <a:t> en %)</a:t>
            </a:r>
            <a:endParaRPr lang="es-MX" sz="2800" b="1" dirty="0">
              <a:solidFill>
                <a:schemeClr val="accent1">
                  <a:lumMod val="60000"/>
                  <a:lumOff val="40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0199905-B910-433B-A8EE-6F7BD097F5F2}" type="slidenum">
              <a:rPr lang="es-MX" smtClean="0"/>
              <a:pPr/>
              <a:t>19</a:t>
            </a:fld>
            <a:endParaRPr lang="es-MX"/>
          </a:p>
        </p:txBody>
      </p:sp>
      <p:cxnSp>
        <p:nvCxnSpPr>
          <p:cNvPr id="5" name="Straight Arrow Connector 4"/>
          <p:cNvCxnSpPr/>
          <p:nvPr/>
        </p:nvCxnSpPr>
        <p:spPr>
          <a:xfrm rot="5400000">
            <a:off x="2303748" y="2960948"/>
            <a:ext cx="1368152"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dirty="0" smtClean="0"/>
              <a:t>¿Dónde estamos? ¿Cómo vamos?</a:t>
            </a:r>
            <a:endParaRPr lang="en-US" dirty="0"/>
          </a:p>
        </p:txBody>
      </p:sp>
      <p:sp>
        <p:nvSpPr>
          <p:cNvPr id="3" name="Content Placeholder 2"/>
          <p:cNvSpPr>
            <a:spLocks noGrp="1"/>
          </p:cNvSpPr>
          <p:nvPr>
            <p:ph idx="1"/>
          </p:nvPr>
        </p:nvSpPr>
        <p:spPr>
          <a:xfrm>
            <a:off x="0" y="1775191"/>
            <a:ext cx="8964488" cy="4750153"/>
          </a:xfrm>
        </p:spPr>
        <p:txBody>
          <a:bodyPr>
            <a:normAutofit lnSpcReduction="10000"/>
          </a:bodyPr>
          <a:lstStyle/>
          <a:p>
            <a:r>
              <a:rPr lang="es-AR" dirty="0" smtClean="0"/>
              <a:t>Avances: La región latinoamericana ha experimentado progreso en materia de crecimiento, empleo, pobreza y desigualdad, sobre todo en esta década.</a:t>
            </a:r>
          </a:p>
          <a:p>
            <a:r>
              <a:rPr lang="es-AR" dirty="0" smtClean="0"/>
              <a:t>Desafíos: ¿Es suficiente el progreso?¿Continuará?  </a:t>
            </a:r>
          </a:p>
          <a:p>
            <a:pPr lvl="1"/>
            <a:r>
              <a:rPr lang="es-AR" dirty="0" smtClean="0"/>
              <a:t>Para determinar si es suficiente necesitamos establecer parámetros: 1. los Objetivos de Desarrollo del Milenio; 2. compararnos con otras regiones</a:t>
            </a:r>
          </a:p>
          <a:p>
            <a:pPr lvl="1"/>
            <a:r>
              <a:rPr lang="es-AR" dirty="0" smtClean="0"/>
              <a:t>Progreso es insuficiente en varias dimensiones y no está claro si podrá continuar dadas algunas tendencias </a:t>
            </a:r>
            <a:endParaRPr lang="es-AR" dirty="0" smtClean="0"/>
          </a:p>
          <a:p>
            <a:pPr>
              <a:buNone/>
            </a:pP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a:t>
            </a:fld>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s-AR" dirty="0" smtClean="0"/>
              <a:t>Los Desafíos: </a:t>
            </a:r>
            <a:r>
              <a:rPr lang="es-AR" dirty="0" err="1" smtClean="0"/>
              <a:t>ODMs</a:t>
            </a:r>
            <a:r>
              <a:rPr lang="es-AR" dirty="0" smtClean="0"/>
              <a:t> no alcanzados y más allá de los </a:t>
            </a:r>
            <a:r>
              <a:rPr lang="es-AR" dirty="0" err="1" smtClean="0"/>
              <a:t>ODMs</a:t>
            </a:r>
            <a:r>
              <a:rPr lang="es-AR" dirty="0" smtClean="0"/>
              <a:t>: DESIGUALDAD</a:t>
            </a:r>
            <a:endParaRPr lang="en-US" dirty="0"/>
          </a:p>
        </p:txBody>
      </p:sp>
      <p:sp>
        <p:nvSpPr>
          <p:cNvPr id="3" name="Content Placeholder 2"/>
          <p:cNvSpPr>
            <a:spLocks noGrp="1"/>
          </p:cNvSpPr>
          <p:nvPr>
            <p:ph idx="1"/>
          </p:nvPr>
        </p:nvSpPr>
        <p:spPr>
          <a:xfrm>
            <a:off x="0" y="1628800"/>
            <a:ext cx="9144000" cy="5229200"/>
          </a:xfrm>
        </p:spPr>
        <p:txBody>
          <a:bodyPr>
            <a:normAutofit/>
          </a:bodyPr>
          <a:lstStyle/>
          <a:p>
            <a:r>
              <a:rPr lang="es-AR" sz="4000" dirty="0" smtClean="0"/>
              <a:t>Sin embargo, LA continúa siendo la región más desigual.</a:t>
            </a:r>
            <a:endParaRPr lang="es-AR" sz="4000" dirty="0" smtClean="0"/>
          </a:p>
          <a:p>
            <a:r>
              <a:rPr lang="es-AR" sz="4000" dirty="0" smtClean="0"/>
              <a:t>Además, la desigualdad en LA es más alta que la que corresponde a su nivel de desarrollo.</a:t>
            </a:r>
          </a:p>
          <a:p>
            <a:r>
              <a:rPr lang="es-AR" sz="4000" dirty="0" smtClean="0"/>
              <a:t>¿Continuará la caída en la desigualdad en el futuro?</a:t>
            </a:r>
          </a:p>
          <a:p>
            <a:pPr lvl="1"/>
            <a:r>
              <a:rPr lang="es-AR" sz="3600" dirty="0" smtClean="0"/>
              <a:t>Razones para ser escépticos: </a:t>
            </a:r>
          </a:p>
        </p:txBody>
      </p:sp>
      <p:sp>
        <p:nvSpPr>
          <p:cNvPr id="4" name="Slide Number Placeholder 3"/>
          <p:cNvSpPr>
            <a:spLocks noGrp="1"/>
          </p:cNvSpPr>
          <p:nvPr>
            <p:ph type="sldNum" sz="quarter" idx="12"/>
          </p:nvPr>
        </p:nvSpPr>
        <p:spPr/>
        <p:txBody>
          <a:bodyPr/>
          <a:lstStyle/>
          <a:p>
            <a:fld id="{F0199905-B910-433B-A8EE-6F7BD097F5F2}" type="slidenum">
              <a:rPr lang="es-MX" smtClean="0"/>
              <a:pPr/>
              <a:t>20</a:t>
            </a:fld>
            <a:endParaRPr lang="es-MX"/>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dirty="0" smtClean="0"/>
              <a:t>América Latina, la región más desigual </a:t>
            </a:r>
            <a:r>
              <a:rPr lang="es-AR" sz="4000" dirty="0" smtClean="0"/>
              <a:t>(coeficiente de </a:t>
            </a:r>
            <a:r>
              <a:rPr lang="es-AR" sz="4000" dirty="0" err="1" smtClean="0"/>
              <a:t>Gini</a:t>
            </a:r>
            <a:r>
              <a:rPr lang="es-AR" sz="4000" dirty="0" smtClean="0"/>
              <a:t> circa 2004)</a:t>
            </a:r>
            <a:endParaRPr lang="en-US" sz="4000"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395536" y="1579387"/>
            <a:ext cx="8424936" cy="5060099"/>
          </a:xfrm>
          <a:prstGeom prst="rect">
            <a:avLst/>
          </a:prstGeom>
          <a:noFill/>
          <a:ln w="9525">
            <a:noFill/>
            <a:miter lim="800000"/>
            <a:headEnd/>
            <a:tailEnd/>
          </a:ln>
        </p:spPr>
      </p:pic>
      <p:cxnSp>
        <p:nvCxnSpPr>
          <p:cNvPr id="5" name="Straight Arrow Connector 4"/>
          <p:cNvCxnSpPr/>
          <p:nvPr/>
        </p:nvCxnSpPr>
        <p:spPr>
          <a:xfrm>
            <a:off x="2267744" y="1268760"/>
            <a:ext cx="5832648"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F0199905-B910-433B-A8EE-6F7BD097F5F2}" type="slidenum">
              <a:rPr lang="es-MX" smtClean="0"/>
              <a:pPr/>
              <a:t>21</a:t>
            </a:fld>
            <a:endParaRPr lang="es-MX"/>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Autofit/>
          </a:bodyPr>
          <a:lstStyle/>
          <a:p>
            <a:r>
              <a:rPr lang="es-AR" sz="3600" dirty="0" smtClean="0"/>
              <a:t>América Latina tiene un nivel de </a:t>
            </a:r>
            <a:r>
              <a:rPr lang="es-AR" sz="3600" dirty="0" smtClean="0"/>
              <a:t>desigualdad </a:t>
            </a:r>
            <a:r>
              <a:rPr lang="es-AR" sz="3600" dirty="0" smtClean="0"/>
              <a:t>en “exceso” dado su consumo por habitante</a:t>
            </a:r>
            <a:endParaRPr lang="en-US" sz="3600"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22</a:t>
            </a:fld>
            <a:endParaRPr lang="es-MX"/>
          </a:p>
        </p:txBody>
      </p:sp>
      <p:pic>
        <p:nvPicPr>
          <p:cNvPr id="5" name="Content Placeholder 4"/>
          <p:cNvPicPr>
            <a:picLocks noGrp="1"/>
          </p:cNvPicPr>
          <p:nvPr>
            <p:ph idx="1"/>
          </p:nvPr>
        </p:nvPicPr>
        <p:blipFill rotWithShape="1">
          <a:blip r:embed="rId2" cstate="print"/>
          <a:srcRect l="18323" t="30532" r="21763" b="16295"/>
          <a:stretch/>
        </p:blipFill>
        <p:spPr bwMode="auto">
          <a:xfrm>
            <a:off x="1229358" y="1774825"/>
            <a:ext cx="6685284" cy="4625975"/>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Oval 5"/>
          <p:cNvSpPr/>
          <p:nvPr/>
        </p:nvSpPr>
        <p:spPr>
          <a:xfrm>
            <a:off x="3275856" y="3645024"/>
            <a:ext cx="4536504"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s-AR" dirty="0" smtClean="0"/>
              <a:t>Los Desafíos: </a:t>
            </a:r>
            <a:r>
              <a:rPr lang="es-AR" dirty="0" err="1" smtClean="0"/>
              <a:t>ODMs</a:t>
            </a:r>
            <a:r>
              <a:rPr lang="es-AR" dirty="0" smtClean="0"/>
              <a:t> no alcanzados y más allá de los </a:t>
            </a:r>
            <a:r>
              <a:rPr lang="es-AR" dirty="0" err="1" smtClean="0"/>
              <a:t>ODMs</a:t>
            </a:r>
            <a:r>
              <a:rPr lang="es-AR" dirty="0" smtClean="0"/>
              <a:t>: DESIGUALDAD</a:t>
            </a:r>
            <a:endParaRPr lang="en-US" dirty="0"/>
          </a:p>
        </p:txBody>
      </p:sp>
      <p:sp>
        <p:nvSpPr>
          <p:cNvPr id="3" name="Content Placeholder 2"/>
          <p:cNvSpPr>
            <a:spLocks noGrp="1"/>
          </p:cNvSpPr>
          <p:nvPr>
            <p:ph idx="1"/>
          </p:nvPr>
        </p:nvSpPr>
        <p:spPr>
          <a:xfrm>
            <a:off x="0" y="1628800"/>
            <a:ext cx="9144000" cy="5229200"/>
          </a:xfrm>
        </p:spPr>
        <p:txBody>
          <a:bodyPr>
            <a:normAutofit/>
          </a:bodyPr>
          <a:lstStyle/>
          <a:p>
            <a:r>
              <a:rPr lang="es-AR" sz="4000" dirty="0" smtClean="0"/>
              <a:t>¿Continuará la caída en la desigualdad en el futuro?</a:t>
            </a:r>
          </a:p>
          <a:p>
            <a:r>
              <a:rPr lang="es-AR" sz="4000" dirty="0" smtClean="0"/>
              <a:t>Razones para ser escépticos: </a:t>
            </a:r>
            <a:endParaRPr lang="es-AR" sz="4000" dirty="0" smtClean="0"/>
          </a:p>
          <a:p>
            <a:pPr lvl="1"/>
            <a:r>
              <a:rPr lang="es-AR" sz="3600" dirty="0" smtClean="0"/>
              <a:t>Acceso a la educación post-primaria no es equitativo.</a:t>
            </a:r>
          </a:p>
          <a:p>
            <a:pPr lvl="1"/>
            <a:r>
              <a:rPr lang="es-AR" sz="3600" dirty="0" smtClean="0"/>
              <a:t>La calidad de la educación es baja y está distribuida de manera muy desigual</a:t>
            </a:r>
          </a:p>
          <a:p>
            <a:pPr lvl="1"/>
            <a:endParaRPr lang="es-AR" sz="3600" dirty="0" smtClean="0"/>
          </a:p>
        </p:txBody>
      </p:sp>
      <p:sp>
        <p:nvSpPr>
          <p:cNvPr id="4" name="Slide Number Placeholder 3"/>
          <p:cNvSpPr>
            <a:spLocks noGrp="1"/>
          </p:cNvSpPr>
          <p:nvPr>
            <p:ph type="sldNum" sz="quarter" idx="12"/>
          </p:nvPr>
        </p:nvSpPr>
        <p:spPr/>
        <p:txBody>
          <a:bodyPr/>
          <a:lstStyle/>
          <a:p>
            <a:fld id="{F0199905-B910-433B-A8EE-6F7BD097F5F2}" type="slidenum">
              <a:rPr lang="es-MX" smtClean="0"/>
              <a:pPr/>
              <a:t>23</a:t>
            </a:fld>
            <a:endParaRPr 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s-AR" dirty="0" smtClean="0"/>
              <a:t>Los Desafíos: </a:t>
            </a:r>
            <a:r>
              <a:rPr lang="es-AR" dirty="0" err="1" smtClean="0"/>
              <a:t>ODMs</a:t>
            </a:r>
            <a:r>
              <a:rPr lang="es-AR" dirty="0" smtClean="0"/>
              <a:t> no alcanzados y más allá de los </a:t>
            </a:r>
            <a:r>
              <a:rPr lang="es-AR" dirty="0" err="1" smtClean="0"/>
              <a:t>ODMs</a:t>
            </a:r>
            <a:r>
              <a:rPr lang="es-AR" dirty="0" smtClean="0"/>
              <a:t>: EDUCACIÓN</a:t>
            </a:r>
            <a:endParaRPr lang="en-US" dirty="0"/>
          </a:p>
        </p:txBody>
      </p:sp>
      <p:sp>
        <p:nvSpPr>
          <p:cNvPr id="3" name="Content Placeholder 2"/>
          <p:cNvSpPr>
            <a:spLocks noGrp="1"/>
          </p:cNvSpPr>
          <p:nvPr>
            <p:ph idx="1"/>
          </p:nvPr>
        </p:nvSpPr>
        <p:spPr>
          <a:xfrm>
            <a:off x="0" y="1628800"/>
            <a:ext cx="9144000" cy="5229200"/>
          </a:xfrm>
        </p:spPr>
        <p:txBody>
          <a:bodyPr>
            <a:normAutofit lnSpcReduction="10000"/>
          </a:bodyPr>
          <a:lstStyle/>
          <a:p>
            <a:r>
              <a:rPr lang="es-AR" sz="3600" dirty="0" smtClean="0"/>
              <a:t>Para que </a:t>
            </a:r>
            <a:r>
              <a:rPr lang="es-AR" sz="3600" dirty="0" smtClean="0"/>
              <a:t>la </a:t>
            </a:r>
            <a:r>
              <a:rPr lang="es-AR" sz="3600" dirty="0" smtClean="0"/>
              <a:t>tendencia hacia la </a:t>
            </a:r>
            <a:r>
              <a:rPr lang="es-AR" sz="3600" dirty="0" smtClean="0"/>
              <a:t>baja de la desigualdad </a:t>
            </a:r>
            <a:r>
              <a:rPr lang="es-AR" sz="3600" dirty="0" smtClean="0"/>
              <a:t>se consolide, una condición necesaria es que </a:t>
            </a:r>
            <a:endParaRPr lang="es-AR" sz="3600" dirty="0" smtClean="0"/>
          </a:p>
          <a:p>
            <a:r>
              <a:rPr lang="es-AR" sz="3600" dirty="0" smtClean="0"/>
              <a:t>           continúe </a:t>
            </a:r>
            <a:r>
              <a:rPr lang="es-AR" sz="3600" dirty="0" smtClean="0"/>
              <a:t>l</a:t>
            </a:r>
            <a:r>
              <a:rPr lang="es-AR" sz="3600" dirty="0" smtClean="0"/>
              <a:t>a </a:t>
            </a:r>
            <a:r>
              <a:rPr lang="es-AR" sz="3600" dirty="0" smtClean="0"/>
              <a:t>expansión educativa para aminorar cada vez más y a paso acelerado la desigualdad de oportunidades que surge de la desigualdad del acceso a educación entre grupos socioeconómicos y étnicos. </a:t>
            </a:r>
            <a:endParaRPr lang="es-AR" sz="3600" dirty="0" smtClean="0"/>
          </a:p>
          <a:p>
            <a:r>
              <a:rPr lang="es-AR" sz="3600" dirty="0" smtClean="0"/>
              <a:t>En </a:t>
            </a:r>
            <a:r>
              <a:rPr lang="es-AR" sz="3600" dirty="0" smtClean="0"/>
              <a:t>este aspecto, la región presenta grandes </a:t>
            </a:r>
            <a:r>
              <a:rPr lang="es-AR" sz="3600" dirty="0" smtClean="0"/>
              <a:t>desafíos.</a:t>
            </a:r>
          </a:p>
        </p:txBody>
      </p:sp>
      <p:sp>
        <p:nvSpPr>
          <p:cNvPr id="4" name="Slide Number Placeholder 3"/>
          <p:cNvSpPr>
            <a:spLocks noGrp="1"/>
          </p:cNvSpPr>
          <p:nvPr>
            <p:ph type="sldNum" sz="quarter" idx="12"/>
          </p:nvPr>
        </p:nvSpPr>
        <p:spPr/>
        <p:txBody>
          <a:bodyPr/>
          <a:lstStyle/>
          <a:p>
            <a:fld id="{F0199905-B910-433B-A8EE-6F7BD097F5F2}" type="slidenum">
              <a:rPr lang="es-MX" smtClean="0"/>
              <a:pPr/>
              <a:t>24</a:t>
            </a:fld>
            <a:endParaRPr lang="es-MX"/>
          </a:p>
        </p:txBody>
      </p:sp>
      <p:sp>
        <p:nvSpPr>
          <p:cNvPr id="5" name="Right Arrow 4"/>
          <p:cNvSpPr/>
          <p:nvPr/>
        </p:nvSpPr>
        <p:spPr>
          <a:xfrm>
            <a:off x="179512" y="32849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s-AR" dirty="0" smtClean="0"/>
              <a:t>Los Desafíos: </a:t>
            </a:r>
            <a:r>
              <a:rPr lang="es-AR" dirty="0" err="1" smtClean="0"/>
              <a:t>ODMs</a:t>
            </a:r>
            <a:r>
              <a:rPr lang="es-AR" dirty="0" smtClean="0"/>
              <a:t> no alcanzados y más allá de los </a:t>
            </a:r>
            <a:r>
              <a:rPr lang="es-AR" dirty="0" err="1" smtClean="0"/>
              <a:t>ODMs</a:t>
            </a:r>
            <a:r>
              <a:rPr lang="es-AR" dirty="0" smtClean="0"/>
              <a:t>: EDUCACIÓN</a:t>
            </a:r>
            <a:endParaRPr lang="en-US" dirty="0"/>
          </a:p>
        </p:txBody>
      </p:sp>
      <p:sp>
        <p:nvSpPr>
          <p:cNvPr id="3" name="Content Placeholder 2"/>
          <p:cNvSpPr>
            <a:spLocks noGrp="1"/>
          </p:cNvSpPr>
          <p:nvPr>
            <p:ph idx="1"/>
          </p:nvPr>
        </p:nvSpPr>
        <p:spPr>
          <a:xfrm>
            <a:off x="0" y="1628800"/>
            <a:ext cx="9144000" cy="5229200"/>
          </a:xfrm>
        </p:spPr>
        <p:txBody>
          <a:bodyPr>
            <a:normAutofit fontScale="92500"/>
          </a:bodyPr>
          <a:lstStyle/>
          <a:p>
            <a:r>
              <a:rPr lang="es-AR" sz="3600" dirty="0" smtClean="0"/>
              <a:t>Por </a:t>
            </a:r>
            <a:r>
              <a:rPr lang="es-AR" sz="3600" dirty="0" smtClean="0"/>
              <a:t>un lado, la conclusión del ciclo primario no es aún universal.  En 5 de los 7 países más pobres, el ritmo de progreso no es suficiente para lograr la meta de universalización de la escuela primaria en 2015.  </a:t>
            </a:r>
            <a:endParaRPr lang="es-AR" sz="3600" dirty="0" smtClean="0"/>
          </a:p>
          <a:p>
            <a:endParaRPr lang="es-AR" sz="3600" dirty="0" smtClean="0"/>
          </a:p>
          <a:p>
            <a:r>
              <a:rPr lang="es-AR" sz="3600" dirty="0" smtClean="0"/>
              <a:t>Peor </a:t>
            </a:r>
            <a:r>
              <a:rPr lang="es-AR" sz="3600" dirty="0" smtClean="0"/>
              <a:t>aún, en la mayoría de los países el acceso a nivel de secundaria básica (baja secundaria) y secundaria superior (alta secundaria) es todavía bajo, sobre todo para la población más pobre</a:t>
            </a:r>
            <a:r>
              <a:rPr lang="es-AR" sz="3600" dirty="0" smtClean="0"/>
              <a:t>.  </a:t>
            </a:r>
          </a:p>
          <a:p>
            <a:endParaRPr lang="es-AR" sz="3600" dirty="0" smtClean="0"/>
          </a:p>
        </p:txBody>
      </p:sp>
      <p:sp>
        <p:nvSpPr>
          <p:cNvPr id="4" name="Slide Number Placeholder 3"/>
          <p:cNvSpPr>
            <a:spLocks noGrp="1"/>
          </p:cNvSpPr>
          <p:nvPr>
            <p:ph type="sldNum" sz="quarter" idx="12"/>
          </p:nvPr>
        </p:nvSpPr>
        <p:spPr/>
        <p:txBody>
          <a:bodyPr/>
          <a:lstStyle/>
          <a:p>
            <a:fld id="{F0199905-B910-433B-A8EE-6F7BD097F5F2}" type="slidenum">
              <a:rPr lang="es-MX" smtClean="0"/>
              <a:pPr/>
              <a:t>25</a:t>
            </a:fld>
            <a:endParaRPr lang="es-MX"/>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26</a:t>
            </a:fld>
            <a:endParaRPr lang="es-MX"/>
          </a:p>
        </p:txBody>
      </p:sp>
      <p:pic>
        <p:nvPicPr>
          <p:cNvPr id="53250" name="Picture 2"/>
          <p:cNvPicPr>
            <a:picLocks noChangeAspect="1" noChangeArrowheads="1"/>
          </p:cNvPicPr>
          <p:nvPr/>
        </p:nvPicPr>
        <p:blipFill>
          <a:blip r:embed="rId2" cstate="print"/>
          <a:srcRect/>
          <a:stretch>
            <a:fillRect/>
          </a:stretch>
        </p:blipFill>
        <p:spPr bwMode="auto">
          <a:xfrm>
            <a:off x="400050" y="785813"/>
            <a:ext cx="8343900" cy="52863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s-AR" dirty="0" smtClean="0"/>
              <a:t>Los Desafíos: </a:t>
            </a:r>
            <a:r>
              <a:rPr lang="es-AR" dirty="0" err="1" smtClean="0"/>
              <a:t>ODMs</a:t>
            </a:r>
            <a:r>
              <a:rPr lang="es-AR" dirty="0" smtClean="0"/>
              <a:t> no alcanzados y más allá de los </a:t>
            </a:r>
            <a:r>
              <a:rPr lang="es-AR" dirty="0" err="1" smtClean="0"/>
              <a:t>ODMs</a:t>
            </a:r>
            <a:r>
              <a:rPr lang="es-AR" dirty="0" smtClean="0"/>
              <a:t>: EDUCACIÓN</a:t>
            </a:r>
            <a:endParaRPr lang="en-US" dirty="0"/>
          </a:p>
        </p:txBody>
      </p:sp>
      <p:sp>
        <p:nvSpPr>
          <p:cNvPr id="3" name="Content Placeholder 2"/>
          <p:cNvSpPr>
            <a:spLocks noGrp="1"/>
          </p:cNvSpPr>
          <p:nvPr>
            <p:ph idx="1"/>
          </p:nvPr>
        </p:nvSpPr>
        <p:spPr>
          <a:xfrm>
            <a:off x="0" y="1628800"/>
            <a:ext cx="9144000" cy="5229200"/>
          </a:xfrm>
        </p:spPr>
        <p:txBody>
          <a:bodyPr>
            <a:normAutofit fontScale="92500"/>
          </a:bodyPr>
          <a:lstStyle/>
          <a:p>
            <a:endParaRPr lang="es-AR" sz="3600" dirty="0" smtClean="0"/>
          </a:p>
          <a:p>
            <a:r>
              <a:rPr lang="es-AR" sz="3600" dirty="0" smtClean="0"/>
              <a:t>De </a:t>
            </a:r>
            <a:r>
              <a:rPr lang="es-AR" sz="3600" dirty="0" smtClean="0"/>
              <a:t>hecho, un problema muy serio lo representan los jóvenes entre 15 y 19 años de edad que no estudian ni trabajan (llamados “</a:t>
            </a:r>
            <a:r>
              <a:rPr lang="es-AR" sz="3600" dirty="0" err="1" smtClean="0"/>
              <a:t>Nini</a:t>
            </a:r>
            <a:r>
              <a:rPr lang="es-AR" sz="3600" dirty="0" smtClean="0"/>
              <a:t>”).  </a:t>
            </a:r>
            <a:endParaRPr lang="es-AR" sz="3600" dirty="0" smtClean="0"/>
          </a:p>
          <a:p>
            <a:r>
              <a:rPr lang="es-AR" sz="3600" dirty="0" smtClean="0"/>
              <a:t>Se </a:t>
            </a:r>
            <a:r>
              <a:rPr lang="es-AR" sz="3600" dirty="0" smtClean="0"/>
              <a:t>estima que este grupo representa alrededor de 9 millones de personas en la región.  </a:t>
            </a:r>
            <a:endParaRPr lang="es-AR" sz="3600" dirty="0" smtClean="0"/>
          </a:p>
          <a:p>
            <a:r>
              <a:rPr lang="es-AR" sz="3600" dirty="0" smtClean="0"/>
              <a:t>Estos </a:t>
            </a:r>
            <a:r>
              <a:rPr lang="es-AR" sz="3600" dirty="0" smtClean="0"/>
              <a:t>jóvenes son población en muy alto riesgo de caer en embarazo precoz, la drogadicción y la criminalidad.</a:t>
            </a:r>
            <a:endParaRPr lang="es-AR" sz="3600" dirty="0" smtClean="0"/>
          </a:p>
        </p:txBody>
      </p:sp>
      <p:sp>
        <p:nvSpPr>
          <p:cNvPr id="4" name="Slide Number Placeholder 3"/>
          <p:cNvSpPr>
            <a:spLocks noGrp="1"/>
          </p:cNvSpPr>
          <p:nvPr>
            <p:ph type="sldNum" sz="quarter" idx="12"/>
          </p:nvPr>
        </p:nvSpPr>
        <p:spPr/>
        <p:txBody>
          <a:bodyPr/>
          <a:lstStyle/>
          <a:p>
            <a:fld id="{F0199905-B910-433B-A8EE-6F7BD097F5F2}" type="slidenum">
              <a:rPr lang="es-MX" smtClean="0"/>
              <a:pPr/>
              <a:t>27</a:t>
            </a:fld>
            <a:endParaRPr lang="es-MX"/>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r>
              <a:rPr lang="es-AR" sz="3600" dirty="0" smtClean="0"/>
              <a:t>Los Desafíos: </a:t>
            </a:r>
            <a:r>
              <a:rPr lang="es-AR" sz="3600" dirty="0" err="1" smtClean="0"/>
              <a:t>ODMs</a:t>
            </a:r>
            <a:r>
              <a:rPr lang="es-AR" sz="3600" dirty="0" smtClean="0"/>
              <a:t> no alcanzados y más allá de los </a:t>
            </a:r>
            <a:r>
              <a:rPr lang="es-AR" sz="3600" dirty="0" err="1" smtClean="0"/>
              <a:t>ODMs</a:t>
            </a:r>
            <a:r>
              <a:rPr lang="es-AR" sz="3600" dirty="0" smtClean="0"/>
              <a:t>: </a:t>
            </a:r>
            <a:r>
              <a:rPr lang="es-AR" sz="3600" dirty="0" smtClean="0"/>
              <a:t>Estados poco redistributivos</a:t>
            </a:r>
            <a:endParaRPr lang="en-US" sz="3600" dirty="0"/>
          </a:p>
        </p:txBody>
      </p:sp>
      <p:sp>
        <p:nvSpPr>
          <p:cNvPr id="3" name="Content Placeholder 2"/>
          <p:cNvSpPr>
            <a:spLocks noGrp="1"/>
          </p:cNvSpPr>
          <p:nvPr>
            <p:ph idx="1"/>
          </p:nvPr>
        </p:nvSpPr>
        <p:spPr>
          <a:xfrm>
            <a:off x="0" y="1484785"/>
            <a:ext cx="9144000" cy="5373216"/>
          </a:xfrm>
        </p:spPr>
        <p:txBody>
          <a:bodyPr>
            <a:normAutofit/>
          </a:bodyPr>
          <a:lstStyle/>
          <a:p>
            <a:r>
              <a:rPr lang="es-AR" dirty="0" smtClean="0"/>
              <a:t>El gasto público se ha vuelto más a favor de los pobres y las </a:t>
            </a:r>
            <a:r>
              <a:rPr lang="es-AR" dirty="0" smtClean="0"/>
              <a:t>transferencias </a:t>
            </a:r>
            <a:r>
              <a:rPr lang="es-AR" dirty="0" smtClean="0"/>
              <a:t>públicas han </a:t>
            </a:r>
            <a:r>
              <a:rPr lang="es-AR" dirty="0" smtClean="0"/>
              <a:t>contribuido a la reducción de la </a:t>
            </a:r>
            <a:r>
              <a:rPr lang="es-AR" dirty="0" smtClean="0"/>
              <a:t>desigualdad. </a:t>
            </a:r>
          </a:p>
          <a:p>
            <a:endParaRPr lang="es-AR" dirty="0" smtClean="0"/>
          </a:p>
          <a:p>
            <a:r>
              <a:rPr lang="es-AR" dirty="0" smtClean="0"/>
              <a:t>Sin embargo, los </a:t>
            </a:r>
            <a:r>
              <a:rPr lang="es-AR" dirty="0" smtClean="0"/>
              <a:t>sistemas fiscales (de impuestos y transferencias directos e indirectos) redistribuyen relativamente poco. </a:t>
            </a:r>
            <a:endParaRPr lang="es-AR" dirty="0" smtClean="0"/>
          </a:p>
          <a:p>
            <a:endParaRPr lang="es-AR" dirty="0" smtClean="0"/>
          </a:p>
          <a:p>
            <a:endParaRPr lang="es-AR" dirty="0" smtClean="0"/>
          </a:p>
          <a:p>
            <a:endParaRPr lang="es-AR" dirty="0" smtClean="0"/>
          </a:p>
          <a:p>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28</a:t>
            </a:fld>
            <a:endParaRPr lang="es-MX"/>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r>
              <a:rPr lang="es-AR" sz="3600" dirty="0" smtClean="0"/>
              <a:t>Los Desafíos: </a:t>
            </a:r>
            <a:r>
              <a:rPr lang="es-AR" sz="3600" dirty="0" err="1" smtClean="0"/>
              <a:t>ODMs</a:t>
            </a:r>
            <a:r>
              <a:rPr lang="es-AR" sz="3600" dirty="0" smtClean="0"/>
              <a:t> no alcanzados y más allá de los </a:t>
            </a:r>
            <a:r>
              <a:rPr lang="es-AR" sz="3600" dirty="0" err="1" smtClean="0"/>
              <a:t>ODMs</a:t>
            </a:r>
            <a:r>
              <a:rPr lang="es-AR" sz="3600" dirty="0" smtClean="0"/>
              <a:t>: </a:t>
            </a:r>
            <a:r>
              <a:rPr lang="es-AR" sz="3600" dirty="0" smtClean="0"/>
              <a:t>Estados poco redistributivos</a:t>
            </a:r>
            <a:endParaRPr lang="en-US" sz="3600" dirty="0"/>
          </a:p>
        </p:txBody>
      </p:sp>
      <p:sp>
        <p:nvSpPr>
          <p:cNvPr id="3" name="Content Placeholder 2"/>
          <p:cNvSpPr>
            <a:spLocks noGrp="1"/>
          </p:cNvSpPr>
          <p:nvPr>
            <p:ph idx="1"/>
          </p:nvPr>
        </p:nvSpPr>
        <p:spPr>
          <a:xfrm>
            <a:off x="0" y="1484785"/>
            <a:ext cx="9144000" cy="5373216"/>
          </a:xfrm>
        </p:spPr>
        <p:txBody>
          <a:bodyPr>
            <a:normAutofit fontScale="92500" lnSpcReduction="20000"/>
          </a:bodyPr>
          <a:lstStyle/>
          <a:p>
            <a:r>
              <a:rPr lang="es-AR" dirty="0" smtClean="0"/>
              <a:t>Esto </a:t>
            </a:r>
            <a:r>
              <a:rPr lang="es-AR" dirty="0" smtClean="0"/>
              <a:t>se debe en parte a la falta de progresividad del sistema impositivo mismo que descansa desproporcionalmente en </a:t>
            </a:r>
            <a:r>
              <a:rPr lang="es-AR" dirty="0" smtClean="0"/>
              <a:t>impuestos </a:t>
            </a:r>
            <a:r>
              <a:rPr lang="es-AR" dirty="0" smtClean="0"/>
              <a:t>indirectos </a:t>
            </a:r>
            <a:r>
              <a:rPr lang="es-AR" dirty="0" smtClean="0"/>
              <a:t>(IVA) y </a:t>
            </a:r>
            <a:r>
              <a:rPr lang="es-AR" dirty="0" smtClean="0"/>
              <a:t>relativamente poco en impuestos directos a los ingresos y la riqueza de personas físicas.  </a:t>
            </a:r>
            <a:endParaRPr lang="es-AR" dirty="0" smtClean="0"/>
          </a:p>
          <a:p>
            <a:endParaRPr lang="es-AR" dirty="0" smtClean="0"/>
          </a:p>
          <a:p>
            <a:r>
              <a:rPr lang="es-AR" dirty="0" smtClean="0"/>
              <a:t>También </a:t>
            </a:r>
            <a:r>
              <a:rPr lang="es-AR" dirty="0" smtClean="0"/>
              <a:t>se debe a que, a pesar de que el gasto público se tornó más pro-pobre, subsisten políticas y programas regresivos (que vuelven más desigual la distribución del ingreso) o no suficientemente progresivos (la proporción de beneficios que llega a la población no pobre es mayor que la participación de ésta en la población total).</a:t>
            </a:r>
            <a:endParaRPr lang="en-US" dirty="0" smtClean="0"/>
          </a:p>
          <a:p>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29</a:t>
            </a:fld>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3</a:t>
            </a:fld>
            <a:endParaRPr lang="es-MX"/>
          </a:p>
        </p:txBody>
      </p:sp>
      <p:pic>
        <p:nvPicPr>
          <p:cNvPr id="2050" name="Picture 2"/>
          <p:cNvPicPr>
            <a:picLocks noChangeAspect="1" noChangeArrowheads="1"/>
          </p:cNvPicPr>
          <p:nvPr/>
        </p:nvPicPr>
        <p:blipFill>
          <a:blip r:embed="rId2" cstate="print"/>
          <a:srcRect/>
          <a:stretch>
            <a:fillRect/>
          </a:stretch>
        </p:blipFill>
        <p:spPr bwMode="auto">
          <a:xfrm>
            <a:off x="0" y="1916832"/>
            <a:ext cx="9144000" cy="24288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187624" y="836712"/>
            <a:ext cx="6667500" cy="466725"/>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0" y="4005064"/>
            <a:ext cx="9144000" cy="360040"/>
          </a:xfrm>
          <a:prstGeom prst="rect">
            <a:avLst/>
          </a:prstGeom>
          <a:noFill/>
          <a:ln w="9525">
            <a:noFill/>
            <a:miter lim="800000"/>
            <a:headEnd/>
            <a:tailEnd/>
          </a:ln>
        </p:spPr>
      </p:pic>
      <p:cxnSp>
        <p:nvCxnSpPr>
          <p:cNvPr id="8" name="Straight Arrow Connector 7"/>
          <p:cNvCxnSpPr/>
          <p:nvPr/>
        </p:nvCxnSpPr>
        <p:spPr>
          <a:xfrm rot="16200000" flipV="1">
            <a:off x="323528" y="4293096"/>
            <a:ext cx="936104"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868144" y="3068960"/>
            <a:ext cx="914400"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s-AR" sz="3600" dirty="0" smtClean="0"/>
              <a:t>La Argentina actualmente es una excepción en términos de la redistribución a través del Estado</a:t>
            </a:r>
            <a:endParaRPr lang="en-US" sz="3600" dirty="0"/>
          </a:p>
        </p:txBody>
      </p:sp>
      <p:sp>
        <p:nvSpPr>
          <p:cNvPr id="3" name="Content Placeholder 2"/>
          <p:cNvSpPr>
            <a:spLocks noGrp="1"/>
          </p:cNvSpPr>
          <p:nvPr>
            <p:ph idx="1"/>
          </p:nvPr>
        </p:nvSpPr>
        <p:spPr>
          <a:xfrm>
            <a:off x="0" y="1484785"/>
            <a:ext cx="9144000" cy="5373216"/>
          </a:xfrm>
        </p:spPr>
        <p:txBody>
          <a:bodyPr>
            <a:normAutofit fontScale="92500" lnSpcReduction="10000"/>
          </a:bodyPr>
          <a:lstStyle/>
          <a:p>
            <a:r>
              <a:rPr lang="es-AR" dirty="0" smtClean="0"/>
              <a:t>En la Argentina, la redistribución a través de transferencias en los últimos 5 años es bastante mayor que en otros países (estudio para Argentina de Carola </a:t>
            </a:r>
            <a:r>
              <a:rPr lang="es-AR" dirty="0" err="1" smtClean="0"/>
              <a:t>Pessino</a:t>
            </a:r>
            <a:r>
              <a:rPr lang="es-AR" dirty="0" smtClean="0"/>
              <a:t>, Universidad Torcuato di Tella).</a:t>
            </a:r>
          </a:p>
          <a:p>
            <a:r>
              <a:rPr lang="es-AR" dirty="0" smtClean="0"/>
              <a:t>Dos programas son muy importantes:</a:t>
            </a:r>
            <a:endParaRPr lang="es-AR" dirty="0" smtClean="0"/>
          </a:p>
          <a:p>
            <a:pPr lvl="1"/>
            <a:r>
              <a:rPr lang="es-AR" dirty="0" smtClean="0"/>
              <a:t>Moratoria Previsional</a:t>
            </a:r>
            <a:endParaRPr lang="es-AR" dirty="0" smtClean="0"/>
          </a:p>
          <a:p>
            <a:pPr lvl="1"/>
            <a:r>
              <a:rPr lang="es-AR" dirty="0" smtClean="0"/>
              <a:t>Asignación Universal por Hijo </a:t>
            </a:r>
          </a:p>
          <a:p>
            <a:r>
              <a:rPr lang="es-AR" dirty="0" smtClean="0"/>
              <a:t>Loable pero tienen dos problemas centrales:</a:t>
            </a:r>
          </a:p>
          <a:p>
            <a:pPr lvl="1"/>
            <a:r>
              <a:rPr lang="es-AR" dirty="0" smtClean="0"/>
              <a:t>Sustentabilidad financiera  de la seguridad social formal.</a:t>
            </a:r>
          </a:p>
          <a:p>
            <a:pPr lvl="1"/>
            <a:r>
              <a:rPr lang="es-AR" dirty="0" smtClean="0"/>
              <a:t>Costos de eficiencia por crear lo que los economistas llamamos incentivos “perversos”. </a:t>
            </a:r>
            <a:r>
              <a:rPr lang="es-AR" dirty="0" smtClean="0"/>
              <a:t> </a:t>
            </a:r>
            <a:r>
              <a:rPr lang="es-AR" dirty="0" smtClean="0"/>
              <a:t>Malo para el crecimiento económico futuro.</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30</a:t>
            </a:fld>
            <a:endParaRPr lang="es-MX"/>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es-AR" sz="4000" dirty="0" smtClean="0"/>
              <a:t>Los Desafíos: </a:t>
            </a:r>
            <a:r>
              <a:rPr lang="es-AR" sz="4000" dirty="0" err="1" smtClean="0"/>
              <a:t>ODMs</a:t>
            </a:r>
            <a:r>
              <a:rPr lang="es-AR" sz="4000" dirty="0" smtClean="0"/>
              <a:t> no alcanzados y más allá de los </a:t>
            </a:r>
            <a:r>
              <a:rPr lang="es-AR" sz="4000" dirty="0" err="1" smtClean="0"/>
              <a:t>ODMs</a:t>
            </a:r>
            <a:r>
              <a:rPr lang="es-AR" sz="4000" dirty="0" smtClean="0"/>
              <a:t>: </a:t>
            </a:r>
            <a:r>
              <a:rPr lang="es-AR" sz="4000" dirty="0" smtClean="0"/>
              <a:t>SALUD</a:t>
            </a:r>
            <a:endParaRPr lang="en-US" sz="4000" dirty="0"/>
          </a:p>
        </p:txBody>
      </p:sp>
      <p:sp>
        <p:nvSpPr>
          <p:cNvPr id="3" name="Content Placeholder 2"/>
          <p:cNvSpPr>
            <a:spLocks noGrp="1"/>
          </p:cNvSpPr>
          <p:nvPr>
            <p:ph idx="1"/>
          </p:nvPr>
        </p:nvSpPr>
        <p:spPr>
          <a:xfrm>
            <a:off x="0" y="1484785"/>
            <a:ext cx="9144000" cy="5373216"/>
          </a:xfrm>
        </p:spPr>
        <p:txBody>
          <a:bodyPr>
            <a:normAutofit/>
          </a:bodyPr>
          <a:lstStyle/>
          <a:p>
            <a:r>
              <a:rPr lang="es-AR" sz="3600" dirty="0" smtClean="0"/>
              <a:t>En materia de salud subsisten también fuertes </a:t>
            </a:r>
            <a:r>
              <a:rPr lang="es-AR" sz="3600" dirty="0" smtClean="0"/>
              <a:t>desigualdades en AL. </a:t>
            </a:r>
          </a:p>
          <a:p>
            <a:endParaRPr lang="es-AR" sz="3600" dirty="0" smtClean="0"/>
          </a:p>
          <a:p>
            <a:r>
              <a:rPr lang="es-AR" sz="3600" dirty="0" smtClean="0"/>
              <a:t>La </a:t>
            </a:r>
            <a:r>
              <a:rPr lang="es-AR" sz="3600" dirty="0" smtClean="0"/>
              <a:t>tasa de mortalidad infantil es significativamente superior para la población pobre y para las minorías étnicas. </a:t>
            </a:r>
            <a:r>
              <a:rPr lang="es-AR" sz="3600" dirty="0" smtClean="0"/>
              <a:t> </a:t>
            </a:r>
          </a:p>
          <a:p>
            <a:endParaRPr lang="en-US" sz="3600"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31</a:t>
            </a:fld>
            <a:endParaRPr lang="es-MX"/>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32</a:t>
            </a:fld>
            <a:endParaRPr lang="es-MX"/>
          </a:p>
        </p:txBody>
      </p:sp>
      <p:pic>
        <p:nvPicPr>
          <p:cNvPr id="54274" name="Picture 2"/>
          <p:cNvPicPr>
            <a:picLocks noChangeAspect="1" noChangeArrowheads="1"/>
          </p:cNvPicPr>
          <p:nvPr/>
        </p:nvPicPr>
        <p:blipFill>
          <a:blip r:embed="rId2" cstate="print"/>
          <a:srcRect/>
          <a:stretch>
            <a:fillRect/>
          </a:stretch>
        </p:blipFill>
        <p:spPr bwMode="auto">
          <a:xfrm>
            <a:off x="33338" y="714375"/>
            <a:ext cx="9077325" cy="54292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r>
              <a:rPr lang="es-AR" sz="3600" dirty="0" smtClean="0"/>
              <a:t>Los Desafíos: </a:t>
            </a:r>
            <a:r>
              <a:rPr lang="es-AR" sz="3600" dirty="0" err="1" smtClean="0"/>
              <a:t>ODMs</a:t>
            </a:r>
            <a:r>
              <a:rPr lang="es-AR" sz="3600" dirty="0" smtClean="0"/>
              <a:t> no alcanzados y más allá de los </a:t>
            </a:r>
            <a:r>
              <a:rPr lang="es-AR" sz="3600" dirty="0" err="1" smtClean="0"/>
              <a:t>ODMs</a:t>
            </a:r>
            <a:r>
              <a:rPr lang="es-AR" sz="3600" dirty="0" smtClean="0"/>
              <a:t>: </a:t>
            </a:r>
            <a:r>
              <a:rPr lang="es-AR" sz="3600" dirty="0" smtClean="0"/>
              <a:t>SALUD</a:t>
            </a:r>
            <a:endParaRPr lang="en-US" sz="3600" dirty="0"/>
          </a:p>
        </p:txBody>
      </p:sp>
      <p:sp>
        <p:nvSpPr>
          <p:cNvPr id="3" name="Content Placeholder 2"/>
          <p:cNvSpPr>
            <a:spLocks noGrp="1"/>
          </p:cNvSpPr>
          <p:nvPr>
            <p:ph idx="1"/>
          </p:nvPr>
        </p:nvSpPr>
        <p:spPr>
          <a:xfrm>
            <a:off x="0" y="1484785"/>
            <a:ext cx="9144000" cy="5373216"/>
          </a:xfrm>
        </p:spPr>
        <p:txBody>
          <a:bodyPr>
            <a:normAutofit fontScale="92500"/>
          </a:bodyPr>
          <a:lstStyle/>
          <a:p>
            <a:r>
              <a:rPr lang="es-AR" dirty="0" smtClean="0"/>
              <a:t>Uno </a:t>
            </a:r>
            <a:r>
              <a:rPr lang="es-AR" dirty="0" smtClean="0"/>
              <a:t>de los datos más preocupantes en cuanto a los ODM de salud es el referido a la mortalidad materna. </a:t>
            </a:r>
            <a:endParaRPr lang="es-AR" dirty="0" smtClean="0"/>
          </a:p>
          <a:p>
            <a:r>
              <a:rPr lang="es-AR" dirty="0" smtClean="0"/>
              <a:t>El </a:t>
            </a:r>
            <a:r>
              <a:rPr lang="es-AR" dirty="0" smtClean="0"/>
              <a:t>quinto ODM establece que la mortalidad materna debe reducirse en tres cuartas partes entre 1990 y 2015.  La situación es decepcionante. </a:t>
            </a:r>
            <a:endParaRPr lang="es-AR" dirty="0" smtClean="0"/>
          </a:p>
          <a:p>
            <a:r>
              <a:rPr lang="es-AR" dirty="0" smtClean="0"/>
              <a:t>Por </a:t>
            </a:r>
            <a:r>
              <a:rPr lang="es-AR" dirty="0" smtClean="0"/>
              <a:t>un lado, no existe información para un gran número de países que permita analizar la evolución a partir de 1990.  </a:t>
            </a:r>
            <a:endParaRPr lang="es-AR" dirty="0" smtClean="0"/>
          </a:p>
          <a:p>
            <a:r>
              <a:rPr lang="es-AR" dirty="0" smtClean="0"/>
              <a:t>Para </a:t>
            </a:r>
            <a:r>
              <a:rPr lang="es-AR" dirty="0" smtClean="0"/>
              <a:t>los que hay información a partir del 2000, se observa que en la mayoría de los casos la tasa de mortalidad materna se estancó o incluso aumentó. </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33</a:t>
            </a:fld>
            <a:endParaRPr lang="es-MX"/>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34</a:t>
            </a:fld>
            <a:endParaRPr lang="es-MX"/>
          </a:p>
        </p:txBody>
      </p:sp>
      <p:pic>
        <p:nvPicPr>
          <p:cNvPr id="57346" name="Picture 2"/>
          <p:cNvPicPr>
            <a:picLocks noChangeAspect="1" noChangeArrowheads="1"/>
          </p:cNvPicPr>
          <p:nvPr/>
        </p:nvPicPr>
        <p:blipFill>
          <a:blip r:embed="rId2" cstate="print"/>
          <a:srcRect/>
          <a:stretch>
            <a:fillRect/>
          </a:stretch>
        </p:blipFill>
        <p:spPr bwMode="auto">
          <a:xfrm>
            <a:off x="0" y="332656"/>
            <a:ext cx="8743026" cy="5688632"/>
          </a:xfrm>
          <a:prstGeom prst="rect">
            <a:avLst/>
          </a:prstGeom>
          <a:noFill/>
          <a:ln w="9525">
            <a:noFill/>
            <a:miter lim="800000"/>
            <a:headEnd/>
            <a:tailEnd/>
          </a:ln>
          <a:effectLst/>
        </p:spPr>
      </p:pic>
      <p:cxnSp>
        <p:nvCxnSpPr>
          <p:cNvPr id="5" name="Straight Arrow Connector 4"/>
          <p:cNvCxnSpPr/>
          <p:nvPr/>
        </p:nvCxnSpPr>
        <p:spPr>
          <a:xfrm rot="5400000" flipH="1" flipV="1">
            <a:off x="179512" y="5733256"/>
            <a:ext cx="936104"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r>
              <a:rPr lang="es-AR" sz="3600" dirty="0" smtClean="0"/>
              <a:t>Los Desafíos: </a:t>
            </a:r>
            <a:r>
              <a:rPr lang="es-AR" sz="3600" dirty="0" err="1" smtClean="0"/>
              <a:t>ODMs</a:t>
            </a:r>
            <a:r>
              <a:rPr lang="es-AR" sz="3600" dirty="0" smtClean="0"/>
              <a:t> no alcanzados y más allá de los </a:t>
            </a:r>
            <a:r>
              <a:rPr lang="es-AR" sz="3600" dirty="0" err="1" smtClean="0"/>
              <a:t>ODMs</a:t>
            </a:r>
            <a:r>
              <a:rPr lang="es-AR" sz="3600" dirty="0" smtClean="0"/>
              <a:t>: </a:t>
            </a:r>
            <a:r>
              <a:rPr lang="es-AR" sz="3600" dirty="0" smtClean="0"/>
              <a:t>MORTALIDAD MATERNA</a:t>
            </a:r>
            <a:endParaRPr lang="en-US" sz="3600" dirty="0"/>
          </a:p>
        </p:txBody>
      </p:sp>
      <p:sp>
        <p:nvSpPr>
          <p:cNvPr id="3" name="Content Placeholder 2"/>
          <p:cNvSpPr>
            <a:spLocks noGrp="1"/>
          </p:cNvSpPr>
          <p:nvPr>
            <p:ph idx="1"/>
          </p:nvPr>
        </p:nvSpPr>
        <p:spPr>
          <a:xfrm>
            <a:off x="0" y="1484785"/>
            <a:ext cx="9144000" cy="5373216"/>
          </a:xfrm>
        </p:spPr>
        <p:txBody>
          <a:bodyPr>
            <a:normAutofit fontScale="77500" lnSpcReduction="20000"/>
          </a:bodyPr>
          <a:lstStyle/>
          <a:p>
            <a:r>
              <a:rPr lang="es-AR" dirty="0" smtClean="0"/>
              <a:t>Aunque </a:t>
            </a:r>
            <a:r>
              <a:rPr lang="es-AR" dirty="0" smtClean="0"/>
              <a:t>varían por país, las principales causas de mortalidad materna son enfermedad </a:t>
            </a:r>
            <a:r>
              <a:rPr lang="es-AR" dirty="0" err="1" smtClean="0"/>
              <a:t>hipertensiva</a:t>
            </a:r>
            <a:r>
              <a:rPr lang="es-AR" dirty="0" smtClean="0"/>
              <a:t> durante el embarazo, hemorragia durante el parto o puerperio y, en algunos países, el aborto.  </a:t>
            </a:r>
            <a:endParaRPr lang="es-AR" dirty="0" smtClean="0"/>
          </a:p>
          <a:p>
            <a:r>
              <a:rPr lang="es-AR" dirty="0" smtClean="0"/>
              <a:t>Si </a:t>
            </a:r>
            <a:r>
              <a:rPr lang="es-AR" dirty="0" smtClean="0"/>
              <a:t>bien en 27 de 36 países se ha logrado que el 90 por ciento de los partos sean atendidos por personal calificado, existen 9 en que no es así. Además, la atención no necesariamente es de calidad.  </a:t>
            </a:r>
            <a:endParaRPr lang="es-AR" dirty="0" smtClean="0"/>
          </a:p>
          <a:p>
            <a:r>
              <a:rPr lang="es-AR" dirty="0" smtClean="0"/>
              <a:t>Por </a:t>
            </a:r>
            <a:r>
              <a:rPr lang="es-AR" dirty="0" smtClean="0"/>
              <a:t>otra parte, un porcentaje de las muertes ocurre en el puerperio (42 días después del parto) cuando el grado de atención médica por personal calificado durante el parto no es indicador de atención adecuada para prevenir las muertes maternas. </a:t>
            </a:r>
            <a:endParaRPr lang="es-AR" dirty="0" smtClean="0"/>
          </a:p>
          <a:p>
            <a:r>
              <a:rPr lang="es-AR" dirty="0" smtClean="0"/>
              <a:t>Al </a:t>
            </a:r>
            <a:r>
              <a:rPr lang="es-AR" dirty="0" smtClean="0"/>
              <a:t>igual que ocurre con los indicadores de educación, la mortalidad materna es más alta en los hogares y regiones más pobres de los países.</a:t>
            </a:r>
            <a:endParaRPr lang="en-US" dirty="0" smtClean="0"/>
          </a:p>
          <a:p>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35</a:t>
            </a:fld>
            <a:endParaRPr lang="es-MX"/>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En suma…	</a:t>
            </a:r>
            <a:endParaRPr lang="en-US" dirty="0"/>
          </a:p>
        </p:txBody>
      </p:sp>
      <p:sp>
        <p:nvSpPr>
          <p:cNvPr id="3" name="Content Placeholder 2"/>
          <p:cNvSpPr>
            <a:spLocks noGrp="1"/>
          </p:cNvSpPr>
          <p:nvPr>
            <p:ph idx="1"/>
          </p:nvPr>
        </p:nvSpPr>
        <p:spPr>
          <a:xfrm>
            <a:off x="0" y="1556792"/>
            <a:ext cx="9144000" cy="5301207"/>
          </a:xfrm>
        </p:spPr>
        <p:txBody>
          <a:bodyPr>
            <a:noAutofit/>
          </a:bodyPr>
          <a:lstStyle/>
          <a:p>
            <a:r>
              <a:rPr lang="es-AR" sz="2400" dirty="0" smtClean="0"/>
              <a:t>Ha habido indudable progreso en muchos indicadores de pobreza, desigualdad, empleo, educación y salud.</a:t>
            </a:r>
            <a:endParaRPr lang="es-AR" sz="2400" dirty="0" smtClean="0"/>
          </a:p>
          <a:p>
            <a:r>
              <a:rPr lang="es-AR" sz="2400" dirty="0" smtClean="0"/>
              <a:t>Pero:</a:t>
            </a:r>
          </a:p>
          <a:p>
            <a:pPr lvl="1"/>
            <a:r>
              <a:rPr lang="es-AR" sz="2400" dirty="0" smtClean="0"/>
              <a:t> Subsisten grandes disparidades entre grupos socioeconómicos y étnicos en materia de acceso a educación y salud de calidad</a:t>
            </a:r>
          </a:p>
          <a:p>
            <a:pPr lvl="1"/>
            <a:r>
              <a:rPr lang="es-AR" sz="2400" dirty="0" smtClean="0"/>
              <a:t>L</a:t>
            </a:r>
            <a:r>
              <a:rPr lang="es-AR" sz="2400" dirty="0" smtClean="0"/>
              <a:t>a región se caracteriza por tener un exceso de pobreza extrema y desigualdad.</a:t>
            </a:r>
          </a:p>
          <a:p>
            <a:pPr lvl="1"/>
            <a:r>
              <a:rPr lang="es-AR" sz="2400" dirty="0" smtClean="0"/>
              <a:t>Ha habido muy poco progreso en reducir la mortalidad materna</a:t>
            </a:r>
          </a:p>
          <a:p>
            <a:pPr lvl="1"/>
            <a:r>
              <a:rPr lang="es-AR" sz="2400" dirty="0" smtClean="0"/>
              <a:t>Hay 9 millones de jóvenes entre 15 y 19 años que no estudian ni trabajan.</a:t>
            </a:r>
            <a:endParaRPr lang="es-AR" sz="2400" dirty="0" smtClean="0"/>
          </a:p>
          <a:p>
            <a:pPr lvl="1"/>
            <a:r>
              <a:rPr lang="es-AR" sz="2400" dirty="0" smtClean="0"/>
              <a:t>La política fiscal no es suficientemente distributiva y aún cuando lo es muestra problemas de sustentabilidad y eficiencia.</a:t>
            </a:r>
            <a:endParaRPr lang="en-US" sz="2400"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36</a:t>
            </a:fld>
            <a:endParaRPr lang="es-MX"/>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s-AR" dirty="0" smtClean="0"/>
              <a:t>Fuente principal de la presentación</a:t>
            </a:r>
            <a:endParaRPr lang="en-US" dirty="0"/>
          </a:p>
        </p:txBody>
      </p:sp>
      <p:sp>
        <p:nvSpPr>
          <p:cNvPr id="3" name="Content Placeholder 2"/>
          <p:cNvSpPr>
            <a:spLocks noGrp="1"/>
          </p:cNvSpPr>
          <p:nvPr>
            <p:ph idx="1"/>
          </p:nvPr>
        </p:nvSpPr>
        <p:spPr>
          <a:xfrm>
            <a:off x="0" y="1124744"/>
            <a:ext cx="9144000" cy="5733256"/>
          </a:xfrm>
        </p:spPr>
        <p:txBody>
          <a:bodyPr>
            <a:noAutofit/>
          </a:bodyPr>
          <a:lstStyle/>
          <a:p>
            <a:endParaRPr lang="es-AR" sz="2400" i="1" dirty="0" smtClean="0"/>
          </a:p>
          <a:p>
            <a:r>
              <a:rPr lang="es-AR" sz="2400" u="sng" dirty="0" smtClean="0"/>
              <a:t>Pobreza</a:t>
            </a:r>
            <a:r>
              <a:rPr lang="es-AR" sz="2400" u="sng" dirty="0" smtClean="0"/>
              <a:t>, desigualdad y Objetivos de Desarrollo del Milenio en América Latina y el </a:t>
            </a:r>
            <a:r>
              <a:rPr lang="es-AR" sz="2400" u="sng" dirty="0" smtClean="0"/>
              <a:t>Caribe</a:t>
            </a:r>
            <a:r>
              <a:rPr lang="en-US" sz="2400" dirty="0" smtClean="0"/>
              <a:t>, </a:t>
            </a:r>
            <a:r>
              <a:rPr lang="en-US" sz="2400" dirty="0" err="1" smtClean="0"/>
              <a:t>por</a:t>
            </a:r>
            <a:r>
              <a:rPr lang="en-US" sz="2400" dirty="0" smtClean="0"/>
              <a:t> </a:t>
            </a:r>
            <a:r>
              <a:rPr lang="es-AR" sz="2400" dirty="0" smtClean="0"/>
              <a:t>Nora </a:t>
            </a:r>
            <a:r>
              <a:rPr lang="es-AR" sz="2400" dirty="0" err="1" smtClean="0"/>
              <a:t>Lustig</a:t>
            </a:r>
            <a:r>
              <a:rPr lang="es-AR" sz="2400" dirty="0" smtClean="0"/>
              <a:t>. Documento </a:t>
            </a:r>
            <a:r>
              <a:rPr lang="es-AR" sz="2400" dirty="0" smtClean="0"/>
              <a:t>preparado para la Cumbre de las Américas, Cartagena de Indias, Colombia, Abril </a:t>
            </a:r>
            <a:r>
              <a:rPr lang="es-AR" sz="2400" dirty="0" smtClean="0"/>
              <a:t>2012 (versión Agosto 2011).</a:t>
            </a:r>
          </a:p>
          <a:p>
            <a:endParaRPr lang="en-US" sz="2400" dirty="0" smtClean="0"/>
          </a:p>
          <a:p>
            <a:r>
              <a:rPr lang="es-AR" sz="2400" dirty="0" smtClean="0"/>
              <a:t>Nora </a:t>
            </a:r>
            <a:r>
              <a:rPr lang="es-AR" sz="2400" dirty="0" err="1" smtClean="0"/>
              <a:t>Lustig</a:t>
            </a:r>
            <a:r>
              <a:rPr lang="es-AR" sz="2400" dirty="0" smtClean="0"/>
              <a:t> es profesora del Departamento de Economía, el Centro de Estudios Latinoamericanos Roger Thayer Stone y el Centro para Políticas e Investigación Interamericanas de la Universidad de Tulane donde detenta la cátedra Samuel Z. Stone </a:t>
            </a:r>
            <a:r>
              <a:rPr lang="es-AR" sz="2400" dirty="0" err="1" smtClean="0"/>
              <a:t>Professor</a:t>
            </a:r>
            <a:r>
              <a:rPr lang="es-AR" sz="2400" dirty="0" smtClean="0"/>
              <a:t> of </a:t>
            </a:r>
            <a:r>
              <a:rPr lang="es-AR" sz="2400" dirty="0" err="1" smtClean="0"/>
              <a:t>Latin</a:t>
            </a:r>
            <a:r>
              <a:rPr lang="es-AR" sz="2400" dirty="0" smtClean="0"/>
              <a:t> American </a:t>
            </a:r>
            <a:r>
              <a:rPr lang="es-AR" sz="2400" dirty="0" err="1" smtClean="0"/>
              <a:t>Economics</a:t>
            </a:r>
            <a:r>
              <a:rPr lang="es-AR" sz="2400" dirty="0" smtClean="0"/>
              <a:t>.  La Dra. </a:t>
            </a:r>
            <a:r>
              <a:rPr lang="es-AR" sz="2400" dirty="0" err="1" smtClean="0"/>
              <a:t>Lustig</a:t>
            </a:r>
            <a:r>
              <a:rPr lang="es-AR" sz="2400" dirty="0" smtClean="0"/>
              <a:t> también es </a:t>
            </a:r>
            <a:r>
              <a:rPr lang="es-AR" sz="2400" i="1" dirty="0" smtClean="0"/>
              <a:t>investigadora </a:t>
            </a:r>
            <a:r>
              <a:rPr lang="es-AR" sz="2400" i="1" dirty="0" smtClean="0"/>
              <a:t>no-residente</a:t>
            </a:r>
            <a:r>
              <a:rPr lang="es-AR" sz="2400" dirty="0" smtClean="0"/>
              <a:t> del Center </a:t>
            </a:r>
            <a:r>
              <a:rPr lang="es-AR" sz="2400" dirty="0" err="1" smtClean="0"/>
              <a:t>for</a:t>
            </a:r>
            <a:r>
              <a:rPr lang="es-AR" sz="2400" dirty="0" smtClean="0"/>
              <a:t> Global </a:t>
            </a:r>
            <a:r>
              <a:rPr lang="es-AR" sz="2400" dirty="0" err="1" smtClean="0"/>
              <a:t>Development</a:t>
            </a:r>
            <a:r>
              <a:rPr lang="es-AR" sz="2400" dirty="0" smtClean="0"/>
              <a:t> y el Diálogo Interamericano en Washington, DC. Para contactar a la autora: nlustig@tulane.edu.</a:t>
            </a:r>
            <a:endParaRPr lang="en-US" sz="2400" dirty="0" smtClean="0"/>
          </a:p>
          <a:p>
            <a:pPr>
              <a:buNone/>
            </a:pPr>
            <a:endParaRPr lang="es-MX" sz="2400" dirty="0" smtClean="0"/>
          </a:p>
          <a:p>
            <a:endParaRPr lang="es-MX" sz="2400" dirty="0" smtClean="0"/>
          </a:p>
          <a:p>
            <a:pPr>
              <a:buNone/>
            </a:pPr>
            <a:endParaRPr lang="es-MX" sz="2400" dirty="0" smtClean="0"/>
          </a:p>
        </p:txBody>
      </p:sp>
      <p:sp>
        <p:nvSpPr>
          <p:cNvPr id="4" name="Slide Number Placeholder 3"/>
          <p:cNvSpPr>
            <a:spLocks noGrp="1"/>
          </p:cNvSpPr>
          <p:nvPr>
            <p:ph type="sldNum" sz="quarter" idx="12"/>
          </p:nvPr>
        </p:nvSpPr>
        <p:spPr/>
        <p:txBody>
          <a:bodyPr/>
          <a:lstStyle/>
          <a:p>
            <a:fld id="{F0199905-B910-433B-A8EE-6F7BD097F5F2}" type="slidenum">
              <a:rPr lang="es-MX" smtClean="0"/>
              <a:pPr/>
              <a:t>37</a:t>
            </a:fld>
            <a:endParaRPr lang="es-MX"/>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dirty="0" smtClean="0"/>
              <a:t>MUCHAS </a:t>
            </a:r>
            <a:r>
              <a:rPr lang="en-US" dirty="0" smtClean="0">
                <a:solidFill>
                  <a:schemeClr val="accent1">
                    <a:satMod val="150000"/>
                  </a:schemeClr>
                </a:solidFill>
              </a:rPr>
              <a:t>GRACIAS</a:t>
            </a:r>
            <a:endParaRPr lang="en-US" dirty="0">
              <a:solidFill>
                <a:schemeClr val="accent1">
                  <a:satMod val="150000"/>
                </a:schemeClr>
              </a:solidFill>
            </a:endParaRPr>
          </a:p>
        </p:txBody>
      </p:sp>
      <p:sp>
        <p:nvSpPr>
          <p:cNvPr id="5" name="Slide Number Placeholder 4"/>
          <p:cNvSpPr>
            <a:spLocks noGrp="1"/>
          </p:cNvSpPr>
          <p:nvPr>
            <p:ph type="sldNum" sz="quarter" idx="12"/>
          </p:nvPr>
        </p:nvSpPr>
        <p:spPr/>
        <p:txBody>
          <a:bodyPr/>
          <a:lstStyle/>
          <a:p>
            <a:pPr>
              <a:defRPr/>
            </a:pPr>
            <a:fld id="{3CEE644D-B872-4299-A9A4-78AA8A961ACF}" type="slidenum">
              <a:rPr lang="en-US"/>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401344"/>
          </a:xfrm>
        </p:spPr>
        <p:txBody>
          <a:bodyPr>
            <a:normAutofit/>
          </a:bodyPr>
          <a:lstStyle/>
          <a:p>
            <a:pPr>
              <a:defRPr/>
            </a:pPr>
            <a:r>
              <a:rPr lang="es-AR" sz="3800" dirty="0" smtClean="0"/>
              <a:t>Apéndice metodológico:¿Cómo </a:t>
            </a:r>
            <a:r>
              <a:rPr lang="es-AR" sz="3800" dirty="0" smtClean="0"/>
              <a:t>se mide la concentración del ingreso o desigualdad?</a:t>
            </a:r>
            <a:endParaRPr lang="en-US" sz="3800" dirty="0"/>
          </a:p>
        </p:txBody>
      </p:sp>
      <p:sp>
        <p:nvSpPr>
          <p:cNvPr id="9219" name="Content Placeholder 2"/>
          <p:cNvSpPr>
            <a:spLocks noGrp="1"/>
          </p:cNvSpPr>
          <p:nvPr>
            <p:ph idx="1"/>
          </p:nvPr>
        </p:nvSpPr>
        <p:spPr/>
        <p:txBody>
          <a:bodyPr/>
          <a:lstStyle/>
          <a:p>
            <a:r>
              <a:rPr lang="es-AR" dirty="0" smtClean="0"/>
              <a:t>El indicador más común es el llamado coeficiente de </a:t>
            </a:r>
            <a:r>
              <a:rPr lang="es-AR" dirty="0" err="1" smtClean="0"/>
              <a:t>Gini</a:t>
            </a:r>
            <a:r>
              <a:rPr lang="es-AR" dirty="0" smtClean="0"/>
              <a:t>. </a:t>
            </a:r>
          </a:p>
          <a:p>
            <a:pPr lvl="1"/>
            <a:r>
              <a:rPr lang="es-AR" dirty="0" smtClean="0"/>
              <a:t>Cuanto más cercano al 1, mayor la concentración del ingreso o la desigualdad.</a:t>
            </a:r>
          </a:p>
          <a:p>
            <a:pPr lvl="1"/>
            <a:r>
              <a:rPr lang="es-AR" dirty="0" smtClean="0"/>
              <a:t>Cuanto más cercano al cero, menor la concentración del ingreso o la desigualdad.</a:t>
            </a:r>
          </a:p>
          <a:p>
            <a:r>
              <a:rPr lang="es-AR" dirty="0" smtClean="0"/>
              <a:t>¿Cómo se construye el coeficiente de </a:t>
            </a:r>
            <a:r>
              <a:rPr lang="es-AR" dirty="0" err="1" smtClean="0"/>
              <a:t>Gini</a:t>
            </a:r>
            <a:r>
              <a:rPr lang="es-AR" dirty="0" smtClean="0"/>
              <a:t>? </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dirty="0" smtClean="0"/>
              <a:t>Avances:</a:t>
            </a:r>
            <a:r>
              <a:rPr lang="en-US" dirty="0" err="1" smtClean="0"/>
              <a:t>Objetivos</a:t>
            </a:r>
            <a:r>
              <a:rPr lang="en-US" dirty="0" smtClean="0"/>
              <a:t> de </a:t>
            </a:r>
            <a:r>
              <a:rPr lang="en-US" dirty="0" err="1" smtClean="0"/>
              <a:t>Desarrollo</a:t>
            </a:r>
            <a:r>
              <a:rPr lang="en-US" dirty="0" smtClean="0"/>
              <a:t> del </a:t>
            </a:r>
            <a:r>
              <a:rPr lang="en-US" dirty="0" err="1" smtClean="0"/>
              <a:t>Milenio</a:t>
            </a:r>
            <a:r>
              <a:rPr lang="en-US" dirty="0" smtClean="0"/>
              <a:t> (ODM)</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4</a:t>
            </a:fld>
            <a:endParaRPr lang="es-MX"/>
          </a:p>
        </p:txBody>
      </p:sp>
      <p:pic>
        <p:nvPicPr>
          <p:cNvPr id="1027" name="Picture 3"/>
          <p:cNvPicPr>
            <a:picLocks noGrp="1" noChangeAspect="1" noChangeArrowheads="1"/>
          </p:cNvPicPr>
          <p:nvPr>
            <p:ph idx="1"/>
          </p:nvPr>
        </p:nvPicPr>
        <p:blipFill>
          <a:blip r:embed="rId2" cstate="print"/>
          <a:srcRect/>
          <a:stretch>
            <a:fillRect/>
          </a:stretch>
        </p:blipFill>
        <p:spPr bwMode="auto">
          <a:xfrm>
            <a:off x="323528" y="1340768"/>
            <a:ext cx="8208912" cy="555861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s-AR" dirty="0" smtClean="0"/>
              <a:t>Distribución del ingreso entre quintiles y </a:t>
            </a:r>
            <a:r>
              <a:rPr lang="es-AR" dirty="0" err="1" smtClean="0"/>
              <a:t>deciles</a:t>
            </a:r>
            <a:r>
              <a:rPr lang="es-AR" dirty="0" smtClean="0"/>
              <a:t>: un ejemplo</a:t>
            </a:r>
            <a:endParaRPr lang="en-US" dirty="0"/>
          </a:p>
        </p:txBody>
      </p:sp>
      <p:pic>
        <p:nvPicPr>
          <p:cNvPr id="10243" name="Picture 2"/>
          <p:cNvPicPr>
            <a:picLocks noGrp="1" noChangeAspect="1" noChangeArrowheads="1"/>
          </p:cNvPicPr>
          <p:nvPr>
            <p:ph idx="1"/>
          </p:nvPr>
        </p:nvPicPr>
        <p:blipFill>
          <a:blip r:embed="rId2" cstate="print"/>
          <a:srcRect/>
          <a:stretch>
            <a:fillRect/>
          </a:stretch>
        </p:blipFill>
        <p:spPr>
          <a:xfrm>
            <a:off x="2057400" y="1774825"/>
            <a:ext cx="4038600" cy="462597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AR" dirty="0" smtClean="0"/>
              <a:t>La curva de </a:t>
            </a:r>
            <a:r>
              <a:rPr lang="es-AR" dirty="0" err="1" smtClean="0"/>
              <a:t>Lorenz</a:t>
            </a:r>
            <a:endParaRPr lang="en-US" dirty="0"/>
          </a:p>
        </p:txBody>
      </p:sp>
      <p:pic>
        <p:nvPicPr>
          <p:cNvPr id="11267" name="Picture 2"/>
          <p:cNvPicPr>
            <a:picLocks noGrp="1" noChangeAspect="1" noChangeArrowheads="1"/>
          </p:cNvPicPr>
          <p:nvPr>
            <p:ph idx="1"/>
          </p:nvPr>
        </p:nvPicPr>
        <p:blipFill>
          <a:blip r:embed="rId2" cstate="print"/>
          <a:srcRect/>
          <a:stretch>
            <a:fillRect/>
          </a:stretch>
        </p:blipFill>
        <p:spPr>
          <a:xfrm>
            <a:off x="1371600" y="1774825"/>
            <a:ext cx="6553200" cy="462597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s-AR" dirty="0" smtClean="0"/>
              <a:t>Coeficiente de </a:t>
            </a:r>
            <a:r>
              <a:rPr lang="es-AR" dirty="0" err="1" smtClean="0"/>
              <a:t>Gini</a:t>
            </a:r>
            <a:r>
              <a:rPr lang="es-AR" dirty="0" smtClean="0"/>
              <a:t>: área sombreada dividida entre el triángulo BCD</a:t>
            </a:r>
            <a:endParaRPr lang="en-US" dirty="0"/>
          </a:p>
        </p:txBody>
      </p:sp>
      <p:pic>
        <p:nvPicPr>
          <p:cNvPr id="12291" name="Content Placeholder 3"/>
          <p:cNvPicPr>
            <a:picLocks noGrp="1" noChangeAspect="1" noChangeArrowheads="1"/>
          </p:cNvPicPr>
          <p:nvPr>
            <p:ph idx="1"/>
          </p:nvPr>
        </p:nvPicPr>
        <p:blipFill>
          <a:blip r:embed="rId2" cstate="print"/>
          <a:srcRect/>
          <a:stretch>
            <a:fillRect/>
          </a:stretch>
        </p:blipFill>
        <p:spPr>
          <a:xfrm>
            <a:off x="2813050" y="1809750"/>
            <a:ext cx="3517900" cy="455612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s-AR" dirty="0" smtClean="0"/>
              <a:t>A mayor curvatura, más desigualdad</a:t>
            </a:r>
            <a:endParaRPr lang="en-US" dirty="0"/>
          </a:p>
        </p:txBody>
      </p:sp>
      <p:pic>
        <p:nvPicPr>
          <p:cNvPr id="13315" name="Picture 2"/>
          <p:cNvPicPr>
            <a:picLocks noGrp="1" noChangeAspect="1" noChangeArrowheads="1"/>
          </p:cNvPicPr>
          <p:nvPr>
            <p:ph idx="1"/>
          </p:nvPr>
        </p:nvPicPr>
        <p:blipFill>
          <a:blip r:embed="rId2" cstate="print"/>
          <a:srcRect/>
          <a:stretch>
            <a:fillRect/>
          </a:stretch>
        </p:blipFill>
        <p:spPr>
          <a:xfrm>
            <a:off x="742950" y="1914525"/>
            <a:ext cx="7658100" cy="43465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Objetivos</a:t>
            </a:r>
            <a:r>
              <a:rPr lang="en-US" dirty="0" smtClean="0"/>
              <a:t> de </a:t>
            </a:r>
            <a:r>
              <a:rPr lang="en-US" dirty="0" err="1" smtClean="0"/>
              <a:t>Desarrollo</a:t>
            </a:r>
            <a:r>
              <a:rPr lang="en-US" dirty="0" smtClean="0"/>
              <a:t> del </a:t>
            </a:r>
            <a:r>
              <a:rPr lang="en-US" dirty="0" err="1" smtClean="0"/>
              <a:t>Milenio</a:t>
            </a:r>
            <a:r>
              <a:rPr lang="en-US" dirty="0" smtClean="0"/>
              <a:t> (ODM)</a:t>
            </a:r>
            <a:endParaRPr lang="en-US" dirty="0"/>
          </a:p>
        </p:txBody>
      </p:sp>
      <p:sp>
        <p:nvSpPr>
          <p:cNvPr id="3" name="Content Placeholder 2"/>
          <p:cNvSpPr>
            <a:spLocks noGrp="1"/>
          </p:cNvSpPr>
          <p:nvPr>
            <p:ph idx="1"/>
          </p:nvPr>
        </p:nvSpPr>
        <p:spPr>
          <a:xfrm>
            <a:off x="0" y="1484785"/>
            <a:ext cx="8964488" cy="5373216"/>
          </a:xfrm>
        </p:spPr>
        <p:txBody>
          <a:bodyPr>
            <a:normAutofit/>
          </a:bodyPr>
          <a:lstStyle/>
          <a:p>
            <a:r>
              <a:rPr lang="en-US" dirty="0" err="1" smtClean="0"/>
              <a:t>Compromiso</a:t>
            </a:r>
            <a:r>
              <a:rPr lang="en-US" dirty="0" smtClean="0"/>
              <a:t> </a:t>
            </a:r>
            <a:r>
              <a:rPr lang="en-US" dirty="0" err="1" smtClean="0"/>
              <a:t>adoptado</a:t>
            </a:r>
            <a:r>
              <a:rPr lang="en-US" dirty="0" smtClean="0"/>
              <a:t> en la </a:t>
            </a:r>
            <a:r>
              <a:rPr lang="en-US" dirty="0" err="1" smtClean="0"/>
              <a:t>Asamblea</a:t>
            </a:r>
            <a:r>
              <a:rPr lang="en-US" dirty="0" smtClean="0"/>
              <a:t> General de la ONU en 2000.</a:t>
            </a:r>
          </a:p>
          <a:p>
            <a:r>
              <a:rPr lang="en-US" dirty="0" smtClean="0"/>
              <a:t>Son 8 ODM en total; de los </a:t>
            </a:r>
            <a:r>
              <a:rPr lang="en-US" dirty="0" err="1" smtClean="0"/>
              <a:t>cuales</a:t>
            </a:r>
            <a:r>
              <a:rPr lang="en-US" dirty="0" smtClean="0"/>
              <a:t>:</a:t>
            </a:r>
          </a:p>
          <a:p>
            <a:pPr lvl="1"/>
            <a:r>
              <a:rPr lang="es-AR" i="1" dirty="0" smtClean="0"/>
              <a:t>Pobreza</a:t>
            </a:r>
            <a:r>
              <a:rPr lang="es-AR" dirty="0" smtClean="0"/>
              <a:t>: reducir </a:t>
            </a:r>
            <a:r>
              <a:rPr lang="es-AR" dirty="0" smtClean="0"/>
              <a:t>a la mitad la proporción de la población en extrema pobreza entre 1990 y 2015</a:t>
            </a:r>
            <a:r>
              <a:rPr lang="es-AR" dirty="0" smtClean="0"/>
              <a:t>.</a:t>
            </a:r>
          </a:p>
          <a:p>
            <a:pPr lvl="1"/>
            <a:r>
              <a:rPr lang="es-AR" i="1" dirty="0" smtClean="0"/>
              <a:t>Educación</a:t>
            </a:r>
            <a:r>
              <a:rPr lang="es-AR" dirty="0" smtClean="0"/>
              <a:t>: Universalización </a:t>
            </a:r>
            <a:r>
              <a:rPr lang="es-AR" dirty="0" smtClean="0"/>
              <a:t>de la educación </a:t>
            </a:r>
            <a:r>
              <a:rPr lang="es-AR" dirty="0" smtClean="0"/>
              <a:t>primaria para el 2015.</a:t>
            </a:r>
          </a:p>
          <a:p>
            <a:pPr lvl="1"/>
            <a:r>
              <a:rPr lang="es-AR" dirty="0" smtClean="0"/>
              <a:t> </a:t>
            </a:r>
            <a:r>
              <a:rPr lang="es-AR" i="1" dirty="0" smtClean="0"/>
              <a:t>Salud</a:t>
            </a:r>
            <a:r>
              <a:rPr lang="es-AR" dirty="0" smtClean="0"/>
              <a:t>:</a:t>
            </a:r>
          </a:p>
          <a:p>
            <a:pPr lvl="2"/>
            <a:r>
              <a:rPr lang="es-AR" dirty="0" smtClean="0"/>
              <a:t>Reducir en 2/3 </a:t>
            </a:r>
            <a:r>
              <a:rPr lang="es-AR" dirty="0" smtClean="0"/>
              <a:t>la mortalidad infantil y de menores de 5 </a:t>
            </a:r>
            <a:r>
              <a:rPr lang="es-AR" dirty="0" smtClean="0"/>
              <a:t>años entre 1990 y 2015.</a:t>
            </a:r>
          </a:p>
          <a:p>
            <a:pPr lvl="2"/>
            <a:r>
              <a:rPr lang="es-AR" dirty="0" smtClean="0"/>
              <a:t>Reducir en ¾ la mortalidad materna entre 1990 y 2015.</a:t>
            </a:r>
          </a:p>
          <a:p>
            <a:pPr lvl="1"/>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5</a:t>
            </a:fld>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Avances</a:t>
            </a:r>
            <a:r>
              <a:rPr lang="en-US" dirty="0" smtClean="0"/>
              <a:t>: </a:t>
            </a:r>
            <a:r>
              <a:rPr lang="en-US" dirty="0" err="1" smtClean="0"/>
              <a:t>Objetivos</a:t>
            </a:r>
            <a:r>
              <a:rPr lang="en-US" dirty="0" smtClean="0"/>
              <a:t> de </a:t>
            </a:r>
            <a:r>
              <a:rPr lang="en-US" dirty="0" err="1" smtClean="0"/>
              <a:t>Desarrollo</a:t>
            </a:r>
            <a:r>
              <a:rPr lang="en-US" dirty="0" smtClean="0"/>
              <a:t> del </a:t>
            </a:r>
            <a:r>
              <a:rPr lang="en-US" dirty="0" err="1" smtClean="0"/>
              <a:t>Milenio</a:t>
            </a:r>
            <a:r>
              <a:rPr lang="en-US" dirty="0" smtClean="0"/>
              <a:t> (ODM): POBREZA</a:t>
            </a:r>
            <a:endParaRPr lang="en-US" dirty="0"/>
          </a:p>
        </p:txBody>
      </p:sp>
      <p:sp>
        <p:nvSpPr>
          <p:cNvPr id="3" name="Content Placeholder 2"/>
          <p:cNvSpPr>
            <a:spLocks noGrp="1"/>
          </p:cNvSpPr>
          <p:nvPr>
            <p:ph idx="1"/>
          </p:nvPr>
        </p:nvSpPr>
        <p:spPr>
          <a:xfrm>
            <a:off x="0" y="1484785"/>
            <a:ext cx="8964488" cy="5373216"/>
          </a:xfrm>
        </p:spPr>
        <p:txBody>
          <a:bodyPr>
            <a:normAutofit/>
          </a:bodyPr>
          <a:lstStyle/>
          <a:p>
            <a:pPr lvl="1"/>
            <a:r>
              <a:rPr lang="es-AR" sz="3600" i="1" dirty="0" smtClean="0"/>
              <a:t>ODM: </a:t>
            </a:r>
            <a:r>
              <a:rPr lang="es-AR" sz="3600" dirty="0" smtClean="0"/>
              <a:t>R</a:t>
            </a:r>
            <a:r>
              <a:rPr lang="es-AR" sz="3600" dirty="0" smtClean="0"/>
              <a:t>educir </a:t>
            </a:r>
            <a:r>
              <a:rPr lang="es-AR" sz="3600" dirty="0" smtClean="0"/>
              <a:t>a la mitad la proporción de la población en extrema pobreza entre 1990 y 2015</a:t>
            </a:r>
            <a:r>
              <a:rPr lang="es-AR" sz="3600" dirty="0" smtClean="0"/>
              <a:t>.</a:t>
            </a:r>
          </a:p>
          <a:p>
            <a:pPr lvl="1"/>
            <a:r>
              <a:rPr lang="es-AR" sz="3600" dirty="0" smtClean="0"/>
              <a:t>               La </a:t>
            </a:r>
            <a:r>
              <a:rPr lang="es-AR" sz="3600" dirty="0" smtClean="0"/>
              <a:t>región en su conjunto avanza a un ritmo adecuado. Los países para los cuales el grado de avance es mayor a 72 por ciento (tiempo transcurrido a partir de 1990) son para los cuales el progreso ha sido suficiente.</a:t>
            </a:r>
            <a:endParaRPr lang="es-AR" sz="3600" dirty="0" smtClean="0"/>
          </a:p>
          <a:p>
            <a:pPr lvl="1"/>
            <a:endParaRPr lang="en-US" sz="3600"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6</a:t>
            </a:fld>
            <a:endParaRPr lang="es-MX"/>
          </a:p>
        </p:txBody>
      </p:sp>
      <p:sp>
        <p:nvSpPr>
          <p:cNvPr id="5" name="Right Arrow 4"/>
          <p:cNvSpPr/>
          <p:nvPr/>
        </p:nvSpPr>
        <p:spPr>
          <a:xfrm>
            <a:off x="899592"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7</a:t>
            </a:fld>
            <a:endParaRPr lang="es-MX"/>
          </a:p>
        </p:txBody>
      </p:sp>
      <p:pic>
        <p:nvPicPr>
          <p:cNvPr id="3" name="Picture 3"/>
          <p:cNvPicPr>
            <a:picLocks noChangeAspect="1" noChangeArrowheads="1"/>
          </p:cNvPicPr>
          <p:nvPr/>
        </p:nvPicPr>
        <p:blipFill>
          <a:blip r:embed="rId2" cstate="print"/>
          <a:srcRect/>
          <a:stretch>
            <a:fillRect/>
          </a:stretch>
        </p:blipFill>
        <p:spPr bwMode="auto">
          <a:xfrm>
            <a:off x="0" y="980728"/>
            <a:ext cx="9144000" cy="4032448"/>
          </a:xfrm>
          <a:prstGeom prst="rect">
            <a:avLst/>
          </a:prstGeom>
          <a:noFill/>
          <a:ln w="9525">
            <a:noFill/>
            <a:miter lim="800000"/>
            <a:headEnd/>
            <a:tailEnd/>
          </a:ln>
        </p:spPr>
      </p:pic>
      <p:cxnSp>
        <p:nvCxnSpPr>
          <p:cNvPr id="5" name="Straight Arrow Connector 4"/>
          <p:cNvCxnSpPr/>
          <p:nvPr/>
        </p:nvCxnSpPr>
        <p:spPr>
          <a:xfrm rot="5400000" flipH="1" flipV="1">
            <a:off x="4211960" y="5229200"/>
            <a:ext cx="792088"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Avances</a:t>
            </a:r>
            <a:r>
              <a:rPr lang="en-US" dirty="0" smtClean="0"/>
              <a:t>: </a:t>
            </a:r>
            <a:r>
              <a:rPr lang="en-US" dirty="0" err="1" smtClean="0"/>
              <a:t>Objetivos</a:t>
            </a:r>
            <a:r>
              <a:rPr lang="en-US" dirty="0" smtClean="0"/>
              <a:t> de </a:t>
            </a:r>
            <a:r>
              <a:rPr lang="en-US" dirty="0" err="1" smtClean="0"/>
              <a:t>Desarrollo</a:t>
            </a:r>
            <a:r>
              <a:rPr lang="en-US" dirty="0" smtClean="0"/>
              <a:t> del </a:t>
            </a:r>
            <a:r>
              <a:rPr lang="en-US" dirty="0" err="1" smtClean="0"/>
              <a:t>Milenio</a:t>
            </a:r>
            <a:r>
              <a:rPr lang="en-US" dirty="0" smtClean="0"/>
              <a:t> (ODM): EDUCACIÓN</a:t>
            </a:r>
            <a:endParaRPr lang="en-US" dirty="0"/>
          </a:p>
        </p:txBody>
      </p:sp>
      <p:sp>
        <p:nvSpPr>
          <p:cNvPr id="3" name="Content Placeholder 2"/>
          <p:cNvSpPr>
            <a:spLocks noGrp="1"/>
          </p:cNvSpPr>
          <p:nvPr>
            <p:ph idx="1"/>
          </p:nvPr>
        </p:nvSpPr>
        <p:spPr>
          <a:xfrm>
            <a:off x="0" y="1484785"/>
            <a:ext cx="8964488" cy="5373216"/>
          </a:xfrm>
        </p:spPr>
        <p:txBody>
          <a:bodyPr>
            <a:normAutofit lnSpcReduction="10000"/>
          </a:bodyPr>
          <a:lstStyle/>
          <a:p>
            <a:pPr lvl="1"/>
            <a:r>
              <a:rPr lang="es-AR" sz="4400" i="1" dirty="0" smtClean="0"/>
              <a:t>ODM</a:t>
            </a:r>
            <a:r>
              <a:rPr lang="es-AR" sz="4400" dirty="0" smtClean="0"/>
              <a:t>: Universalización </a:t>
            </a:r>
            <a:r>
              <a:rPr lang="es-AR" sz="4400" dirty="0" smtClean="0"/>
              <a:t>de la educación </a:t>
            </a:r>
            <a:r>
              <a:rPr lang="es-AR" sz="4400" dirty="0" smtClean="0"/>
              <a:t>primaria y paridad de género para el 2015.</a:t>
            </a:r>
          </a:p>
          <a:p>
            <a:pPr lvl="1"/>
            <a:r>
              <a:rPr lang="es-AR" sz="4400" dirty="0" smtClean="0"/>
              <a:t> </a:t>
            </a:r>
            <a:r>
              <a:rPr lang="es-AR" sz="4400" i="1" dirty="0" smtClean="0"/>
              <a:t> </a:t>
            </a:r>
            <a:r>
              <a:rPr lang="es-AR" sz="4400" i="1" dirty="0" smtClean="0"/>
              <a:t>   </a:t>
            </a:r>
            <a:r>
              <a:rPr lang="es-AR" sz="4400" dirty="0" smtClean="0"/>
              <a:t>     El grado de avance es satisfactorio en la mayor parte de los países tanto para la universalización de la primaria como la paridad de género.</a:t>
            </a:r>
          </a:p>
          <a:p>
            <a:pPr lvl="1"/>
            <a:endParaRPr lang="en-US" sz="4400"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8</a:t>
            </a:fld>
            <a:endParaRPr lang="es-MX"/>
          </a:p>
        </p:txBody>
      </p:sp>
      <p:sp>
        <p:nvSpPr>
          <p:cNvPr id="5" name="Right Arrow 4"/>
          <p:cNvSpPr/>
          <p:nvPr/>
        </p:nvSpPr>
        <p:spPr>
          <a:xfrm>
            <a:off x="827584" y="35730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9</a:t>
            </a:fld>
            <a:endParaRPr lang="es-MX"/>
          </a:p>
        </p:txBody>
      </p:sp>
      <p:pic>
        <p:nvPicPr>
          <p:cNvPr id="4100" name="Picture 4"/>
          <p:cNvPicPr>
            <a:picLocks noChangeAspect="1" noChangeArrowheads="1"/>
          </p:cNvPicPr>
          <p:nvPr/>
        </p:nvPicPr>
        <p:blipFill>
          <a:blip r:embed="rId2" cstate="print"/>
          <a:srcRect/>
          <a:stretch>
            <a:fillRect/>
          </a:stretch>
        </p:blipFill>
        <p:spPr bwMode="auto">
          <a:xfrm>
            <a:off x="323528" y="476672"/>
            <a:ext cx="8999860" cy="5976664"/>
          </a:xfrm>
          <a:prstGeom prst="rect">
            <a:avLst/>
          </a:prstGeom>
          <a:noFill/>
          <a:ln w="9525">
            <a:noFill/>
            <a:miter lim="800000"/>
            <a:headEnd/>
            <a:tailEnd/>
          </a:ln>
          <a:effectLst/>
        </p:spPr>
      </p:pic>
      <p:cxnSp>
        <p:nvCxnSpPr>
          <p:cNvPr id="8" name="Straight Arrow Connector 7"/>
          <p:cNvCxnSpPr/>
          <p:nvPr/>
        </p:nvCxnSpPr>
        <p:spPr>
          <a:xfrm>
            <a:off x="539552" y="1484784"/>
            <a:ext cx="1224136"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1005</TotalTime>
  <Words>1986</Words>
  <Application>Microsoft Office PowerPoint</Application>
  <PresentationFormat>On-screen Show (4:3)</PresentationFormat>
  <Paragraphs>185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Module</vt:lpstr>
      <vt:lpstr> Pobreza, desigualdad y Objetivos del Milenio en América Latina  </vt:lpstr>
      <vt:lpstr>¿Dónde estamos? ¿Cómo vamos?</vt:lpstr>
      <vt:lpstr>Slide 3</vt:lpstr>
      <vt:lpstr>Avances:Objetivos de Desarrollo del Milenio (ODM)</vt:lpstr>
      <vt:lpstr>Objetivos de Desarrollo del Milenio (ODM)</vt:lpstr>
      <vt:lpstr>Avances: Objetivos de Desarrollo del Milenio (ODM): POBREZA</vt:lpstr>
      <vt:lpstr>Slide 7</vt:lpstr>
      <vt:lpstr>Avances: Objetivos de Desarrollo del Milenio (ODM): EDUCACIÓN</vt:lpstr>
      <vt:lpstr>Slide 9</vt:lpstr>
      <vt:lpstr>Slide 10</vt:lpstr>
      <vt:lpstr>Avances: Objetivos de Desarrollo del Milenio (ODM): SALUD</vt:lpstr>
      <vt:lpstr>Slide 12</vt:lpstr>
      <vt:lpstr>Avances: Reducción de la desigualdad (Coeficiente de Gini)</vt:lpstr>
      <vt:lpstr>Los Desafíos: ODMs no alcanzados y más allá de los ODMs: POBREZA</vt:lpstr>
      <vt:lpstr>Slide 15</vt:lpstr>
      <vt:lpstr>Los Desafíos: ODMs no alcanzados y más allá de los ODMs: POBREZA</vt:lpstr>
      <vt:lpstr>América Latina tiene un nivel de pobreza en “exceso” dado su consumo por habitante</vt:lpstr>
      <vt:lpstr>Los Desafíos: ODMs no alcanzados y más allá de los ODMs: DESIGUALDAD</vt:lpstr>
      <vt:lpstr>Slide 19</vt:lpstr>
      <vt:lpstr>Los Desafíos: ODMs no alcanzados y más allá de los ODMs: DESIGUALDAD</vt:lpstr>
      <vt:lpstr>América Latina, la región más desigual (coeficiente de Gini circa 2004)</vt:lpstr>
      <vt:lpstr>América Latina tiene un nivel de desigualdad en “exceso” dado su consumo por habitante</vt:lpstr>
      <vt:lpstr>Los Desafíos: ODMs no alcanzados y más allá de los ODMs: DESIGUALDAD</vt:lpstr>
      <vt:lpstr>Los Desafíos: ODMs no alcanzados y más allá de los ODMs: EDUCACIÓN</vt:lpstr>
      <vt:lpstr>Los Desafíos: ODMs no alcanzados y más allá de los ODMs: EDUCACIÓN</vt:lpstr>
      <vt:lpstr>Slide 26</vt:lpstr>
      <vt:lpstr>Los Desafíos: ODMs no alcanzados y más allá de los ODMs: EDUCACIÓN</vt:lpstr>
      <vt:lpstr>Los Desafíos: ODMs no alcanzados y más allá de los ODMs: Estados poco redistributivos</vt:lpstr>
      <vt:lpstr>Los Desafíos: ODMs no alcanzados y más allá de los ODMs: Estados poco redistributivos</vt:lpstr>
      <vt:lpstr>La Argentina actualmente es una excepción en términos de la redistribución a través del Estado</vt:lpstr>
      <vt:lpstr>Los Desafíos: ODMs no alcanzados y más allá de los ODMs: SALUD</vt:lpstr>
      <vt:lpstr>Slide 32</vt:lpstr>
      <vt:lpstr>Los Desafíos: ODMs no alcanzados y más allá de los ODMs: SALUD</vt:lpstr>
      <vt:lpstr>Slide 34</vt:lpstr>
      <vt:lpstr>Los Desafíos: ODMs no alcanzados y más allá de los ODMs: MORTALIDAD MATERNA</vt:lpstr>
      <vt:lpstr>En suma… </vt:lpstr>
      <vt:lpstr>Fuente principal de la presentación</vt:lpstr>
      <vt:lpstr>MUCHAS GRACIAS</vt:lpstr>
      <vt:lpstr>Apéndice metodológico:¿Cómo se mide la concentración del ingreso o desigualdad?</vt:lpstr>
      <vt:lpstr>Distribución del ingreso entre quintiles y deciles: un ejemplo</vt:lpstr>
      <vt:lpstr>La curva de Lorenz</vt:lpstr>
      <vt:lpstr>Coeficiente de Gini: área sombreada dividida entre el triángulo BCD</vt:lpstr>
      <vt:lpstr>A mayor curvatura, más desigualdad</vt:lpstr>
    </vt:vector>
  </TitlesOfParts>
  <Company>PNUD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IDH</dc:creator>
  <cp:lastModifiedBy>noralustig</cp:lastModifiedBy>
  <cp:revision>38</cp:revision>
  <dcterms:created xsi:type="dcterms:W3CDTF">2011-03-07T23:54:13Z</dcterms:created>
  <dcterms:modified xsi:type="dcterms:W3CDTF">2011-08-29T13:15:25Z</dcterms:modified>
</cp:coreProperties>
</file>