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2"/>
  </p:notesMasterIdLst>
  <p:sldIdLst>
    <p:sldId id="273" r:id="rId2"/>
    <p:sldId id="321" r:id="rId3"/>
    <p:sldId id="323" r:id="rId4"/>
    <p:sldId id="347" r:id="rId5"/>
    <p:sldId id="275" r:id="rId6"/>
    <p:sldId id="276" r:id="rId7"/>
    <p:sldId id="348" r:id="rId8"/>
    <p:sldId id="343" r:id="rId9"/>
    <p:sldId id="364" r:id="rId10"/>
    <p:sldId id="366" r:id="rId11"/>
    <p:sldId id="365" r:id="rId12"/>
    <p:sldId id="322" r:id="rId13"/>
    <p:sldId id="310" r:id="rId14"/>
    <p:sldId id="311" r:id="rId15"/>
    <p:sldId id="312" r:id="rId16"/>
    <p:sldId id="344" r:id="rId17"/>
    <p:sldId id="325" r:id="rId18"/>
    <p:sldId id="326" r:id="rId19"/>
    <p:sldId id="357" r:id="rId20"/>
    <p:sldId id="283" r:id="rId21"/>
    <p:sldId id="368" r:id="rId22"/>
    <p:sldId id="369" r:id="rId23"/>
    <p:sldId id="370" r:id="rId24"/>
    <p:sldId id="371" r:id="rId25"/>
    <p:sldId id="372" r:id="rId26"/>
    <p:sldId id="297" r:id="rId27"/>
    <p:sldId id="378" r:id="rId28"/>
    <p:sldId id="298" r:id="rId29"/>
    <p:sldId id="299" r:id="rId30"/>
    <p:sldId id="300" r:id="rId31"/>
    <p:sldId id="361" r:id="rId32"/>
    <p:sldId id="301" r:id="rId33"/>
    <p:sldId id="358" r:id="rId34"/>
    <p:sldId id="359" r:id="rId35"/>
    <p:sldId id="373" r:id="rId36"/>
    <p:sldId id="374" r:id="rId37"/>
    <p:sldId id="375" r:id="rId38"/>
    <p:sldId id="377" r:id="rId39"/>
    <p:sldId id="376" r:id="rId40"/>
    <p:sldId id="356" r:id="rId41"/>
    <p:sldId id="382" r:id="rId42"/>
    <p:sldId id="379" r:id="rId43"/>
    <p:sldId id="380" r:id="rId44"/>
    <p:sldId id="345" r:id="rId45"/>
    <p:sldId id="346" r:id="rId46"/>
    <p:sldId id="381" r:id="rId47"/>
    <p:sldId id="389" r:id="rId48"/>
    <p:sldId id="385" r:id="rId49"/>
    <p:sldId id="390" r:id="rId50"/>
    <p:sldId id="305" r:id="rId5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5" autoAdjust="0"/>
    <p:restoredTop sz="94660"/>
  </p:normalViewPr>
  <p:slideViewPr>
    <p:cSldViewPr>
      <p:cViewPr>
        <p:scale>
          <a:sx n="70" d="100"/>
          <a:sy n="70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ECONOMIA\EDUARDO%20ORTIZ%20EXCLs\grafs%20en%20castellano%20marzo%208_201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LUSTIG%20ET%20AL%20WD\EDUARDO%20ORTIZ%20EXCLs\grafs%20en%20castellano%20MAYO%2031_2011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noralustig\Documents\WORK%20IN%20PROGRESS\LUSTIG%20ET%20AL%20WD\EDUARDO%20ORTIZ%20EXCLs\grafs%20en%20castellano%20MAYO%2031_201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LUSTIG%20ET%20AL%20WD\EDUARDO%20ORTIZ%20EXCLs\grafs%20en%20castellano%20MAYO%2031_201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noralustig\Documents\WORK%20IN%20PROGRESS\ECONOMIA\EDUARDO%20ORTIZ%20EXCLs\Graphs_Tables_NL_LF_EO_7Apr1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noralustig\Documents\WORK%20IN%20PROGRESS\LUSTIG%20ET%20AL%20WD\EDUARDO%20ORTIZ%20EXCLs\grafs%20en%20castellano%20MAYO%2031_201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noralustig\Documents\WORK%20IN%20PROGRESS\LUSTIG%20ET%20AL%20WD\EDUARDO%20ORTIZ%20EXCLs\grafs%20en%20castellano%20MAYO%2031_201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noralustig\Documents\WORK%20IN%20PROGRESS\LUSTIG%20ET%20AL%20WD\EDUARDO%20ORTIZ%20EXCLs\grafs%20en%20castellano%20MAYO%2031_20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LUSTIG%20ET%20AL%20WD\EDUARDO%20ORTIZ%20EXCLs\grafs%20en%20castellano%20MAYO%2031_20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LUSTIG%20ET%20AL%20WD\EDUARDO%20ORTIZ%20EXCLs\grafs%20en%20castellano%20MAYO%2031_201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LUSTIG%20ET%20AL%20WD\EDUARDO%20ORTIZ%20EXCLs\grafs%20en%20castellano%20MAYO%2031_201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alustig\Documents\WORK%20IN%20PROGRESS\LUSTIG%20ET%20AL%20WD\EDUARDO%20ORTIZ%20EXCLs\grafs%20en%20castellano%20MAYO%2031_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[1]GiniLAC!$O$67</c:f>
              <c:strCache>
                <c:ptCount val="1"/>
                <c:pt idx="0">
                  <c:v>Average (a)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c:spPr>
          <c:dLbls>
            <c:showVal val="1"/>
          </c:dLbls>
          <c:cat>
            <c:strRef>
              <c:f>[1]GiniLAC!$N$68:$N$72</c:f>
              <c:strCache>
                <c:ptCount val="5"/>
                <c:pt idx="0">
                  <c:v>Early 90s                           (12 countries)</c:v>
                </c:pt>
                <c:pt idx="1">
                  <c:v>Mid-90s                                      (15 countries)</c:v>
                </c:pt>
                <c:pt idx="2">
                  <c:v>Late 90s                        (16 countries)</c:v>
                </c:pt>
                <c:pt idx="3">
                  <c:v>Mid-2000s                              (17 countries)</c:v>
                </c:pt>
                <c:pt idx="4">
                  <c:v>Late 2000s                       (17 countries)</c:v>
                </c:pt>
              </c:strCache>
            </c:strRef>
          </c:cat>
          <c:val>
            <c:numRef>
              <c:f>[1]GiniLAC!$O$68:$O$72</c:f>
              <c:numCache>
                <c:formatCode>0.000</c:formatCode>
                <c:ptCount val="5"/>
                <c:pt idx="0">
                  <c:v>0.50863103416666666</c:v>
                </c:pt>
                <c:pt idx="1">
                  <c:v>0.52317077066666651</c:v>
                </c:pt>
                <c:pt idx="2">
                  <c:v>0.529840041875</c:v>
                </c:pt>
                <c:pt idx="3">
                  <c:v>0.51768072294117662</c:v>
                </c:pt>
                <c:pt idx="4">
                  <c:v>0.50265685529411763</c:v>
                </c:pt>
              </c:numCache>
            </c:numRef>
          </c:val>
        </c:ser>
        <c:ser>
          <c:idx val="1"/>
          <c:order val="1"/>
          <c:tx>
            <c:strRef>
              <c:f>[1]GiniLAC!$P$67</c:f>
              <c:strCache>
                <c:ptCount val="1"/>
                <c:pt idx="0">
                  <c:v>Average (b)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c:spPr>
          <c:dLbls>
            <c:showVal val="1"/>
          </c:dLbls>
          <c:cat>
            <c:strRef>
              <c:f>[1]GiniLAC!$N$68:$N$72</c:f>
              <c:strCache>
                <c:ptCount val="5"/>
                <c:pt idx="0">
                  <c:v>Early 90s                           (12 countries)</c:v>
                </c:pt>
                <c:pt idx="1">
                  <c:v>Mid-90s                                      (15 countries)</c:v>
                </c:pt>
                <c:pt idx="2">
                  <c:v>Late 90s                        (16 countries)</c:v>
                </c:pt>
                <c:pt idx="3">
                  <c:v>Mid-2000s                              (17 countries)</c:v>
                </c:pt>
                <c:pt idx="4">
                  <c:v>Late 2000s                       (17 countries)</c:v>
                </c:pt>
              </c:strCache>
            </c:strRef>
          </c:cat>
          <c:val>
            <c:numRef>
              <c:f>[1]GiniLAC!$P$68:$P$72</c:f>
              <c:numCache>
                <c:formatCode>0.000</c:formatCode>
                <c:ptCount val="5"/>
                <c:pt idx="0">
                  <c:v>0.51995112777777752</c:v>
                </c:pt>
                <c:pt idx="1">
                  <c:v>0.53674123461538592</c:v>
                </c:pt>
                <c:pt idx="2">
                  <c:v>0.54040346384615356</c:v>
                </c:pt>
                <c:pt idx="3">
                  <c:v>0.52430360461538461</c:v>
                </c:pt>
                <c:pt idx="4">
                  <c:v>0.5024791953846155</c:v>
                </c:pt>
              </c:numCache>
            </c:numRef>
          </c:val>
        </c:ser>
        <c:gapWidth val="50"/>
        <c:axId val="67009152"/>
        <c:axId val="67023232"/>
      </c:barChart>
      <c:catAx>
        <c:axId val="67009152"/>
        <c:scaling>
          <c:orientation val="minMax"/>
        </c:scaling>
        <c:axPos val="b"/>
        <c:tickLblPos val="nextTo"/>
        <c:txPr>
          <a:bodyPr/>
          <a:lstStyle/>
          <a:p>
            <a:pPr>
              <a:defRPr sz="1150"/>
            </a:pPr>
            <a:endParaRPr lang="en-US"/>
          </a:p>
        </c:txPr>
        <c:crossAx val="67023232"/>
        <c:crosses val="autoZero"/>
        <c:auto val="1"/>
        <c:lblAlgn val="ctr"/>
        <c:lblOffset val="100"/>
      </c:catAx>
      <c:valAx>
        <c:axId val="67023232"/>
        <c:scaling>
          <c:orientation val="minMax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0.000" sourceLinked="1"/>
        <c:tickLblPos val="nextTo"/>
        <c:crossAx val="67009152"/>
        <c:crosses val="autoZero"/>
        <c:crossBetween val="between"/>
      </c:valAx>
    </c:plotArea>
    <c:plotVisOnly val="1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'GIC1'!$CR$7</c:f>
              <c:strCache>
                <c:ptCount val="1"/>
                <c:pt idx="0">
                  <c:v>Ingreso per cápita del hogar por decil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numRef>
              <c:f>'GIC1'!$A$9:$A$18</c:f>
              <c:numCache>
                <c:formatCode>#,##0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'GIC1'!$CR$9:$CR$18</c:f>
              <c:numCache>
                <c:formatCode>#,##0.0</c:formatCode>
                <c:ptCount val="10"/>
                <c:pt idx="0">
                  <c:v>-0.213784036395402</c:v>
                </c:pt>
                <c:pt idx="1">
                  <c:v>-0.9602273021290415</c:v>
                </c:pt>
                <c:pt idx="2">
                  <c:v>-1.3708686488925712</c:v>
                </c:pt>
                <c:pt idx="3">
                  <c:v>-1.589770197147137</c:v>
                </c:pt>
                <c:pt idx="4">
                  <c:v>-1.6433573244656119</c:v>
                </c:pt>
                <c:pt idx="5">
                  <c:v>-1.5882837273640638</c:v>
                </c:pt>
                <c:pt idx="6">
                  <c:v>-1.52453758844368</c:v>
                </c:pt>
                <c:pt idx="7">
                  <c:v>-1.4861823754900751</c:v>
                </c:pt>
                <c:pt idx="8">
                  <c:v>-1.383929522588887</c:v>
                </c:pt>
                <c:pt idx="9">
                  <c:v>-0.83097588267943379</c:v>
                </c:pt>
              </c:numCache>
            </c:numRef>
          </c:val>
        </c:ser>
        <c:gapWidth val="50"/>
        <c:axId val="99817344"/>
        <c:axId val="114866816"/>
      </c:barChart>
      <c:lineChart>
        <c:grouping val="standard"/>
        <c:ser>
          <c:idx val="1"/>
          <c:order val="1"/>
          <c:tx>
            <c:strRef>
              <c:f>'GIC1'!$CS$7</c:f>
              <c:strCache>
                <c:ptCount val="1"/>
                <c:pt idx="0">
                  <c:v>Tasa de crecimiento promedio del ingreso per cápita</c:v>
                </c:pt>
              </c:strCache>
            </c:strRef>
          </c:tx>
          <c:spPr>
            <a:ln w="12700">
              <a:solidFill>
                <a:srgbClr val="0070C0"/>
              </a:solidFill>
              <a:prstDash val="sysDash"/>
            </a:ln>
          </c:spPr>
          <c:marker>
            <c:symbol val="none"/>
          </c:marker>
          <c:dLbls>
            <c:dLbl>
              <c:idx val="9"/>
              <c:layout/>
              <c:showVal val="1"/>
            </c:dLbl>
            <c:delete val="1"/>
            <c:spPr>
              <a:ln>
                <a:solidFill>
                  <a:srgbClr val="0070C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en-US"/>
              </a:p>
            </c:txPr>
          </c:dLbls>
          <c:val>
            <c:numRef>
              <c:f>'GIC1'!$CS$9:$CS$18</c:f>
              <c:numCache>
                <c:formatCode>#,##0.0</c:formatCode>
                <c:ptCount val="10"/>
                <c:pt idx="0">
                  <c:v>-1.2591916605595903</c:v>
                </c:pt>
                <c:pt idx="1">
                  <c:v>-1.2591916605595903</c:v>
                </c:pt>
                <c:pt idx="2">
                  <c:v>-1.2591916605595903</c:v>
                </c:pt>
                <c:pt idx="3">
                  <c:v>-1.2591916605595903</c:v>
                </c:pt>
                <c:pt idx="4">
                  <c:v>-1.2591916605595903</c:v>
                </c:pt>
                <c:pt idx="5">
                  <c:v>-1.2591916605595903</c:v>
                </c:pt>
                <c:pt idx="6">
                  <c:v>-1.2591916605595903</c:v>
                </c:pt>
                <c:pt idx="7">
                  <c:v>-1.2591916605595903</c:v>
                </c:pt>
                <c:pt idx="8">
                  <c:v>-1.2591916605595903</c:v>
                </c:pt>
                <c:pt idx="9">
                  <c:v>-1.2591916605595903</c:v>
                </c:pt>
              </c:numCache>
            </c:numRef>
          </c:val>
        </c:ser>
        <c:marker val="1"/>
        <c:axId val="99817344"/>
        <c:axId val="114866816"/>
      </c:lineChart>
      <c:catAx>
        <c:axId val="998173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Decil</a:t>
                </a:r>
              </a:p>
            </c:rich>
          </c:tx>
          <c:layout/>
        </c:title>
        <c:numFmt formatCode="#,##0" sourceLinked="1"/>
        <c:majorTickMark val="none"/>
        <c:tickLblPos val="low"/>
        <c:crossAx val="114866816"/>
        <c:crosses val="autoZero"/>
        <c:auto val="1"/>
        <c:lblAlgn val="ctr"/>
        <c:lblOffset val="100"/>
      </c:catAx>
      <c:valAx>
        <c:axId val="11486681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Tasa de crecimiento anual (en %)</a:t>
                </a:r>
              </a:p>
            </c:rich>
          </c:tx>
          <c:layout/>
        </c:title>
        <c:numFmt formatCode="#,##0.0" sourceLinked="1"/>
        <c:tickLblPos val="nextTo"/>
        <c:crossAx val="99817344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ysClr val="window" lastClr="FFFFFF"/>
    </a:solidFill>
    <a:ln>
      <a:solidFill>
        <a:schemeClr val="bg1"/>
      </a:solidFill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Figure5!$C$181</c:f>
              <c:strCache>
                <c:ptCount val="1"/>
                <c:pt idx="0">
                  <c:v>Primaria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</a:ln>
          </c:spPr>
          <c:marker>
            <c:symbol val="circle"/>
            <c:size val="4"/>
            <c:spPr>
              <a:solidFill>
                <a:schemeClr val="bg1">
                  <a:lumMod val="50000"/>
                </a:schemeClr>
              </a:solidFill>
              <a:ln>
                <a:solidFill>
                  <a:prstClr val="white">
                    <a:lumMod val="50000"/>
                  </a:prstClr>
                </a:solidFill>
              </a:ln>
            </c:spPr>
          </c:marker>
          <c:cat>
            <c:numRef>
              <c:f>(Figure5!$B$182,Figure5!$B$185,Figure5!$B$188,Figure5!$B$191,Figure5!$B$195)</c:f>
              <c:numCache>
                <c:formatCode>0</c:formatCode>
                <c:ptCount val="5"/>
                <c:pt idx="0">
                  <c:v>1992</c:v>
                </c:pt>
                <c:pt idx="1">
                  <c:v>1997</c:v>
                </c:pt>
                <c:pt idx="2">
                  <c:v>2001</c:v>
                </c:pt>
                <c:pt idx="3">
                  <c:v>2004</c:v>
                </c:pt>
                <c:pt idx="4">
                  <c:v>2008</c:v>
                </c:pt>
              </c:numCache>
            </c:numRef>
          </c:cat>
          <c:val>
            <c:numRef>
              <c:f>(Figure5!$C$182,Figure5!$C$185,Figure5!$C$188,Figure5!$C$191,Figure5!$C$195)</c:f>
              <c:numCache>
                <c:formatCode>0.000</c:formatCode>
                <c:ptCount val="5"/>
                <c:pt idx="0">
                  <c:v>0.11942473000000001</c:v>
                </c:pt>
                <c:pt idx="1">
                  <c:v>0.14467037999999999</c:v>
                </c:pt>
                <c:pt idx="2">
                  <c:v>0.14336902000000001</c:v>
                </c:pt>
                <c:pt idx="3">
                  <c:v>0.21804962</c:v>
                </c:pt>
                <c:pt idx="4">
                  <c:v>0.19420715999999999</c:v>
                </c:pt>
              </c:numCache>
            </c:numRef>
          </c:val>
        </c:ser>
        <c:ser>
          <c:idx val="1"/>
          <c:order val="1"/>
          <c:tx>
            <c:strRef>
              <c:f>Figure5!$D$181</c:f>
              <c:strCache>
                <c:ptCount val="1"/>
                <c:pt idx="0">
                  <c:v>Secundaria</c:v>
                </c:pt>
              </c:strCache>
            </c:strRef>
          </c:tx>
          <c:spPr>
            <a:ln w="12700">
              <a:solidFill>
                <a:prstClr val="white">
                  <a:lumMod val="50000"/>
                </a:prstClr>
              </a:solidFill>
              <a:prstDash val="sysDot"/>
            </a:ln>
          </c:spPr>
          <c:marker>
            <c:symbol val="triangle"/>
            <c:size val="5"/>
            <c:spPr>
              <a:solidFill>
                <a:sysClr val="window" lastClr="FFFFFF">
                  <a:lumMod val="50000"/>
                </a:sysClr>
              </a:solidFill>
              <a:ln>
                <a:solidFill>
                  <a:prstClr val="white">
                    <a:lumMod val="50000"/>
                  </a:prstClr>
                </a:solidFill>
              </a:ln>
            </c:spPr>
          </c:marker>
          <c:cat>
            <c:numRef>
              <c:f>(Figure5!$B$182,Figure5!$B$185,Figure5!$B$188,Figure5!$B$191,Figure5!$B$195)</c:f>
              <c:numCache>
                <c:formatCode>0</c:formatCode>
                <c:ptCount val="5"/>
                <c:pt idx="0">
                  <c:v>1992</c:v>
                </c:pt>
                <c:pt idx="1">
                  <c:v>1997</c:v>
                </c:pt>
                <c:pt idx="2">
                  <c:v>2001</c:v>
                </c:pt>
                <c:pt idx="3">
                  <c:v>2004</c:v>
                </c:pt>
                <c:pt idx="4">
                  <c:v>2008</c:v>
                </c:pt>
              </c:numCache>
            </c:numRef>
          </c:cat>
          <c:val>
            <c:numRef>
              <c:f>(Figure5!$D$182,Figure5!$D$185,Figure5!$D$188,Figure5!$D$191,Figure5!$D$195)</c:f>
              <c:numCache>
                <c:formatCode>0.000</c:formatCode>
                <c:ptCount val="5"/>
                <c:pt idx="0">
                  <c:v>0.35044250999999998</c:v>
                </c:pt>
                <c:pt idx="1">
                  <c:v>0.32818935999999999</c:v>
                </c:pt>
                <c:pt idx="2">
                  <c:v>0.57389688000000005</c:v>
                </c:pt>
                <c:pt idx="3">
                  <c:v>0.59096483</c:v>
                </c:pt>
                <c:pt idx="4">
                  <c:v>0.62788606999999996</c:v>
                </c:pt>
              </c:numCache>
            </c:numRef>
          </c:val>
        </c:ser>
        <c:ser>
          <c:idx val="2"/>
          <c:order val="2"/>
          <c:tx>
            <c:strRef>
              <c:f>Figure5!$F$181</c:f>
              <c:strCache>
                <c:ptCount val="1"/>
                <c:pt idx="0">
                  <c:v>Terciaria</c:v>
                </c:pt>
              </c:strCache>
            </c:strRef>
          </c:tx>
          <c:spPr>
            <a:ln w="12700">
              <a:solidFill>
                <a:prstClr val="white">
                  <a:lumMod val="50000"/>
                </a:prstClr>
              </a:solidFill>
              <a:prstDash val="sysDash"/>
            </a:ln>
          </c:spPr>
          <c:marker>
            <c:symbol val="x"/>
            <c:size val="5"/>
            <c:spPr>
              <a:ln>
                <a:solidFill>
                  <a:prstClr val="white">
                    <a:lumMod val="50000"/>
                  </a:prstClr>
                </a:solidFill>
              </a:ln>
            </c:spPr>
          </c:marker>
          <c:cat>
            <c:numRef>
              <c:f>(Figure5!$B$182,Figure5!$B$185,Figure5!$B$188,Figure5!$B$191,Figure5!$B$195)</c:f>
              <c:numCache>
                <c:formatCode>0</c:formatCode>
                <c:ptCount val="5"/>
                <c:pt idx="0">
                  <c:v>1992</c:v>
                </c:pt>
                <c:pt idx="1">
                  <c:v>1997</c:v>
                </c:pt>
                <c:pt idx="2">
                  <c:v>2001</c:v>
                </c:pt>
                <c:pt idx="3">
                  <c:v>2004</c:v>
                </c:pt>
                <c:pt idx="4">
                  <c:v>2008</c:v>
                </c:pt>
              </c:numCache>
            </c:numRef>
          </c:cat>
          <c:val>
            <c:numRef>
              <c:f>(Figure5!$F$182,Figure5!$F$185,Figure5!$F$188,Figure5!$F$191,Figure5!$F$195)</c:f>
              <c:numCache>
                <c:formatCode>0.000</c:formatCode>
                <c:ptCount val="5"/>
                <c:pt idx="0">
                  <c:v>0.57579738999999996</c:v>
                </c:pt>
                <c:pt idx="1">
                  <c:v>0.68416494000000005</c:v>
                </c:pt>
                <c:pt idx="2">
                  <c:v>0.61183683</c:v>
                </c:pt>
                <c:pt idx="3">
                  <c:v>0.71112337000000003</c:v>
                </c:pt>
                <c:pt idx="4">
                  <c:v>0.56901365000000004</c:v>
                </c:pt>
              </c:numCache>
            </c:numRef>
          </c:val>
        </c:ser>
        <c:marker val="1"/>
        <c:axId val="90636288"/>
        <c:axId val="90867968"/>
      </c:lineChart>
      <c:catAx>
        <c:axId val="90636288"/>
        <c:scaling>
          <c:orientation val="minMax"/>
        </c:scaling>
        <c:axPos val="b"/>
        <c:numFmt formatCode="0" sourceLinked="1"/>
        <c:majorTickMark val="none"/>
        <c:tickLblPos val="nextTo"/>
        <c:crossAx val="90867968"/>
        <c:crosses val="autoZero"/>
        <c:auto val="1"/>
        <c:lblAlgn val="ctr"/>
        <c:lblOffset val="100"/>
      </c:catAx>
      <c:valAx>
        <c:axId val="90867968"/>
        <c:scaling>
          <c:orientation val="minMax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Retornos</a:t>
                </a:r>
              </a:p>
            </c:rich>
          </c:tx>
          <c:layout/>
        </c:title>
        <c:numFmt formatCode="0.0" sourceLinked="0"/>
        <c:majorTickMark val="none"/>
        <c:tickLblPos val="nextTo"/>
        <c:crossAx val="90636288"/>
        <c:crosses val="autoZero"/>
        <c:crossBetween val="between"/>
      </c:valAx>
      <c:spPr>
        <a:solidFill>
          <a:sysClr val="window" lastClr="FFFFFF"/>
        </a:solidFill>
        <a:ln>
          <a:solidFill>
            <a:sysClr val="window" lastClr="FFFFFF"/>
          </a:solidFill>
        </a:ln>
      </c:spPr>
    </c:plotArea>
    <c:legend>
      <c:legendPos val="t"/>
      <c:layout/>
    </c:legend>
    <c:plotVisOnly val="1"/>
  </c:chart>
  <c:spPr>
    <a:solidFill>
      <a:sysClr val="window" lastClr="FFFFFF"/>
    </a:solidFill>
    <a:ln>
      <a:solidFill>
        <a:sysClr val="window" lastClr="FFFFFF"/>
      </a:solidFill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Figure6!$C$5</c:f>
              <c:strCache>
                <c:ptCount val="1"/>
                <c:pt idx="0">
                  <c:v>Primaria incompleta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</a:ln>
          </c:spPr>
          <c:marker>
            <c:symbol val="circle"/>
            <c:size val="4"/>
            <c:spPr>
              <a:solidFill>
                <a:schemeClr val="bg1">
                  <a:lumMod val="50000"/>
                </a:schemeClr>
              </a:solidFill>
              <a:ln>
                <a:solidFill>
                  <a:prstClr val="white">
                    <a:lumMod val="50000"/>
                  </a:prstClr>
                </a:solidFill>
              </a:ln>
            </c:spPr>
          </c:marker>
          <c:cat>
            <c:numRef>
              <c:f>(Figure6!$B$187,Figure6!$B$190,Figure6!$B$193,Figure6!$B$196,Figure6!$B$200)</c:f>
              <c:numCache>
                <c:formatCode>0</c:formatCode>
                <c:ptCount val="5"/>
                <c:pt idx="0">
                  <c:v>1992</c:v>
                </c:pt>
                <c:pt idx="1">
                  <c:v>1997</c:v>
                </c:pt>
                <c:pt idx="2">
                  <c:v>2001</c:v>
                </c:pt>
                <c:pt idx="3">
                  <c:v>2004</c:v>
                </c:pt>
                <c:pt idx="4">
                  <c:v>2008</c:v>
                </c:pt>
              </c:numCache>
            </c:numRef>
          </c:cat>
          <c:val>
            <c:numRef>
              <c:f>(Figure6!$C$187,Figure6!$C$190,Figure6!$C$193,Figure6!$C$196,Figure6!$C$200)</c:f>
              <c:numCache>
                <c:formatCode>0.0</c:formatCode>
                <c:ptCount val="5"/>
                <c:pt idx="0">
                  <c:v>17.623288299999999</c:v>
                </c:pt>
                <c:pt idx="1">
                  <c:v>15.252625989999999</c:v>
                </c:pt>
                <c:pt idx="2">
                  <c:v>10.85551697</c:v>
                </c:pt>
                <c:pt idx="3">
                  <c:v>8.6944202799999992</c:v>
                </c:pt>
                <c:pt idx="4">
                  <c:v>8.9106706899999999</c:v>
                </c:pt>
              </c:numCache>
            </c:numRef>
          </c:val>
        </c:ser>
        <c:ser>
          <c:idx val="1"/>
          <c:order val="1"/>
          <c:tx>
            <c:strRef>
              <c:f>Figure6!$D$5</c:f>
              <c:strCache>
                <c:ptCount val="1"/>
                <c:pt idx="0">
                  <c:v>Primaria</c:v>
                </c:pt>
              </c:strCache>
            </c:strRef>
          </c:tx>
          <c:spPr>
            <a:ln w="12700">
              <a:solidFill>
                <a:prstClr val="white">
                  <a:lumMod val="50000"/>
                </a:prstClr>
              </a:solidFill>
              <a:prstDash val="sysDot"/>
            </a:ln>
          </c:spPr>
          <c:marker>
            <c:symbol val="triangle"/>
            <c:size val="5"/>
            <c:spPr>
              <a:solidFill>
                <a:sysClr val="window" lastClr="FFFFFF">
                  <a:lumMod val="50000"/>
                </a:sysClr>
              </a:solidFill>
              <a:ln>
                <a:solidFill>
                  <a:prstClr val="white">
                    <a:lumMod val="50000"/>
                  </a:prstClr>
                </a:solidFill>
              </a:ln>
            </c:spPr>
          </c:marker>
          <c:cat>
            <c:numRef>
              <c:f>(Figure6!$B$187,Figure6!$B$190,Figure6!$B$193,Figure6!$B$196,Figure6!$B$200)</c:f>
              <c:numCache>
                <c:formatCode>0</c:formatCode>
                <c:ptCount val="5"/>
                <c:pt idx="0">
                  <c:v>1992</c:v>
                </c:pt>
                <c:pt idx="1">
                  <c:v>1997</c:v>
                </c:pt>
                <c:pt idx="2">
                  <c:v>2001</c:v>
                </c:pt>
                <c:pt idx="3">
                  <c:v>2004</c:v>
                </c:pt>
                <c:pt idx="4">
                  <c:v>2008</c:v>
                </c:pt>
              </c:numCache>
            </c:numRef>
          </c:cat>
          <c:val>
            <c:numRef>
              <c:f>(Figure6!$D$187,Figure6!$D$190,Figure6!$D$193,Figure6!$D$196,Figure6!$D$200)</c:f>
              <c:numCache>
                <c:formatCode>0.0</c:formatCode>
                <c:ptCount val="5"/>
                <c:pt idx="0">
                  <c:v>28.314854</c:v>
                </c:pt>
                <c:pt idx="1">
                  <c:v>26.343329000000001</c:v>
                </c:pt>
                <c:pt idx="2">
                  <c:v>24.909032</c:v>
                </c:pt>
                <c:pt idx="3">
                  <c:v>22.944770999999999</c:v>
                </c:pt>
                <c:pt idx="4">
                  <c:v>23.399097999999999</c:v>
                </c:pt>
              </c:numCache>
            </c:numRef>
          </c:val>
        </c:ser>
        <c:ser>
          <c:idx val="2"/>
          <c:order val="2"/>
          <c:tx>
            <c:strRef>
              <c:f>Figure6!$E$5</c:f>
              <c:strCache>
                <c:ptCount val="1"/>
                <c:pt idx="0">
                  <c:v>Secundaria</c:v>
                </c:pt>
              </c:strCache>
            </c:strRef>
          </c:tx>
          <c:spPr>
            <a:ln w="12700">
              <a:solidFill>
                <a:prstClr val="white">
                  <a:lumMod val="50000"/>
                </a:prstClr>
              </a:solidFill>
              <a:prstDash val="sysDash"/>
            </a:ln>
          </c:spPr>
          <c:marker>
            <c:symbol val="x"/>
            <c:size val="5"/>
            <c:spPr>
              <a:ln>
                <a:solidFill>
                  <a:prstClr val="white">
                    <a:lumMod val="50000"/>
                  </a:prstClr>
                </a:solidFill>
              </a:ln>
            </c:spPr>
          </c:marker>
          <c:cat>
            <c:numRef>
              <c:f>(Figure6!$B$187,Figure6!$B$190,Figure6!$B$193,Figure6!$B$196,Figure6!$B$200)</c:f>
              <c:numCache>
                <c:formatCode>0</c:formatCode>
                <c:ptCount val="5"/>
                <c:pt idx="0">
                  <c:v>1992</c:v>
                </c:pt>
                <c:pt idx="1">
                  <c:v>1997</c:v>
                </c:pt>
                <c:pt idx="2">
                  <c:v>2001</c:v>
                </c:pt>
                <c:pt idx="3">
                  <c:v>2004</c:v>
                </c:pt>
                <c:pt idx="4">
                  <c:v>2008</c:v>
                </c:pt>
              </c:numCache>
            </c:numRef>
          </c:cat>
          <c:val>
            <c:numRef>
              <c:f>(Figure6!$E$187,Figure6!$E$190,Figure6!$E$193,Figure6!$E$196,Figure6!$E$200)</c:f>
              <c:numCache>
                <c:formatCode>0.0</c:formatCode>
                <c:ptCount val="5"/>
                <c:pt idx="0">
                  <c:v>8.5957919999999994</c:v>
                </c:pt>
                <c:pt idx="1">
                  <c:v>7.7348353000000003</c:v>
                </c:pt>
                <c:pt idx="2">
                  <c:v>10.818357000000001</c:v>
                </c:pt>
                <c:pt idx="3">
                  <c:v>11.545218999999999</c:v>
                </c:pt>
                <c:pt idx="4">
                  <c:v>10.231652</c:v>
                </c:pt>
              </c:numCache>
            </c:numRef>
          </c:val>
        </c:ser>
        <c:ser>
          <c:idx val="3"/>
          <c:order val="3"/>
          <c:tx>
            <c:strRef>
              <c:f>Figure6!$F$5</c:f>
              <c:strCache>
                <c:ptCount val="1"/>
                <c:pt idx="0">
                  <c:v>Terciaria</c:v>
                </c:pt>
              </c:strCache>
            </c:strRef>
          </c:tx>
          <c:spPr>
            <a:ln w="12700">
              <a:solidFill>
                <a:prstClr val="white">
                  <a:lumMod val="50000"/>
                </a:prstClr>
              </a:solidFill>
            </a:ln>
          </c:spPr>
          <c:marker>
            <c:symbol val="square"/>
            <c:size val="4"/>
            <c:spPr>
              <a:solidFill>
                <a:sysClr val="window" lastClr="FFFFFF">
                  <a:lumMod val="50000"/>
                </a:sysClr>
              </a:solidFill>
              <a:ln>
                <a:solidFill>
                  <a:prstClr val="white">
                    <a:lumMod val="50000"/>
                  </a:prstClr>
                </a:solidFill>
              </a:ln>
            </c:spPr>
          </c:marker>
          <c:cat>
            <c:numRef>
              <c:f>(Figure6!$B$187,Figure6!$B$190,Figure6!$B$193,Figure6!$B$196,Figure6!$B$200)</c:f>
              <c:numCache>
                <c:formatCode>0</c:formatCode>
                <c:ptCount val="5"/>
                <c:pt idx="0">
                  <c:v>1992</c:v>
                </c:pt>
                <c:pt idx="1">
                  <c:v>1997</c:v>
                </c:pt>
                <c:pt idx="2">
                  <c:v>2001</c:v>
                </c:pt>
                <c:pt idx="3">
                  <c:v>2004</c:v>
                </c:pt>
                <c:pt idx="4">
                  <c:v>2008</c:v>
                </c:pt>
              </c:numCache>
            </c:numRef>
          </c:cat>
          <c:val>
            <c:numRef>
              <c:f>(Figure6!$F$187,Figure6!$F$190,Figure6!$F$193,Figure6!$F$196,Figure6!$F$200)</c:f>
              <c:numCache>
                <c:formatCode>0.0</c:formatCode>
                <c:ptCount val="5"/>
                <c:pt idx="0">
                  <c:v>8.276512180000001</c:v>
                </c:pt>
                <c:pt idx="1">
                  <c:v>8.2775896400000004</c:v>
                </c:pt>
                <c:pt idx="2">
                  <c:v>10.456396809999999</c:v>
                </c:pt>
                <c:pt idx="3">
                  <c:v>11.567868060000002</c:v>
                </c:pt>
                <c:pt idx="4">
                  <c:v>10.970998789999999</c:v>
                </c:pt>
              </c:numCache>
            </c:numRef>
          </c:val>
        </c:ser>
        <c:marker val="1"/>
        <c:axId val="104235776"/>
        <c:axId val="116154752"/>
      </c:lineChart>
      <c:catAx>
        <c:axId val="104235776"/>
        <c:scaling>
          <c:orientation val="minMax"/>
        </c:scaling>
        <c:axPos val="b"/>
        <c:numFmt formatCode="0" sourceLinked="1"/>
        <c:majorTickMark val="none"/>
        <c:tickLblPos val="nextTo"/>
        <c:crossAx val="116154752"/>
        <c:crosses val="autoZero"/>
        <c:auto val="1"/>
        <c:lblAlgn val="ctr"/>
        <c:lblOffset val="100"/>
      </c:catAx>
      <c:valAx>
        <c:axId val="116154752"/>
        <c:scaling>
          <c:orientation val="minMax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Porcentaje</a:t>
                </a:r>
              </a:p>
            </c:rich>
          </c:tx>
          <c:layout/>
        </c:title>
        <c:numFmt formatCode="0.0" sourceLinked="0"/>
        <c:majorTickMark val="none"/>
        <c:tickLblPos val="nextTo"/>
        <c:crossAx val="104235776"/>
        <c:crosses val="autoZero"/>
        <c:crossBetween val="between"/>
      </c:valAx>
      <c:spPr>
        <a:solidFill>
          <a:sysClr val="window" lastClr="FFFFFF"/>
        </a:solidFill>
        <a:ln>
          <a:solidFill>
            <a:sysClr val="window" lastClr="FFFFFF"/>
          </a:solidFill>
        </a:ln>
      </c:spPr>
    </c:plotArea>
    <c:legend>
      <c:legendPos val="t"/>
      <c:layout/>
    </c:legend>
    <c:plotVisOnly val="1"/>
  </c:chart>
  <c:spPr>
    <a:solidFill>
      <a:sysClr val="window" lastClr="FFFFFF"/>
    </a:solidFill>
    <a:ln>
      <a:solidFill>
        <a:sysClr val="window" lastClr="FFFFFF"/>
      </a:solidFill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Before!$D$5</c:f>
              <c:strCache>
                <c:ptCount val="1"/>
                <c:pt idx="0">
                  <c:v>Change of Gini in percentage points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c:spPr>
          <c:dPt>
            <c:idx val="1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3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5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7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9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1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3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5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7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9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1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multiLvlStrRef>
              <c:f>Before!$B$6:$C$27</c:f>
              <c:multiLvlStrCache>
                <c:ptCount val="22"/>
                <c:lvl>
                  <c:pt idx="0">
                    <c:v>1992-2002</c:v>
                  </c:pt>
                  <c:pt idx="1">
                    <c:v>2002-2009</c:v>
                  </c:pt>
                  <c:pt idx="2">
                    <c:v>1997-2003</c:v>
                  </c:pt>
                  <c:pt idx="3">
                    <c:v>2003-2009</c:v>
                  </c:pt>
                  <c:pt idx="4">
                    <c:v>1997-2003</c:v>
                  </c:pt>
                  <c:pt idx="5">
                    <c:v>2003-2009</c:v>
                  </c:pt>
                  <c:pt idx="6">
                    <c:v>1995-2001</c:v>
                  </c:pt>
                  <c:pt idx="7">
                    <c:v>2001-2008</c:v>
                  </c:pt>
                  <c:pt idx="8">
                    <c:v>1985-1998</c:v>
                  </c:pt>
                  <c:pt idx="9">
                    <c:v>1998-2009</c:v>
                  </c:pt>
                  <c:pt idx="10">
                    <c:v>1989-2001</c:v>
                  </c:pt>
                  <c:pt idx="11">
                    <c:v>2001-2009</c:v>
                  </c:pt>
                  <c:pt idx="12">
                    <c:v>1989-1996</c:v>
                  </c:pt>
                  <c:pt idx="13">
                    <c:v>1996-2008</c:v>
                  </c:pt>
                  <c:pt idx="14">
                    <c:v>1989-2002</c:v>
                  </c:pt>
                  <c:pt idx="15">
                    <c:v>2002-2006</c:v>
                  </c:pt>
                  <c:pt idx="16">
                    <c:v>1992-1998</c:v>
                  </c:pt>
                  <c:pt idx="17">
                    <c:v>1998-2009</c:v>
                  </c:pt>
                  <c:pt idx="18">
                    <c:v>2000-2003</c:v>
                  </c:pt>
                  <c:pt idx="19">
                    <c:v>2003-2009</c:v>
                  </c:pt>
                  <c:pt idx="20">
                    <c:v>1997-2002</c:v>
                  </c:pt>
                  <c:pt idx="21">
                    <c:v>2002-2007</c:v>
                  </c:pt>
                </c:lvl>
                <c:lvl>
                  <c:pt idx="0">
                    <c:v>Argentina</c:v>
                  </c:pt>
                  <c:pt idx="2">
                    <c:v>Peru</c:v>
                  </c:pt>
                  <c:pt idx="4">
                    <c:v>Paraguay</c:v>
                  </c:pt>
                  <c:pt idx="6">
                    <c:v>El Salvador</c:v>
                  </c:pt>
                  <c:pt idx="8">
                    <c:v>Brazil</c:v>
                  </c:pt>
                  <c:pt idx="10">
                    <c:v>Panama</c:v>
                  </c:pt>
                  <c:pt idx="12">
                    <c:v>Mexico</c:v>
                  </c:pt>
                  <c:pt idx="14">
                    <c:v>Venezuela</c:v>
                  </c:pt>
                  <c:pt idx="16">
                    <c:v>Chile</c:v>
                  </c:pt>
                  <c:pt idx="18">
                    <c:v>Dominican Rep.</c:v>
                  </c:pt>
                  <c:pt idx="20">
                    <c:v>Bolivia</c:v>
                  </c:pt>
                </c:lvl>
              </c:multiLvlStrCache>
            </c:multiLvlStrRef>
          </c:cat>
          <c:val>
            <c:numRef>
              <c:f>Before!$D$6:$D$27</c:f>
              <c:numCache>
                <c:formatCode>0.0</c:formatCode>
                <c:ptCount val="22"/>
                <c:pt idx="0">
                  <c:v>8.2357609999999966</c:v>
                </c:pt>
                <c:pt idx="1">
                  <c:v>-8.4039770000000011</c:v>
                </c:pt>
                <c:pt idx="2">
                  <c:v>2.742191999999998</c:v>
                </c:pt>
                <c:pt idx="3">
                  <c:v>-7.375748999999999</c:v>
                </c:pt>
                <c:pt idx="4">
                  <c:v>5.9217000000003912E-2</c:v>
                </c:pt>
                <c:pt idx="5">
                  <c:v>-6.2007539999999963</c:v>
                </c:pt>
                <c:pt idx="6">
                  <c:v>2.6441910000000015</c:v>
                </c:pt>
                <c:pt idx="7">
                  <c:v>-5.9668479999999988</c:v>
                </c:pt>
                <c:pt idx="8">
                  <c:v>4.061442999999997</c:v>
                </c:pt>
                <c:pt idx="9">
                  <c:v>-5.4285049999999888</c:v>
                </c:pt>
                <c:pt idx="10">
                  <c:v>1.4573540000000094</c:v>
                </c:pt>
                <c:pt idx="11">
                  <c:v>-4.3771430000000038</c:v>
                </c:pt>
                <c:pt idx="12">
                  <c:v>2.5379990000000072</c:v>
                </c:pt>
                <c:pt idx="13">
                  <c:v>-4.1990470000000002</c:v>
                </c:pt>
                <c:pt idx="14">
                  <c:v>5.0179289999999899</c:v>
                </c:pt>
                <c:pt idx="15">
                  <c:v>-4.0506779999999978</c:v>
                </c:pt>
                <c:pt idx="16">
                  <c:v>0.78367300000000761</c:v>
                </c:pt>
                <c:pt idx="17">
                  <c:v>-3.5074339999999982</c:v>
                </c:pt>
                <c:pt idx="18">
                  <c:v>7.1160000000006121E-2</c:v>
                </c:pt>
                <c:pt idx="19">
                  <c:v>-3.1417500000000089</c:v>
                </c:pt>
                <c:pt idx="20">
                  <c:v>2.0659019999999941</c:v>
                </c:pt>
                <c:pt idx="21">
                  <c:v>-2.8628359999999993</c:v>
                </c:pt>
              </c:numCache>
            </c:numRef>
          </c:val>
        </c:ser>
        <c:gapWidth val="50"/>
        <c:axId val="73055232"/>
        <c:axId val="73073408"/>
      </c:barChart>
      <c:lineChart>
        <c:grouping val="standard"/>
        <c:ser>
          <c:idx val="1"/>
          <c:order val="1"/>
          <c:tx>
            <c:strRef>
              <c:f>Before!$E$5</c:f>
              <c:strCache>
                <c:ptCount val="1"/>
                <c:pt idx="0">
                  <c:v>Average of increase</c:v>
                </c:pt>
              </c:strCache>
            </c:strRef>
          </c:tx>
          <c:spPr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  <c:marker>
            <c:symbol val="none"/>
          </c:marker>
          <c:dLbls>
            <c:dLbl>
              <c:idx val="21"/>
              <c:layout/>
              <c:showVal val="1"/>
            </c:dLbl>
            <c:delete val="1"/>
            <c:spPr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Lbls>
          <c:cat>
            <c:multiLvlStrRef>
              <c:f>Before!$B$6:$C$27</c:f>
              <c:multiLvlStrCache>
                <c:ptCount val="22"/>
                <c:lvl>
                  <c:pt idx="0">
                    <c:v>1992-2002</c:v>
                  </c:pt>
                  <c:pt idx="1">
                    <c:v>2002-2009</c:v>
                  </c:pt>
                  <c:pt idx="2">
                    <c:v>1997-2003</c:v>
                  </c:pt>
                  <c:pt idx="3">
                    <c:v>2003-2009</c:v>
                  </c:pt>
                  <c:pt idx="4">
                    <c:v>1997-2003</c:v>
                  </c:pt>
                  <c:pt idx="5">
                    <c:v>2003-2009</c:v>
                  </c:pt>
                  <c:pt idx="6">
                    <c:v>1995-2001</c:v>
                  </c:pt>
                  <c:pt idx="7">
                    <c:v>2001-2008</c:v>
                  </c:pt>
                  <c:pt idx="8">
                    <c:v>1985-1998</c:v>
                  </c:pt>
                  <c:pt idx="9">
                    <c:v>1998-2009</c:v>
                  </c:pt>
                  <c:pt idx="10">
                    <c:v>1989-2001</c:v>
                  </c:pt>
                  <c:pt idx="11">
                    <c:v>2001-2009</c:v>
                  </c:pt>
                  <c:pt idx="12">
                    <c:v>1989-1996</c:v>
                  </c:pt>
                  <c:pt idx="13">
                    <c:v>1996-2008</c:v>
                  </c:pt>
                  <c:pt idx="14">
                    <c:v>1989-2002</c:v>
                  </c:pt>
                  <c:pt idx="15">
                    <c:v>2002-2006</c:v>
                  </c:pt>
                  <c:pt idx="16">
                    <c:v>1992-1998</c:v>
                  </c:pt>
                  <c:pt idx="17">
                    <c:v>1998-2009</c:v>
                  </c:pt>
                  <c:pt idx="18">
                    <c:v>2000-2003</c:v>
                  </c:pt>
                  <c:pt idx="19">
                    <c:v>2003-2009</c:v>
                  </c:pt>
                  <c:pt idx="20">
                    <c:v>1997-2002</c:v>
                  </c:pt>
                  <c:pt idx="21">
                    <c:v>2002-2007</c:v>
                  </c:pt>
                </c:lvl>
                <c:lvl>
                  <c:pt idx="0">
                    <c:v>Argentina</c:v>
                  </c:pt>
                  <c:pt idx="2">
                    <c:v>Peru</c:v>
                  </c:pt>
                  <c:pt idx="4">
                    <c:v>Paraguay</c:v>
                  </c:pt>
                  <c:pt idx="6">
                    <c:v>El Salvador</c:v>
                  </c:pt>
                  <c:pt idx="8">
                    <c:v>Brazil</c:v>
                  </c:pt>
                  <c:pt idx="10">
                    <c:v>Panama</c:v>
                  </c:pt>
                  <c:pt idx="12">
                    <c:v>Mexico</c:v>
                  </c:pt>
                  <c:pt idx="14">
                    <c:v>Venezuela</c:v>
                  </c:pt>
                  <c:pt idx="16">
                    <c:v>Chile</c:v>
                  </c:pt>
                  <c:pt idx="18">
                    <c:v>Dominican Rep.</c:v>
                  </c:pt>
                  <c:pt idx="20">
                    <c:v>Bolivia</c:v>
                  </c:pt>
                </c:lvl>
              </c:multiLvlStrCache>
            </c:multiLvlStrRef>
          </c:cat>
          <c:val>
            <c:numRef>
              <c:f>Before!$E$6:$E$27</c:f>
              <c:numCache>
                <c:formatCode>0.0</c:formatCode>
                <c:ptCount val="22"/>
                <c:pt idx="0">
                  <c:v>2.6978928181818191</c:v>
                </c:pt>
                <c:pt idx="1">
                  <c:v>2.6978928181818191</c:v>
                </c:pt>
                <c:pt idx="2">
                  <c:v>2.6978928181818191</c:v>
                </c:pt>
                <c:pt idx="3">
                  <c:v>2.6978928181818191</c:v>
                </c:pt>
                <c:pt idx="4">
                  <c:v>2.6978928181818191</c:v>
                </c:pt>
                <c:pt idx="5">
                  <c:v>2.6978928181818191</c:v>
                </c:pt>
                <c:pt idx="6">
                  <c:v>2.6978928181818191</c:v>
                </c:pt>
                <c:pt idx="7">
                  <c:v>2.6978928181818191</c:v>
                </c:pt>
                <c:pt idx="8">
                  <c:v>2.6978928181818191</c:v>
                </c:pt>
                <c:pt idx="9">
                  <c:v>2.6978928181818191</c:v>
                </c:pt>
                <c:pt idx="10">
                  <c:v>2.6978928181818191</c:v>
                </c:pt>
                <c:pt idx="11">
                  <c:v>2.6978928181818191</c:v>
                </c:pt>
                <c:pt idx="12">
                  <c:v>2.6978928181818191</c:v>
                </c:pt>
                <c:pt idx="13">
                  <c:v>2.6978928181818191</c:v>
                </c:pt>
                <c:pt idx="14">
                  <c:v>2.6978928181818191</c:v>
                </c:pt>
                <c:pt idx="15">
                  <c:v>2.6978928181818191</c:v>
                </c:pt>
                <c:pt idx="16">
                  <c:v>2.6978928181818191</c:v>
                </c:pt>
                <c:pt idx="17">
                  <c:v>2.6978928181818191</c:v>
                </c:pt>
                <c:pt idx="18">
                  <c:v>2.6978928181818191</c:v>
                </c:pt>
                <c:pt idx="19">
                  <c:v>2.6978928181818191</c:v>
                </c:pt>
                <c:pt idx="20">
                  <c:v>2.6978928181818191</c:v>
                </c:pt>
                <c:pt idx="21">
                  <c:v>2.6978928181818191</c:v>
                </c:pt>
              </c:numCache>
            </c:numRef>
          </c:val>
        </c:ser>
        <c:ser>
          <c:idx val="2"/>
          <c:order val="2"/>
          <c:tx>
            <c:strRef>
              <c:f>Before!$F$5</c:f>
              <c:strCache>
                <c:ptCount val="1"/>
                <c:pt idx="0">
                  <c:v>Average of decrease</c:v>
                </c:pt>
              </c:strCache>
            </c:strRef>
          </c:tx>
          <c:spPr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c:spPr>
          <c:marker>
            <c:symbol val="none"/>
          </c:marker>
          <c:dLbls>
            <c:dLbl>
              <c:idx val="21"/>
              <c:layout>
                <c:manualLayout>
                  <c:x val="-2.5665704202759115E-3"/>
                  <c:y val="0"/>
                </c:manualLayout>
              </c:layout>
              <c:showVal val="1"/>
            </c:dLbl>
            <c:delete val="1"/>
            <c:spPr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Lbls>
          <c:cat>
            <c:multiLvlStrRef>
              <c:f>Before!$B$6:$C$27</c:f>
              <c:multiLvlStrCache>
                <c:ptCount val="22"/>
                <c:lvl>
                  <c:pt idx="0">
                    <c:v>1992-2002</c:v>
                  </c:pt>
                  <c:pt idx="1">
                    <c:v>2002-2009</c:v>
                  </c:pt>
                  <c:pt idx="2">
                    <c:v>1997-2003</c:v>
                  </c:pt>
                  <c:pt idx="3">
                    <c:v>2003-2009</c:v>
                  </c:pt>
                  <c:pt idx="4">
                    <c:v>1997-2003</c:v>
                  </c:pt>
                  <c:pt idx="5">
                    <c:v>2003-2009</c:v>
                  </c:pt>
                  <c:pt idx="6">
                    <c:v>1995-2001</c:v>
                  </c:pt>
                  <c:pt idx="7">
                    <c:v>2001-2008</c:v>
                  </c:pt>
                  <c:pt idx="8">
                    <c:v>1985-1998</c:v>
                  </c:pt>
                  <c:pt idx="9">
                    <c:v>1998-2009</c:v>
                  </c:pt>
                  <c:pt idx="10">
                    <c:v>1989-2001</c:v>
                  </c:pt>
                  <c:pt idx="11">
                    <c:v>2001-2009</c:v>
                  </c:pt>
                  <c:pt idx="12">
                    <c:v>1989-1996</c:v>
                  </c:pt>
                  <c:pt idx="13">
                    <c:v>1996-2008</c:v>
                  </c:pt>
                  <c:pt idx="14">
                    <c:v>1989-2002</c:v>
                  </c:pt>
                  <c:pt idx="15">
                    <c:v>2002-2006</c:v>
                  </c:pt>
                  <c:pt idx="16">
                    <c:v>1992-1998</c:v>
                  </c:pt>
                  <c:pt idx="17">
                    <c:v>1998-2009</c:v>
                  </c:pt>
                  <c:pt idx="18">
                    <c:v>2000-2003</c:v>
                  </c:pt>
                  <c:pt idx="19">
                    <c:v>2003-2009</c:v>
                  </c:pt>
                  <c:pt idx="20">
                    <c:v>1997-2002</c:v>
                  </c:pt>
                  <c:pt idx="21">
                    <c:v>2002-2007</c:v>
                  </c:pt>
                </c:lvl>
                <c:lvl>
                  <c:pt idx="0">
                    <c:v>Argentina</c:v>
                  </c:pt>
                  <c:pt idx="2">
                    <c:v>Peru</c:v>
                  </c:pt>
                  <c:pt idx="4">
                    <c:v>Paraguay</c:v>
                  </c:pt>
                  <c:pt idx="6">
                    <c:v>El Salvador</c:v>
                  </c:pt>
                  <c:pt idx="8">
                    <c:v>Brazil</c:v>
                  </c:pt>
                  <c:pt idx="10">
                    <c:v>Panama</c:v>
                  </c:pt>
                  <c:pt idx="12">
                    <c:v>Mexico</c:v>
                  </c:pt>
                  <c:pt idx="14">
                    <c:v>Venezuela</c:v>
                  </c:pt>
                  <c:pt idx="16">
                    <c:v>Chile</c:v>
                  </c:pt>
                  <c:pt idx="18">
                    <c:v>Dominican Rep.</c:v>
                  </c:pt>
                  <c:pt idx="20">
                    <c:v>Bolivia</c:v>
                  </c:pt>
                </c:lvl>
              </c:multiLvlStrCache>
            </c:multiLvlStrRef>
          </c:cat>
          <c:val>
            <c:numRef>
              <c:f>Before!$F$6:$F$27</c:f>
              <c:numCache>
                <c:formatCode>0.0</c:formatCode>
                <c:ptCount val="22"/>
                <c:pt idx="0">
                  <c:v>-5.0467928181818174</c:v>
                </c:pt>
                <c:pt idx="1">
                  <c:v>-5.0467928181818174</c:v>
                </c:pt>
                <c:pt idx="2">
                  <c:v>-5.0467928181818174</c:v>
                </c:pt>
                <c:pt idx="3">
                  <c:v>-5.0467928181818174</c:v>
                </c:pt>
                <c:pt idx="4">
                  <c:v>-5.0467928181818174</c:v>
                </c:pt>
                <c:pt idx="5">
                  <c:v>-5.0467928181818174</c:v>
                </c:pt>
                <c:pt idx="6">
                  <c:v>-5.0467928181818174</c:v>
                </c:pt>
                <c:pt idx="7">
                  <c:v>-5.0467928181818174</c:v>
                </c:pt>
                <c:pt idx="8">
                  <c:v>-5.0467928181818174</c:v>
                </c:pt>
                <c:pt idx="9">
                  <c:v>-5.0467928181818174</c:v>
                </c:pt>
                <c:pt idx="10">
                  <c:v>-5.0467928181818174</c:v>
                </c:pt>
                <c:pt idx="11">
                  <c:v>-5.0467928181818174</c:v>
                </c:pt>
                <c:pt idx="12">
                  <c:v>-5.0467928181818174</c:v>
                </c:pt>
                <c:pt idx="13">
                  <c:v>-5.0467928181818174</c:v>
                </c:pt>
                <c:pt idx="14">
                  <c:v>-5.0467928181818174</c:v>
                </c:pt>
                <c:pt idx="15">
                  <c:v>-5.0467928181818174</c:v>
                </c:pt>
                <c:pt idx="16">
                  <c:v>-5.0467928181818174</c:v>
                </c:pt>
                <c:pt idx="17">
                  <c:v>-5.0467928181818174</c:v>
                </c:pt>
                <c:pt idx="18">
                  <c:v>-5.0467928181818174</c:v>
                </c:pt>
                <c:pt idx="19">
                  <c:v>-5.0467928181818174</c:v>
                </c:pt>
                <c:pt idx="20">
                  <c:v>-5.0467928181818174</c:v>
                </c:pt>
                <c:pt idx="21">
                  <c:v>-5.0467928181818174</c:v>
                </c:pt>
              </c:numCache>
            </c:numRef>
          </c:val>
        </c:ser>
        <c:marker val="1"/>
        <c:axId val="73055232"/>
        <c:axId val="73073408"/>
      </c:lineChart>
      <c:catAx>
        <c:axId val="73055232"/>
        <c:scaling>
          <c:orientation val="minMax"/>
        </c:scaling>
        <c:axPos val="b"/>
        <c:tickLblPos val="low"/>
        <c:crossAx val="73073408"/>
        <c:crosses val="autoZero"/>
        <c:auto val="1"/>
        <c:lblAlgn val="ctr"/>
        <c:lblOffset val="100"/>
      </c:catAx>
      <c:valAx>
        <c:axId val="73073408"/>
        <c:scaling>
          <c:orientation val="minMax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0.0" sourceLinked="1"/>
        <c:tickLblPos val="nextTo"/>
        <c:crossAx val="73055232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Deciles!$B$8</c:f>
              <c:strCache>
                <c:ptCount val="1"/>
                <c:pt idx="0">
                  <c:v>Arg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7030A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5.469118340405469E-2"/>
                  <c:y val="-1.9801980198019885E-2"/>
                </c:manualLayout>
              </c:layout>
              <c:showSerName val="1"/>
            </c:dLbl>
            <c:showVal val="1"/>
          </c:dLbls>
          <c:xVal>
            <c:numRef>
              <c:f>Deciles!$C$8</c:f>
              <c:numCache>
                <c:formatCode>0.0</c:formatCode>
                <c:ptCount val="1"/>
                <c:pt idx="0">
                  <c:v>3.5</c:v>
                </c:pt>
              </c:numCache>
            </c:numRef>
          </c:xVal>
          <c:yVal>
            <c:numRef>
              <c:f>Deciles!$D$8</c:f>
              <c:numCache>
                <c:formatCode>0.0</c:formatCode>
                <c:ptCount val="1"/>
                <c:pt idx="0">
                  <c:v>4.0999999999999996</c:v>
                </c:pt>
              </c:numCache>
            </c:numRef>
          </c:yVal>
        </c:ser>
        <c:ser>
          <c:idx val="1"/>
          <c:order val="1"/>
          <c:tx>
            <c:strRef>
              <c:f>Deciles!$B$9</c:f>
              <c:strCache>
                <c:ptCount val="1"/>
                <c:pt idx="0">
                  <c:v>Bol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showSerName val="1"/>
          </c:dLbls>
          <c:xVal>
            <c:numRef>
              <c:f>Deciles!$C$9</c:f>
              <c:numCache>
                <c:formatCode>0.0</c:formatCode>
                <c:ptCount val="1"/>
                <c:pt idx="0">
                  <c:v>1.7</c:v>
                </c:pt>
              </c:numCache>
            </c:numRef>
          </c:xVal>
          <c:yVal>
            <c:numRef>
              <c:f>Deciles!$D$9</c:f>
              <c:numCache>
                <c:formatCode>0.0</c:formatCode>
                <c:ptCount val="1"/>
                <c:pt idx="0">
                  <c:v>2.7</c:v>
                </c:pt>
              </c:numCache>
            </c:numRef>
          </c:yVal>
        </c:ser>
        <c:ser>
          <c:idx val="2"/>
          <c:order val="2"/>
          <c:tx>
            <c:strRef>
              <c:f>Deciles!$B$10</c:f>
              <c:strCache>
                <c:ptCount val="1"/>
                <c:pt idx="0">
                  <c:v>Bra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FFC00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showSerName val="1"/>
          </c:dLbls>
          <c:xVal>
            <c:numRef>
              <c:f>Deciles!$C$10</c:f>
              <c:numCache>
                <c:formatCode>0.0</c:formatCode>
                <c:ptCount val="1"/>
                <c:pt idx="0">
                  <c:v>2.6042613100000001</c:v>
                </c:pt>
              </c:numCache>
            </c:numRef>
          </c:xVal>
          <c:yVal>
            <c:numRef>
              <c:f>Deciles!$D$10</c:f>
              <c:numCache>
                <c:formatCode>0.0</c:formatCode>
                <c:ptCount val="1"/>
                <c:pt idx="0">
                  <c:v>3.2819465999999999</c:v>
                </c:pt>
              </c:numCache>
            </c:numRef>
          </c:yVal>
        </c:ser>
        <c:ser>
          <c:idx val="3"/>
          <c:order val="3"/>
          <c:tx>
            <c:strRef>
              <c:f>Deciles!$B$11</c:f>
              <c:strCache>
                <c:ptCount val="1"/>
                <c:pt idx="0">
                  <c:v>Chi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7.5436115040075722E-3"/>
                  <c:y val="0"/>
                </c:manualLayout>
              </c:layout>
              <c:showSerName val="1"/>
            </c:dLbl>
            <c:showSerName val="1"/>
          </c:dLbls>
          <c:xVal>
            <c:numRef>
              <c:f>Deciles!$C$11</c:f>
              <c:numCache>
                <c:formatCode>0.0</c:formatCode>
                <c:ptCount val="1"/>
                <c:pt idx="0">
                  <c:v>3.7043359000000002</c:v>
                </c:pt>
              </c:numCache>
            </c:numRef>
          </c:xVal>
          <c:yVal>
            <c:numRef>
              <c:f>Deciles!$D$11</c:f>
              <c:numCache>
                <c:formatCode>0.0</c:formatCode>
                <c:ptCount val="1"/>
                <c:pt idx="0">
                  <c:v>4.3250928999999996</c:v>
                </c:pt>
              </c:numCache>
            </c:numRef>
          </c:yVal>
        </c:ser>
        <c:ser>
          <c:idx val="4"/>
          <c:order val="4"/>
          <c:tx>
            <c:strRef>
              <c:f>Deciles!$B$12</c:f>
              <c:strCache>
                <c:ptCount val="1"/>
                <c:pt idx="0">
                  <c:v>RD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FFFF0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3.583215464403583E-2"/>
                  <c:y val="-3.3003300330033E-2"/>
                </c:manualLayout>
              </c:layout>
              <c:showSerName val="1"/>
            </c:dLbl>
            <c:showVal val="1"/>
          </c:dLbls>
          <c:xVal>
            <c:numRef>
              <c:f>Deciles!$C$12</c:f>
              <c:numCache>
                <c:formatCode>0.0</c:formatCode>
                <c:ptCount val="1"/>
                <c:pt idx="0">
                  <c:v>3.7010263000000001</c:v>
                </c:pt>
              </c:numCache>
            </c:numRef>
          </c:xVal>
          <c:yVal>
            <c:numRef>
              <c:f>Deciles!$D$12</c:f>
              <c:numCache>
                <c:formatCode>0.0</c:formatCode>
                <c:ptCount val="1"/>
                <c:pt idx="0">
                  <c:v>4.5</c:v>
                </c:pt>
              </c:numCache>
            </c:numRef>
          </c:yVal>
        </c:ser>
        <c:ser>
          <c:idx val="5"/>
          <c:order val="5"/>
          <c:tx>
            <c:strRef>
              <c:f>Deciles!$B$13</c:f>
              <c:strCache>
                <c:ptCount val="1"/>
                <c:pt idx="0">
                  <c:v>Gua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showSerName val="1"/>
          </c:dLbls>
          <c:xVal>
            <c:numRef>
              <c:f>Deciles!$C$13</c:f>
              <c:numCache>
                <c:formatCode>0.0</c:formatCode>
                <c:ptCount val="1"/>
                <c:pt idx="0">
                  <c:v>3.5102003000000002</c:v>
                </c:pt>
              </c:numCache>
            </c:numRef>
          </c:xVal>
          <c:yVal>
            <c:numRef>
              <c:f>Deciles!$D$13</c:f>
              <c:numCache>
                <c:formatCode>0.0</c:formatCode>
                <c:ptCount val="1"/>
                <c:pt idx="0">
                  <c:v>3.2348726999999999</c:v>
                </c:pt>
              </c:numCache>
            </c:numRef>
          </c:yVal>
        </c:ser>
        <c:ser>
          <c:idx val="6"/>
          <c:order val="6"/>
          <c:tx>
            <c:strRef>
              <c:f>Deciles!$B$14</c:f>
              <c:strCache>
                <c:ptCount val="1"/>
                <c:pt idx="0">
                  <c:v>Hon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00B05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showSerName val="1"/>
          </c:dLbls>
          <c:xVal>
            <c:numRef>
              <c:f>Deciles!$C$14</c:f>
              <c:numCache>
                <c:formatCode>0.0</c:formatCode>
                <c:ptCount val="1"/>
                <c:pt idx="0">
                  <c:v>2.7604193399999999</c:v>
                </c:pt>
              </c:numCache>
            </c:numRef>
          </c:xVal>
          <c:yVal>
            <c:numRef>
              <c:f>Deciles!$D$14</c:f>
              <c:numCache>
                <c:formatCode>0.0</c:formatCode>
                <c:ptCount val="1"/>
                <c:pt idx="0">
                  <c:v>2.3887667499999998</c:v>
                </c:pt>
              </c:numCache>
            </c:numRef>
          </c:yVal>
        </c:ser>
        <c:ser>
          <c:idx val="7"/>
          <c:order val="7"/>
          <c:tx>
            <c:strRef>
              <c:f>Deciles!$B$15</c:f>
              <c:strCache>
                <c:ptCount val="1"/>
                <c:pt idx="0">
                  <c:v>Mex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0070C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7.5436115040075592E-3"/>
                  <c:y val="9.9009900990099497E-3"/>
                </c:manualLayout>
              </c:layout>
              <c:showSerName val="1"/>
            </c:dLbl>
            <c:showSerName val="1"/>
          </c:dLbls>
          <c:xVal>
            <c:numRef>
              <c:f>Deciles!$C$15</c:f>
              <c:numCache>
                <c:formatCode>0.0</c:formatCode>
                <c:ptCount val="1"/>
                <c:pt idx="0">
                  <c:v>3.3431202</c:v>
                </c:pt>
              </c:numCache>
            </c:numRef>
          </c:xVal>
          <c:yVal>
            <c:numRef>
              <c:f>Deciles!$D$15</c:f>
              <c:numCache>
                <c:formatCode>0.0</c:formatCode>
                <c:ptCount val="1"/>
                <c:pt idx="0">
                  <c:v>3.8581021</c:v>
                </c:pt>
              </c:numCache>
            </c:numRef>
          </c:yVal>
        </c:ser>
        <c:ser>
          <c:idx val="8"/>
          <c:order val="8"/>
          <c:tx>
            <c:strRef>
              <c:f>Deciles!$B$16</c:f>
              <c:strCache>
                <c:ptCount val="1"/>
                <c:pt idx="0">
                  <c:v>Per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chemeClr val="accent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2.8288543140028287E-2"/>
                  <c:y val="2.6402640264026524E-2"/>
                </c:manualLayout>
              </c:layout>
              <c:showSerName val="1"/>
            </c:dLbl>
            <c:showSerName val="1"/>
          </c:dLbls>
          <c:xVal>
            <c:numRef>
              <c:f>Deciles!$C$16</c:f>
              <c:numCache>
                <c:formatCode>0.0</c:formatCode>
                <c:ptCount val="1"/>
                <c:pt idx="0">
                  <c:v>3.2</c:v>
                </c:pt>
              </c:numCache>
            </c:numRef>
          </c:xVal>
          <c:yVal>
            <c:numRef>
              <c:f>Deciles!$D$16</c:f>
              <c:numCache>
                <c:formatCode>0.0</c:formatCode>
                <c:ptCount val="1"/>
                <c:pt idx="0">
                  <c:v>3.8</c:v>
                </c:pt>
              </c:numCache>
            </c:numRef>
          </c:yVal>
        </c:ser>
        <c:ser>
          <c:idx val="9"/>
          <c:order val="9"/>
          <c:tx>
            <c:strRef>
              <c:f>Deciles!$B$17</c:f>
              <c:strCache>
                <c:ptCount val="1"/>
                <c:pt idx="0">
                  <c:v>Uru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1.8859028760018933E-2"/>
                  <c:y val="-3.3003300330033E-2"/>
                </c:manualLayout>
              </c:layout>
              <c:showSerName val="1"/>
            </c:dLbl>
            <c:showSerName val="1"/>
          </c:dLbls>
          <c:xVal>
            <c:numRef>
              <c:f>Deciles!$C$17</c:f>
              <c:numCache>
                <c:formatCode>0.0</c:formatCode>
                <c:ptCount val="1"/>
                <c:pt idx="0">
                  <c:v>4.6648757999999999</c:v>
                </c:pt>
              </c:numCache>
            </c:numRef>
          </c:xVal>
          <c:yVal>
            <c:numRef>
              <c:f>Deciles!$D$17</c:f>
              <c:numCache>
                <c:formatCode>0.0</c:formatCode>
                <c:ptCount val="1"/>
                <c:pt idx="0">
                  <c:v>4.8824847</c:v>
                </c:pt>
              </c:numCache>
            </c:numRef>
          </c:yVal>
        </c:ser>
        <c:axId val="132584576"/>
        <c:axId val="132596480"/>
      </c:scatterChart>
      <c:valAx>
        <c:axId val="132584576"/>
        <c:scaling>
          <c:orientation val="minMax"/>
          <c:max val="6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Proporción del 20% inferior en 2000</a:t>
                </a:r>
              </a:p>
            </c:rich>
          </c:tx>
          <c:layout/>
        </c:title>
        <c:numFmt formatCode="0.0" sourceLinked="1"/>
        <c:majorTickMark val="none"/>
        <c:tickLblPos val="nextTo"/>
        <c:crossAx val="132596480"/>
        <c:crosses val="autoZero"/>
        <c:crossBetween val="midCat"/>
        <c:majorUnit val="1"/>
      </c:valAx>
      <c:valAx>
        <c:axId val="13259648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Proporción del 20% inferior en 2009</a:t>
                </a:r>
              </a:p>
            </c:rich>
          </c:tx>
          <c:layout/>
        </c:title>
        <c:numFmt formatCode="0.0" sourceLinked="1"/>
        <c:majorTickMark val="none"/>
        <c:tickLblPos val="nextTo"/>
        <c:crossAx val="132584576"/>
        <c:crosses val="autoZero"/>
        <c:crossBetween val="midCat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Deciles!$B$29</c:f>
              <c:strCache>
                <c:ptCount val="1"/>
                <c:pt idx="0">
                  <c:v>Arg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7030A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5.469118340405469E-2"/>
                  <c:y val="-1.9801980198019892E-2"/>
                </c:manualLayout>
              </c:layout>
              <c:showSerName val="1"/>
            </c:dLbl>
            <c:showVal val="1"/>
          </c:dLbls>
          <c:xVal>
            <c:numRef>
              <c:f>Deciles!$C$29</c:f>
              <c:numCache>
                <c:formatCode>0.0</c:formatCode>
                <c:ptCount val="1"/>
                <c:pt idx="0">
                  <c:v>41.7</c:v>
                </c:pt>
              </c:numCache>
            </c:numRef>
          </c:xVal>
          <c:yVal>
            <c:numRef>
              <c:f>Deciles!$D$29</c:f>
              <c:numCache>
                <c:formatCode>0.0</c:formatCode>
                <c:ptCount val="1"/>
                <c:pt idx="0">
                  <c:v>46.4</c:v>
                </c:pt>
              </c:numCache>
            </c:numRef>
          </c:yVal>
        </c:ser>
        <c:ser>
          <c:idx val="1"/>
          <c:order val="1"/>
          <c:tx>
            <c:strRef>
              <c:f>Deciles!$B$30</c:f>
              <c:strCache>
                <c:ptCount val="1"/>
                <c:pt idx="0">
                  <c:v>Bol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showSerName val="1"/>
          </c:dLbls>
          <c:xVal>
            <c:numRef>
              <c:f>Deciles!$C$30</c:f>
              <c:numCache>
                <c:formatCode>0.0</c:formatCode>
                <c:ptCount val="1"/>
                <c:pt idx="0">
                  <c:v>36.700000000000003</c:v>
                </c:pt>
              </c:numCache>
            </c:numRef>
          </c:xVal>
          <c:yVal>
            <c:numRef>
              <c:f>Deciles!$D$30</c:f>
              <c:numCache>
                <c:formatCode>0.0</c:formatCode>
                <c:ptCount val="1"/>
                <c:pt idx="0">
                  <c:v>36.064161300000002</c:v>
                </c:pt>
              </c:numCache>
            </c:numRef>
          </c:yVal>
        </c:ser>
        <c:ser>
          <c:idx val="2"/>
          <c:order val="2"/>
          <c:tx>
            <c:strRef>
              <c:f>Deciles!$B$31</c:f>
              <c:strCache>
                <c:ptCount val="1"/>
                <c:pt idx="0">
                  <c:v>Bra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FFC00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5.6577086280056567E-2"/>
                  <c:y val="-2.9702970297029795E-2"/>
                </c:manualLayout>
              </c:layout>
              <c:showSerName val="1"/>
            </c:dLbl>
            <c:showSerName val="1"/>
          </c:dLbls>
          <c:xVal>
            <c:numRef>
              <c:f>Deciles!$C$31</c:f>
              <c:numCache>
                <c:formatCode>0.0</c:formatCode>
                <c:ptCount val="1"/>
                <c:pt idx="0">
                  <c:v>34.285346599999997</c:v>
                </c:pt>
              </c:numCache>
            </c:numRef>
          </c:xVal>
          <c:yVal>
            <c:numRef>
              <c:f>Deciles!$D$31</c:f>
              <c:numCache>
                <c:formatCode>0.0</c:formatCode>
                <c:ptCount val="1"/>
                <c:pt idx="0">
                  <c:v>38.392018700000001</c:v>
                </c:pt>
              </c:numCache>
            </c:numRef>
          </c:yVal>
        </c:ser>
        <c:ser>
          <c:idx val="3"/>
          <c:order val="3"/>
          <c:tx>
            <c:strRef>
              <c:f>Deciles!$B$32</c:f>
              <c:strCache>
                <c:ptCount val="1"/>
                <c:pt idx="0">
                  <c:v>Chi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4.9033474776049198E-2"/>
                  <c:y val="-2.9703230165536242E-2"/>
                </c:manualLayout>
              </c:layout>
              <c:showSerName val="1"/>
            </c:dLbl>
            <c:showSerName val="1"/>
          </c:dLbls>
          <c:xVal>
            <c:numRef>
              <c:f>Deciles!$C$32</c:f>
              <c:numCache>
                <c:formatCode>0.0</c:formatCode>
                <c:ptCount val="1"/>
                <c:pt idx="0">
                  <c:v>35.767448899999998</c:v>
                </c:pt>
              </c:numCache>
            </c:numRef>
          </c:xVal>
          <c:yVal>
            <c:numRef>
              <c:f>Deciles!$D$32</c:f>
              <c:numCache>
                <c:formatCode>0.0</c:formatCode>
                <c:ptCount val="1"/>
                <c:pt idx="0">
                  <c:v>38.028176799999997</c:v>
                </c:pt>
              </c:numCache>
            </c:numRef>
          </c:yVal>
        </c:ser>
        <c:ser>
          <c:idx val="4"/>
          <c:order val="4"/>
          <c:tx>
            <c:strRef>
              <c:f>Deciles!$B$33</c:f>
              <c:strCache>
                <c:ptCount val="1"/>
                <c:pt idx="0">
                  <c:v>RD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FFFF0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3.583215464403583E-2"/>
                  <c:y val="-3.3003300330033E-2"/>
                </c:manualLayout>
              </c:layout>
              <c:showSerName val="1"/>
            </c:dLbl>
            <c:showVal val="1"/>
          </c:dLbls>
          <c:xVal>
            <c:numRef>
              <c:f>Deciles!$C$33</c:f>
              <c:numCache>
                <c:formatCode>0.0</c:formatCode>
                <c:ptCount val="1"/>
                <c:pt idx="0">
                  <c:v>39.659027899999998</c:v>
                </c:pt>
              </c:numCache>
            </c:numRef>
          </c:xVal>
          <c:yVal>
            <c:numRef>
              <c:f>Deciles!$D$33</c:f>
              <c:numCache>
                <c:formatCode>0.0</c:formatCode>
                <c:ptCount val="1"/>
                <c:pt idx="0">
                  <c:v>41</c:v>
                </c:pt>
              </c:numCache>
            </c:numRef>
          </c:yVal>
        </c:ser>
        <c:ser>
          <c:idx val="5"/>
          <c:order val="5"/>
          <c:tx>
            <c:strRef>
              <c:f>Deciles!$B$34</c:f>
              <c:strCache>
                <c:ptCount val="1"/>
                <c:pt idx="0">
                  <c:v>Gua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4.5261669024045423E-2"/>
                  <c:y val="-3.6303630363036306E-2"/>
                </c:manualLayout>
              </c:layout>
              <c:showSerName val="1"/>
            </c:dLbl>
            <c:showSerName val="1"/>
          </c:dLbls>
          <c:xVal>
            <c:numRef>
              <c:f>Deciles!$C$34</c:f>
              <c:numCache>
                <c:formatCode>0.0</c:formatCode>
                <c:ptCount val="1"/>
                <c:pt idx="0">
                  <c:v>37.340774500000002</c:v>
                </c:pt>
              </c:numCache>
            </c:numRef>
          </c:xVal>
          <c:yVal>
            <c:numRef>
              <c:f>Deciles!$D$34</c:f>
              <c:numCache>
                <c:formatCode>0.0</c:formatCode>
                <c:ptCount val="1"/>
                <c:pt idx="0">
                  <c:v>38.032384999999998</c:v>
                </c:pt>
              </c:numCache>
            </c:numRef>
          </c:yVal>
        </c:ser>
        <c:ser>
          <c:idx val="6"/>
          <c:order val="6"/>
          <c:tx>
            <c:strRef>
              <c:f>Deciles!$B$35</c:f>
              <c:strCache>
                <c:ptCount val="1"/>
                <c:pt idx="0">
                  <c:v>Hon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00B05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showSerName val="1"/>
          </c:dLbls>
          <c:xVal>
            <c:numRef>
              <c:f>Deciles!$C$35</c:f>
              <c:numCache>
                <c:formatCode>0.0</c:formatCode>
                <c:ptCount val="1"/>
                <c:pt idx="0">
                  <c:v>39.100050199999998</c:v>
                </c:pt>
              </c:numCache>
            </c:numRef>
          </c:xVal>
          <c:yVal>
            <c:numRef>
              <c:f>Deciles!$D$35</c:f>
              <c:numCache>
                <c:formatCode>0.0</c:formatCode>
                <c:ptCount val="1"/>
                <c:pt idx="0">
                  <c:v>39.0557947</c:v>
                </c:pt>
              </c:numCache>
            </c:numRef>
          </c:yVal>
        </c:ser>
        <c:ser>
          <c:idx val="7"/>
          <c:order val="7"/>
          <c:tx>
            <c:strRef>
              <c:f>Deciles!$B$36</c:f>
              <c:strCache>
                <c:ptCount val="1"/>
                <c:pt idx="0">
                  <c:v>Mex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0070C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6.4120697784064123E-2"/>
                  <c:y val="0"/>
                </c:manualLayout>
              </c:layout>
              <c:showSerName val="1"/>
            </c:dLbl>
            <c:showSerName val="1"/>
          </c:dLbls>
          <c:xVal>
            <c:numRef>
              <c:f>Deciles!$C$36</c:f>
              <c:numCache>
                <c:formatCode>0.0</c:formatCode>
                <c:ptCount val="1"/>
                <c:pt idx="0">
                  <c:v>38.1611118</c:v>
                </c:pt>
              </c:numCache>
            </c:numRef>
          </c:xVal>
          <c:yVal>
            <c:numRef>
              <c:f>Deciles!$D$36</c:f>
              <c:numCache>
                <c:formatCode>0.0</c:formatCode>
                <c:ptCount val="1"/>
                <c:pt idx="0">
                  <c:v>40.748926399999995</c:v>
                </c:pt>
              </c:numCache>
            </c:numRef>
          </c:yVal>
        </c:ser>
        <c:ser>
          <c:idx val="8"/>
          <c:order val="8"/>
          <c:tx>
            <c:strRef>
              <c:f>Deciles!$B$37</c:f>
              <c:strCache>
                <c:ptCount val="1"/>
                <c:pt idx="0">
                  <c:v>Per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chemeClr val="accent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5.2805280528052813E-2"/>
                  <c:y val="3.3003300330033012E-3"/>
                </c:manualLayout>
              </c:layout>
              <c:showSerName val="1"/>
            </c:dLbl>
            <c:showSerName val="1"/>
          </c:dLbls>
          <c:xVal>
            <c:numRef>
              <c:f>Deciles!$C$37</c:f>
              <c:numCache>
                <c:formatCode>0.0</c:formatCode>
                <c:ptCount val="1"/>
                <c:pt idx="0">
                  <c:v>38.6</c:v>
                </c:pt>
              </c:numCache>
            </c:numRef>
          </c:xVal>
          <c:yVal>
            <c:numRef>
              <c:f>Deciles!$D$37</c:f>
              <c:numCache>
                <c:formatCode>0.0</c:formatCode>
                <c:ptCount val="1"/>
                <c:pt idx="0">
                  <c:v>42.7</c:v>
                </c:pt>
              </c:numCache>
            </c:numRef>
          </c:yVal>
        </c:ser>
        <c:ser>
          <c:idx val="9"/>
          <c:order val="9"/>
          <c:tx>
            <c:strRef>
              <c:f>Deciles!$B$38</c:f>
              <c:strCache>
                <c:ptCount val="1"/>
                <c:pt idx="0">
                  <c:v>Uru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7.5436115040075653E-3"/>
                  <c:y val="6.6004001975000825E-3"/>
                </c:manualLayout>
              </c:layout>
              <c:showSerName val="1"/>
            </c:dLbl>
            <c:showSerName val="1"/>
          </c:dLbls>
          <c:xVal>
            <c:numRef>
              <c:f>Deciles!$C$38</c:f>
              <c:numCache>
                <c:formatCode>0.0</c:formatCode>
                <c:ptCount val="1"/>
                <c:pt idx="0">
                  <c:v>46.077618600000001</c:v>
                </c:pt>
              </c:numCache>
            </c:numRef>
          </c:xVal>
          <c:yVal>
            <c:numRef>
              <c:f>Deciles!$D$38</c:f>
              <c:numCache>
                <c:formatCode>0.0</c:formatCode>
                <c:ptCount val="1"/>
                <c:pt idx="0">
                  <c:v>45</c:v>
                </c:pt>
              </c:numCache>
            </c:numRef>
          </c:yVal>
        </c:ser>
        <c:axId val="132742528"/>
        <c:axId val="143888768"/>
      </c:scatterChart>
      <c:valAx>
        <c:axId val="132742528"/>
        <c:scaling>
          <c:orientation val="minMax"/>
          <c:min val="3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Proporción del 60% medio en 2000</a:t>
                </a:r>
              </a:p>
            </c:rich>
          </c:tx>
          <c:layout/>
        </c:title>
        <c:numFmt formatCode="0.0" sourceLinked="1"/>
        <c:majorTickMark val="none"/>
        <c:tickLblPos val="nextTo"/>
        <c:crossAx val="143888768"/>
        <c:crosses val="autoZero"/>
        <c:crossBetween val="midCat"/>
      </c:valAx>
      <c:valAx>
        <c:axId val="143888768"/>
        <c:scaling>
          <c:orientation val="minMax"/>
          <c:min val="30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Proporción del 60% medio en 2009</a:t>
                </a:r>
              </a:p>
            </c:rich>
          </c:tx>
          <c:layout/>
        </c:title>
        <c:numFmt formatCode="0.0" sourceLinked="1"/>
        <c:majorTickMark val="none"/>
        <c:tickLblPos val="nextTo"/>
        <c:crossAx val="132742528"/>
        <c:crosses val="autoZero"/>
        <c:crossBetween val="midCat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Deciles!$B$71</c:f>
              <c:strCache>
                <c:ptCount val="1"/>
                <c:pt idx="0">
                  <c:v>Arg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7030A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9.4295143800094787E-3"/>
                  <c:y val="-1.9801980198019872E-2"/>
                </c:manualLayout>
              </c:layout>
              <c:showSerName val="1"/>
            </c:dLbl>
            <c:showVal val="1"/>
          </c:dLbls>
          <c:xVal>
            <c:numRef>
              <c:f>Deciles!$C$71</c:f>
              <c:numCache>
                <c:formatCode>0.0</c:formatCode>
                <c:ptCount val="1"/>
                <c:pt idx="0">
                  <c:v>37.4</c:v>
                </c:pt>
              </c:numCache>
            </c:numRef>
          </c:xVal>
          <c:yVal>
            <c:numRef>
              <c:f>Deciles!$D$71</c:f>
              <c:numCache>
                <c:formatCode>0.0</c:formatCode>
                <c:ptCount val="1"/>
                <c:pt idx="0">
                  <c:v>32.4</c:v>
                </c:pt>
              </c:numCache>
            </c:numRef>
          </c:yVal>
        </c:ser>
        <c:ser>
          <c:idx val="1"/>
          <c:order val="1"/>
          <c:tx>
            <c:strRef>
              <c:f>Deciles!$B$72</c:f>
              <c:strCache>
                <c:ptCount val="1"/>
                <c:pt idx="0">
                  <c:v>Bol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5.469118340405469E-2"/>
                  <c:y val="-1.9801980198019865E-2"/>
                </c:manualLayout>
              </c:layout>
              <c:showSerName val="1"/>
            </c:dLbl>
            <c:showSerName val="1"/>
          </c:dLbls>
          <c:xVal>
            <c:numRef>
              <c:f>Deciles!$C$72</c:f>
              <c:numCache>
                <c:formatCode>0.0</c:formatCode>
                <c:ptCount val="1"/>
                <c:pt idx="0">
                  <c:v>45.125965000000001</c:v>
                </c:pt>
              </c:numCache>
            </c:numRef>
          </c:xVal>
          <c:yVal>
            <c:numRef>
              <c:f>Deciles!$D$72</c:f>
              <c:numCache>
                <c:formatCode>0.0</c:formatCode>
                <c:ptCount val="1"/>
                <c:pt idx="0">
                  <c:v>45.267536</c:v>
                </c:pt>
              </c:numCache>
            </c:numRef>
          </c:yVal>
        </c:ser>
        <c:ser>
          <c:idx val="2"/>
          <c:order val="2"/>
          <c:tx>
            <c:strRef>
              <c:f>Deciles!$B$73</c:f>
              <c:strCache>
                <c:ptCount val="1"/>
                <c:pt idx="0">
                  <c:v>Bra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FFC00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3.7718057520037822E-3"/>
                  <c:y val="-3.3003300330033012E-3"/>
                </c:manualLayout>
              </c:layout>
              <c:showSerName val="1"/>
            </c:dLbl>
            <c:showSerName val="1"/>
          </c:dLbls>
          <c:xVal>
            <c:numRef>
              <c:f>Deciles!$C$73</c:f>
              <c:numCache>
                <c:formatCode>0.0</c:formatCode>
                <c:ptCount val="1"/>
                <c:pt idx="0">
                  <c:v>46.963692000000002</c:v>
                </c:pt>
              </c:numCache>
            </c:numRef>
          </c:xVal>
          <c:yVal>
            <c:numRef>
              <c:f>Deciles!$D$73</c:f>
              <c:numCache>
                <c:formatCode>0.0</c:formatCode>
                <c:ptCount val="1"/>
                <c:pt idx="0">
                  <c:v>42.506123000000002</c:v>
                </c:pt>
              </c:numCache>
            </c:numRef>
          </c:yVal>
        </c:ser>
        <c:ser>
          <c:idx val="3"/>
          <c:order val="3"/>
          <c:tx>
            <c:strRef>
              <c:f>Deciles!$B$74</c:f>
              <c:strCache>
                <c:ptCount val="1"/>
                <c:pt idx="0">
                  <c:v>Chi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chemeClr val="bg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3.7718057520037822E-3"/>
                  <c:y val="-9.9012499675164376E-3"/>
                </c:manualLayout>
              </c:layout>
              <c:showSerName val="1"/>
            </c:dLbl>
            <c:showSerName val="1"/>
          </c:dLbls>
          <c:xVal>
            <c:numRef>
              <c:f>Deciles!$C$74</c:f>
              <c:numCache>
                <c:formatCode>0.0</c:formatCode>
                <c:ptCount val="1"/>
                <c:pt idx="0">
                  <c:v>45.286751000000002</c:v>
                </c:pt>
              </c:numCache>
            </c:numRef>
          </c:xVal>
          <c:yVal>
            <c:numRef>
              <c:f>Deciles!$D$74</c:f>
              <c:numCache>
                <c:formatCode>0.0</c:formatCode>
                <c:ptCount val="1"/>
                <c:pt idx="0">
                  <c:v>42.727702999999998</c:v>
                </c:pt>
              </c:numCache>
            </c:numRef>
          </c:yVal>
        </c:ser>
        <c:ser>
          <c:idx val="4"/>
          <c:order val="4"/>
          <c:tx>
            <c:strRef>
              <c:f>Deciles!$B$75</c:f>
              <c:strCache>
                <c:ptCount val="1"/>
                <c:pt idx="0">
                  <c:v>RD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FFFF0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5.6578571242951094E-3"/>
                  <c:y val="-6.60066006600654E-3"/>
                </c:manualLayout>
              </c:layout>
              <c:showSerName val="1"/>
            </c:dLbl>
            <c:showVal val="1"/>
          </c:dLbls>
          <c:xVal>
            <c:numRef>
              <c:f>Deciles!$C$75</c:f>
              <c:numCache>
                <c:formatCode>0.0</c:formatCode>
                <c:ptCount val="1"/>
                <c:pt idx="0">
                  <c:v>40.688766000000001</c:v>
                </c:pt>
              </c:numCache>
            </c:numRef>
          </c:xVal>
          <c:yVal>
            <c:numRef>
              <c:f>Deciles!$D$75</c:f>
              <c:numCache>
                <c:formatCode>0.0</c:formatCode>
                <c:ptCount val="1"/>
                <c:pt idx="0">
                  <c:v>38.700000000000003</c:v>
                </c:pt>
              </c:numCache>
            </c:numRef>
          </c:yVal>
        </c:ser>
        <c:ser>
          <c:idx val="5"/>
          <c:order val="5"/>
          <c:tx>
            <c:strRef>
              <c:f>Deciles!$B$76</c:f>
              <c:strCache>
                <c:ptCount val="1"/>
                <c:pt idx="0">
                  <c:v>Gua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5.6577086280056579E-3"/>
                  <c:y val="-9.9009900990099705E-3"/>
                </c:manualLayout>
              </c:layout>
              <c:showSerName val="1"/>
            </c:dLbl>
            <c:showSerName val="1"/>
          </c:dLbls>
          <c:xVal>
            <c:numRef>
              <c:f>Deciles!$C$76</c:f>
              <c:numCache>
                <c:formatCode>0.0</c:formatCode>
                <c:ptCount val="1"/>
                <c:pt idx="0">
                  <c:v>43.938774000000002</c:v>
                </c:pt>
              </c:numCache>
            </c:numRef>
          </c:xVal>
          <c:yVal>
            <c:numRef>
              <c:f>Deciles!$D$76</c:f>
              <c:numCache>
                <c:formatCode>0.0</c:formatCode>
                <c:ptCount val="1"/>
                <c:pt idx="0">
                  <c:v>43.236015000000002</c:v>
                </c:pt>
              </c:numCache>
            </c:numRef>
          </c:yVal>
        </c:ser>
        <c:ser>
          <c:idx val="6"/>
          <c:order val="6"/>
          <c:tx>
            <c:strRef>
              <c:f>Deciles!$B$77</c:f>
              <c:strCache>
                <c:ptCount val="1"/>
                <c:pt idx="0">
                  <c:v>Hon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00B05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3.7718057520037822E-3"/>
                  <c:y val="3.3003300330033012E-3"/>
                </c:manualLayout>
              </c:layout>
              <c:showSerName val="1"/>
            </c:dLbl>
            <c:showSerName val="1"/>
          </c:dLbls>
          <c:xVal>
            <c:numRef>
              <c:f>Deciles!$C$77</c:f>
              <c:numCache>
                <c:formatCode>0.0</c:formatCode>
                <c:ptCount val="1"/>
                <c:pt idx="0">
                  <c:v>41.233521000000003</c:v>
                </c:pt>
              </c:numCache>
            </c:numRef>
          </c:xVal>
          <c:yVal>
            <c:numRef>
              <c:f>Deciles!$D$77</c:f>
              <c:numCache>
                <c:formatCode>0.0</c:formatCode>
                <c:ptCount val="1"/>
                <c:pt idx="0">
                  <c:v>40.616325000000003</c:v>
                </c:pt>
              </c:numCache>
            </c:numRef>
          </c:yVal>
        </c:ser>
        <c:ser>
          <c:idx val="7"/>
          <c:order val="7"/>
          <c:tx>
            <c:strRef>
              <c:f>Deciles!$B$78</c:f>
              <c:strCache>
                <c:ptCount val="1"/>
                <c:pt idx="0">
                  <c:v>Mex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rgbClr val="0070C0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5.6577086280056579E-3"/>
                  <c:y val="0"/>
                </c:manualLayout>
              </c:layout>
              <c:showSerName val="1"/>
            </c:dLbl>
            <c:showSerName val="1"/>
          </c:dLbls>
          <c:xVal>
            <c:numRef>
              <c:f>Deciles!$C$78</c:f>
              <c:numCache>
                <c:formatCode>0.0</c:formatCode>
                <c:ptCount val="1"/>
                <c:pt idx="0">
                  <c:v>42.965117999999997</c:v>
                </c:pt>
              </c:numCache>
            </c:numRef>
          </c:xVal>
          <c:yVal>
            <c:numRef>
              <c:f>Deciles!$D$78</c:f>
              <c:numCache>
                <c:formatCode>0.0</c:formatCode>
                <c:ptCount val="1"/>
                <c:pt idx="0">
                  <c:v>39.617702000000001</c:v>
                </c:pt>
              </c:numCache>
            </c:numRef>
          </c:yVal>
        </c:ser>
        <c:ser>
          <c:idx val="8"/>
          <c:order val="8"/>
          <c:tx>
            <c:strRef>
              <c:f>Deciles!$B$79</c:f>
              <c:strCache>
                <c:ptCount val="1"/>
                <c:pt idx="0">
                  <c:v>Per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chemeClr val="accent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5.6577086280056579E-3"/>
                  <c:y val="-1.9802240066526401E-2"/>
                </c:manualLayout>
              </c:layout>
              <c:showSerName val="1"/>
            </c:dLbl>
            <c:showSerName val="1"/>
          </c:dLbls>
          <c:xVal>
            <c:numRef>
              <c:f>Deciles!$C$79</c:f>
              <c:numCache>
                <c:formatCode>0.0</c:formatCode>
                <c:ptCount val="1"/>
                <c:pt idx="0">
                  <c:v>41.9</c:v>
                </c:pt>
              </c:numCache>
            </c:numRef>
          </c:xVal>
          <c:yVal>
            <c:numRef>
              <c:f>Deciles!$D$79</c:f>
              <c:numCache>
                <c:formatCode>0.0</c:formatCode>
                <c:ptCount val="1"/>
                <c:pt idx="0">
                  <c:v>36.799999999999997</c:v>
                </c:pt>
              </c:numCache>
            </c:numRef>
          </c:yVal>
        </c:ser>
        <c:ser>
          <c:idx val="9"/>
          <c:order val="9"/>
          <c:tx>
            <c:strRef>
              <c:f>Deciles!$B$80</c:f>
              <c:strCache>
                <c:ptCount val="1"/>
                <c:pt idx="0">
                  <c:v>Uru</c:v>
                </c:pt>
              </c:strCache>
            </c:strRef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circle"/>
            <c:size val="5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7.5436115040075687E-3"/>
                  <c:y val="-2.3102570099529641E-2"/>
                </c:manualLayout>
              </c:layout>
              <c:showSerName val="1"/>
            </c:dLbl>
            <c:showSerName val="1"/>
          </c:dLbls>
          <c:xVal>
            <c:numRef>
              <c:f>Deciles!$C$80</c:f>
              <c:numCache>
                <c:formatCode>0.0</c:formatCode>
                <c:ptCount val="1"/>
                <c:pt idx="0">
                  <c:v>32.577990999999997</c:v>
                </c:pt>
              </c:numCache>
            </c:numRef>
          </c:xVal>
          <c:yVal>
            <c:numRef>
              <c:f>Deciles!$D$80</c:f>
              <c:numCache>
                <c:formatCode>0.0</c:formatCode>
                <c:ptCount val="1"/>
                <c:pt idx="0">
                  <c:v>33.775761000000003</c:v>
                </c:pt>
              </c:numCache>
            </c:numRef>
          </c:yVal>
        </c:ser>
        <c:axId val="91245952"/>
        <c:axId val="91256704"/>
      </c:scatterChart>
      <c:valAx>
        <c:axId val="91245952"/>
        <c:scaling>
          <c:orientation val="minMax"/>
          <c:max val="50"/>
          <c:min val="3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Proporción del 10% superior en 2000</a:t>
                </a:r>
              </a:p>
            </c:rich>
          </c:tx>
          <c:layout/>
        </c:title>
        <c:numFmt formatCode="0.0" sourceLinked="1"/>
        <c:majorTickMark val="none"/>
        <c:tickLblPos val="nextTo"/>
        <c:crossAx val="91256704"/>
        <c:crosses val="autoZero"/>
        <c:crossBetween val="midCat"/>
      </c:valAx>
      <c:valAx>
        <c:axId val="91256704"/>
        <c:scaling>
          <c:orientation val="minMax"/>
          <c:max val="50"/>
          <c:min val="30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Proporción del 10% superior en 2009</a:t>
                </a:r>
              </a:p>
            </c:rich>
          </c:tx>
          <c:layout/>
        </c:title>
        <c:numFmt formatCode="0.0" sourceLinked="1"/>
        <c:majorTickMark val="none"/>
        <c:tickLblPos val="nextTo"/>
        <c:crossAx val="91245952"/>
        <c:crosses val="autoZero"/>
        <c:crossBetween val="midCat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'GIC1'!$F$7</c:f>
              <c:strCache>
                <c:ptCount val="1"/>
                <c:pt idx="0">
                  <c:v>Ingreso per cápita del hogar por decil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numRef>
              <c:f>'GIC1'!$A$9:$A$18</c:f>
              <c:numCache>
                <c:formatCode>#,##0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'GIC1'!$F$9:$F$18</c:f>
              <c:numCache>
                <c:formatCode>#,##0.0</c:formatCode>
                <c:ptCount val="10"/>
                <c:pt idx="0">
                  <c:v>13.718383725471018</c:v>
                </c:pt>
                <c:pt idx="1">
                  <c:v>11.492884945277947</c:v>
                </c:pt>
                <c:pt idx="2">
                  <c:v>11.780786795646915</c:v>
                </c:pt>
                <c:pt idx="3">
                  <c:v>11.552694597517849</c:v>
                </c:pt>
                <c:pt idx="4">
                  <c:v>10.789988609588418</c:v>
                </c:pt>
                <c:pt idx="5">
                  <c:v>9.9409858890211336</c:v>
                </c:pt>
                <c:pt idx="6">
                  <c:v>9.3992114916770184</c:v>
                </c:pt>
                <c:pt idx="7">
                  <c:v>8.3813499883877505</c:v>
                </c:pt>
                <c:pt idx="8">
                  <c:v>7.3408825181569615</c:v>
                </c:pt>
                <c:pt idx="9">
                  <c:v>5.083964143108064</c:v>
                </c:pt>
              </c:numCache>
            </c:numRef>
          </c:val>
        </c:ser>
        <c:gapWidth val="50"/>
        <c:axId val="62282368"/>
        <c:axId val="62284928"/>
      </c:barChart>
      <c:lineChart>
        <c:grouping val="standard"/>
        <c:ser>
          <c:idx val="1"/>
          <c:order val="1"/>
          <c:tx>
            <c:strRef>
              <c:f>'GIC1'!$G$7</c:f>
              <c:strCache>
                <c:ptCount val="1"/>
                <c:pt idx="0">
                  <c:v>Tasa de crecimiento promedio del ingreso per cápita</c:v>
                </c:pt>
              </c:strCache>
            </c:strRef>
          </c:tx>
          <c:spPr>
            <a:ln w="12700">
              <a:solidFill>
                <a:srgbClr val="0070C0"/>
              </a:solidFill>
              <a:prstDash val="sysDash"/>
            </a:ln>
          </c:spPr>
          <c:marker>
            <c:symbol val="none"/>
          </c:marker>
          <c:dLbls>
            <c:dLbl>
              <c:idx val="9"/>
              <c:layout/>
              <c:showVal val="1"/>
            </c:dLbl>
            <c:delete val="1"/>
            <c:spPr>
              <a:ln>
                <a:solidFill>
                  <a:srgbClr val="0070C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en-US"/>
              </a:p>
            </c:txPr>
          </c:dLbls>
          <c:val>
            <c:numRef>
              <c:f>'GIC1'!$G$9:$G$18</c:f>
              <c:numCache>
                <c:formatCode>#,##0.0</c:formatCode>
                <c:ptCount val="10"/>
                <c:pt idx="0">
                  <c:v>9.9481132703853081</c:v>
                </c:pt>
                <c:pt idx="1">
                  <c:v>9.9481132703853081</c:v>
                </c:pt>
                <c:pt idx="2">
                  <c:v>9.9481132703853081</c:v>
                </c:pt>
                <c:pt idx="3">
                  <c:v>9.9481132703853081</c:v>
                </c:pt>
                <c:pt idx="4">
                  <c:v>9.9481132703853081</c:v>
                </c:pt>
                <c:pt idx="5">
                  <c:v>9.9481132703853081</c:v>
                </c:pt>
                <c:pt idx="6">
                  <c:v>9.9481132703853081</c:v>
                </c:pt>
                <c:pt idx="7">
                  <c:v>9.9481132703853081</c:v>
                </c:pt>
                <c:pt idx="8">
                  <c:v>9.9481132703853081</c:v>
                </c:pt>
                <c:pt idx="9">
                  <c:v>9.9481132703853081</c:v>
                </c:pt>
              </c:numCache>
            </c:numRef>
          </c:val>
        </c:ser>
        <c:marker val="1"/>
        <c:axId val="62282368"/>
        <c:axId val="62284928"/>
      </c:lineChart>
      <c:catAx>
        <c:axId val="622823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Decil</a:t>
                </a:r>
              </a:p>
            </c:rich>
          </c:tx>
          <c:layout/>
        </c:title>
        <c:numFmt formatCode="#,##0" sourceLinked="1"/>
        <c:majorTickMark val="none"/>
        <c:tickLblPos val="nextTo"/>
        <c:crossAx val="62284928"/>
        <c:crosses val="autoZero"/>
        <c:auto val="1"/>
        <c:lblAlgn val="ctr"/>
        <c:lblOffset val="100"/>
      </c:catAx>
      <c:valAx>
        <c:axId val="6228492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Tasa de crecimiento anual (en %)</a:t>
                </a:r>
              </a:p>
            </c:rich>
          </c:tx>
          <c:layout/>
        </c:title>
        <c:numFmt formatCode="#,##0.0" sourceLinked="1"/>
        <c:tickLblPos val="nextTo"/>
        <c:crossAx val="62282368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ysClr val="window" lastClr="FFFFFF"/>
    </a:solidFill>
    <a:ln>
      <a:solidFill>
        <a:schemeClr val="bg1"/>
      </a:solidFill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'GIC1'!$R$7</c:f>
              <c:strCache>
                <c:ptCount val="1"/>
                <c:pt idx="0">
                  <c:v>Ingreso per cápita del hogar por decil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numRef>
              <c:f>'GIC1'!$A$9:$A$18</c:f>
              <c:numCache>
                <c:formatCode>#,##0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'GIC1'!$R$9:$R$18</c:f>
              <c:numCache>
                <c:formatCode>#,##0.0</c:formatCode>
                <c:ptCount val="10"/>
                <c:pt idx="0">
                  <c:v>11.780056858804782</c:v>
                </c:pt>
                <c:pt idx="1">
                  <c:v>8.2971516524968347</c:v>
                </c:pt>
                <c:pt idx="2">
                  <c:v>7.4512226415666474</c:v>
                </c:pt>
                <c:pt idx="3">
                  <c:v>6.6908907718510182</c:v>
                </c:pt>
                <c:pt idx="4">
                  <c:v>6.0594195909958648</c:v>
                </c:pt>
                <c:pt idx="5">
                  <c:v>5.6283980556338937</c:v>
                </c:pt>
                <c:pt idx="6">
                  <c:v>4.7872724899560612</c:v>
                </c:pt>
                <c:pt idx="7">
                  <c:v>3.8568428582816368</c:v>
                </c:pt>
                <c:pt idx="8">
                  <c:v>2.8934006662044096</c:v>
                </c:pt>
                <c:pt idx="9">
                  <c:v>1.6056478707401991</c:v>
                </c:pt>
              </c:numCache>
            </c:numRef>
          </c:val>
        </c:ser>
        <c:gapWidth val="50"/>
        <c:axId val="64042496"/>
        <c:axId val="64053632"/>
      </c:barChart>
      <c:lineChart>
        <c:grouping val="standard"/>
        <c:ser>
          <c:idx val="1"/>
          <c:order val="1"/>
          <c:tx>
            <c:strRef>
              <c:f>'GIC1'!$S$7</c:f>
              <c:strCache>
                <c:ptCount val="1"/>
                <c:pt idx="0">
                  <c:v>Tasa de crecimiento promedio del ingreso per cápita</c:v>
                </c:pt>
              </c:strCache>
            </c:strRef>
          </c:tx>
          <c:spPr>
            <a:ln w="12700">
              <a:solidFill>
                <a:srgbClr val="0070C0"/>
              </a:solidFill>
              <a:prstDash val="sysDash"/>
            </a:ln>
          </c:spPr>
          <c:marker>
            <c:symbol val="none"/>
          </c:marker>
          <c:dLbls>
            <c:dLbl>
              <c:idx val="9"/>
              <c:layout/>
              <c:showVal val="1"/>
            </c:dLbl>
            <c:delete val="1"/>
            <c:spPr>
              <a:ln>
                <a:solidFill>
                  <a:srgbClr val="0070C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en-US"/>
              </a:p>
            </c:txPr>
          </c:dLbls>
          <c:cat>
            <c:numRef>
              <c:f>'GIC1'!$A$9:$A$18</c:f>
              <c:numCache>
                <c:formatCode>#,##0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'GIC1'!$S$9:$S$18</c:f>
              <c:numCache>
                <c:formatCode>#,##0.0</c:formatCode>
                <c:ptCount val="10"/>
                <c:pt idx="0">
                  <c:v>5.9050303456531346</c:v>
                </c:pt>
                <c:pt idx="1">
                  <c:v>5.9050303456531346</c:v>
                </c:pt>
                <c:pt idx="2">
                  <c:v>5.9050303456531346</c:v>
                </c:pt>
                <c:pt idx="3">
                  <c:v>5.9050303456531346</c:v>
                </c:pt>
                <c:pt idx="4">
                  <c:v>5.9050303456531346</c:v>
                </c:pt>
                <c:pt idx="5">
                  <c:v>5.9050303456531346</c:v>
                </c:pt>
                <c:pt idx="6">
                  <c:v>5.9050303456531346</c:v>
                </c:pt>
                <c:pt idx="7">
                  <c:v>5.9050303456531346</c:v>
                </c:pt>
                <c:pt idx="8">
                  <c:v>5.9050303456531346</c:v>
                </c:pt>
                <c:pt idx="9">
                  <c:v>5.9050303456531346</c:v>
                </c:pt>
              </c:numCache>
            </c:numRef>
          </c:val>
        </c:ser>
        <c:marker val="1"/>
        <c:axId val="64042496"/>
        <c:axId val="64053632"/>
      </c:lineChart>
      <c:catAx>
        <c:axId val="640424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Decil</a:t>
                </a:r>
              </a:p>
            </c:rich>
          </c:tx>
          <c:layout/>
        </c:title>
        <c:numFmt formatCode="#,##0" sourceLinked="1"/>
        <c:majorTickMark val="none"/>
        <c:tickLblPos val="nextTo"/>
        <c:crossAx val="64053632"/>
        <c:crosses val="autoZero"/>
        <c:auto val="1"/>
        <c:lblAlgn val="ctr"/>
        <c:lblOffset val="100"/>
      </c:catAx>
      <c:valAx>
        <c:axId val="6405363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Tasa de crecimiento anual (en %)</a:t>
                </a:r>
              </a:p>
            </c:rich>
          </c:tx>
          <c:layout/>
        </c:title>
        <c:numFmt formatCode="#,##0.0" sourceLinked="1"/>
        <c:tickLblPos val="nextTo"/>
        <c:crossAx val="64042496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ysClr val="window" lastClr="FFFFFF"/>
    </a:solidFill>
    <a:ln>
      <a:solidFill>
        <a:schemeClr val="bg1"/>
      </a:solidFill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'GIC1'!$BN$7</c:f>
              <c:strCache>
                <c:ptCount val="1"/>
                <c:pt idx="0">
                  <c:v>Ingreso per cápita del hogar por decil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numRef>
              <c:f>'GIC1'!$A$9:$A$18</c:f>
              <c:numCache>
                <c:formatCode>#,##0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'GIC1'!$BN$9:$BN$18</c:f>
              <c:numCache>
                <c:formatCode>#,##0.0</c:formatCode>
                <c:ptCount val="10"/>
                <c:pt idx="0">
                  <c:v>4.0707307530170649</c:v>
                </c:pt>
                <c:pt idx="1">
                  <c:v>3.8395464198250129</c:v>
                </c:pt>
                <c:pt idx="2">
                  <c:v>3.2549635432634618</c:v>
                </c:pt>
                <c:pt idx="3">
                  <c:v>3.1006318847267611</c:v>
                </c:pt>
                <c:pt idx="4">
                  <c:v>2.841427227728416</c:v>
                </c:pt>
                <c:pt idx="5">
                  <c:v>2.5771598279847598</c:v>
                </c:pt>
                <c:pt idx="6">
                  <c:v>2.3239256920227671</c:v>
                </c:pt>
                <c:pt idx="7">
                  <c:v>2.2469748523455242</c:v>
                </c:pt>
                <c:pt idx="8">
                  <c:v>1.8390056706006437</c:v>
                </c:pt>
                <c:pt idx="9">
                  <c:v>0.5565048462302683</c:v>
                </c:pt>
              </c:numCache>
            </c:numRef>
          </c:val>
        </c:ser>
        <c:gapWidth val="50"/>
        <c:axId val="91036288"/>
        <c:axId val="91070464"/>
      </c:barChart>
      <c:lineChart>
        <c:grouping val="standard"/>
        <c:ser>
          <c:idx val="1"/>
          <c:order val="1"/>
          <c:tx>
            <c:strRef>
              <c:f>'GIC1'!$BO$7</c:f>
              <c:strCache>
                <c:ptCount val="1"/>
                <c:pt idx="0">
                  <c:v>Tasa de crecimiento promedio del ingreso per cápita</c:v>
                </c:pt>
              </c:strCache>
            </c:strRef>
          </c:tx>
          <c:spPr>
            <a:ln w="12700">
              <a:solidFill>
                <a:srgbClr val="0070C0"/>
              </a:solidFill>
              <a:prstDash val="sysDash"/>
            </a:ln>
          </c:spPr>
          <c:marker>
            <c:symbol val="none"/>
          </c:marker>
          <c:dLbls>
            <c:dLbl>
              <c:idx val="9"/>
              <c:layout/>
              <c:showVal val="1"/>
            </c:dLbl>
            <c:delete val="1"/>
            <c:spPr>
              <a:ln>
                <a:solidFill>
                  <a:srgbClr val="0070C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en-US"/>
              </a:p>
            </c:txPr>
          </c:dLbls>
          <c:val>
            <c:numRef>
              <c:f>'GIC1'!$BO$9:$BO$18</c:f>
              <c:numCache>
                <c:formatCode>#,##0.0</c:formatCode>
                <c:ptCount val="10"/>
                <c:pt idx="0">
                  <c:v>2.6650870717744679</c:v>
                </c:pt>
                <c:pt idx="1">
                  <c:v>2.6650870717744679</c:v>
                </c:pt>
                <c:pt idx="2">
                  <c:v>2.6650870717744679</c:v>
                </c:pt>
                <c:pt idx="3">
                  <c:v>2.6650870717744679</c:v>
                </c:pt>
                <c:pt idx="4">
                  <c:v>2.6650870717744679</c:v>
                </c:pt>
                <c:pt idx="5">
                  <c:v>2.6650870717744679</c:v>
                </c:pt>
                <c:pt idx="6">
                  <c:v>2.6650870717744679</c:v>
                </c:pt>
                <c:pt idx="7">
                  <c:v>2.6650870717744679</c:v>
                </c:pt>
                <c:pt idx="8">
                  <c:v>2.6650870717744679</c:v>
                </c:pt>
                <c:pt idx="9">
                  <c:v>2.6650870717744679</c:v>
                </c:pt>
              </c:numCache>
            </c:numRef>
          </c:val>
        </c:ser>
        <c:marker val="1"/>
        <c:axId val="91036288"/>
        <c:axId val="91070464"/>
      </c:lineChart>
      <c:catAx>
        <c:axId val="910362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Decil</a:t>
                </a:r>
              </a:p>
            </c:rich>
          </c:tx>
          <c:layout/>
        </c:title>
        <c:numFmt formatCode="#,##0" sourceLinked="1"/>
        <c:majorTickMark val="none"/>
        <c:tickLblPos val="low"/>
        <c:crossAx val="91070464"/>
        <c:crosses val="autoZero"/>
        <c:auto val="1"/>
        <c:lblAlgn val="ctr"/>
        <c:lblOffset val="100"/>
      </c:catAx>
      <c:valAx>
        <c:axId val="9107046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Tasa de crecimiento anual (en %)</a:t>
                </a:r>
              </a:p>
            </c:rich>
          </c:tx>
          <c:layout/>
        </c:title>
        <c:numFmt formatCode="#,##0.0" sourceLinked="1"/>
        <c:tickLblPos val="nextTo"/>
        <c:crossAx val="91036288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ysClr val="window" lastClr="FFFFFF"/>
    </a:solidFill>
    <a:ln>
      <a:solidFill>
        <a:schemeClr val="bg1"/>
      </a:solidFill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'GIC1'!$CL$7</c:f>
              <c:strCache>
                <c:ptCount val="1"/>
                <c:pt idx="0">
                  <c:v>Ingreso per cápita del hogar por decil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numRef>
              <c:f>'GIC1'!$A$9:$A$18</c:f>
              <c:numCache>
                <c:formatCode>#,##0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'GIC1'!$CL$9:$CL$18</c:f>
              <c:numCache>
                <c:formatCode>#,##0.0</c:formatCode>
                <c:ptCount val="10"/>
                <c:pt idx="0">
                  <c:v>9.5537357664807097</c:v>
                </c:pt>
                <c:pt idx="1">
                  <c:v>7.7617009470470277</c:v>
                </c:pt>
                <c:pt idx="2">
                  <c:v>7.3230214886227625</c:v>
                </c:pt>
                <c:pt idx="3">
                  <c:v>7.1484297960875383</c:v>
                </c:pt>
                <c:pt idx="4">
                  <c:v>7.0292049811830797</c:v>
                </c:pt>
                <c:pt idx="5">
                  <c:v>6.7769420168678405</c:v>
                </c:pt>
                <c:pt idx="6">
                  <c:v>6.4809442245811528</c:v>
                </c:pt>
                <c:pt idx="7">
                  <c:v>6.0360246012365346</c:v>
                </c:pt>
                <c:pt idx="8">
                  <c:v>5.1275272289494414</c:v>
                </c:pt>
                <c:pt idx="9">
                  <c:v>2.6430178778331515</c:v>
                </c:pt>
              </c:numCache>
            </c:numRef>
          </c:val>
        </c:ser>
        <c:gapWidth val="50"/>
        <c:axId val="104254464"/>
        <c:axId val="114612480"/>
      </c:barChart>
      <c:lineChart>
        <c:grouping val="standard"/>
        <c:ser>
          <c:idx val="1"/>
          <c:order val="1"/>
          <c:tx>
            <c:strRef>
              <c:f>'GIC1'!$CM$7</c:f>
              <c:strCache>
                <c:ptCount val="1"/>
                <c:pt idx="0">
                  <c:v>Tasa de crecimiento promedio del ingreso per cápita</c:v>
                </c:pt>
              </c:strCache>
            </c:strRef>
          </c:tx>
          <c:spPr>
            <a:ln w="12700">
              <a:solidFill>
                <a:srgbClr val="0070C0"/>
              </a:solidFill>
              <a:prstDash val="sysDash"/>
            </a:ln>
          </c:spPr>
          <c:marker>
            <c:symbol val="none"/>
          </c:marker>
          <c:dLbls>
            <c:dLbl>
              <c:idx val="9"/>
              <c:layout/>
              <c:showVal val="1"/>
            </c:dLbl>
            <c:delete val="1"/>
            <c:spPr>
              <a:ln>
                <a:solidFill>
                  <a:srgbClr val="0070C0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en-US"/>
              </a:p>
            </c:txPr>
          </c:dLbls>
          <c:val>
            <c:numRef>
              <c:f>'GIC1'!$CM$9:$CM$18</c:f>
              <c:numCache>
                <c:formatCode>#,##0.0</c:formatCode>
                <c:ptCount val="10"/>
                <c:pt idx="0">
                  <c:v>6.5880548928889242</c:v>
                </c:pt>
                <c:pt idx="1">
                  <c:v>6.5880548928889242</c:v>
                </c:pt>
                <c:pt idx="2">
                  <c:v>6.5880548928889242</c:v>
                </c:pt>
                <c:pt idx="3">
                  <c:v>6.5880548928889242</c:v>
                </c:pt>
                <c:pt idx="4">
                  <c:v>6.5880548928889242</c:v>
                </c:pt>
                <c:pt idx="5">
                  <c:v>6.5880548928889242</c:v>
                </c:pt>
                <c:pt idx="6">
                  <c:v>6.5880548928889242</c:v>
                </c:pt>
                <c:pt idx="7">
                  <c:v>6.5880548928889242</c:v>
                </c:pt>
                <c:pt idx="8">
                  <c:v>6.5880548928889242</c:v>
                </c:pt>
                <c:pt idx="9">
                  <c:v>6.5880548928889242</c:v>
                </c:pt>
              </c:numCache>
            </c:numRef>
          </c:val>
        </c:ser>
        <c:marker val="1"/>
        <c:axId val="104254464"/>
        <c:axId val="114612480"/>
      </c:lineChart>
      <c:catAx>
        <c:axId val="1042544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Decil</a:t>
                </a:r>
              </a:p>
            </c:rich>
          </c:tx>
          <c:layout/>
        </c:title>
        <c:numFmt formatCode="#,##0" sourceLinked="1"/>
        <c:majorTickMark val="none"/>
        <c:tickLblPos val="low"/>
        <c:crossAx val="114612480"/>
        <c:crosses val="autoZero"/>
        <c:auto val="1"/>
        <c:lblAlgn val="ctr"/>
        <c:lblOffset val="100"/>
      </c:catAx>
      <c:valAx>
        <c:axId val="11461248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Tasa de crecimiento anual (en %)</a:t>
                </a:r>
              </a:p>
            </c:rich>
          </c:tx>
          <c:layout/>
        </c:title>
        <c:numFmt formatCode="#,##0.0" sourceLinked="1"/>
        <c:tickLblPos val="nextTo"/>
        <c:crossAx val="104254464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ysClr val="window" lastClr="FFFFFF"/>
    </a:solidFill>
    <a:ln>
      <a:solidFill>
        <a:schemeClr val="bg1"/>
      </a:solidFill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0.55965</cdr:x>
      <cdr:y>0.89029</cdr:y>
    </cdr:from>
    <cdr:to>
      <cdr:x>0.66297</cdr:x>
      <cdr:y>0.96982</cdr:y>
    </cdr:to>
    <cdr:sp macro="" textlink="">
      <cdr:nvSpPr>
        <cdr:cNvPr id="18" name="Oval 17"/>
        <cdr:cNvSpPr/>
      </cdr:nvSpPr>
      <cdr:spPr>
        <a:xfrm xmlns:a="http://schemas.openxmlformats.org/drawingml/2006/main">
          <a:off x="4680520" y="4248472"/>
          <a:ext cx="864094" cy="379517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0.10042</cdr:x>
      <cdr:y>0.03465</cdr:y>
    </cdr:from>
    <cdr:to>
      <cdr:x>0.96605</cdr:x>
      <cdr:y>0.82426</cdr:y>
    </cdr:to>
    <cdr:sp macro="" textlink="">
      <cdr:nvSpPr>
        <cdr:cNvPr id="7" name="6 Conector recto"/>
        <cdr:cNvSpPr/>
      </cdr:nvSpPr>
      <cdr:spPr>
        <a:xfrm xmlns:a="http://schemas.openxmlformats.org/drawingml/2006/main" flipV="1">
          <a:off x="676276" y="133350"/>
          <a:ext cx="5829300" cy="303847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75000"/>
            </a:schemeClr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MX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0.11174</cdr:x>
      <cdr:y>0.03465</cdr:y>
    </cdr:from>
    <cdr:to>
      <cdr:x>0.96181</cdr:x>
      <cdr:y>0.82178</cdr:y>
    </cdr:to>
    <cdr:sp macro="" textlink="">
      <cdr:nvSpPr>
        <cdr:cNvPr id="7" name="6 Conector recto"/>
        <cdr:cNvSpPr/>
      </cdr:nvSpPr>
      <cdr:spPr>
        <a:xfrm xmlns:a="http://schemas.openxmlformats.org/drawingml/2006/main" flipV="1">
          <a:off x="752475" y="133349"/>
          <a:ext cx="5724526" cy="302895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75000"/>
            </a:schemeClr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MX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0.11174</cdr:x>
      <cdr:y>0.03465</cdr:y>
    </cdr:from>
    <cdr:to>
      <cdr:x>0.96181</cdr:x>
      <cdr:y>0.82178</cdr:y>
    </cdr:to>
    <cdr:sp macro="" textlink="">
      <cdr:nvSpPr>
        <cdr:cNvPr id="7" name="6 Conector recto"/>
        <cdr:cNvSpPr/>
      </cdr:nvSpPr>
      <cdr:spPr>
        <a:xfrm xmlns:a="http://schemas.openxmlformats.org/drawingml/2006/main" flipV="1">
          <a:off x="752475" y="133349"/>
          <a:ext cx="5724526" cy="302895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75000"/>
            </a:schemeClr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MX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0.43597</cdr:x>
      <cdr:y>0</cdr:y>
    </cdr:from>
    <cdr:to>
      <cdr:x>0.49093</cdr:x>
      <cdr:y>0.37724</cdr:y>
    </cdr:to>
    <cdr:sp macro="" textlink="">
      <cdr:nvSpPr>
        <cdr:cNvPr id="3" name="Straight Arrow Connector 2"/>
        <cdr:cNvSpPr/>
      </cdr:nvSpPr>
      <cdr:spPr>
        <a:xfrm xmlns:a="http://schemas.openxmlformats.org/drawingml/2006/main">
          <a:off x="3708920" y="0"/>
          <a:ext cx="467544" cy="180019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E7B91-4EAA-4212-BD93-211A83AB308E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F7B67-C533-4915-B976-465D96DFC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Coeficiente</a:t>
            </a:r>
            <a:r>
              <a:rPr lang="es-AR" baseline="0" dirty="0" smtClean="0"/>
              <a:t> de </a:t>
            </a:r>
            <a:r>
              <a:rPr lang="es-AR" baseline="0" dirty="0" err="1" smtClean="0"/>
              <a:t>gini</a:t>
            </a:r>
            <a:r>
              <a:rPr lang="es-AR" baseline="0" dirty="0" smtClean="0"/>
              <a:t> indicador más frecuente de la desigualdad. Su valor puede ir de 0 a 1 (o a 100 si está en porcentaje), cuando más cercano a 1 mayor desigualdad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F7B67-C533-4915-B976-465D96DFC8D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F7B67-C533-4915-B976-465D96DFC8D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La caída fue igual o mayor al aumento del</a:t>
            </a:r>
            <a:r>
              <a:rPr lang="es-AR" baseline="0" dirty="0" smtClean="0"/>
              <a:t> periodo previo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F7B67-C533-4915-B976-465D96DFC8D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>
              <a:latin typeface="Arial" charset="0"/>
              <a:cs typeface="Arial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6876BD-64FC-45E0-AB95-2CBEBC8A7A49}" type="slidenum">
              <a:rPr lang="en-US" smtClean="0">
                <a:latin typeface="Arial" charset="0"/>
                <a:cs typeface="Arial" charset="0"/>
              </a:rPr>
              <a:pPr/>
              <a:t>29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F7B67-C533-4915-B976-465D96DFC8D5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DF0-8185-43F1-9EC2-11CEB7DE742F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940D-3C2F-4687-830A-F49CF9054224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1011-65EA-4449-956A-361AE17DFE01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A94B-E765-44E0-AF32-D4DFF2EF6B2D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F3D5A-10C3-4F4F-9E92-54248D72BB39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93A36-E3F5-4ACE-845B-E7D7202ED19F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79FD2-BB38-4C9B-A0E6-A37A6820BA04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BF134-356C-4621-8098-DF7B8C218D3C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367C-D04A-4294-9A30-F69590D42441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D489-E096-4816-8B73-09ADD58859F8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12960D1-CC2F-4F0B-B2C6-D932B489C338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074F9C-CBB3-415C-BD05-6F952F2333E4}" type="datetime1">
              <a:rPr lang="es-MX" smtClean="0"/>
              <a:pPr/>
              <a:t>08/06/2011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199905-B910-433B-A8EE-6F7BD097F5F2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deas.repec.org/p/tul/wpaper/1118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g-mond.parisschoolofeconomics.eu/topincomes/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205246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 </a:t>
            </a:r>
            <a:r>
              <a:rPr lang="en-US" sz="6000" dirty="0" err="1" smtClean="0"/>
              <a:t>Tendencias</a:t>
            </a:r>
            <a:r>
              <a:rPr lang="es-AR" sz="6000" dirty="0" smtClean="0"/>
              <a:t> de la </a:t>
            </a:r>
            <a:r>
              <a:rPr lang="es-AR" sz="6000" b="1" dirty="0" smtClean="0"/>
              <a:t>desigualdad </a:t>
            </a:r>
            <a:r>
              <a:rPr lang="es-AR" sz="6000" b="1" dirty="0" smtClean="0"/>
              <a:t>en América Latina</a:t>
            </a:r>
            <a:br>
              <a:rPr lang="es-AR" sz="6000" b="1" dirty="0" smtClean="0"/>
            </a:br>
            <a:endParaRPr lang="en-US" sz="6000" b="1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0" y="2132856"/>
            <a:ext cx="8964488" cy="4464496"/>
          </a:xfrm>
        </p:spPr>
        <p:txBody>
          <a:bodyPr>
            <a:normAutofit fontScale="32500" lnSpcReduction="20000"/>
          </a:bodyPr>
          <a:lstStyle/>
          <a:p>
            <a:pPr algn="ctr" eaLnBrk="1" hangingPunct="1"/>
            <a:endParaRPr lang="es-MX" sz="1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2800" b="1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es-MX" sz="9800" b="1" dirty="0" smtClean="0">
                <a:solidFill>
                  <a:schemeClr val="tx1"/>
                </a:solidFill>
              </a:rPr>
              <a:t>Nora </a:t>
            </a:r>
            <a:r>
              <a:rPr lang="es-MX" sz="9800" b="1" dirty="0" err="1" smtClean="0">
                <a:solidFill>
                  <a:schemeClr val="tx1"/>
                </a:solidFill>
              </a:rPr>
              <a:t>Lustig</a:t>
            </a:r>
            <a:r>
              <a:rPr lang="es-MX" sz="9800" dirty="0" smtClean="0"/>
              <a:t> </a:t>
            </a:r>
          </a:p>
          <a:p>
            <a:pPr algn="ctr" eaLnBrk="1" hangingPunct="1"/>
            <a:r>
              <a:rPr lang="es-MX" sz="9800" dirty="0" smtClean="0">
                <a:solidFill>
                  <a:schemeClr val="tx1"/>
                </a:solidFill>
              </a:rPr>
              <a:t>Profesora </a:t>
            </a:r>
            <a:r>
              <a:rPr lang="es-MX" sz="9800" i="1" dirty="0" smtClean="0">
                <a:solidFill>
                  <a:schemeClr val="tx1"/>
                </a:solidFill>
              </a:rPr>
              <a:t>Samuel Z. Stone </a:t>
            </a:r>
            <a:r>
              <a:rPr lang="es-MX" sz="9800" dirty="0" smtClean="0">
                <a:solidFill>
                  <a:schemeClr val="tx1"/>
                </a:solidFill>
              </a:rPr>
              <a:t>de Economía Latinoamericana </a:t>
            </a:r>
          </a:p>
          <a:p>
            <a:pPr algn="ctr" eaLnBrk="1" hangingPunct="1"/>
            <a:r>
              <a:rPr lang="es-MX" sz="9800" dirty="0" smtClean="0">
                <a:solidFill>
                  <a:schemeClr val="tx1"/>
                </a:solidFill>
              </a:rPr>
              <a:t>Tulane </a:t>
            </a:r>
            <a:r>
              <a:rPr lang="es-MX" sz="9800" dirty="0" err="1" smtClean="0">
                <a:solidFill>
                  <a:schemeClr val="tx1"/>
                </a:solidFill>
              </a:rPr>
              <a:t>University</a:t>
            </a:r>
            <a:endParaRPr lang="es-MX" sz="9800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4600" dirty="0" smtClean="0">
              <a:solidFill>
                <a:schemeClr val="tx1"/>
              </a:solidFill>
            </a:endParaRPr>
          </a:p>
          <a:p>
            <a:pPr algn="ctr" eaLnBrk="1" hangingPunct="1"/>
            <a:endParaRPr lang="es-MX" sz="4600" dirty="0" smtClean="0">
              <a:solidFill>
                <a:schemeClr val="tx1"/>
              </a:solidFill>
            </a:endParaRPr>
          </a:p>
          <a:p>
            <a:endParaRPr lang="es-ES" sz="4600" i="1" dirty="0" smtClean="0"/>
          </a:p>
          <a:p>
            <a:endParaRPr lang="es-ES" sz="4600" i="1" dirty="0" smtClean="0"/>
          </a:p>
          <a:p>
            <a:pPr algn="ctr"/>
            <a:r>
              <a:rPr lang="es-ES" sz="10000" dirty="0" smtClean="0"/>
              <a:t>Seminario de pobreza y política social</a:t>
            </a:r>
            <a:endParaRPr lang="es-ES" sz="10000" dirty="0" smtClean="0"/>
          </a:p>
          <a:p>
            <a:pPr algn="ctr"/>
            <a:r>
              <a:rPr lang="es-ES" sz="10000" dirty="0" smtClean="0"/>
              <a:t>Universidad Iberoamericana, Puebla, 8 de junio </a:t>
            </a:r>
            <a:r>
              <a:rPr lang="es-ES" sz="10000" dirty="0" smtClean="0"/>
              <a:t>2011</a:t>
            </a:r>
            <a:endParaRPr lang="en-US" sz="10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El 60% intermedio también mejoró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10</a:t>
            </a:fld>
            <a:endParaRPr lang="es-MX"/>
          </a:p>
        </p:txBody>
      </p:sp>
      <p:graphicFrame>
        <p:nvGraphicFramePr>
          <p:cNvPr id="7" name="8 Gráfico"/>
          <p:cNvGraphicFramePr>
            <a:graphicFrameLocks noGrp="1"/>
          </p:cNvGraphicFramePr>
          <p:nvPr>
            <p:ph idx="1"/>
          </p:nvPr>
        </p:nvGraphicFramePr>
        <p:xfrm>
          <a:off x="0" y="1484785"/>
          <a:ext cx="8686800" cy="491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La participación del 10% más alto cayó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11</a:t>
            </a:fld>
            <a:endParaRPr lang="es-MX"/>
          </a:p>
        </p:txBody>
      </p:sp>
      <p:graphicFrame>
        <p:nvGraphicFramePr>
          <p:cNvPr id="7" name="10 Gráfico"/>
          <p:cNvGraphicFramePr>
            <a:graphicFrameLocks noGrp="1"/>
          </p:cNvGraphicFramePr>
          <p:nvPr>
            <p:ph idx="1"/>
          </p:nvPr>
        </p:nvGraphicFramePr>
        <p:xfrm>
          <a:off x="179512" y="1774825"/>
          <a:ext cx="8507288" cy="489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La </a:t>
            </a:r>
            <a:r>
              <a:rPr lang="en-US" sz="3600" b="1" dirty="0" err="1" smtClean="0"/>
              <a:t>caída</a:t>
            </a:r>
            <a:r>
              <a:rPr lang="en-US" sz="3600" b="1" dirty="0" smtClean="0"/>
              <a:t> de la </a:t>
            </a:r>
            <a:r>
              <a:rPr lang="en-US" sz="3600" b="1" dirty="0" err="1" smtClean="0"/>
              <a:t>desigualdad</a:t>
            </a:r>
            <a:r>
              <a:rPr lang="en-US" sz="3600" b="1" dirty="0" smtClean="0"/>
              <a:t> en </a:t>
            </a:r>
            <a:r>
              <a:rPr lang="en-US" sz="3600" b="1" dirty="0" err="1" smtClean="0"/>
              <a:t>América</a:t>
            </a:r>
            <a:r>
              <a:rPr lang="en-US" sz="3600" b="1" dirty="0" smtClean="0"/>
              <a:t> Latina: ¿</a:t>
            </a:r>
            <a:r>
              <a:rPr lang="en-US" sz="3600" b="1" dirty="0" err="1" smtClean="0"/>
              <a:t>desde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cuándo</a:t>
            </a:r>
            <a:r>
              <a:rPr lang="en-US" sz="3600" b="1" dirty="0"/>
              <a:t>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5334000"/>
          </a:xfrm>
        </p:spPr>
        <p:txBody>
          <a:bodyPr/>
          <a:lstStyle/>
          <a:p>
            <a:pPr algn="just" eaLnBrk="1" hangingPunct="1"/>
            <a:endParaRPr lang="es-MX" sz="2800" dirty="0" smtClean="0"/>
          </a:p>
          <a:p>
            <a:pPr algn="just" eaLnBrk="1" hangingPunct="1"/>
            <a:r>
              <a:rPr lang="es-MX" sz="2800" dirty="0" smtClean="0"/>
              <a:t>En tres países empezó en la segunda mitad de los noventa: México, Brasil y Chile</a:t>
            </a:r>
          </a:p>
          <a:p>
            <a:pPr algn="just" eaLnBrk="1" hangingPunct="1"/>
            <a:endParaRPr lang="es-MX" sz="2800" dirty="0"/>
          </a:p>
          <a:p>
            <a:pPr algn="just" eaLnBrk="1" hangingPunct="1"/>
            <a:r>
              <a:rPr lang="es-MX" sz="2800" dirty="0" smtClean="0"/>
              <a:t>En seis empezó a partir del 2002-2003: Argentina, Bolivia, El Salvador, Paraguay, Panamá</a:t>
            </a:r>
            <a:r>
              <a:rPr lang="es-MX" sz="2800" dirty="0"/>
              <a:t> </a:t>
            </a:r>
            <a:r>
              <a:rPr lang="es-MX" sz="2800" dirty="0" smtClean="0"/>
              <a:t>y Perú</a:t>
            </a:r>
          </a:p>
          <a:p>
            <a:pPr algn="just" eaLnBrk="1" hangingPunct="1"/>
            <a:endParaRPr lang="es-MX" sz="2800" dirty="0"/>
          </a:p>
          <a:p>
            <a:pPr algn="just" eaLnBrk="1" hangingPunct="1"/>
            <a:r>
              <a:rPr lang="es-MX" sz="2800" dirty="0" smtClean="0"/>
              <a:t>En otros, en contraste, hay oscilaciones anuales pero el punta a punta de 2000 a  2009 aumentó: Costa Rica, Honduras y Uruguay</a:t>
            </a:r>
            <a:endParaRPr lang="es-MX" dirty="0" smtClean="0"/>
          </a:p>
          <a:p>
            <a:pPr lvl="1"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>
              <a:buFont typeface="Wingdings 2" pitchFamily="18" charset="2"/>
              <a:buNone/>
            </a:pPr>
            <a:endParaRPr lang="es-MX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47A7C7B-5295-4A9E-B347-E6F49EBB680F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Caída de la desigualdad desde la segunda mitad de la década de los 90s</a:t>
            </a:r>
          </a:p>
          <a:p>
            <a:r>
              <a:rPr lang="es-MX" sz="3200" b="1" i="1" dirty="0" smtClean="0"/>
              <a:t>Índice de Gini 1996=100</a:t>
            </a:r>
            <a:endParaRPr lang="es-MX" sz="3200" b="1" i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416823" cy="4425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Caída de la desigualdad desde 2002-2003</a:t>
            </a:r>
          </a:p>
          <a:p>
            <a:r>
              <a:rPr lang="es-MX" sz="3200" b="1" i="1" dirty="0" smtClean="0"/>
              <a:t>Índice de </a:t>
            </a:r>
            <a:r>
              <a:rPr lang="es-MX" sz="3200" b="1" i="1" dirty="0" err="1" smtClean="0"/>
              <a:t>Gini</a:t>
            </a:r>
            <a:r>
              <a:rPr lang="es-MX" sz="3200" b="1" i="1" dirty="0" smtClean="0"/>
              <a:t> 1999=100 </a:t>
            </a:r>
            <a:endParaRPr lang="es-MX" sz="3200" b="1" i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8118419" cy="4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 rot="5400000">
            <a:off x="2087724" y="3969060"/>
            <a:ext cx="32403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/>
              <a:t>Aumento de la desigualdad: 2000-2009 (sólo Uruguay estad. </a:t>
            </a:r>
            <a:r>
              <a:rPr lang="es-MX" sz="3600" b="1" dirty="0" err="1" smtClean="0"/>
              <a:t>signif</a:t>
            </a:r>
            <a:r>
              <a:rPr lang="es-MX" sz="3600" b="1" dirty="0" smtClean="0"/>
              <a:t>.)</a:t>
            </a:r>
            <a:endParaRPr lang="es-MX" sz="3600" b="1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978446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>Año en el que la desigualdad comenzó a descender</a:t>
            </a:r>
            <a:br>
              <a:rPr lang="es-MX" sz="4800" dirty="0" smtClean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7792829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16</a:t>
            </a:fld>
            <a:endParaRPr lang="es-MX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628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dirty="0" smtClean="0"/>
              <a:t>La caída de la desigualdad ha sido generalizada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410200"/>
          </a:xfrm>
        </p:spPr>
        <p:txBody>
          <a:bodyPr rtlCol="0">
            <a:normAutofit/>
          </a:bodyPr>
          <a:lstStyle/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s-MX" sz="2400" dirty="0" smtClean="0"/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400" dirty="0" smtClean="0"/>
              <a:t>Países con desigualdad persistentemente alta (Brasil) y en aquellos con desigualdad normalmente baja (Argentina).</a:t>
            </a: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s-MX" sz="2400" dirty="0" smtClean="0"/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400" dirty="0" smtClean="0"/>
              <a:t>Países con rápido crecimiento económico (Chile y Perú), en países donde el crecimiento ha sido lento (Brasil y México), y en aquellos en recuperación de episodios de crisis (Argentina y Venezuela).</a:t>
            </a: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MX" sz="2400" dirty="0" smtClean="0"/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400" dirty="0" smtClean="0"/>
              <a:t>Países gobernados tanto por regímenes de izquierda (Argentina, Brasil, Chile y Venezuela), como por regímenes de centro o centro-derecha (México y Perú).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F99392-0B28-4A09-9282-2795AA69BA61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América Latina: Coeficiente de Gini por país: Circa 2009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5256584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Arrow Connector 4"/>
          <p:cNvCxnSpPr/>
          <p:nvPr/>
        </p:nvCxnSpPr>
        <p:spPr>
          <a:xfrm rot="10800000">
            <a:off x="4067944" y="1412776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4139952" y="1700808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5220072" y="3645024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5796136" y="5013176"/>
            <a:ext cx="9361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18</a:t>
            </a:fld>
            <a:endParaRPr lang="es-MX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524000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sz="3200" b="1" dirty="0" smtClean="0"/>
              <a:t>¿Por qué ha disminuido la desigualdad en América Latina? ¿Hay factores en común?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84784"/>
            <a:ext cx="8763000" cy="5373216"/>
          </a:xfrm>
        </p:spPr>
        <p:txBody>
          <a:bodyPr rtlCol="0">
            <a:normAutofit fontScale="25000" lnSpcReduction="20000"/>
          </a:bodyPr>
          <a:lstStyle/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9600" dirty="0" smtClean="0"/>
              <a:t>Análisis exhaustivo para cuatro países (en </a:t>
            </a:r>
            <a:r>
              <a:rPr lang="es-MX" sz="9600" dirty="0" err="1" smtClean="0"/>
              <a:t>Lopez</a:t>
            </a:r>
            <a:r>
              <a:rPr lang="es-MX" sz="9600" dirty="0" smtClean="0"/>
              <a:t>-Calva and </a:t>
            </a:r>
            <a:r>
              <a:rPr lang="es-MX" sz="9600" dirty="0" err="1" smtClean="0"/>
              <a:t>Lustig</a:t>
            </a:r>
            <a:r>
              <a:rPr lang="es-MX" sz="9600" dirty="0" smtClean="0"/>
              <a:t>, 2010):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9600" dirty="0" smtClean="0"/>
              <a:t>Argentina (</a:t>
            </a:r>
            <a:r>
              <a:rPr lang="es-MX" sz="9600" dirty="0" err="1" smtClean="0"/>
              <a:t>Gasparini</a:t>
            </a:r>
            <a:r>
              <a:rPr lang="es-MX" sz="9600" dirty="0" smtClean="0"/>
              <a:t> y Cruces) (urbano; 2/3 de la población)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9600" dirty="0" smtClean="0"/>
              <a:t>Brasil (Barros, Carvalho, Franco y Mendonça)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9600" dirty="0" smtClean="0"/>
              <a:t>México (Esquivel, Lustig y Scott)</a:t>
            </a:r>
          </a:p>
          <a:p>
            <a:pPr marL="731520" lvl="1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 sz="9600" dirty="0" smtClean="0"/>
              <a:t>Perú (Jaramillo y Saavedra</a:t>
            </a:r>
            <a:r>
              <a:rPr lang="es-MX" sz="9600" dirty="0" smtClean="0"/>
              <a:t>)</a:t>
            </a:r>
            <a:endParaRPr lang="es-MX" sz="9600" dirty="0" smtClean="0"/>
          </a:p>
          <a:p>
            <a:pPr marL="438912" indent="-32004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9600" dirty="0" smtClean="0"/>
              <a:t>Es una muestra de países representativa de la diversidad latinoamericana: alta, media y baja desigualdad; alto y bajo crecimiento económico; alta y baja proporción de población indígena; regímenes de izquierda y no izquierda</a:t>
            </a:r>
            <a:r>
              <a:rPr lang="es-MX" sz="9600" dirty="0" smtClean="0"/>
              <a:t>.</a:t>
            </a:r>
            <a:endParaRPr lang="es-MX" sz="9600" dirty="0" smtClean="0"/>
          </a:p>
          <a:p>
            <a:pPr marL="438912" indent="-32004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9600" dirty="0" smtClean="0"/>
              <a:t>En contraste, en Uruguay aumentó la desigualdad:</a:t>
            </a:r>
          </a:p>
          <a:p>
            <a:pPr lvl="1" indent="-320040" algn="just">
              <a:lnSpc>
                <a:spcPct val="120000"/>
              </a:lnSpc>
              <a:spcBef>
                <a:spcPts val="0"/>
              </a:spcBef>
              <a:buFont typeface="Wingdings 2"/>
              <a:buChar char=""/>
              <a:defRPr/>
            </a:pPr>
            <a:r>
              <a:rPr lang="en-US" sz="9600" dirty="0" smtClean="0"/>
              <a:t>Uruguay (</a:t>
            </a:r>
            <a:r>
              <a:rPr lang="en-US" sz="9600" dirty="0" err="1" smtClean="0"/>
              <a:t>Alves,Amarante</a:t>
            </a:r>
            <a:r>
              <a:rPr lang="en-US" sz="9600" dirty="0" smtClean="0"/>
              <a:t>, </a:t>
            </a:r>
            <a:r>
              <a:rPr lang="en-US" sz="9600" dirty="0" smtClean="0"/>
              <a:t>Salas y </a:t>
            </a:r>
            <a:r>
              <a:rPr lang="en-US" sz="9600" dirty="0" err="1" smtClean="0"/>
              <a:t>Vigorito</a:t>
            </a:r>
            <a:r>
              <a:rPr lang="en-US" sz="9600" dirty="0" smtClean="0"/>
              <a:t>)</a:t>
            </a:r>
          </a:p>
          <a:p>
            <a:pPr algn="just">
              <a:lnSpc>
                <a:spcPct val="120000"/>
              </a:lnSpc>
              <a:defRPr/>
            </a:pPr>
            <a:r>
              <a:rPr lang="es-AR" sz="10000" dirty="0" smtClean="0"/>
              <a:t>Siguiente transparencia: evolución del coeficiente de </a:t>
            </a:r>
            <a:r>
              <a:rPr lang="es-AR" sz="10000" dirty="0" err="1" smtClean="0"/>
              <a:t>Gini</a:t>
            </a:r>
            <a:endParaRPr lang="es-MX" sz="10000" dirty="0" smtClean="0"/>
          </a:p>
          <a:p>
            <a:pPr marL="438912" indent="-32004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s-MX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790D7404-7BC0-48B6-8690-61610F5B8B8A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63408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Fuentes principales </a:t>
            </a:r>
            <a:r>
              <a:rPr lang="es-AR" dirty="0" smtClean="0"/>
              <a:t>de la presentación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endParaRPr lang="es-AR" sz="2400" i="1" dirty="0" smtClean="0"/>
          </a:p>
          <a:p>
            <a:r>
              <a:rPr lang="es-AR" sz="2400" dirty="0" smtClean="0"/>
              <a:t>Proyecto auspiciado y financiado por el PNUD 2008-2011</a:t>
            </a:r>
            <a:endParaRPr lang="es-AR" sz="2400" i="1" dirty="0" smtClean="0"/>
          </a:p>
          <a:p>
            <a:r>
              <a:rPr lang="es-AR" sz="2400" i="1" dirty="0" err="1" smtClean="0"/>
              <a:t>Declining</a:t>
            </a:r>
            <a:r>
              <a:rPr lang="es-AR" sz="2400" i="1" dirty="0" smtClean="0"/>
              <a:t> </a:t>
            </a:r>
            <a:r>
              <a:rPr lang="es-AR" sz="2400" i="1" dirty="0" err="1"/>
              <a:t>Inequality</a:t>
            </a:r>
            <a:r>
              <a:rPr lang="es-AR" sz="2400" i="1" dirty="0"/>
              <a:t> in </a:t>
            </a:r>
            <a:r>
              <a:rPr lang="es-AR" sz="2400" i="1" dirty="0" err="1"/>
              <a:t>Latin</a:t>
            </a:r>
            <a:r>
              <a:rPr lang="es-AR" sz="2400" i="1" dirty="0"/>
              <a:t> </a:t>
            </a:r>
            <a:r>
              <a:rPr lang="es-AR" sz="2400" i="1" dirty="0" err="1" smtClean="0"/>
              <a:t>America</a:t>
            </a:r>
            <a:r>
              <a:rPr lang="es-AR" sz="2400" i="1" dirty="0" smtClean="0"/>
              <a:t>: A </a:t>
            </a:r>
            <a:r>
              <a:rPr lang="es-AR" sz="2400" i="1" dirty="0" err="1"/>
              <a:t>Decade</a:t>
            </a:r>
            <a:r>
              <a:rPr lang="es-AR" sz="2400" i="1" dirty="0"/>
              <a:t> of </a:t>
            </a:r>
            <a:r>
              <a:rPr lang="es-AR" sz="2400" i="1" dirty="0" err="1"/>
              <a:t>Progress</a:t>
            </a:r>
            <a:r>
              <a:rPr lang="es-AR" sz="2400" i="1" dirty="0"/>
              <a:t>? </a:t>
            </a:r>
            <a:r>
              <a:rPr lang="es-MX" sz="2400" dirty="0" err="1"/>
              <a:t>Edited</a:t>
            </a:r>
            <a:r>
              <a:rPr lang="es-MX" sz="2400" dirty="0"/>
              <a:t> </a:t>
            </a:r>
            <a:r>
              <a:rPr lang="es-MX" sz="2400" dirty="0" err="1"/>
              <a:t>by</a:t>
            </a:r>
            <a:r>
              <a:rPr lang="es-MX" sz="2400" dirty="0"/>
              <a:t> Luis F. López-Calva and Nora </a:t>
            </a:r>
            <a:r>
              <a:rPr lang="es-MX" sz="2400" dirty="0" err="1"/>
              <a:t>Lustig</a:t>
            </a:r>
            <a:r>
              <a:rPr lang="es-MX" sz="2400" dirty="0"/>
              <a:t>, Brookings </a:t>
            </a:r>
            <a:r>
              <a:rPr lang="es-MX" sz="2400" dirty="0" err="1"/>
              <a:t>Institution</a:t>
            </a:r>
            <a:r>
              <a:rPr lang="es-MX" sz="2400" dirty="0"/>
              <a:t> and UNDP, </a:t>
            </a:r>
            <a:r>
              <a:rPr lang="es-MX" sz="2400" dirty="0" smtClean="0"/>
              <a:t>2010. Versión </a:t>
            </a:r>
            <a:r>
              <a:rPr lang="es-MX" sz="2400" dirty="0"/>
              <a:t>en español será publicada por el Fondo de Cultura Económica en otoño </a:t>
            </a:r>
            <a:r>
              <a:rPr lang="es-MX" sz="2400" dirty="0" smtClean="0"/>
              <a:t>2011</a:t>
            </a:r>
          </a:p>
          <a:p>
            <a:r>
              <a:rPr lang="en-US" sz="2400" dirty="0" smtClean="0"/>
              <a:t>Nora </a:t>
            </a:r>
            <a:r>
              <a:rPr lang="en-US" sz="2400" dirty="0" err="1" smtClean="0"/>
              <a:t>Lustig</a:t>
            </a:r>
            <a:r>
              <a:rPr lang="en-US" sz="2400" dirty="0" smtClean="0"/>
              <a:t>, Luis F. Lopez </a:t>
            </a:r>
            <a:r>
              <a:rPr lang="en-US" sz="2400" dirty="0" err="1" smtClean="0"/>
              <a:t>Calva</a:t>
            </a:r>
            <a:r>
              <a:rPr lang="en-US" sz="2400" dirty="0" smtClean="0"/>
              <a:t>, and Eduardo Ortiz-Juarez. 2011. </a:t>
            </a:r>
            <a:r>
              <a:rPr lang="en-US" sz="2400" dirty="0" smtClean="0">
                <a:hlinkClick r:id="rId2"/>
              </a:rPr>
              <a:t>The Decline in Inequality in Latin America: How Much, Since When and Why</a:t>
            </a:r>
            <a:r>
              <a:rPr lang="en-US" sz="2400" dirty="0" smtClean="0"/>
              <a:t>. Tulane University Economics Working Paper </a:t>
            </a:r>
            <a:r>
              <a:rPr lang="en-US" sz="2400" dirty="0" smtClean="0"/>
              <a:t>1118</a:t>
            </a:r>
          </a:p>
          <a:p>
            <a:endParaRPr lang="es-MX" sz="2400" i="1" dirty="0" smtClean="0"/>
          </a:p>
          <a:p>
            <a:r>
              <a:rPr lang="es-MX" sz="2400" i="1" dirty="0" smtClean="0"/>
              <a:t>Compromiso con la equidad</a:t>
            </a:r>
            <a:r>
              <a:rPr lang="es-MX" sz="2400" dirty="0" smtClean="0"/>
              <a:t>, proyecto dirigido por Nora </a:t>
            </a:r>
            <a:r>
              <a:rPr lang="es-MX" sz="2400" dirty="0" err="1" smtClean="0"/>
              <a:t>Lustig</a:t>
            </a:r>
            <a:r>
              <a:rPr lang="es-MX" sz="2400" dirty="0" smtClean="0"/>
              <a:t> (financiado por CIDA, General Electric y PNUD), </a:t>
            </a:r>
            <a:r>
              <a:rPr lang="es-MX" sz="2400" dirty="0" err="1" smtClean="0"/>
              <a:t>co</a:t>
            </a:r>
            <a:r>
              <a:rPr lang="es-MX" sz="2400" dirty="0" smtClean="0"/>
              <a:t>-auspiciado por CIPR/Universidad de Tulane y Diálogo Interamericano: 9 países</a:t>
            </a:r>
          </a:p>
          <a:p>
            <a:pPr lvl="1"/>
            <a:r>
              <a:rPr lang="es-MX" sz="2000" i="1" dirty="0" smtClean="0"/>
              <a:t>Argentina (Carola </a:t>
            </a:r>
            <a:r>
              <a:rPr lang="es-MX" sz="2000" i="1" dirty="0" err="1" smtClean="0"/>
              <a:t>Pessino</a:t>
            </a:r>
            <a:r>
              <a:rPr lang="es-MX" sz="2000" i="1" dirty="0" smtClean="0"/>
              <a:t>, </a:t>
            </a:r>
            <a:r>
              <a:rPr lang="es-MX" sz="2000" i="1" dirty="0" err="1" smtClean="0"/>
              <a:t>Univ</a:t>
            </a:r>
            <a:r>
              <a:rPr lang="es-MX" sz="2000" i="1" dirty="0" smtClean="0"/>
              <a:t> Torcuato di Tella)</a:t>
            </a:r>
          </a:p>
          <a:p>
            <a:pPr lvl="1"/>
            <a:r>
              <a:rPr lang="es-MX" sz="2000" i="1" dirty="0" smtClean="0"/>
              <a:t>México (John Scott, CIDE)</a:t>
            </a:r>
            <a:endParaRPr lang="es-MX" sz="2000" i="1" dirty="0" smtClean="0"/>
          </a:p>
          <a:p>
            <a:endParaRPr lang="es-MX" sz="2400" dirty="0" smtClean="0"/>
          </a:p>
          <a:p>
            <a:endParaRPr lang="es-MX" sz="2400" dirty="0" smtClean="0"/>
          </a:p>
          <a:p>
            <a:pPr>
              <a:buNone/>
            </a:pPr>
            <a:endParaRPr lang="es-MX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7848600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/>
          <p:nvPr/>
        </p:nvCxnSpPr>
        <p:spPr>
          <a:xfrm rot="5400000">
            <a:off x="5472100" y="1664804"/>
            <a:ext cx="115212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103948" y="2168860"/>
            <a:ext cx="115212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6624228" y="2744924"/>
            <a:ext cx="115212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472100" y="2888940"/>
            <a:ext cx="864096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20</a:t>
            </a:fld>
            <a:endParaRPr lang="es-MX"/>
          </a:p>
        </p:txBody>
      </p:sp>
      <p:cxnSp>
        <p:nvCxnSpPr>
          <p:cNvPr id="13" name="Straight Connector 12"/>
          <p:cNvCxnSpPr/>
          <p:nvPr/>
        </p:nvCxnSpPr>
        <p:spPr>
          <a:xfrm>
            <a:off x="2051720" y="4077072"/>
            <a:ext cx="1584176" cy="122413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4427984" y="5085184"/>
            <a:ext cx="792088" cy="7920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635896" y="5157192"/>
            <a:ext cx="792088" cy="21602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843808" y="436510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23528" y="260648"/>
            <a:ext cx="6912768" cy="12241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964488" cy="125272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Argentina (urbana): curvas de incidencia del crecimiento por </a:t>
            </a:r>
            <a:r>
              <a:rPr lang="es-AR" dirty="0" err="1" smtClean="0"/>
              <a:t>deciles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21</a:t>
            </a:fld>
            <a:endParaRPr lang="es-MX"/>
          </a:p>
        </p:txBody>
      </p:sp>
      <p:graphicFrame>
        <p:nvGraphicFramePr>
          <p:cNvPr id="5" name="5 Gráfico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964488" cy="125272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Brasil (urbana): curvas de incidencia del crecimiento por </a:t>
            </a:r>
            <a:r>
              <a:rPr lang="es-AR" dirty="0" err="1" smtClean="0"/>
              <a:t>deciles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22</a:t>
            </a:fld>
            <a:endParaRPr lang="es-MX"/>
          </a:p>
        </p:txBody>
      </p:sp>
      <p:graphicFrame>
        <p:nvGraphicFramePr>
          <p:cNvPr id="7" name="8 Gráfico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964488" cy="125272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México: curvas de incidencia del crecimiento por </a:t>
            </a:r>
            <a:r>
              <a:rPr lang="es-AR" dirty="0" err="1" smtClean="0"/>
              <a:t>deciles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23</a:t>
            </a:fld>
            <a:endParaRPr lang="es-MX"/>
          </a:p>
        </p:txBody>
      </p:sp>
      <p:graphicFrame>
        <p:nvGraphicFramePr>
          <p:cNvPr id="7" name="24 Gráfico"/>
          <p:cNvGraphicFramePr>
            <a:graphicFrameLocks noGrp="1"/>
          </p:cNvGraphicFramePr>
          <p:nvPr>
            <p:ph idx="1"/>
          </p:nvPr>
        </p:nvGraphicFramePr>
        <p:xfrm>
          <a:off x="251520" y="1628801"/>
          <a:ext cx="8435280" cy="4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964488" cy="125272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Perú: curvas de incidencia del crecimiento por </a:t>
            </a:r>
            <a:r>
              <a:rPr lang="es-AR" dirty="0" err="1" smtClean="0"/>
              <a:t>deciles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24</a:t>
            </a:fld>
            <a:endParaRPr lang="es-MX"/>
          </a:p>
        </p:txBody>
      </p:sp>
      <p:graphicFrame>
        <p:nvGraphicFramePr>
          <p:cNvPr id="7" name="32 Gráfico"/>
          <p:cNvGraphicFramePr>
            <a:graphicFrameLocks noGrp="1"/>
          </p:cNvGraphicFramePr>
          <p:nvPr>
            <p:ph idx="1"/>
          </p:nvPr>
        </p:nvGraphicFramePr>
        <p:xfrm>
          <a:off x="179512" y="1628801"/>
          <a:ext cx="8507288" cy="4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964488" cy="125272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Uruguay (urbano): curvas de incidencia del crecimiento por </a:t>
            </a:r>
            <a:r>
              <a:rPr lang="es-AR" dirty="0" err="1" smtClean="0"/>
              <a:t>deciles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25</a:t>
            </a:fld>
            <a:endParaRPr lang="es-MX"/>
          </a:p>
        </p:txBody>
      </p:sp>
      <p:graphicFrame>
        <p:nvGraphicFramePr>
          <p:cNvPr id="5" name="34 Gráfico"/>
          <p:cNvGraphicFramePr>
            <a:graphicFrameLocks noGrp="1"/>
          </p:cNvGraphicFramePr>
          <p:nvPr>
            <p:ph idx="1"/>
          </p:nvPr>
        </p:nvGraphicFramePr>
        <p:xfrm>
          <a:off x="251520" y="1700809"/>
          <a:ext cx="8435280" cy="469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/>
              <a:t>¿</a:t>
            </a:r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qué</a:t>
            </a:r>
            <a:r>
              <a:rPr lang="en-US" b="1" dirty="0" smtClean="0"/>
              <a:t> ha </a:t>
            </a:r>
            <a:r>
              <a:rPr lang="en-US" b="1" dirty="0" err="1" smtClean="0"/>
              <a:t>caído</a:t>
            </a:r>
            <a:r>
              <a:rPr lang="en-US" b="1" dirty="0" smtClean="0"/>
              <a:t> la </a:t>
            </a:r>
            <a:r>
              <a:rPr lang="en-US" b="1" dirty="0" err="1" smtClean="0"/>
              <a:t>desigualdad</a:t>
            </a:r>
            <a:r>
              <a:rPr lang="en-US" b="1" dirty="0" smtClean="0"/>
              <a:t> en Argentina, </a:t>
            </a:r>
            <a:r>
              <a:rPr lang="en-US" b="1" dirty="0" err="1" smtClean="0"/>
              <a:t>Brasil</a:t>
            </a:r>
            <a:r>
              <a:rPr lang="en-US" b="1" dirty="0" smtClean="0"/>
              <a:t>, México y </a:t>
            </a:r>
            <a:r>
              <a:rPr lang="en-US" b="1" dirty="0" err="1" smtClean="0"/>
              <a:t>Perú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67A08-49B8-49BD-BAA8-BEEC4DC2682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Fuerzas del mercado </a:t>
            </a:r>
          </a:p>
          <a:p>
            <a:pPr lvl="1"/>
            <a:r>
              <a:rPr lang="es-AR" dirty="0" smtClean="0"/>
              <a:t>Demanda y oferta de mano de obra de diferentes niveles de calificación</a:t>
            </a:r>
          </a:p>
          <a:p>
            <a:endParaRPr lang="es-AR" dirty="0" smtClean="0"/>
          </a:p>
          <a:p>
            <a:r>
              <a:rPr lang="es-AR" dirty="0" smtClean="0"/>
              <a:t>Estado</a:t>
            </a:r>
          </a:p>
          <a:p>
            <a:endParaRPr lang="es-AR" dirty="0" smtClean="0"/>
          </a:p>
          <a:p>
            <a:pPr lvl="1"/>
            <a:r>
              <a:rPr lang="es-AR" dirty="0" smtClean="0"/>
              <a:t>Política fiscal: transferencias gubernamentales</a:t>
            </a:r>
          </a:p>
          <a:p>
            <a:pPr lvl="1"/>
            <a:endParaRPr lang="es-AR" dirty="0" smtClean="0"/>
          </a:p>
          <a:p>
            <a:pPr lvl="1"/>
            <a:r>
              <a:rPr lang="es-AR" dirty="0" smtClean="0"/>
              <a:t>Salario mínimo</a:t>
            </a:r>
          </a:p>
          <a:p>
            <a:endParaRPr lang="es-AR" dirty="0" smtClean="0"/>
          </a:p>
          <a:p>
            <a:pPr lvl="1"/>
            <a:r>
              <a:rPr lang="es-AR" dirty="0" smtClean="0"/>
              <a:t>Política laboral y fortaleza sindical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/>
              <a:t>¿</a:t>
            </a:r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qué</a:t>
            </a:r>
            <a:r>
              <a:rPr lang="en-US" b="1" dirty="0" smtClean="0"/>
              <a:t> ha </a:t>
            </a:r>
            <a:r>
              <a:rPr lang="en-US" b="1" dirty="0" err="1" smtClean="0"/>
              <a:t>caído</a:t>
            </a:r>
            <a:r>
              <a:rPr lang="en-US" b="1" dirty="0" smtClean="0"/>
              <a:t> la </a:t>
            </a:r>
            <a:r>
              <a:rPr lang="en-US" b="1" dirty="0" err="1" smtClean="0"/>
              <a:t>desigualdad</a:t>
            </a:r>
            <a:r>
              <a:rPr lang="en-US" b="1" dirty="0" smtClean="0"/>
              <a:t> en Argentina, </a:t>
            </a:r>
            <a:r>
              <a:rPr lang="en-US" b="1" dirty="0" err="1" smtClean="0"/>
              <a:t>Brasil</a:t>
            </a:r>
            <a:r>
              <a:rPr lang="en-US" b="1" dirty="0" smtClean="0"/>
              <a:t>, México y </a:t>
            </a:r>
            <a:r>
              <a:rPr lang="en-US" b="1" dirty="0" err="1" smtClean="0"/>
              <a:t>Perú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51054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6000" dirty="0" smtClean="0"/>
              <a:t>La </a:t>
            </a:r>
            <a:r>
              <a:rPr lang="en-US" sz="6000" dirty="0" err="1" smtClean="0"/>
              <a:t>caída</a:t>
            </a:r>
            <a:r>
              <a:rPr lang="en-US" sz="6000" dirty="0" smtClean="0"/>
              <a:t> en: </a:t>
            </a:r>
          </a:p>
          <a:p>
            <a:pPr lvl="1">
              <a:defRPr/>
            </a:pPr>
            <a:r>
              <a:rPr lang="en-US" sz="5600" dirty="0" smtClean="0"/>
              <a:t>la </a:t>
            </a:r>
            <a:r>
              <a:rPr lang="en-US" sz="5600" dirty="0" err="1" smtClean="0"/>
              <a:t>desigualdad</a:t>
            </a:r>
            <a:r>
              <a:rPr lang="en-US" sz="5600" dirty="0" smtClean="0"/>
              <a:t> del </a:t>
            </a:r>
            <a:r>
              <a:rPr lang="en-US" sz="5600" dirty="0" err="1" smtClean="0"/>
              <a:t>ingreso</a:t>
            </a:r>
            <a:r>
              <a:rPr lang="en-US" sz="5600" dirty="0" smtClean="0"/>
              <a:t> </a:t>
            </a:r>
            <a:r>
              <a:rPr lang="en-US" sz="5600" dirty="0" err="1" smtClean="0"/>
              <a:t>laboral</a:t>
            </a:r>
            <a:r>
              <a:rPr lang="en-US" sz="5600" dirty="0" smtClean="0"/>
              <a:t> </a:t>
            </a:r>
            <a:r>
              <a:rPr lang="en-US" sz="5600" dirty="0" err="1" smtClean="0"/>
              <a:t>por</a:t>
            </a:r>
            <a:r>
              <a:rPr lang="en-US" sz="5600" dirty="0" smtClean="0"/>
              <a:t> </a:t>
            </a:r>
            <a:r>
              <a:rPr lang="en-US" sz="5600" dirty="0" err="1" smtClean="0"/>
              <a:t>trabajador</a:t>
            </a:r>
            <a:r>
              <a:rPr lang="en-US" sz="5600" dirty="0" smtClean="0"/>
              <a:t>   </a:t>
            </a:r>
          </a:p>
          <a:p>
            <a:pPr lvl="1">
              <a:defRPr/>
            </a:pPr>
            <a:r>
              <a:rPr lang="en-US" sz="5600" dirty="0" smtClean="0"/>
              <a:t>la </a:t>
            </a:r>
            <a:r>
              <a:rPr lang="en-US" sz="5600" dirty="0" err="1" smtClean="0"/>
              <a:t>desigualdad</a:t>
            </a:r>
            <a:r>
              <a:rPr lang="en-US" sz="5600" dirty="0" smtClean="0"/>
              <a:t> del </a:t>
            </a:r>
            <a:r>
              <a:rPr lang="en-US" sz="5600" dirty="0" err="1" smtClean="0"/>
              <a:t>ingreso</a:t>
            </a:r>
            <a:r>
              <a:rPr lang="en-US" sz="5600" dirty="0" smtClean="0"/>
              <a:t> no </a:t>
            </a:r>
            <a:r>
              <a:rPr lang="en-US" sz="5600" dirty="0" err="1" smtClean="0"/>
              <a:t>laboral</a:t>
            </a:r>
            <a:r>
              <a:rPr lang="en-US" sz="5600" dirty="0" smtClean="0"/>
              <a:t> </a:t>
            </a:r>
            <a:r>
              <a:rPr lang="en-US" sz="5600" dirty="0" err="1" smtClean="0"/>
              <a:t>por</a:t>
            </a:r>
            <a:r>
              <a:rPr lang="en-US" sz="5600" dirty="0" smtClean="0"/>
              <a:t> </a:t>
            </a:r>
            <a:r>
              <a:rPr lang="en-US" sz="5600" dirty="0" err="1" smtClean="0"/>
              <a:t>adulto</a:t>
            </a:r>
            <a:endParaRPr lang="en-US" sz="5600" dirty="0" smtClean="0"/>
          </a:p>
          <a:p>
            <a:pPr lvl="1">
              <a:buNone/>
              <a:defRPr/>
            </a:pPr>
            <a:r>
              <a:rPr lang="en-US" sz="5600" dirty="0" smtClean="0"/>
              <a:t>  </a:t>
            </a:r>
            <a:r>
              <a:rPr lang="en-US" sz="5600" dirty="0" err="1" smtClean="0"/>
              <a:t>explican</a:t>
            </a:r>
            <a:r>
              <a:rPr lang="en-US" sz="5600" dirty="0" smtClean="0"/>
              <a:t> </a:t>
            </a:r>
            <a:r>
              <a:rPr lang="en-US" sz="5600" dirty="0" smtClean="0"/>
              <a:t>el </a:t>
            </a:r>
            <a:r>
              <a:rPr lang="en-US" sz="5600" dirty="0" err="1" smtClean="0"/>
              <a:t>grueso</a:t>
            </a:r>
            <a:r>
              <a:rPr lang="en-US" sz="5600" dirty="0" smtClean="0"/>
              <a:t> de la </a:t>
            </a:r>
            <a:r>
              <a:rPr lang="en-US" sz="5600" dirty="0" err="1" smtClean="0"/>
              <a:t>reducción</a:t>
            </a:r>
            <a:r>
              <a:rPr lang="en-US" sz="5600" dirty="0" smtClean="0"/>
              <a:t> en la </a:t>
            </a:r>
            <a:r>
              <a:rPr lang="en-US" sz="5600" dirty="0" err="1" smtClean="0"/>
              <a:t>desigualdad</a:t>
            </a:r>
            <a:endParaRPr lang="en-US" sz="4000" dirty="0" smtClean="0"/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endParaRPr lang="en-US" sz="3600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67A08-49B8-49BD-BAA8-BEEC4DC2682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0" y="55172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¿</a:t>
            </a:r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qué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cayó</a:t>
            </a:r>
            <a:r>
              <a:rPr lang="en-US" sz="3600" b="1" dirty="0" smtClean="0"/>
              <a:t> la </a:t>
            </a:r>
            <a:r>
              <a:rPr lang="en-US" sz="3600" b="1" dirty="0" err="1" smtClean="0"/>
              <a:t>desigualdad</a:t>
            </a:r>
            <a:r>
              <a:rPr lang="en-US" sz="3600" b="1" dirty="0" smtClean="0"/>
              <a:t> del </a:t>
            </a:r>
            <a:r>
              <a:rPr lang="en-US" sz="3600" b="1" dirty="0" err="1" smtClean="0"/>
              <a:t>ingreso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laboral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trabajador</a:t>
            </a:r>
            <a:r>
              <a:rPr lang="en-US" sz="3600" b="1" dirty="0" smtClean="0"/>
              <a:t> y </a:t>
            </a:r>
            <a:r>
              <a:rPr lang="en-US" sz="3600" b="1" dirty="0" smtClean="0"/>
              <a:t>del </a:t>
            </a:r>
            <a:r>
              <a:rPr lang="en-US" sz="3600" b="1" dirty="0" smtClean="0"/>
              <a:t>no </a:t>
            </a:r>
            <a:r>
              <a:rPr lang="en-US" sz="3600" b="1" dirty="0" err="1" smtClean="0"/>
              <a:t>laboral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5334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s-MX" sz="3600" dirty="0" smtClean="0"/>
              <a:t>Dos factores principales:</a:t>
            </a:r>
          </a:p>
          <a:p>
            <a:pPr lvl="1" indent="-319088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s-MX" sz="3600" dirty="0" smtClean="0"/>
              <a:t> </a:t>
            </a:r>
          </a:p>
          <a:p>
            <a:pPr lvl="1" indent="-319088" algn="just">
              <a:spcBef>
                <a:spcPct val="0"/>
              </a:spcBef>
              <a:buFont typeface="Wingdings 2" pitchFamily="18" charset="2"/>
              <a:buChar char=""/>
            </a:pPr>
            <a:r>
              <a:rPr lang="es-MX" sz="3600" dirty="0" smtClean="0"/>
              <a:t>Brecha salarial entre trabajadores con mayores a</a:t>
            </a:r>
            <a:r>
              <a:rPr lang="es-AR" sz="3600" dirty="0" err="1" smtClean="0"/>
              <a:t>ños</a:t>
            </a:r>
            <a:r>
              <a:rPr lang="es-AR" sz="3600" dirty="0" smtClean="0"/>
              <a:t> y menores años de escolaridad disminuyó</a:t>
            </a:r>
            <a:endParaRPr lang="es-MX" sz="3600" dirty="0" smtClean="0"/>
          </a:p>
          <a:p>
            <a:pPr lvl="1" indent="-319088" algn="just" eaLnBrk="1" hangingPunct="1">
              <a:spcBef>
                <a:spcPct val="0"/>
              </a:spcBef>
              <a:buFont typeface="Wingdings 2" pitchFamily="18" charset="2"/>
              <a:buChar char=""/>
            </a:pPr>
            <a:endParaRPr lang="es-MX" sz="3600" dirty="0" smtClean="0"/>
          </a:p>
          <a:p>
            <a:pPr lvl="1" indent="-319088" algn="just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s-MX" sz="3600" dirty="0" smtClean="0"/>
              <a:t>Un aumento en el tamaño y </a:t>
            </a:r>
            <a:r>
              <a:rPr lang="es-MX" sz="3600" dirty="0" err="1" smtClean="0"/>
              <a:t>focalizaci</a:t>
            </a:r>
            <a:r>
              <a:rPr lang="es-AR" sz="3600" dirty="0" err="1" smtClean="0"/>
              <a:t>ón</a:t>
            </a:r>
            <a:r>
              <a:rPr lang="es-AR" sz="3600" dirty="0" smtClean="0"/>
              <a:t> hacia la población pobre </a:t>
            </a:r>
            <a:r>
              <a:rPr lang="es-MX" sz="3600" dirty="0" smtClean="0"/>
              <a:t>de las transferencias del gobierno</a:t>
            </a:r>
          </a:p>
          <a:p>
            <a:pPr algn="just" eaLnBrk="1" hangingPunct="1"/>
            <a:endParaRPr lang="es-MX" sz="5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3418A2F7-4B0F-46FA-BC63-28A8B78E128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A43E7-BD4F-4947-85E2-F599DDB2063D}" type="slidenum">
              <a:rPr lang="en-US"/>
              <a:pPr>
                <a:defRPr/>
              </a:pPr>
              <a:t>29</a:t>
            </a:fld>
            <a:endParaRPr lang="en-US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50" y="0"/>
            <a:ext cx="868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200" b="1" dirty="0" smtClean="0">
                <a:latin typeface="+mj-lt"/>
              </a:rPr>
              <a:t>Brecha salarial entre universitarios y personas sin educación o primaria incompleta</a:t>
            </a:r>
            <a:endParaRPr lang="es-MX" sz="2200" b="1" dirty="0">
              <a:latin typeface="+mj-lt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203848" y="1052736"/>
            <a:ext cx="936104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7596336" y="1052736"/>
            <a:ext cx="100811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3059832" y="4293096"/>
            <a:ext cx="936104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2123728" y="4293096"/>
            <a:ext cx="1872208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6876256" y="4077072"/>
            <a:ext cx="936104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6480212" y="4473116"/>
            <a:ext cx="1728192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Estructura de la presentación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85000" lnSpcReduction="20000"/>
          </a:bodyPr>
          <a:lstStyle/>
          <a:p>
            <a:r>
              <a:rPr lang="es-AR" dirty="0" smtClean="0"/>
              <a:t>La caída de la desigualdad: ¿cuánto y desde cuándo?</a:t>
            </a:r>
          </a:p>
          <a:p>
            <a:endParaRPr lang="es-AR" dirty="0" smtClean="0"/>
          </a:p>
          <a:p>
            <a:r>
              <a:rPr lang="es-AR" dirty="0" smtClean="0"/>
              <a:t>La caída de la desigualdad: ¿</a:t>
            </a:r>
            <a:r>
              <a:rPr lang="es-AR" dirty="0"/>
              <a:t>p</a:t>
            </a:r>
            <a:r>
              <a:rPr lang="es-AR" dirty="0" smtClean="0"/>
              <a:t>or qué?</a:t>
            </a:r>
          </a:p>
          <a:p>
            <a:pPr lvl="1"/>
            <a:r>
              <a:rPr lang="es-AR" dirty="0" smtClean="0"/>
              <a:t>Resultados para </a:t>
            </a:r>
            <a:r>
              <a:rPr lang="es-AR" dirty="0" smtClean="0"/>
              <a:t>Argentina (urbana), </a:t>
            </a:r>
            <a:r>
              <a:rPr lang="es-AR" dirty="0" smtClean="0"/>
              <a:t>Brasil, México y Perú</a:t>
            </a:r>
          </a:p>
          <a:p>
            <a:pPr lvl="2"/>
            <a:r>
              <a:rPr lang="es-AR" sz="2800" dirty="0"/>
              <a:t>D</a:t>
            </a:r>
            <a:r>
              <a:rPr lang="es-AR" sz="2800" dirty="0" smtClean="0"/>
              <a:t>escomposición no paramétrica: factores demográficos y cambios en la desigualdad de ingresos laborales y no laborales</a:t>
            </a:r>
          </a:p>
          <a:p>
            <a:pPr lvl="2"/>
            <a:r>
              <a:rPr lang="es-AR" sz="2800" dirty="0" smtClean="0"/>
              <a:t>Causas más probables de la caída en la desigualdad de ingresos laborales</a:t>
            </a:r>
          </a:p>
          <a:p>
            <a:pPr lvl="2"/>
            <a:r>
              <a:rPr lang="es-AR" sz="2800" dirty="0" smtClean="0"/>
              <a:t>Causas más probables de la caída en la desigualdad de ingresos no </a:t>
            </a:r>
            <a:r>
              <a:rPr lang="es-AR" sz="2800" dirty="0" smtClean="0"/>
              <a:t>laborales</a:t>
            </a:r>
            <a:endParaRPr lang="es-AR" dirty="0" smtClean="0"/>
          </a:p>
          <a:p>
            <a:r>
              <a:rPr lang="es-AR" dirty="0" smtClean="0"/>
              <a:t>El aumento de la desigualdad: el caso de Uruguay (urbano)</a:t>
            </a:r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Perspectivas: ¿continuará la caída de la desigualdad en el futuro</a:t>
            </a:r>
            <a:r>
              <a:rPr lang="es-AR" dirty="0" smtClean="0"/>
              <a:t>?</a:t>
            </a:r>
          </a:p>
          <a:p>
            <a:endParaRPr lang="es-AR" dirty="0" smtClean="0"/>
          </a:p>
          <a:p>
            <a:r>
              <a:rPr lang="es-AR" dirty="0" smtClean="0"/>
              <a:t>Reflexiones sobre la concentración del ingreso en el tope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b="1" dirty="0" smtClean="0"/>
              <a:t>Remuneración por trabajador</a:t>
            </a:r>
            <a:endParaRPr lang="en-US" b="1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9160"/>
          </a:xfrm>
        </p:spPr>
        <p:txBody>
          <a:bodyPr>
            <a:normAutofit/>
          </a:bodyPr>
          <a:lstStyle/>
          <a:p>
            <a:endParaRPr lang="es-AR" dirty="0" smtClean="0"/>
          </a:p>
          <a:p>
            <a:r>
              <a:rPr lang="es-AR" dirty="0" smtClean="0"/>
              <a:t>Cambio en horas trabajadas no es importante</a:t>
            </a:r>
          </a:p>
          <a:p>
            <a:endParaRPr lang="es-AR" dirty="0" smtClean="0"/>
          </a:p>
          <a:p>
            <a:r>
              <a:rPr lang="es-AR" dirty="0" smtClean="0"/>
              <a:t>Cambio en la remuneración laboral por hora es notable: bajó la brecha salarial para distintos niveles de educación</a:t>
            </a:r>
          </a:p>
          <a:p>
            <a:endParaRPr lang="es-A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30</a:t>
            </a:fld>
            <a:endParaRPr lang="es-MX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b="1" dirty="0" smtClean="0"/>
              <a:t>Remuneración por trabajador</a:t>
            </a:r>
            <a:endParaRPr lang="en-US" b="1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9160"/>
          </a:xfrm>
        </p:spPr>
        <p:txBody>
          <a:bodyPr>
            <a:normAutofit/>
          </a:bodyPr>
          <a:lstStyle/>
          <a:p>
            <a:pPr>
              <a:buNone/>
            </a:pPr>
            <a:endParaRPr lang="es-AR" dirty="0" smtClean="0"/>
          </a:p>
          <a:p>
            <a:r>
              <a:rPr lang="es-AR" dirty="0" smtClean="0"/>
              <a:t>¿Demanda u oferta de trabajo?</a:t>
            </a:r>
          </a:p>
          <a:p>
            <a:pPr lvl="1"/>
            <a:r>
              <a:rPr lang="es-AR" sz="3200" dirty="0" smtClean="0"/>
              <a:t>Cambio notable en la composición de la fuerza de trabajo por niveles de educación: oferta; a su vez, causado por el impulso a la educación</a:t>
            </a:r>
          </a:p>
          <a:p>
            <a:pPr lvl="1"/>
            <a:r>
              <a:rPr lang="es-AR" sz="3200" dirty="0" smtClean="0"/>
              <a:t>Pierde fuerza el impacto </a:t>
            </a:r>
            <a:r>
              <a:rPr lang="es-AR" sz="3200" dirty="0" err="1" smtClean="0"/>
              <a:t>desigualador</a:t>
            </a:r>
            <a:r>
              <a:rPr lang="es-AR" sz="3200" dirty="0" smtClean="0"/>
              <a:t> de las reformas y el cambio tecnológico sesgado a la mano de obra calificada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31</a:t>
            </a:fld>
            <a:endParaRPr lang="es-MX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8E03A-7E3D-4321-8B1A-16769540985C}" type="slidenum">
              <a:rPr lang="en-US"/>
              <a:pPr>
                <a:defRPr/>
              </a:pPr>
              <a:t>32</a:t>
            </a:fld>
            <a:endParaRPr lang="en-US"/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063"/>
            <a:ext cx="9144000" cy="673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200" b="1" dirty="0" smtClean="0">
                <a:latin typeface="+mj-lt"/>
              </a:rPr>
              <a:t>Composición </a:t>
            </a:r>
            <a:r>
              <a:rPr lang="es-MX" sz="2200" b="1" dirty="0">
                <a:latin typeface="+mj-lt"/>
              </a:rPr>
              <a:t>de la población adulta por nivel educativo:</a:t>
            </a:r>
          </a:p>
          <a:p>
            <a:pPr algn="ctr">
              <a:defRPr/>
            </a:pPr>
            <a:r>
              <a:rPr lang="es-MX" sz="2200" b="1" dirty="0">
                <a:latin typeface="+mj-lt"/>
              </a:rPr>
              <a:t>Argentina, Brasil, México y Perú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7560332" y="1304764"/>
            <a:ext cx="1152128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7416316" y="2600908"/>
            <a:ext cx="1224136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133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dirty="0" smtClean="0"/>
              <a:t>¿Por qué redujo la desigualdad en los ingresos no laborales?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517232"/>
          </a:xfrm>
        </p:spPr>
        <p:txBody>
          <a:bodyPr rtlCol="0">
            <a:normAutofit/>
          </a:bodyPr>
          <a:lstStyle/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s-MX" sz="2800" dirty="0" smtClean="0"/>
              <a:t>En los cuatro países aumentaron las transferencias del gobierno hacia los pobres y el gasto público se hizo más progresivo.</a:t>
            </a:r>
          </a:p>
          <a:p>
            <a:pPr marL="438912" indent="-320040" algn="just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s-MX" sz="26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r>
              <a:rPr lang="es-MX" sz="2500" dirty="0" smtClean="0"/>
              <a:t>En Argentina, el programa para desempleados por la crisis de 2001 </a:t>
            </a:r>
            <a:r>
              <a:rPr lang="es-MX" sz="2500" i="1" dirty="0" smtClean="0"/>
              <a:t>Jefes y Jefas de Hogar (</a:t>
            </a:r>
            <a:r>
              <a:rPr lang="es-MX" sz="2500" dirty="0" smtClean="0"/>
              <a:t>y a partir del 2007, la moratoria previsional y del 2009 la Asignación Universal por Hijo)</a:t>
            </a:r>
            <a:endParaRPr lang="es-MX" sz="2500" i="1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endParaRPr lang="es-MX" sz="25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r>
              <a:rPr lang="es-MX" sz="2500" dirty="0" smtClean="0"/>
              <a:t>En Perú, las transferencias en especie en programas de alimentación y salud. A partir del 2010, el programa de transferencias en efectivo Juntos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743B6-DD89-40F1-991C-186A9F3DC4F3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133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dirty="0" smtClean="0"/>
              <a:t>¿Por qué </a:t>
            </a:r>
            <a:r>
              <a:rPr lang="es-MX" sz="3600" dirty="0" smtClean="0"/>
              <a:t>se </a:t>
            </a:r>
            <a:r>
              <a:rPr lang="es-MX" sz="3600" b="1" dirty="0" smtClean="0"/>
              <a:t>redujo la desigualdad en los ingresos no laborales?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517232"/>
          </a:xfrm>
        </p:spPr>
        <p:txBody>
          <a:bodyPr rtlCol="0">
            <a:normAutofit/>
          </a:bodyPr>
          <a:lstStyle/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endParaRPr lang="es-MX" sz="25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endParaRPr lang="es-MX" sz="2500" dirty="0" smtClean="0"/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r>
              <a:rPr lang="es-MX" sz="3200" dirty="0" smtClean="0"/>
              <a:t>En </a:t>
            </a:r>
            <a:r>
              <a:rPr lang="es-MX" sz="3200" dirty="0" err="1" smtClean="0"/>
              <a:t>Brazil</a:t>
            </a:r>
            <a:r>
              <a:rPr lang="es-MX" sz="3200" dirty="0" smtClean="0"/>
              <a:t> (Bolsa Familia) y México (Oportunidades) las transferencias condicionadas en efectivo a gran escala =&gt; pueden representar entre el 10 y 20 por ciento de la reducción en la desigualdad global. Estos esquemas fungen como un mecanismo de redistribución eficaz porque cuestan alrededor de 0.5% del PIB.</a:t>
            </a:r>
          </a:p>
          <a:p>
            <a:pPr marL="709613" lvl="2" algn="just" eaLnBrk="1" fontAlgn="auto" hangingPunct="1">
              <a:spcAft>
                <a:spcPts val="0"/>
              </a:spcAft>
              <a:buClr>
                <a:schemeClr val="accent2"/>
              </a:buClr>
              <a:buFont typeface="Arial"/>
              <a:buChar char="▪"/>
              <a:defRPr/>
            </a:pPr>
            <a:endParaRPr lang="es-MX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743B6-DD89-40F1-991C-186A9F3DC4F3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En Uruguay (urbano), en contraste, el </a:t>
            </a:r>
            <a:r>
              <a:rPr lang="es-AR" dirty="0" err="1" smtClean="0"/>
              <a:t>Gini</a:t>
            </a:r>
            <a:r>
              <a:rPr lang="es-AR" dirty="0" smtClean="0"/>
              <a:t> aumentó </a:t>
            </a:r>
            <a:r>
              <a:rPr lang="es-AR" dirty="0" err="1" smtClean="0"/>
              <a:t>hast</a:t>
            </a:r>
            <a:r>
              <a:rPr lang="es-AR" dirty="0" smtClean="0"/>
              <a:t> 2007: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35</a:t>
            </a:fld>
            <a:endParaRPr lang="es-MX"/>
          </a:p>
        </p:txBody>
      </p:sp>
      <p:pic>
        <p:nvPicPr>
          <p:cNvPr id="5" name="Imagen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16832"/>
            <a:ext cx="836327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La brecha salarial aumentó entre los con </a:t>
            </a:r>
            <a:r>
              <a:rPr lang="es-AR" dirty="0" err="1" smtClean="0"/>
              <a:t>educ</a:t>
            </a:r>
            <a:r>
              <a:rPr lang="es-AR" dirty="0" smtClean="0"/>
              <a:t> secundaria y </a:t>
            </a:r>
            <a:r>
              <a:rPr lang="es-AR" dirty="0" err="1" smtClean="0"/>
              <a:t>prim</a:t>
            </a:r>
            <a:r>
              <a:rPr lang="es-AR" dirty="0" smtClean="0"/>
              <a:t> </a:t>
            </a:r>
            <a:r>
              <a:rPr lang="es-AR" dirty="0" err="1" smtClean="0"/>
              <a:t>incomp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36</a:t>
            </a:fld>
            <a:endParaRPr lang="es-MX"/>
          </a:p>
        </p:txBody>
      </p:sp>
      <p:graphicFrame>
        <p:nvGraphicFramePr>
          <p:cNvPr id="5" name="42 Gráfico"/>
          <p:cNvGraphicFramePr>
            <a:graphicFrameLocks noGrp="1"/>
          </p:cNvGraphicFramePr>
          <p:nvPr>
            <p:ph idx="1"/>
          </p:nvPr>
        </p:nvGraphicFramePr>
        <p:xfrm>
          <a:off x="179512" y="1628801"/>
          <a:ext cx="8507288" cy="4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La composición de la fuerza laboral no tuvo la misma tendencia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37</a:t>
            </a:fld>
            <a:endParaRPr lang="es-MX"/>
          </a:p>
        </p:txBody>
      </p:sp>
      <p:graphicFrame>
        <p:nvGraphicFramePr>
          <p:cNvPr id="5" name="41 Gráfico"/>
          <p:cNvGraphicFramePr>
            <a:graphicFrameLocks noGrp="1"/>
          </p:cNvGraphicFramePr>
          <p:nvPr>
            <p:ph idx="1"/>
          </p:nvPr>
        </p:nvGraphicFramePr>
        <p:xfrm>
          <a:off x="251520" y="1700808"/>
          <a:ext cx="8568952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6084168" y="3429000"/>
            <a:ext cx="1368152" cy="11521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En Uruguay, entre 2007-2009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5082809"/>
          </a:xfrm>
        </p:spPr>
        <p:txBody>
          <a:bodyPr>
            <a:normAutofit/>
          </a:bodyPr>
          <a:lstStyle/>
          <a:p>
            <a:r>
              <a:rPr lang="es-AR" dirty="0" smtClean="0"/>
              <a:t>S</a:t>
            </a:r>
            <a:r>
              <a:rPr lang="es-AR" dirty="0" smtClean="0"/>
              <a:t>e observa una reducción de la desigualdad</a:t>
            </a:r>
            <a:endParaRPr lang="es-AR" dirty="0" smtClean="0"/>
          </a:p>
          <a:p>
            <a:r>
              <a:rPr lang="es-AR" dirty="0" smtClean="0"/>
              <a:t>Al igual que en los otros países, la brecha salarial entre mano de obra calificada (los retornos a la educación) ha caído; </a:t>
            </a:r>
          </a:p>
          <a:p>
            <a:pPr lvl="1"/>
            <a:r>
              <a:rPr lang="es-AR" dirty="0" smtClean="0"/>
              <a:t>parece que la política gubernamental de aumento del  salario mínimo y apoyo a negociaciones colectivas es causa importante (la oferta laboral no cambió su estructura, como vimos antes)</a:t>
            </a:r>
          </a:p>
          <a:p>
            <a:r>
              <a:rPr lang="es-AR" dirty="0" smtClean="0"/>
              <a:t>Las transferencias gubernamentales contribuyen a explicar la caída en la desigualdad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38</a:t>
            </a:fld>
            <a:endParaRPr lang="es-MX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dirty="0" smtClean="0"/>
              <a:t>En síntesis: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s-MX" dirty="0" smtClean="0"/>
              <a:t>En la “carrera” entre el cambio tecnológico –con sesgo al trabajo calificado- y la expansión educativa, en los últimos diez años la expansión educativa ha tomado la delantera (teoría de </a:t>
            </a:r>
            <a:r>
              <a:rPr lang="es-MX" dirty="0" err="1" smtClean="0"/>
              <a:t>Tinbergen</a:t>
            </a:r>
            <a:r>
              <a:rPr lang="es-MX" dirty="0" smtClean="0"/>
              <a:t>); Uruguay ha sido las excepción</a:t>
            </a:r>
            <a:endParaRPr lang="en-US" dirty="0" smtClean="0"/>
          </a:p>
          <a:p>
            <a:pPr algn="just" eaLnBrk="1" hangingPunct="1"/>
            <a:r>
              <a:rPr lang="es-MX" dirty="0" smtClean="0"/>
              <a:t>Como consecuencia de la democratización y la competencia política, las transferencias del gobierno (en efectivo y en especie) se han vuelto más generosas y focalizadas hacia los pobres</a:t>
            </a:r>
            <a:r>
              <a:rPr lang="es-MX" dirty="0" smtClean="0"/>
              <a:t>.</a:t>
            </a:r>
          </a:p>
          <a:p>
            <a:pPr algn="just" eaLnBrk="1" hangingPunct="1"/>
            <a:r>
              <a:rPr lang="es-MX" dirty="0" smtClean="0"/>
              <a:t>En algunos países, gobiernos de izquierda han adoptado políticas laborales pro-sindicatos y aumentado el salario mínimo: </a:t>
            </a:r>
            <a:r>
              <a:rPr lang="es-MX" dirty="0" err="1" smtClean="0"/>
              <a:t>Arg</a:t>
            </a:r>
            <a:r>
              <a:rPr lang="es-MX" dirty="0" smtClean="0"/>
              <a:t> </a:t>
            </a:r>
            <a:r>
              <a:rPr lang="es-MX" dirty="0" smtClean="0"/>
              <a:t>y </a:t>
            </a:r>
            <a:r>
              <a:rPr lang="es-MX" dirty="0" err="1" smtClean="0"/>
              <a:t>Uru</a:t>
            </a:r>
            <a:r>
              <a:rPr lang="es-MX" dirty="0" smtClean="0"/>
              <a:t>, y Brasil</a:t>
            </a:r>
            <a:endParaRPr lang="es-MX" dirty="0" smtClean="0"/>
          </a:p>
          <a:p>
            <a:pPr algn="just" eaLnBrk="1" hangingPunct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41EDBD9-EAA2-4408-85DE-DBC2F1F69D47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América Latina, la región más desigual </a:t>
            </a:r>
            <a:r>
              <a:rPr lang="es-AR" sz="4000" dirty="0" smtClean="0"/>
              <a:t>(coeficiente de </a:t>
            </a:r>
            <a:r>
              <a:rPr lang="es-AR" sz="4000" dirty="0" err="1" smtClean="0"/>
              <a:t>Gini</a:t>
            </a:r>
            <a:r>
              <a:rPr lang="es-AR" sz="4000" dirty="0" smtClean="0"/>
              <a:t> circa 2004)</a:t>
            </a:r>
            <a:endParaRPr lang="en-US" sz="4000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579387"/>
            <a:ext cx="8424936" cy="506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2267744" y="1268760"/>
            <a:ext cx="5832648" cy="9361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s-AR" dirty="0" smtClean="0"/>
              <a:t>Latinoamérica sigue siendo la región más desigual</a:t>
            </a:r>
          </a:p>
          <a:p>
            <a:endParaRPr lang="es-AR" dirty="0" smtClean="0"/>
          </a:p>
          <a:p>
            <a:r>
              <a:rPr lang="en-US" dirty="0" err="1" smtClean="0"/>
              <a:t>Pol</a:t>
            </a:r>
            <a:r>
              <a:rPr lang="es-AR" dirty="0" err="1" smtClean="0"/>
              <a:t>ítica</a:t>
            </a:r>
            <a:r>
              <a:rPr lang="es-AR" dirty="0" smtClean="0"/>
              <a:t> fiscal: LA redistribuye poco.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Gini</a:t>
            </a:r>
            <a:r>
              <a:rPr lang="en-US" dirty="0" smtClean="0"/>
              <a:t> antes de </a:t>
            </a:r>
            <a:r>
              <a:rPr lang="en-US" dirty="0" err="1" smtClean="0"/>
              <a:t>impuestos</a:t>
            </a:r>
            <a:r>
              <a:rPr lang="en-US" dirty="0" smtClean="0"/>
              <a:t> y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33% mayor en LA </a:t>
            </a:r>
            <a:r>
              <a:rPr lang="en-US" dirty="0" err="1" smtClean="0"/>
              <a:t>que</a:t>
            </a:r>
            <a:r>
              <a:rPr lang="en-US" dirty="0" smtClean="0"/>
              <a:t> en 15 </a:t>
            </a:r>
            <a:r>
              <a:rPr lang="en-US" dirty="0" err="1" smtClean="0"/>
              <a:t>países</a:t>
            </a:r>
            <a:r>
              <a:rPr lang="en-US" dirty="0" smtClean="0"/>
              <a:t> </a:t>
            </a:r>
            <a:r>
              <a:rPr lang="en-US" dirty="0" err="1" smtClean="0"/>
              <a:t>europeos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impuestos</a:t>
            </a:r>
            <a:r>
              <a:rPr lang="en-US" dirty="0" smtClean="0"/>
              <a:t> y </a:t>
            </a:r>
            <a:r>
              <a:rPr lang="en-US" dirty="0" err="1" smtClean="0"/>
              <a:t>transferencias</a:t>
            </a:r>
            <a:r>
              <a:rPr lang="en-US" dirty="0" smtClean="0"/>
              <a:t> el </a:t>
            </a:r>
            <a:r>
              <a:rPr lang="en-US" dirty="0" err="1" smtClean="0"/>
              <a:t>Gini</a:t>
            </a:r>
            <a:r>
              <a:rPr lang="en-US" dirty="0" smtClean="0"/>
              <a:t> en LA </a:t>
            </a:r>
            <a:r>
              <a:rPr lang="en-US" dirty="0" err="1" smtClean="0"/>
              <a:t>es</a:t>
            </a:r>
            <a:r>
              <a:rPr lang="en-US" dirty="0" smtClean="0"/>
              <a:t> 60% mayor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4457-FDB1-4F8C-86F4-C158D079D01D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 embargo, </a:t>
            </a:r>
            <a:r>
              <a:rPr lang="en-US" dirty="0" err="1" smtClean="0"/>
              <a:t>aún</a:t>
            </a:r>
            <a:r>
              <a:rPr lang="en-US" dirty="0" smtClean="0"/>
              <a:t> </a:t>
            </a:r>
            <a:r>
              <a:rPr lang="en-US" dirty="0" err="1" smtClean="0"/>
              <a:t>después</a:t>
            </a:r>
            <a:r>
              <a:rPr lang="en-US" dirty="0" smtClean="0"/>
              <a:t> de la </a:t>
            </a:r>
            <a:r>
              <a:rPr lang="en-US" dirty="0" err="1" smtClean="0"/>
              <a:t>reducción</a:t>
            </a:r>
            <a:r>
              <a:rPr lang="en-US" dirty="0" smtClean="0"/>
              <a:t> de la </a:t>
            </a:r>
            <a:r>
              <a:rPr lang="en-US" dirty="0" err="1" smtClean="0"/>
              <a:t>desigualdad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7025" y="11113"/>
            <a:ext cx="5949950" cy="683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19250-2B93-4E85-B201-41E74DD1ABC6}" type="slidenum">
              <a:rPr lang="en-US"/>
              <a:pPr>
                <a:defRPr/>
              </a:pPr>
              <a:t>41</a:t>
            </a:fld>
            <a:endParaRPr lang="en-US"/>
          </a:p>
        </p:txBody>
      </p:sp>
      <p:cxnSp>
        <p:nvCxnSpPr>
          <p:cNvPr id="5" name="Straight Arrow Connector 4"/>
          <p:cNvCxnSpPr>
            <a:stCxn id="10" idx="5"/>
          </p:cNvCxnSpPr>
          <p:nvPr/>
        </p:nvCxnSpPr>
        <p:spPr>
          <a:xfrm rot="16200000" flipH="1">
            <a:off x="3426500" y="987356"/>
            <a:ext cx="524084" cy="571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6710536" y="1340768"/>
            <a:ext cx="741784" cy="69837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4" idx="5"/>
          </p:cNvCxnSpPr>
          <p:nvPr/>
        </p:nvCxnSpPr>
        <p:spPr>
          <a:xfrm rot="16200000" flipH="1">
            <a:off x="3476432" y="4061624"/>
            <a:ext cx="496228" cy="6433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6710536" y="4005064"/>
            <a:ext cx="885800" cy="69837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ular Callout 16"/>
          <p:cNvSpPr/>
          <p:nvPr/>
        </p:nvSpPr>
        <p:spPr>
          <a:xfrm>
            <a:off x="7452320" y="1124744"/>
            <a:ext cx="1368152" cy="1512168"/>
          </a:xfrm>
          <a:prstGeom prst="wedgeRoundRect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Europa</a:t>
            </a:r>
            <a:r>
              <a:rPr lang="en-US" dirty="0" smtClean="0"/>
              <a:t> </a:t>
            </a:r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impuestos</a:t>
            </a:r>
            <a:r>
              <a:rPr lang="en-US" dirty="0" smtClean="0"/>
              <a:t> y </a:t>
            </a:r>
            <a:r>
              <a:rPr lang="en-US" dirty="0" err="1" smtClean="0"/>
              <a:t>transf</a:t>
            </a:r>
            <a:endParaRPr lang="en-US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7524328" y="3501008"/>
            <a:ext cx="1368152" cy="1584176"/>
          </a:xfrm>
          <a:prstGeom prst="wedgeRoundRect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Europa</a:t>
            </a:r>
            <a:r>
              <a:rPr lang="en-US" dirty="0" smtClean="0"/>
              <a:t> </a:t>
            </a:r>
            <a:r>
              <a:rPr lang="en-US" dirty="0" smtClean="0"/>
              <a:t> antes  </a:t>
            </a:r>
            <a:r>
              <a:rPr lang="en-US" dirty="0" smtClean="0"/>
              <a:t>de </a:t>
            </a:r>
            <a:r>
              <a:rPr lang="en-US" dirty="0" err="1" smtClean="0"/>
              <a:t>impuestos</a:t>
            </a:r>
            <a:r>
              <a:rPr lang="en-US" dirty="0" smtClean="0"/>
              <a:t> y </a:t>
            </a:r>
            <a:r>
              <a:rPr lang="en-US" dirty="0" err="1" smtClean="0"/>
              <a:t>transf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362200" y="685800"/>
            <a:ext cx="1219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362200" y="3810000"/>
            <a:ext cx="1219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581400" y="533400"/>
            <a:ext cx="12192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581400" y="3657600"/>
            <a:ext cx="12192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Argentina: Pobreza y desigualdad antes y después de transferencias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42</a:t>
            </a:fld>
            <a:endParaRPr lang="es-MX"/>
          </a:p>
        </p:txBody>
      </p:sp>
      <p:sp>
        <p:nvSpPr>
          <p:cNvPr id="6" name="Oval 5"/>
          <p:cNvSpPr/>
          <p:nvPr/>
        </p:nvSpPr>
        <p:spPr>
          <a:xfrm>
            <a:off x="1979712" y="3212976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683568" y="1916832"/>
            <a:ext cx="1008112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79712" y="5805264"/>
            <a:ext cx="91440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8964488" cy="517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Straight Arrow Connector 14"/>
          <p:cNvCxnSpPr/>
          <p:nvPr/>
        </p:nvCxnSpPr>
        <p:spPr>
          <a:xfrm rot="10800000" flipV="1">
            <a:off x="827584" y="2132856"/>
            <a:ext cx="1368152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292080" y="3284984"/>
            <a:ext cx="914400" cy="7703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364088" y="5805264"/>
            <a:ext cx="914400" cy="410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México: Pobreza y desigualdad antes y después de transferencias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43</a:t>
            </a:fld>
            <a:endParaRPr lang="es-MX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31163"/>
            <a:ext cx="9144000" cy="586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1979712" y="3212976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683568" y="1916832"/>
            <a:ext cx="1008112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79712" y="5805264"/>
            <a:ext cx="91440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/>
              <a:t>Perspectivas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None/>
            </a:pPr>
            <a:endParaRPr lang="en-US" sz="2600" dirty="0" smtClean="0"/>
          </a:p>
          <a:p>
            <a:pPr algn="just" eaLnBrk="1" hangingPunct="1">
              <a:buNone/>
            </a:pPr>
            <a:endParaRPr lang="en-US" sz="2600" dirty="0" smtClean="0"/>
          </a:p>
          <a:p>
            <a:pPr algn="just" eaLnBrk="1" hangingPunct="1">
              <a:buNone/>
            </a:pPr>
            <a:r>
              <a:rPr lang="en-US" dirty="0" smtClean="0"/>
              <a:t>¿</a:t>
            </a:r>
            <a:r>
              <a:rPr lang="es-MX" dirty="0" smtClean="0"/>
              <a:t>Continuará el impulso hacia una menor desigualdad en América Latina?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Tarde</a:t>
            </a:r>
            <a:r>
              <a:rPr lang="en-US" dirty="0" smtClean="0"/>
              <a:t> o </a:t>
            </a:r>
            <a:r>
              <a:rPr lang="en-US" dirty="0" err="1" smtClean="0"/>
              <a:t>temprano</a:t>
            </a:r>
            <a:r>
              <a:rPr lang="en-US" dirty="0" smtClean="0"/>
              <a:t>, la </a:t>
            </a:r>
            <a:r>
              <a:rPr lang="en-US" dirty="0" err="1" smtClean="0"/>
              <a:t>población</a:t>
            </a:r>
            <a:r>
              <a:rPr lang="en-US" dirty="0" smtClean="0"/>
              <a:t> </a:t>
            </a:r>
            <a:r>
              <a:rPr lang="en-US" dirty="0" err="1" smtClean="0"/>
              <a:t>enfrentará</a:t>
            </a:r>
            <a:r>
              <a:rPr lang="en-US" dirty="0" smtClean="0"/>
              <a:t> la </a:t>
            </a:r>
            <a:r>
              <a:rPr lang="en-US" dirty="0" err="1" smtClean="0"/>
              <a:t>barrera</a:t>
            </a:r>
            <a:r>
              <a:rPr lang="en-US" dirty="0" smtClean="0"/>
              <a:t> de </a:t>
            </a:r>
            <a:r>
              <a:rPr lang="en-US" dirty="0" err="1" smtClean="0"/>
              <a:t>acceso</a:t>
            </a:r>
            <a:r>
              <a:rPr lang="en-US" dirty="0" smtClean="0"/>
              <a:t> a la </a:t>
            </a:r>
            <a:r>
              <a:rPr lang="en-US" dirty="0" err="1" smtClean="0"/>
              <a:t>educación</a:t>
            </a:r>
            <a:r>
              <a:rPr lang="en-US" dirty="0" smtClean="0"/>
              <a:t> post-</a:t>
            </a:r>
            <a:r>
              <a:rPr lang="en-US" dirty="0" err="1" smtClean="0"/>
              <a:t>secundaria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y </a:t>
            </a:r>
            <a:r>
              <a:rPr lang="en-US" dirty="0" err="1" smtClean="0"/>
              <a:t>terciaria</a:t>
            </a:r>
            <a:r>
              <a:rPr lang="en-US" dirty="0" smtClean="0"/>
              <a:t> y con </a:t>
            </a:r>
            <a:r>
              <a:rPr lang="en-US" dirty="0" err="1" smtClean="0"/>
              <a:t>ello</a:t>
            </a:r>
            <a:r>
              <a:rPr lang="en-US" dirty="0" smtClean="0"/>
              <a:t> </a:t>
            </a:r>
            <a:r>
              <a:rPr lang="en-US" dirty="0" err="1" smtClean="0"/>
              <a:t>posiblemente</a:t>
            </a:r>
            <a:r>
              <a:rPr lang="en-US" dirty="0" smtClean="0"/>
              <a:t> se </a:t>
            </a:r>
            <a:r>
              <a:rPr lang="en-US" dirty="0" err="1" smtClean="0"/>
              <a:t>frenará</a:t>
            </a:r>
            <a:r>
              <a:rPr lang="en-US" dirty="0" smtClean="0"/>
              <a:t> el </a:t>
            </a:r>
            <a:r>
              <a:rPr lang="en-US" dirty="0" err="1" smtClean="0"/>
              <a:t>ímpetu</a:t>
            </a:r>
            <a:r>
              <a:rPr lang="en-US" dirty="0" smtClean="0"/>
              <a:t> </a:t>
            </a:r>
            <a:r>
              <a:rPr lang="en-US" dirty="0" err="1" smtClean="0"/>
              <a:t>igualador</a:t>
            </a:r>
            <a:endParaRPr lang="en-US" dirty="0" smtClean="0"/>
          </a:p>
          <a:p>
            <a:pPr lvl="1" algn="just"/>
            <a:r>
              <a:rPr lang="es-AR" sz="3200" dirty="0" smtClean="0"/>
              <a:t>Problemas de oferta: no hay suficientes escuelas a nivel del ciclo secundario </a:t>
            </a:r>
            <a:r>
              <a:rPr lang="es-AR" sz="3200" dirty="0" smtClean="0"/>
              <a:t>(preparatoria en México) y </a:t>
            </a:r>
            <a:r>
              <a:rPr lang="es-AR" sz="3200" dirty="0" smtClean="0"/>
              <a:t>terciario</a:t>
            </a:r>
          </a:p>
          <a:p>
            <a:pPr lvl="1" algn="just"/>
            <a:r>
              <a:rPr lang="es-AR" sz="3200" dirty="0" smtClean="0"/>
              <a:t>Costo de oportunidad</a:t>
            </a:r>
          </a:p>
          <a:p>
            <a:pPr lvl="1" algn="just"/>
            <a:r>
              <a:rPr lang="es-AR" sz="3200" dirty="0" smtClean="0"/>
              <a:t>Baja calidad educativa de los ciclos básicos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41EDBD9-EAA2-4408-85DE-DBC2F1F69D47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/>
              <a:t>Perspectivas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algn="just" eaLnBrk="1" hangingPunct="1">
              <a:buNone/>
            </a:pPr>
            <a:endParaRPr lang="en-US" sz="2600" dirty="0" smtClean="0"/>
          </a:p>
          <a:p>
            <a:pPr algn="just"/>
            <a:r>
              <a:rPr lang="es-AR" dirty="0" smtClean="0"/>
              <a:t>La capacidad política y fiscal del estado para redistribuir vía transferencias y expansión educativa ¿podrá continuar? </a:t>
            </a:r>
          </a:p>
          <a:p>
            <a:pPr lvl="1" algn="just"/>
            <a:endParaRPr lang="es-AR" sz="3200" dirty="0" smtClean="0"/>
          </a:p>
          <a:p>
            <a:pPr lvl="1" algn="just"/>
            <a:r>
              <a:rPr lang="es-AR" sz="3200" dirty="0" smtClean="0"/>
              <a:t>Factores optimistas:</a:t>
            </a:r>
          </a:p>
          <a:p>
            <a:pPr lvl="2" algn="just"/>
            <a:r>
              <a:rPr lang="es-AR" sz="3200" dirty="0" smtClean="0"/>
              <a:t>Auge de materias primas</a:t>
            </a:r>
            <a:endParaRPr lang="en-US" sz="3200" dirty="0" smtClean="0"/>
          </a:p>
          <a:p>
            <a:pPr lvl="2"/>
            <a:r>
              <a:rPr lang="es-AR" sz="3200" dirty="0"/>
              <a:t>C</a:t>
            </a:r>
            <a:r>
              <a:rPr lang="es-AR" sz="3200" dirty="0" smtClean="0"/>
              <a:t>ompetencia política en regímenes democráticos generó un efecto demostración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41EDBD9-EAA2-4408-85DE-DBC2F1F69D47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Reflexiones finales sobre el sector de los verdaderamente ricos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Las encuestas no capturan al sector de los ricos</a:t>
            </a:r>
          </a:p>
          <a:p>
            <a:endParaRPr lang="es-AR" dirty="0" smtClean="0"/>
          </a:p>
          <a:p>
            <a:r>
              <a:rPr lang="es-AR" dirty="0" smtClean="0"/>
              <a:t>Por ejemplo, el ingreso mensual por hogar en las encuestas de 2006 para los dos hogares más ricos fue igual a:</a:t>
            </a:r>
          </a:p>
          <a:p>
            <a:pPr lvl="1"/>
            <a:r>
              <a:rPr lang="en-US" dirty="0" smtClean="0"/>
              <a:t>Argentina US$ 14,779</a:t>
            </a:r>
          </a:p>
          <a:p>
            <a:pPr lvl="1"/>
            <a:r>
              <a:rPr lang="en-US" dirty="0" smtClean="0"/>
              <a:t>Brazil </a:t>
            </a:r>
            <a:r>
              <a:rPr lang="en-US" dirty="0" smtClean="0"/>
              <a:t>US$ 70,357</a:t>
            </a:r>
          </a:p>
          <a:p>
            <a:pPr lvl="1"/>
            <a:r>
              <a:rPr lang="en-US" dirty="0" smtClean="0"/>
              <a:t>Mexico </a:t>
            </a:r>
            <a:r>
              <a:rPr lang="en-US" dirty="0" smtClean="0"/>
              <a:t>US$ 17,563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46</a:t>
            </a:fld>
            <a:endParaRPr lang="es-MX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Ingresos mensuales de los ricos de otras fuentes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4625609"/>
          </a:xfrm>
        </p:spPr>
        <p:txBody>
          <a:bodyPr>
            <a:noAutofit/>
          </a:bodyPr>
          <a:lstStyle/>
          <a:p>
            <a:r>
              <a:rPr lang="es-AR" dirty="0" smtClean="0"/>
              <a:t>Ingreso </a:t>
            </a:r>
            <a:r>
              <a:rPr lang="es-AR" b="1" dirty="0" smtClean="0"/>
              <a:t>mensual</a:t>
            </a:r>
            <a:r>
              <a:rPr lang="es-AR" dirty="0" smtClean="0"/>
              <a:t> estimado con base en información de </a:t>
            </a:r>
            <a:r>
              <a:rPr lang="es-AR" dirty="0" err="1" smtClean="0"/>
              <a:t>Merryl</a:t>
            </a:r>
            <a:r>
              <a:rPr lang="es-AR" dirty="0" smtClean="0"/>
              <a:t> Lynch y Forbes (rendimiento de 5% anual sobre activos)</a:t>
            </a:r>
          </a:p>
          <a:p>
            <a:pPr lvl="1"/>
            <a:r>
              <a:rPr lang="es-AR" sz="3200" dirty="0" smtClean="0"/>
              <a:t>400 con más de 1millón de US$..............65 mil</a:t>
            </a:r>
          </a:p>
          <a:p>
            <a:pPr lvl="1"/>
            <a:r>
              <a:rPr lang="es-AR" sz="3200" dirty="0" smtClean="0"/>
              <a:t>4400 con más de 30 millones de US$..2 millones</a:t>
            </a:r>
          </a:p>
          <a:p>
            <a:pPr lvl="1"/>
            <a:r>
              <a:rPr lang="es-AR" sz="3200" dirty="0" smtClean="0"/>
              <a:t>30 con más de mil millones de US$... 16 millones</a:t>
            </a:r>
          </a:p>
          <a:p>
            <a:pPr>
              <a:buNone/>
            </a:pPr>
            <a:endParaRPr lang="es-A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47</a:t>
            </a:fld>
            <a:endParaRPr lang="es-MX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¿</a:t>
            </a:r>
            <a:r>
              <a:rPr lang="en-US" b="1" dirty="0" err="1" smtClean="0"/>
              <a:t>Cómo</a:t>
            </a:r>
            <a:r>
              <a:rPr lang="en-US" b="1" dirty="0" smtClean="0"/>
              <a:t> se </a:t>
            </a:r>
            <a:r>
              <a:rPr lang="en-US" b="1" dirty="0" err="1" smtClean="0"/>
              <a:t>podría</a:t>
            </a:r>
            <a:r>
              <a:rPr lang="en-US" b="1" dirty="0" smtClean="0"/>
              <a:t> </a:t>
            </a:r>
            <a:r>
              <a:rPr lang="en-US" b="1" dirty="0" err="1" smtClean="0"/>
              <a:t>estimar</a:t>
            </a:r>
            <a:r>
              <a:rPr lang="en-US" b="1" dirty="0" smtClean="0"/>
              <a:t> la </a:t>
            </a:r>
            <a:r>
              <a:rPr lang="en-US" b="1" dirty="0" err="1" smtClean="0"/>
              <a:t>concentración</a:t>
            </a:r>
            <a:r>
              <a:rPr lang="en-US" b="1" dirty="0" smtClean="0"/>
              <a:t> en el tope?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9" y="1600200"/>
            <a:ext cx="8756072" cy="5257800"/>
          </a:xfrm>
        </p:spPr>
        <p:txBody>
          <a:bodyPr>
            <a:normAutofit fontScale="92500" lnSpcReduction="20000"/>
          </a:bodyPr>
          <a:lstStyle/>
          <a:p>
            <a:r>
              <a:rPr lang="es-AR" dirty="0" smtClean="0"/>
              <a:t>Muestra (anónima) a partir de declaraciones de impuestos en la hacienda pública</a:t>
            </a:r>
          </a:p>
          <a:p>
            <a:endParaRPr lang="en-US" dirty="0" smtClean="0"/>
          </a:p>
          <a:p>
            <a:r>
              <a:rPr lang="en-US" dirty="0" err="1" smtClean="0"/>
              <a:t>Alvaredo</a:t>
            </a:r>
            <a:r>
              <a:rPr lang="en-US" dirty="0" smtClean="0"/>
              <a:t>, Atkinson, </a:t>
            </a:r>
            <a:r>
              <a:rPr lang="en-US" dirty="0" err="1" smtClean="0"/>
              <a:t>Piketty</a:t>
            </a:r>
            <a:r>
              <a:rPr lang="en-US" dirty="0" smtClean="0"/>
              <a:t> and </a:t>
            </a:r>
            <a:r>
              <a:rPr lang="en-US" dirty="0" err="1" smtClean="0"/>
              <a:t>Saez</a:t>
            </a:r>
            <a:r>
              <a:rPr lang="en-US" dirty="0" smtClean="0"/>
              <a:t> “Top Incomes in the World,” </a:t>
            </a:r>
            <a:r>
              <a:rPr lang="en-US" dirty="0" smtClean="0">
                <a:hlinkClick r:id="rId2"/>
              </a:rPr>
              <a:t>http://g-mond.parisschoolofeconomics.eu/topincomes/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países</a:t>
            </a:r>
            <a:r>
              <a:rPr lang="en-US" dirty="0" smtClean="0"/>
              <a:t> </a:t>
            </a:r>
            <a:r>
              <a:rPr lang="en-US" dirty="0" err="1" smtClean="0"/>
              <a:t>avanzados</a:t>
            </a:r>
            <a:r>
              <a:rPr lang="en-US" dirty="0" smtClean="0"/>
              <a:t> y </a:t>
            </a:r>
            <a:r>
              <a:rPr lang="en-US" dirty="0" err="1" smtClean="0"/>
              <a:t>algunos</a:t>
            </a:r>
            <a:r>
              <a:rPr lang="en-US" dirty="0" smtClean="0"/>
              <a:t> en </a:t>
            </a:r>
            <a:r>
              <a:rPr lang="en-US" dirty="0" err="1" smtClean="0"/>
              <a:t>desarrollo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En AL hay </a:t>
            </a:r>
            <a:r>
              <a:rPr lang="en-US" dirty="0" err="1" smtClean="0"/>
              <a:t>resistencia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se ha </a:t>
            </a:r>
            <a:r>
              <a:rPr lang="en-US" dirty="0" err="1" smtClean="0"/>
              <a:t>obtenido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Argentina, </a:t>
            </a:r>
            <a:r>
              <a:rPr lang="en-US" dirty="0" err="1" smtClean="0"/>
              <a:t>Brasil</a:t>
            </a:r>
            <a:r>
              <a:rPr lang="en-US" dirty="0" smtClean="0"/>
              <a:t> y Chile. México </a:t>
            </a:r>
            <a:r>
              <a:rPr lang="en-US" dirty="0" err="1" smtClean="0"/>
              <a:t>rehúsa</a:t>
            </a:r>
            <a:r>
              <a:rPr lang="en-US" dirty="0" smtClean="0"/>
              <a:t> </a:t>
            </a:r>
            <a:r>
              <a:rPr lang="en-US" dirty="0" err="1" smtClean="0"/>
              <a:t>entregar</a:t>
            </a:r>
            <a:r>
              <a:rPr lang="en-US" dirty="0" smtClean="0"/>
              <a:t> </a:t>
            </a:r>
            <a:r>
              <a:rPr lang="en-US" dirty="0" err="1" smtClean="0"/>
              <a:t>dicha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de </a:t>
            </a:r>
            <a:r>
              <a:rPr lang="en-US" dirty="0" err="1" smtClean="0"/>
              <a:t>manera</a:t>
            </a:r>
            <a:r>
              <a:rPr lang="en-US" dirty="0" smtClean="0"/>
              <a:t> </a:t>
            </a:r>
            <a:r>
              <a:rPr lang="en-US" dirty="0" err="1" smtClean="0"/>
              <a:t>explícita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Resultados</a:t>
            </a:r>
            <a:r>
              <a:rPr lang="en-US" b="1" dirty="0" smtClean="0"/>
              <a:t> </a:t>
            </a:r>
            <a:r>
              <a:rPr lang="en-US" b="1" dirty="0" err="1" smtClean="0"/>
              <a:t>preliminares</a:t>
            </a:r>
            <a:r>
              <a:rPr lang="en-US" b="1" dirty="0" smtClean="0"/>
              <a:t> </a:t>
            </a:r>
            <a:r>
              <a:rPr lang="en-US" b="1" dirty="0" err="1" smtClean="0"/>
              <a:t>para</a:t>
            </a:r>
            <a:r>
              <a:rPr lang="en-US" b="1" dirty="0" smtClean="0"/>
              <a:t> Argentina (</a:t>
            </a:r>
            <a:r>
              <a:rPr lang="en-US" b="1" dirty="0" err="1" smtClean="0"/>
              <a:t>Alvaredo</a:t>
            </a:r>
            <a:r>
              <a:rPr lang="en-US" b="1" dirty="0" smtClean="0"/>
              <a:t>, </a:t>
            </a:r>
            <a:r>
              <a:rPr lang="en-US" b="1" dirty="0" err="1" smtClean="0"/>
              <a:t>Facundo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9" y="1600200"/>
            <a:ext cx="8756072" cy="5257800"/>
          </a:xfrm>
        </p:spPr>
        <p:txBody>
          <a:bodyPr>
            <a:normAutofit fontScale="85000" lnSpcReduction="20000"/>
          </a:bodyPr>
          <a:lstStyle/>
          <a:p>
            <a:r>
              <a:rPr lang="es-AR" dirty="0" smtClean="0"/>
              <a:t>El coeficiente de </a:t>
            </a:r>
            <a:r>
              <a:rPr lang="es-AR" dirty="0" err="1" smtClean="0"/>
              <a:t>Gini</a:t>
            </a:r>
            <a:r>
              <a:rPr lang="es-AR" dirty="0" smtClean="0"/>
              <a:t> aumenta en alrededor de 5 puntos porcentuales; el ingreso promedio de .1% más rico es de 3 millones de dólares anuales (contra 180 mil de los que presentan las encuestas en el tope)</a:t>
            </a:r>
          </a:p>
          <a:p>
            <a:endParaRPr lang="es-AR" dirty="0" smtClean="0"/>
          </a:p>
          <a:p>
            <a:r>
              <a:rPr lang="es-AR" dirty="0" smtClean="0"/>
              <a:t>La tendencia de una caída en la desigualdad se atenúa; de hecho, no se observa una reducción del </a:t>
            </a:r>
            <a:r>
              <a:rPr lang="es-AR" dirty="0" err="1" smtClean="0"/>
              <a:t>Gini</a:t>
            </a:r>
            <a:r>
              <a:rPr lang="es-AR" dirty="0" smtClean="0"/>
              <a:t> cuando se estima el ingreso del .1 por ciento más rico</a:t>
            </a:r>
          </a:p>
          <a:p>
            <a:endParaRPr lang="es-AR" dirty="0" smtClean="0"/>
          </a:p>
          <a:p>
            <a:r>
              <a:rPr lang="es-AR" dirty="0" smtClean="0"/>
              <a:t>Conclusión: a pesar del progreso, la desigualdad y sobre todo la concentración en el tope en AL continúa siendo inaceptablemente alta</a:t>
            </a:r>
          </a:p>
          <a:p>
            <a:endParaRPr lang="es-AR" dirty="0" smtClean="0"/>
          </a:p>
          <a:p>
            <a:r>
              <a:rPr lang="es-AR" dirty="0" smtClean="0"/>
              <a:t>¿Cómo podrá romperse el círculo vicioso de la concentración de la riqueza?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MX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228600" y="-83026"/>
            <a:ext cx="8686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s-MX" sz="2400" b="1" dirty="0">
                <a:cs typeface="Times New Roman" pitchFamily="18" charset="0"/>
              </a:rPr>
              <a:t>Coeficiente de Gini para América Latina:</a:t>
            </a:r>
          </a:p>
          <a:p>
            <a:pPr algn="ctr">
              <a:defRPr/>
            </a:pPr>
            <a:r>
              <a:rPr lang="es-MX" sz="2400" b="1" dirty="0">
                <a:cs typeface="Times New Roman" pitchFamily="18" charset="0"/>
              </a:rPr>
              <a:t>Principio de los </a:t>
            </a:r>
            <a:r>
              <a:rPr lang="es-MX" sz="2400" b="1" dirty="0" smtClean="0">
                <a:cs typeface="Times New Roman" pitchFamily="18" charset="0"/>
              </a:rPr>
              <a:t>noventa-finales </a:t>
            </a:r>
            <a:r>
              <a:rPr lang="es-MX" sz="2400" b="1" dirty="0">
                <a:cs typeface="Times New Roman" pitchFamily="18" charset="0"/>
              </a:rPr>
              <a:t>de </a:t>
            </a:r>
            <a:r>
              <a:rPr lang="es-MX" sz="2400" b="1" dirty="0" smtClean="0">
                <a:cs typeface="Times New Roman" pitchFamily="18" charset="0"/>
              </a:rPr>
              <a:t>2000</a:t>
            </a:r>
          </a:p>
          <a:p>
            <a:pPr algn="ctr">
              <a:defRPr/>
            </a:pPr>
            <a:r>
              <a:rPr lang="es-MX" sz="2400" b="1" dirty="0" smtClean="0">
                <a:cs typeface="Times New Roman" pitchFamily="18" charset="0"/>
              </a:rPr>
              <a:t>(gris claro: sólo países en que disminuyó)</a:t>
            </a:r>
            <a:endParaRPr lang="es-MX" sz="2400" b="1" dirty="0"/>
          </a:p>
          <a:p>
            <a:pPr indent="457200" algn="ctr" eaLnBrk="0" hangingPunct="0">
              <a:defRPr/>
            </a:pPr>
            <a:endParaRPr lang="es-MX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32072-7220-4178-B304-DC3918C422CE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47" name="2 Gráfico"/>
          <p:cNvGraphicFramePr/>
          <p:nvPr/>
        </p:nvGraphicFramePr>
        <p:xfrm>
          <a:off x="-47625" y="1484785"/>
          <a:ext cx="9191625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GRACIAS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E644D-B872-4299-A9A4-78AA8A961ACF}" type="slidenum">
              <a:rPr lang="en-US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La </a:t>
            </a:r>
            <a:r>
              <a:rPr lang="en-US" sz="3600" b="1" dirty="0" err="1" smtClean="0"/>
              <a:t>caída</a:t>
            </a:r>
            <a:r>
              <a:rPr lang="en-US" sz="3600" b="1" dirty="0" smtClean="0"/>
              <a:t> de la </a:t>
            </a:r>
            <a:r>
              <a:rPr lang="en-US" sz="3600" b="1" dirty="0" err="1" smtClean="0"/>
              <a:t>desigualdad</a:t>
            </a:r>
            <a:r>
              <a:rPr lang="en-US" sz="3600" b="1" dirty="0" smtClean="0"/>
              <a:t> en </a:t>
            </a:r>
            <a:r>
              <a:rPr lang="en-US" sz="3600" b="1" dirty="0" err="1" smtClean="0"/>
              <a:t>América</a:t>
            </a:r>
            <a:r>
              <a:rPr lang="en-US" sz="3600" b="1" dirty="0" smtClean="0"/>
              <a:t> Latina: ¿</a:t>
            </a:r>
            <a:r>
              <a:rPr lang="en-US" sz="3600" b="1" dirty="0" err="1" smtClean="0"/>
              <a:t>cuánto</a:t>
            </a:r>
            <a:r>
              <a:rPr lang="en-US" sz="3600" b="1" dirty="0"/>
              <a:t>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5334000"/>
          </a:xfrm>
        </p:spPr>
        <p:txBody>
          <a:bodyPr/>
          <a:lstStyle/>
          <a:p>
            <a:pPr algn="just" eaLnBrk="1" hangingPunct="1"/>
            <a:endParaRPr lang="es-MX" sz="2600" dirty="0" smtClean="0"/>
          </a:p>
          <a:p>
            <a:pPr algn="just" eaLnBrk="1" hangingPunct="1"/>
            <a:endParaRPr lang="es-MX" sz="2600" dirty="0" smtClean="0"/>
          </a:p>
          <a:p>
            <a:pPr algn="just" eaLnBrk="1" hangingPunct="1"/>
            <a:r>
              <a:rPr lang="es-MX" sz="3600" dirty="0" smtClean="0"/>
              <a:t>En la mayoría de los países de la región analizados (13 de 17) la desigualdad se ha reducido en cerca de 1% al año entre (</a:t>
            </a:r>
            <a:r>
              <a:rPr lang="es-MX" sz="3600" i="1" dirty="0" smtClean="0"/>
              <a:t>circa</a:t>
            </a:r>
            <a:r>
              <a:rPr lang="es-MX" sz="3600" dirty="0" smtClean="0"/>
              <a:t>) 2000 y (</a:t>
            </a:r>
            <a:r>
              <a:rPr lang="es-MX" sz="3600" i="1" dirty="0" smtClean="0"/>
              <a:t>circa</a:t>
            </a:r>
            <a:r>
              <a:rPr lang="es-MX" sz="3600" dirty="0" smtClean="0"/>
              <a:t>) 2008 y 2009. </a:t>
            </a:r>
          </a:p>
          <a:p>
            <a:pPr algn="just" eaLnBrk="1" hangingPunct="1"/>
            <a:endParaRPr lang="es-MX" sz="2800" dirty="0" smtClean="0"/>
          </a:p>
          <a:p>
            <a:pPr eaLnBrk="1" hangingPunct="1"/>
            <a:r>
              <a:rPr lang="es-MX" sz="2800" dirty="0"/>
              <a:t>L</a:t>
            </a:r>
            <a:r>
              <a:rPr lang="es-MX" sz="2800" dirty="0" smtClean="0"/>
              <a:t>a disminución es estadísticamente significativa en lo general (rectángulos con borde negro indican que no es significativo el cambio).</a:t>
            </a:r>
          </a:p>
          <a:p>
            <a:pPr algn="just" eaLnBrk="1" hangingPunct="1"/>
            <a:endParaRPr lang="es-MX" dirty="0" smtClean="0"/>
          </a:p>
          <a:p>
            <a:pPr lvl="1"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/>
            <a:endParaRPr lang="es-MX" dirty="0" smtClean="0"/>
          </a:p>
          <a:p>
            <a:pPr algn="just" eaLnBrk="1" hangingPunct="1">
              <a:buFont typeface="Wingdings 2" pitchFamily="18" charset="2"/>
              <a:buNone/>
            </a:pPr>
            <a:endParaRPr lang="es-MX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47A7C7B-5295-4A9E-B347-E6F49EBB680F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260648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Cambio anual en el coeficiente de Gini por país: circa 2000-2008 (cambio anual en el </a:t>
            </a:r>
            <a:r>
              <a:rPr lang="es-MX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Gini</a:t>
            </a:r>
            <a:r>
              <a:rPr lang="es-MX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en %)</a:t>
            </a:r>
            <a:endParaRPr lang="es-MX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7</a:t>
            </a:fld>
            <a:endParaRPr lang="es-MX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6264188" y="2744924"/>
            <a:ext cx="1800200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600" dirty="0" smtClean="0"/>
              <a:t>Aumento en los 90 y caída en los 2000 del </a:t>
            </a:r>
            <a:r>
              <a:rPr lang="es-AR" sz="3600" dirty="0" err="1" smtClean="0"/>
              <a:t>Gini</a:t>
            </a:r>
            <a:r>
              <a:rPr lang="es-AR" sz="3600" dirty="0" smtClean="0"/>
              <a:t> por país (puntos porcentuales)</a:t>
            </a:r>
            <a:endParaRPr lang="en-US" sz="3600" dirty="0"/>
          </a:p>
        </p:txBody>
      </p:sp>
      <p:graphicFrame>
        <p:nvGraphicFramePr>
          <p:cNvPr id="4" name="4 Gráfico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363272" cy="4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El 20% más pobre mejoró su participación en el ingreso total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9</a:t>
            </a:fld>
            <a:endParaRPr lang="es-MX"/>
          </a:p>
        </p:txBody>
      </p:sp>
      <p:graphicFrame>
        <p:nvGraphicFramePr>
          <p:cNvPr id="5" name="7 Gráfico"/>
          <p:cNvGraphicFramePr>
            <a:graphicFrameLocks noGrp="1"/>
          </p:cNvGraphicFramePr>
          <p:nvPr>
            <p:ph idx="1"/>
          </p:nvPr>
        </p:nvGraphicFramePr>
        <p:xfrm>
          <a:off x="0" y="1774825"/>
          <a:ext cx="8686800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957</TotalTime>
  <Words>2154</Words>
  <Application>Microsoft Office PowerPoint</Application>
  <PresentationFormat>On-screen Show (4:3)</PresentationFormat>
  <Paragraphs>314</Paragraphs>
  <Slides>50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Module</vt:lpstr>
      <vt:lpstr> Tendencias de la desigualdad en América Latina </vt:lpstr>
      <vt:lpstr>Fuentes principales de la presentación</vt:lpstr>
      <vt:lpstr>Estructura de la presentación</vt:lpstr>
      <vt:lpstr>América Latina, la región más desigual (coeficiente de Gini circa 2004)</vt:lpstr>
      <vt:lpstr>Slide 5</vt:lpstr>
      <vt:lpstr>La caída de la desigualdad en América Latina: ¿cuánto?</vt:lpstr>
      <vt:lpstr>Slide 7</vt:lpstr>
      <vt:lpstr>Aumento en los 90 y caída en los 2000 del Gini por país (puntos porcentuales)</vt:lpstr>
      <vt:lpstr>El 20% más pobre mejoró su participación en el ingreso total</vt:lpstr>
      <vt:lpstr>El 60% intermedio también mejoró</vt:lpstr>
      <vt:lpstr>La participación del 10% más alto cayó</vt:lpstr>
      <vt:lpstr>La caída de la desigualdad en América Latina: ¿desde cuándo?</vt:lpstr>
      <vt:lpstr>Slide 13</vt:lpstr>
      <vt:lpstr>Slide 14</vt:lpstr>
      <vt:lpstr>Slide 15</vt:lpstr>
      <vt:lpstr> Año en el que la desigualdad comenzó a descender </vt:lpstr>
      <vt:lpstr>La caída de la desigualdad ha sido generalizada </vt:lpstr>
      <vt:lpstr>Slide 18</vt:lpstr>
      <vt:lpstr>¿Por qué ha disminuido la desigualdad en América Latina? ¿Hay factores en común?</vt:lpstr>
      <vt:lpstr>Slide 20</vt:lpstr>
      <vt:lpstr>Argentina (urbana): curvas de incidencia del crecimiento por deciles</vt:lpstr>
      <vt:lpstr>Brasil (urbana): curvas de incidencia del crecimiento por deciles</vt:lpstr>
      <vt:lpstr>México: curvas de incidencia del crecimiento por deciles</vt:lpstr>
      <vt:lpstr>Perú: curvas de incidencia del crecimiento por deciles</vt:lpstr>
      <vt:lpstr>Uruguay (urbano): curvas de incidencia del crecimiento por deciles</vt:lpstr>
      <vt:lpstr>¿Por qué ha caído la desigualdad en Argentina, Brasil, México y Perú?</vt:lpstr>
      <vt:lpstr>¿Por qué ha caído la desigualdad en Argentina, Brasil, México y Perú?</vt:lpstr>
      <vt:lpstr>¿Por qué cayó la desigualdad del ingreso laboral por trabajador y del no laboral?</vt:lpstr>
      <vt:lpstr>Slide 29</vt:lpstr>
      <vt:lpstr>Remuneración por trabajador</vt:lpstr>
      <vt:lpstr>Remuneración por trabajador</vt:lpstr>
      <vt:lpstr>Slide 32</vt:lpstr>
      <vt:lpstr>¿Por qué redujo la desigualdad en los ingresos no laborales?</vt:lpstr>
      <vt:lpstr>¿Por qué se redujo la desigualdad en los ingresos no laborales?</vt:lpstr>
      <vt:lpstr>En Uruguay (urbano), en contraste, el Gini aumentó hast 2007:</vt:lpstr>
      <vt:lpstr>La brecha salarial aumentó entre los con educ secundaria y prim incomp</vt:lpstr>
      <vt:lpstr>La composición de la fuerza laboral no tuvo la misma tendencia </vt:lpstr>
      <vt:lpstr>En Uruguay, entre 2007-2009</vt:lpstr>
      <vt:lpstr>En síntesis:</vt:lpstr>
      <vt:lpstr>Sin embargo, aún después de la reducción de la desigualdad…</vt:lpstr>
      <vt:lpstr>Slide 41</vt:lpstr>
      <vt:lpstr>Argentina: Pobreza y desigualdad antes y después de transferencias </vt:lpstr>
      <vt:lpstr>México: Pobreza y desigualdad antes y después de transferencias </vt:lpstr>
      <vt:lpstr>Perspectivas</vt:lpstr>
      <vt:lpstr>Perspectivas</vt:lpstr>
      <vt:lpstr>Reflexiones finales sobre el sector de los verdaderamente ricos</vt:lpstr>
      <vt:lpstr>Ingresos mensuales de los ricos de otras fuentes</vt:lpstr>
      <vt:lpstr>¿Cómo se podría estimar la concentración en el tope?</vt:lpstr>
      <vt:lpstr>Resultados preliminares para Argentina (Alvaredo, Facundo)</vt:lpstr>
      <vt:lpstr>GRACIAS</vt:lpstr>
    </vt:vector>
  </TitlesOfParts>
  <Company>PNUD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IDH</dc:creator>
  <cp:lastModifiedBy>noralustig</cp:lastModifiedBy>
  <cp:revision>40</cp:revision>
  <dcterms:created xsi:type="dcterms:W3CDTF">2011-03-07T23:54:13Z</dcterms:created>
  <dcterms:modified xsi:type="dcterms:W3CDTF">2011-06-08T13:29:31Z</dcterms:modified>
</cp:coreProperties>
</file>