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0" r:id="rId3"/>
    <p:sldId id="259" r:id="rId4"/>
    <p:sldId id="263" r:id="rId5"/>
    <p:sldId id="260" r:id="rId6"/>
    <p:sldId id="283" r:id="rId7"/>
    <p:sldId id="280" r:id="rId8"/>
    <p:sldId id="281" r:id="rId9"/>
    <p:sldId id="282" r:id="rId10"/>
    <p:sldId id="273" r:id="rId11"/>
    <p:sldId id="257" r:id="rId12"/>
    <p:sldId id="258" r:id="rId13"/>
    <p:sldId id="276" r:id="rId14"/>
    <p:sldId id="279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74" autoAdjust="0"/>
  </p:normalViewPr>
  <p:slideViewPr>
    <p:cSldViewPr snapToGrid="0" snapToObjects="1">
      <p:cViewPr varScale="1">
        <p:scale>
          <a:sx n="70" d="100"/>
          <a:sy n="7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A695-6F24-9848-94FE-E99A26CF4A39}" type="datetimeFigureOut">
              <a:rPr lang="en-US" smtClean="0"/>
              <a:t>3/21/12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81B65-75DC-F144-A097-A9D3E2CE1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84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B48FD-F18B-EB46-81F4-2A1C349107EC}" type="datetimeFigureOut">
              <a:rPr lang="en-US" smtClean="0"/>
              <a:t>3/21/12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B36C5-7A48-674C-BA15-F3112D503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2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C311-55DB-4840-AAE9-D1EB98DF29C2}" type="datetime1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2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51E0-CB94-B44E-AD77-D6DF14DC9043}" type="datetime1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8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DA110-3513-464E-BDCE-590C23CADA03}" type="datetime1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8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F7B1-0F2B-BF47-8CCF-EFD4EEA8BAC5}" type="datetime1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7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BF2A-33B8-3A4A-B9A5-E31D3CD18DAE}" type="datetime1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1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8ECD-8E87-F144-974E-CF4B38936339}" type="datetime1">
              <a:rPr lang="en-US" smtClean="0"/>
              <a:t>3/21/12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5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2BDD-E174-B747-BC26-74D393A379E2}" type="datetime1">
              <a:rPr lang="en-US" smtClean="0"/>
              <a:t>3/21/12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EDFA-E884-2747-B584-1219FE8640AA}" type="datetime1">
              <a:rPr lang="en-US" smtClean="0"/>
              <a:t>3/21/12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073DC-BEF9-E844-B03A-9D8ABFB64E6A}" type="datetime1">
              <a:rPr lang="en-US" smtClean="0"/>
              <a:t>3/21/12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3F885-C38D-A74F-99C2-39CF25BA1D7A}" type="datetime1">
              <a:rPr lang="en-US" smtClean="0"/>
              <a:t>3/21/12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2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64D9-E91E-4E41-8118-0672350C68F3}" type="datetime1">
              <a:rPr lang="en-US" smtClean="0"/>
              <a:t>3/21/12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7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C78B6-2DB5-A34E-A21A-BA5423F0FB35}" type="datetime1">
              <a:rPr lang="en-US" smtClean="0"/>
              <a:t>3/21/12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ADFBF-1570-B14E-B9C8-7FCD153A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005"/>
            <a:ext cx="7772400" cy="29124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Fiscal Incidence, Mobility and the Poor: a New Approach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Nora Lustig</a:t>
            </a:r>
            <a:br>
              <a:rPr lang="en-US" dirty="0" smtClean="0"/>
            </a:br>
            <a:r>
              <a:rPr lang="en-US" dirty="0" smtClean="0"/>
              <a:t>Tulane University</a:t>
            </a:r>
            <a:br>
              <a:rPr lang="en-US" dirty="0" smtClean="0"/>
            </a:br>
            <a:r>
              <a:rPr lang="en-US" dirty="0" smtClean="0"/>
              <a:t>CGD and IAD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636842" cy="2341129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Symposium </a:t>
            </a:r>
            <a:r>
              <a:rPr lang="en-US" b="1" i="1" dirty="0"/>
              <a:t>on Ultra-Poverty </a:t>
            </a:r>
            <a:endParaRPr lang="en-US" b="1" i="1" dirty="0" smtClean="0"/>
          </a:p>
          <a:p>
            <a:r>
              <a:rPr lang="en-US" b="1" dirty="0" smtClean="0"/>
              <a:t>Institute for International Economic Policy, GWU</a:t>
            </a:r>
          </a:p>
          <a:p>
            <a:r>
              <a:rPr lang="en-US" b="1" dirty="0" smtClean="0"/>
              <a:t>March 22-23, 2012</a:t>
            </a:r>
          </a:p>
          <a:p>
            <a:r>
              <a:rPr lang="en-US" b="1" dirty="0" smtClean="0"/>
              <a:t>Washington, DC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7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Extreme Poverty (including severity of poverty) declines; Ultra-poverty declines</a:t>
            </a:r>
          </a:p>
          <a:p>
            <a:r>
              <a:rPr lang="en-US" sz="4400" dirty="0" smtClean="0"/>
              <a:t>Inequality declines</a:t>
            </a:r>
          </a:p>
          <a:p>
            <a:r>
              <a:rPr lang="en-US" sz="4400" dirty="0" smtClean="0"/>
              <a:t>First three </a:t>
            </a:r>
            <a:r>
              <a:rPr lang="en-US" sz="4400" dirty="0" err="1" smtClean="0"/>
              <a:t>deciles</a:t>
            </a:r>
            <a:r>
              <a:rPr lang="en-US" sz="4400" dirty="0" smtClean="0"/>
              <a:t> are net receivers of transfers</a:t>
            </a:r>
          </a:p>
          <a:p>
            <a:r>
              <a:rPr lang="en-US" sz="4400" dirty="0" smtClean="0"/>
              <a:t>Reynolds-</a:t>
            </a:r>
            <a:r>
              <a:rPr lang="en-US" sz="4400" dirty="0" err="1" smtClean="0"/>
              <a:t>Smolensky</a:t>
            </a:r>
            <a:r>
              <a:rPr lang="en-US" sz="4400" dirty="0" smtClean="0"/>
              <a:t> indicates taxes overall are progressive</a:t>
            </a:r>
          </a:p>
          <a:p>
            <a:endParaRPr lang="en-US" sz="4400" dirty="0"/>
          </a:p>
          <a:p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7537"/>
            <a:ext cx="9144000" cy="3680958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1816894" y="5309988"/>
            <a:ext cx="5430173" cy="612648"/>
          </a:xfrm>
          <a:prstGeom prst="wedgeRectCallou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POVERTY DECLINES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7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81" y="0"/>
            <a:ext cx="8855770" cy="6803870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4945864" y="5865752"/>
            <a:ext cx="0" cy="36765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Line Callout 2 (Border and Accent Bar) 8"/>
          <p:cNvSpPr/>
          <p:nvPr/>
        </p:nvSpPr>
        <p:spPr>
          <a:xfrm>
            <a:off x="4193958" y="6484079"/>
            <a:ext cx="1988371" cy="319791"/>
          </a:xfrm>
          <a:prstGeom prst="accentBorderCallout2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PROGRESSIVE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85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An Illustration: Brazil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HOWEVER:</a:t>
            </a:r>
          </a:p>
          <a:p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Around 18 (5) percent of the moderate (extreme) poor become extreme (ultra) poor</a:t>
            </a:r>
            <a:endParaRPr lang="en-US" sz="4400" dirty="0"/>
          </a:p>
          <a:p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5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298" y="0"/>
            <a:ext cx="9167297" cy="544943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22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An Illustration: Brazil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impoverishment of the poor occurs even after all cash transfers to the poor (</a:t>
            </a:r>
            <a:r>
              <a:rPr lang="en-US" dirty="0" err="1" smtClean="0"/>
              <a:t>Bolsa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, BPC, etc.) are considered</a:t>
            </a:r>
          </a:p>
          <a:p>
            <a:endParaRPr lang="en-US" dirty="0"/>
          </a:p>
          <a:p>
            <a:r>
              <a:rPr lang="en-US" dirty="0" smtClean="0"/>
              <a:t>What the government </a:t>
            </a:r>
            <a:r>
              <a:rPr lang="en-US" dirty="0" err="1" smtClean="0"/>
              <a:t>giveth</a:t>
            </a:r>
            <a:r>
              <a:rPr lang="en-US" dirty="0" smtClean="0"/>
              <a:t> with transfers </a:t>
            </a:r>
            <a:r>
              <a:rPr lang="en-US" dirty="0" err="1" smtClean="0"/>
              <a:t>taketh</a:t>
            </a:r>
            <a:r>
              <a:rPr lang="en-US" dirty="0" smtClean="0"/>
              <a:t> away with indirect taxes for a significant proportion of the poor.</a:t>
            </a:r>
          </a:p>
          <a:p>
            <a:endParaRPr lang="en-US" dirty="0" smtClean="0"/>
          </a:p>
          <a:p>
            <a:r>
              <a:rPr lang="en-US" dirty="0" smtClean="0"/>
              <a:t>How much?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35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6" y="299900"/>
            <a:ext cx="9108884" cy="49325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0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Acknowledgements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work with </a:t>
            </a:r>
            <a:r>
              <a:rPr lang="en-US" dirty="0" err="1" smtClean="0"/>
              <a:t>Satya</a:t>
            </a:r>
            <a:r>
              <a:rPr lang="en-US" dirty="0" smtClean="0"/>
              <a:t> </a:t>
            </a:r>
            <a:r>
              <a:rPr lang="en-US" dirty="0" err="1" smtClean="0"/>
              <a:t>Chacravarty</a:t>
            </a:r>
            <a:r>
              <a:rPr lang="en-US" dirty="0" smtClean="0"/>
              <a:t> and </a:t>
            </a:r>
            <a:r>
              <a:rPr lang="en-US" dirty="0" err="1" smtClean="0"/>
              <a:t>Nachiketa</a:t>
            </a:r>
            <a:r>
              <a:rPr lang="en-US" dirty="0" smtClean="0"/>
              <a:t> </a:t>
            </a:r>
            <a:r>
              <a:rPr lang="en-US" dirty="0" err="1" smtClean="0"/>
              <a:t>Chattopadhyay</a:t>
            </a:r>
            <a:r>
              <a:rPr lang="en-US" dirty="0" smtClean="0"/>
              <a:t> to develop theoretical properties</a:t>
            </a:r>
            <a:endParaRPr lang="en-US" dirty="0"/>
          </a:p>
          <a:p>
            <a:r>
              <a:rPr lang="en-US" dirty="0" smtClean="0"/>
              <a:t> Joint work with </a:t>
            </a:r>
            <a:r>
              <a:rPr lang="en-US" dirty="0" err="1" smtClean="0"/>
              <a:t>Claudiney</a:t>
            </a:r>
            <a:r>
              <a:rPr lang="en-US" dirty="0" smtClean="0"/>
              <a:t> Pereira and Sean Higgins on fiscal incidence in Brazil </a:t>
            </a:r>
          </a:p>
          <a:p>
            <a:r>
              <a:rPr lang="en-US" dirty="0"/>
              <a:t>P</a:t>
            </a:r>
            <a:r>
              <a:rPr lang="en-US" dirty="0" smtClean="0"/>
              <a:t>art of the Commitment to Equity project/CIPR and Economics Department at Tulane and Inter-American Dialogue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5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Standard Measures of Poverty and the Poor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670" cy="4979952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tandard </a:t>
            </a:r>
            <a:r>
              <a:rPr lang="en-US" dirty="0"/>
              <a:t>measures </a:t>
            </a:r>
            <a:r>
              <a:rPr lang="en-US" dirty="0" smtClean="0"/>
              <a:t>of inequality and poverty are </a:t>
            </a:r>
            <a:r>
              <a:rPr lang="en-US" dirty="0"/>
              <a:t>by definition anonymous </a:t>
            </a:r>
            <a:endParaRPr lang="en-US" dirty="0" smtClean="0"/>
          </a:p>
          <a:p>
            <a:r>
              <a:rPr lang="en-US" dirty="0" smtClean="0"/>
              <a:t>Could standard measures be leaving out important information on how the poor are affected by “events” (e.g., fiscal policy, rising food prices, trade liberalization, growth, etc.)?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=&gt;YES!!!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9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/>
              <a:t>Fiscal Policy and the Poor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5589" cy="4821181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Poverty declines</a:t>
            </a:r>
          </a:p>
          <a:p>
            <a:r>
              <a:rPr lang="en-US" sz="3600" dirty="0" smtClean="0"/>
              <a:t>Income distribution becomes less unequal</a:t>
            </a:r>
          </a:p>
          <a:p>
            <a:r>
              <a:rPr lang="en-US" sz="3600" dirty="0" smtClean="0"/>
              <a:t>The incidence of net taxes can be progressive </a:t>
            </a:r>
          </a:p>
          <a:p>
            <a:r>
              <a:rPr lang="en-US" sz="3600" dirty="0" smtClean="0"/>
              <a:t>However, some of the poor become poorer</a:t>
            </a:r>
          </a:p>
          <a:p>
            <a:pPr marL="0" indent="0">
              <a:buNone/>
            </a:pPr>
            <a:r>
              <a:rPr lang="en-US" sz="4000" b="1" dirty="0" smtClean="0">
                <a:effectLst/>
              </a:rPr>
              <a:t>=&gt;&gt;&gt; </a:t>
            </a:r>
            <a:r>
              <a:rPr lang="en-US" sz="4000" b="1" dirty="0" smtClean="0"/>
              <a:t>Standard Measures Don’t Capture the “Losing Poor”</a:t>
            </a:r>
            <a:endParaRPr lang="en-US" sz="4000" b="1" dirty="0" smtClean="0">
              <a:effectLst/>
            </a:endParaRPr>
          </a:p>
          <a:p>
            <a:endParaRPr lang="en-US" dirty="0"/>
          </a:p>
          <a:p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6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b="1" dirty="0" smtClean="0"/>
              <a:t>New Concept: Fiscal Mobility Matrix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4000" dirty="0" smtClean="0"/>
          </a:p>
          <a:p>
            <a:r>
              <a:rPr lang="en-US" sz="4000" dirty="0" smtClean="0"/>
              <a:t>Directional </a:t>
            </a:r>
            <a:r>
              <a:rPr lang="en-US" sz="4000" dirty="0"/>
              <a:t>mobility </a:t>
            </a:r>
            <a:r>
              <a:rPr lang="en-US" sz="4000" dirty="0" smtClean="0"/>
              <a:t>literature (Fields, 2008) </a:t>
            </a:r>
            <a:r>
              <a:rPr lang="en-US" sz="4000" dirty="0"/>
              <a:t>provides a useful framework </a:t>
            </a:r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One can </a:t>
            </a:r>
            <a:r>
              <a:rPr lang="en-US" sz="4000" dirty="0"/>
              <a:t>identify which individuals are adversely/favorably </a:t>
            </a:r>
            <a:r>
              <a:rPr lang="en-US" sz="4000" dirty="0" smtClean="0"/>
              <a:t>impacted by a policy or an event</a:t>
            </a:r>
            <a:endParaRPr lang="en-US" sz="4000" b="1" dirty="0" smtClean="0"/>
          </a:p>
          <a:p>
            <a:endParaRPr lang="en-US" sz="4000" b="1" dirty="0"/>
          </a:p>
          <a:p>
            <a:pPr marL="0" indent="0">
              <a:buNone/>
            </a:pP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8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New Concept: Fiscal Mobility Matrix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75" y="1827370"/>
            <a:ext cx="8691019" cy="44528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0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New Concept: Fiscal Mobility Matrix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77" y="1922886"/>
            <a:ext cx="8835917" cy="34929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4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New Concept: Fiscal Mobility Matrix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89" y="1701800"/>
            <a:ext cx="8080408" cy="441968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50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New Concept: Fiscal Mobility Matrix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17" y="1625600"/>
            <a:ext cx="8661112" cy="50650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DFBF-1570-B14E-B9C8-7FCD153A75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2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371</Words>
  <Application>Microsoft Macintosh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Fiscal Incidence, Mobility and the Poor: a New Approach Nora Lustig Tulane University CGD and IAD</vt:lpstr>
      <vt:lpstr>Acknowledgements </vt:lpstr>
      <vt:lpstr>Standard Measures of Poverty and the Poor</vt:lpstr>
      <vt:lpstr>Fiscal Policy and the Poor</vt:lpstr>
      <vt:lpstr>New Concept: Fiscal Mobility Matrix</vt:lpstr>
      <vt:lpstr>New Concept: Fiscal Mobility Matrix</vt:lpstr>
      <vt:lpstr>New Concept: Fiscal Mobility Matrix</vt:lpstr>
      <vt:lpstr>New Concept: Fiscal Mobility Matrix</vt:lpstr>
      <vt:lpstr>New Concept: Fiscal Mobility Matrix</vt:lpstr>
      <vt:lpstr>An Illustration: Brazil</vt:lpstr>
      <vt:lpstr>PowerPoint Presentation</vt:lpstr>
      <vt:lpstr>PowerPoint Presentation</vt:lpstr>
      <vt:lpstr>An Illustration: Brazil</vt:lpstr>
      <vt:lpstr>PowerPoint Presentation</vt:lpstr>
      <vt:lpstr>An Illustration: Brazil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Samantha Greenspun</cp:lastModifiedBy>
  <cp:revision>19</cp:revision>
  <dcterms:created xsi:type="dcterms:W3CDTF">2012-03-21T23:06:11Z</dcterms:created>
  <dcterms:modified xsi:type="dcterms:W3CDTF">2012-03-22T03:07:43Z</dcterms:modified>
</cp:coreProperties>
</file>