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emf" ContentType="image/x-em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6" r:id="rId3"/>
    <p:sldId id="259" r:id="rId4"/>
    <p:sldId id="260" r:id="rId5"/>
    <p:sldId id="278" r:id="rId6"/>
    <p:sldId id="262" r:id="rId7"/>
    <p:sldId id="275" r:id="rId8"/>
    <p:sldId id="279" r:id="rId9"/>
    <p:sldId id="280" r:id="rId10"/>
    <p:sldId id="281" r:id="rId11"/>
    <p:sldId id="273" r:id="rId12"/>
    <p:sldId id="282" r:id="rId13"/>
    <p:sldId id="263" r:id="rId14"/>
    <p:sldId id="264" r:id="rId15"/>
    <p:sldId id="283" r:id="rId16"/>
    <p:sldId id="265" r:id="rId17"/>
    <p:sldId id="284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1" Type="http://schemas.openxmlformats.org/officeDocument/2006/relationships/handoutMaster" Target="handoutMasters/handout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F533E-9A56-A945-92AE-E798BB83E44D}" type="datetimeFigureOut">
              <a:rPr lang="en-US" smtClean="0"/>
              <a:t>8/5/12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F34D4-00D0-DF4D-9720-62A919432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05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8ECF4-0113-7049-9333-1A316E7A395A}" type="datetimeFigureOut">
              <a:rPr lang="en-US" smtClean="0"/>
              <a:t>8/5/12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01EF2-A7E1-9D4D-AE96-4B737DB97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287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5105-504F-2849-81FB-BEA533D44C84}" type="datetime1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2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D2C-B57E-FA41-9AC0-8573C88C8F96}" type="datetime1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1BB7-738E-C441-A700-E8C3342D51E9}" type="datetime1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9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B0F0-9EF7-3C4F-A92E-B4DA0C98070F}" type="datetime1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1A262-0DE3-EC43-92D2-9BAC8F8EA2B4}" type="datetime1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9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E645-E0B7-2E49-B026-E5671920584C}" type="datetime1">
              <a:rPr lang="en-US" smtClean="0"/>
              <a:t>8/5/12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5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AFA1E-9FDD-7A4F-809E-EA832B0164DD}" type="datetime1">
              <a:rPr lang="en-US" smtClean="0"/>
              <a:t>8/5/12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4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CFD0-CDCB-1645-8A73-9F8359D3257D}" type="datetime1">
              <a:rPr lang="en-US" smtClean="0"/>
              <a:t>8/5/12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9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F21D-4FAC-1F45-9D58-2E8B2A1130C2}" type="datetime1">
              <a:rPr lang="en-US" smtClean="0"/>
              <a:t>8/5/12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9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1E69-4311-C84F-BBBC-BF04217272D6}" type="datetime1">
              <a:rPr lang="en-US" smtClean="0"/>
              <a:t>8/5/12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3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E0CA2-7F34-A244-B9B5-979AA1A50875}" type="datetime1">
              <a:rPr lang="en-US" smtClean="0"/>
              <a:t>8/5/12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F390-2FFE-9F4E-A8BB-930550E36FB7}" type="datetime1">
              <a:rPr lang="en-US" smtClean="0"/>
              <a:t>8/5/12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4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Taxes, Transfers, Inequality and Poverty in Latin America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Nora Lustig</a:t>
            </a:r>
          </a:p>
          <a:p>
            <a:r>
              <a:rPr lang="en-US" dirty="0" smtClean="0"/>
              <a:t>Tulane University</a:t>
            </a:r>
          </a:p>
          <a:p>
            <a:endParaRPr lang="en-US" dirty="0"/>
          </a:p>
          <a:p>
            <a:r>
              <a:rPr lang="en-US" b="1" dirty="0"/>
              <a:t>Strengthening Institutions Annual </a:t>
            </a:r>
            <a:r>
              <a:rPr lang="en-US" b="1" dirty="0" smtClean="0"/>
              <a:t>Workshop</a:t>
            </a:r>
          </a:p>
          <a:p>
            <a:r>
              <a:rPr lang="en-US" b="1" dirty="0" smtClean="0"/>
              <a:t>Global Development Network</a:t>
            </a:r>
            <a:endParaRPr lang="en-US" dirty="0"/>
          </a:p>
          <a:p>
            <a:r>
              <a:rPr lang="en-US" b="1" dirty="0"/>
              <a:t>Istanbul, Turkey – April 25-27, 2012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34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Third</a:t>
            </a:r>
            <a:r>
              <a:rPr lang="en-US" u="sng" dirty="0"/>
              <a:t>,</a:t>
            </a:r>
            <a:r>
              <a:rPr lang="en-US" dirty="0"/>
              <a:t> direct taxes achieve little in the form of redistribution. </a:t>
            </a:r>
          </a:p>
          <a:p>
            <a:pPr marL="0" indent="0">
              <a:buNone/>
            </a:pPr>
            <a:r>
              <a:rPr lang="en-US" dirty="0" smtClean="0"/>
              <a:t>Caveat:</a:t>
            </a:r>
          </a:p>
          <a:p>
            <a:r>
              <a:rPr lang="en-US" dirty="0" smtClean="0"/>
              <a:t>The rich are excluded from analysis using household surveys; need governments to share information from tax returns (anonymous of course) as all advanced countries do (except for NIC’s)</a:t>
            </a:r>
          </a:p>
          <a:p>
            <a:pPr lvl="1"/>
            <a:r>
              <a:rPr lang="en-US" sz="3200" dirty="0" smtClean="0"/>
              <a:t>Fiscal Transparency for Efficiency and Equity Campaign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51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Policy and Decline in </a:t>
            </a:r>
            <a:r>
              <a:rPr lang="en-US" dirty="0" err="1" smtClean="0"/>
              <a:t>Gini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033723" cy="504401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12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Fourth</a:t>
            </a:r>
            <a:r>
              <a:rPr lang="en-US" sz="3600" dirty="0"/>
              <a:t>, large-scale targeted cash transfers can achieve significant reductions in extreme poverty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The extent of poverty reduction depends </a:t>
            </a:r>
            <a:r>
              <a:rPr lang="en-US" sz="3600" dirty="0" smtClean="0"/>
              <a:t>on: </a:t>
            </a:r>
          </a:p>
          <a:p>
            <a:pPr lvl="1"/>
            <a:r>
              <a:rPr lang="en-US" sz="3600" dirty="0" smtClean="0"/>
              <a:t>size of per capita transfer </a:t>
            </a:r>
          </a:p>
          <a:p>
            <a:pPr lvl="1"/>
            <a:r>
              <a:rPr lang="en-US" sz="3600" dirty="0" smtClean="0"/>
              <a:t>coverage </a:t>
            </a:r>
            <a:r>
              <a:rPr lang="en-US" sz="3600" dirty="0"/>
              <a:t>of the </a:t>
            </a:r>
            <a:r>
              <a:rPr lang="en-US" sz="3600" dirty="0" smtClean="0"/>
              <a:t>poor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9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“Leakages” to Non-poor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47" y="1417637"/>
            <a:ext cx="8524878" cy="445822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9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of the Extreme and Total Poor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199"/>
            <a:ext cx="8229600" cy="48369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8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/>
              <a:t>Fifth</a:t>
            </a:r>
            <a:r>
              <a:rPr lang="en-US" sz="4000" u="sng" dirty="0"/>
              <a:t>,</a:t>
            </a:r>
            <a:r>
              <a:rPr lang="en-US" sz="4000" dirty="0"/>
              <a:t> when indirect taxes are taken into account, the moderate poor and the near poor become net payers to the fiscal system.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6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Indirect Taxes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88" y="1705187"/>
            <a:ext cx="8106411" cy="48393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3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Fiscally-induced Upward and Downward Movement: Brazil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00738"/>
            <a:ext cx="8521700" cy="427110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33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Thank you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5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Commitment to Equity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17467" cy="5287962"/>
          </a:xfrm>
        </p:spPr>
        <p:txBody>
          <a:bodyPr>
            <a:normAutofit/>
          </a:bodyPr>
          <a:lstStyle/>
          <a:p>
            <a:r>
              <a:rPr lang="en-US" dirty="0" smtClean="0"/>
              <a:t>Commitment to Equity (CEQ) Initiative; Inter-American Dialogue and Tulane University’s CIPR and Dept. of Economics.</a:t>
            </a:r>
          </a:p>
          <a:p>
            <a:r>
              <a:rPr lang="en-US" dirty="0" smtClean="0"/>
              <a:t>Currently: 12 countries </a:t>
            </a:r>
          </a:p>
          <a:p>
            <a:r>
              <a:rPr lang="en-US" dirty="0" smtClean="0"/>
              <a:t>5 finished: Argentina (2009), Bolivia (2007), Brazil (2009), Mexico (2008) and Peru (2009) (year of HH survey)</a:t>
            </a:r>
          </a:p>
          <a:p>
            <a:r>
              <a:rPr lang="en-US" dirty="0" smtClean="0"/>
              <a:t>7 in progress: Chile, Colombia, Costa Rica, El Salvador, Guatemala, Paraguay and Uruguay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3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17467" cy="52879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Lustig, Nora (coordinator)</a:t>
            </a:r>
            <a:r>
              <a:rPr lang="en-US" dirty="0" smtClean="0"/>
              <a:t>. </a:t>
            </a:r>
            <a:r>
              <a:rPr lang="en-US" dirty="0"/>
              <a:t>“Fiscal Policy and Income Redistribution in Latin America: Challenging the Conventional Wisdom,” Argentina: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; Bolivia: George Gray Molina, Wilson Jimenez, </a:t>
            </a:r>
            <a:r>
              <a:rPr lang="en-US" dirty="0" err="1"/>
              <a:t>Verónica</a:t>
            </a:r>
            <a:r>
              <a:rPr lang="en-US" dirty="0"/>
              <a:t> Paz, Ernesto </a:t>
            </a:r>
            <a:r>
              <a:rPr lang="en-US" dirty="0" err="1"/>
              <a:t>Yañez</a:t>
            </a:r>
            <a:r>
              <a:rPr lang="en-US" dirty="0"/>
              <a:t>; Brazil: </a:t>
            </a:r>
            <a:r>
              <a:rPr lang="en-US" dirty="0" err="1"/>
              <a:t>Claudiney</a:t>
            </a:r>
            <a:r>
              <a:rPr lang="en-US" dirty="0"/>
              <a:t> Pereira, Sean Higgins; Mexico: John Scott; Peru: Miguel Jaramillo. </a:t>
            </a:r>
            <a:r>
              <a:rPr lang="en-US" dirty="0" smtClean="0"/>
              <a:t>, Economics Department, Working Paper 1202, New Orleans, Louisiana, April 2012. Forthcoming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Lustig </a:t>
            </a:r>
            <a:r>
              <a:rPr lang="en-US" dirty="0"/>
              <a:t>and Higgins (2012) “Fiscal Incidence, Fiscal Mobility and the Poor: a New Approach,” to be presented at </a:t>
            </a:r>
            <a:r>
              <a:rPr lang="en-US" i="1" dirty="0"/>
              <a:t>Well-being and inequality in the long-run: measurement, history and ideas</a:t>
            </a:r>
            <a:r>
              <a:rPr lang="en-US" dirty="0"/>
              <a:t>, </a:t>
            </a:r>
            <a:r>
              <a:rPr lang="en-US" i="1" dirty="0"/>
              <a:t> </a:t>
            </a:r>
            <a:r>
              <a:rPr lang="en-US" dirty="0"/>
              <a:t>Universidad Carlos III, Madrid, May 31 and June 1, 2012</a:t>
            </a:r>
            <a:endParaRPr lang="en-US" i="1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2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896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134534"/>
            <a:ext cx="8805332" cy="55033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much poverty reduction and redistribution LA achieves through fiscal policy?</a:t>
            </a:r>
          </a:p>
          <a:p>
            <a:r>
              <a:rPr lang="en-US" dirty="0" smtClean="0"/>
              <a:t>Standard Incidence Analysis/Caveats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Heterogeneous LA</a:t>
            </a:r>
          </a:p>
          <a:p>
            <a:pPr lvl="1"/>
            <a:r>
              <a:rPr lang="en-US" dirty="0" smtClean="0"/>
              <a:t>Little correlation between size of government and extent of redistribution</a:t>
            </a:r>
          </a:p>
          <a:p>
            <a:pPr lvl="1"/>
            <a:r>
              <a:rPr lang="en-US" dirty="0" smtClean="0"/>
              <a:t>Direct Taxes, practically “useless”</a:t>
            </a:r>
          </a:p>
          <a:p>
            <a:pPr lvl="1"/>
            <a:r>
              <a:rPr lang="en-US" dirty="0" smtClean="0"/>
              <a:t>Cash Transfers, can reduce poverty significantly</a:t>
            </a:r>
          </a:p>
          <a:p>
            <a:pPr lvl="1"/>
            <a:r>
              <a:rPr lang="en-US" dirty="0" smtClean="0"/>
              <a:t>Indirect taxes can make poor become net payers to the government (even after cash transfers)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3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u="sng" dirty="0" smtClean="0"/>
              <a:t>First</a:t>
            </a:r>
            <a:r>
              <a:rPr lang="en-US" sz="4000" dirty="0" smtClean="0"/>
              <a:t>, Latin America is </a:t>
            </a:r>
            <a:r>
              <a:rPr lang="en-US" sz="4000" dirty="0" err="1" smtClean="0"/>
              <a:t>heterogenous</a:t>
            </a:r>
            <a:r>
              <a:rPr lang="en-US" sz="4000" dirty="0" smtClean="0"/>
              <a:t>; can’t talk of “a Latin America”</a:t>
            </a:r>
          </a:p>
          <a:p>
            <a:pPr marL="400050" lvl="1" indent="0">
              <a:buNone/>
            </a:pPr>
            <a:r>
              <a:rPr lang="en-US" sz="4000" dirty="0" smtClean="0"/>
              <a:t>The </a:t>
            </a:r>
            <a:r>
              <a:rPr lang="en-US" sz="4000" dirty="0"/>
              <a:t>extent and effectiveness of income redistribution and poverty reduction, government size, and spending patterns vary significantly across countries. </a:t>
            </a:r>
            <a:endParaRPr lang="en-US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</a:t>
            </a:r>
            <a:r>
              <a:rPr lang="en-US" dirty="0" err="1" smtClean="0"/>
              <a:t>Gini</a:t>
            </a:r>
            <a:r>
              <a:rPr lang="en-US" dirty="0" smtClean="0"/>
              <a:t> and Effectiveness: Heterogeneous LA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" y="1870709"/>
            <a:ext cx="8743950" cy="405595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1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Headcount Ratio and Effectiveness: Heterogeneous LA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17" y="2107776"/>
            <a:ext cx="8693150" cy="40390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/>
              <a:t>Second</a:t>
            </a:r>
            <a:r>
              <a:rPr lang="en-US" sz="4000" dirty="0"/>
              <a:t>, there is little correlation between government size and the extent and effectiveness of redistribution and poverty reduction.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960966"/>
            <a:ext cx="8640937" cy="489796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3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555</Words>
  <Application>Microsoft Macintosh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Taxes, Transfers, Inequality and Poverty in Latin America</vt:lpstr>
      <vt:lpstr>Commitment to Equity Project</vt:lpstr>
      <vt:lpstr>References</vt:lpstr>
      <vt:lpstr>Outline</vt:lpstr>
      <vt:lpstr>Conclusions</vt:lpstr>
      <vt:lpstr>Decline in Gini and Effectiveness: Heterogeneous LA</vt:lpstr>
      <vt:lpstr>Decline in Headcount Ratio and Effectiveness: Heterogeneous LA</vt:lpstr>
      <vt:lpstr>Conclusions</vt:lpstr>
      <vt:lpstr>PowerPoint Presentation</vt:lpstr>
      <vt:lpstr>Conclusions</vt:lpstr>
      <vt:lpstr>Fiscal Policy and Decline in Gini</vt:lpstr>
      <vt:lpstr>Conclusions</vt:lpstr>
      <vt:lpstr>“Leakages” to Non-poor</vt:lpstr>
      <vt:lpstr>Coverage of the Extreme and Total Poor</vt:lpstr>
      <vt:lpstr>Conclusions</vt:lpstr>
      <vt:lpstr>Impact of Indirect Taxes</vt:lpstr>
      <vt:lpstr>Fiscally-induced Upward and Downward Movement: Brazil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Samantha Greenspun</cp:lastModifiedBy>
  <cp:revision>20</cp:revision>
  <dcterms:created xsi:type="dcterms:W3CDTF">2012-04-19T01:44:10Z</dcterms:created>
  <dcterms:modified xsi:type="dcterms:W3CDTF">2012-08-06T02:15:59Z</dcterms:modified>
</cp:coreProperties>
</file>