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56" r:id="rId2"/>
    <p:sldId id="447" r:id="rId3"/>
    <p:sldId id="444" r:id="rId4"/>
    <p:sldId id="445" r:id="rId5"/>
    <p:sldId id="446" r:id="rId6"/>
    <p:sldId id="409" r:id="rId7"/>
    <p:sldId id="448" r:id="rId8"/>
    <p:sldId id="449" r:id="rId9"/>
    <p:sldId id="330" r:id="rId10"/>
    <p:sldId id="450" r:id="rId11"/>
    <p:sldId id="361" r:id="rId12"/>
    <p:sldId id="461" r:id="rId13"/>
    <p:sldId id="416" r:id="rId14"/>
    <p:sldId id="418" r:id="rId15"/>
    <p:sldId id="465" r:id="rId16"/>
    <p:sldId id="462" r:id="rId17"/>
    <p:sldId id="464" r:id="rId18"/>
    <p:sldId id="467" r:id="rId19"/>
    <p:sldId id="432" r:id="rId20"/>
    <p:sldId id="426" r:id="rId21"/>
    <p:sldId id="428" r:id="rId22"/>
    <p:sldId id="433" r:id="rId23"/>
    <p:sldId id="429" r:id="rId24"/>
    <p:sldId id="431" r:id="rId25"/>
    <p:sldId id="434" r:id="rId26"/>
    <p:sldId id="436" r:id="rId27"/>
    <p:sldId id="438" r:id="rId28"/>
    <p:sldId id="468" r:id="rId29"/>
    <p:sldId id="471" r:id="rId30"/>
    <p:sldId id="469" r:id="rId31"/>
    <p:sldId id="470" r:id="rId32"/>
    <p:sldId id="472" r:id="rId33"/>
    <p:sldId id="473" r:id="rId34"/>
    <p:sldId id="440" r:id="rId3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038" autoAdjust="0"/>
    <p:restoredTop sz="94660"/>
  </p:normalViewPr>
  <p:slideViewPr>
    <p:cSldViewPr snapToGrid="0" snapToObjects="1">
      <p:cViewPr>
        <p:scale>
          <a:sx n="75" d="100"/>
          <a:sy n="75" d="100"/>
        </p:scale>
        <p:origin x="-824" y="-1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handoutMaster" Target="handoutMasters/handoutMaster1.xml"/><Relationship Id="rId38" Type="http://schemas.openxmlformats.org/officeDocument/2006/relationships/printerSettings" Target="printerSettings/printerSettings1.bin"/><Relationship Id="rId39" Type="http://schemas.openxmlformats.org/officeDocument/2006/relationships/presProps" Target="presProps.xml"/><Relationship Id="rId40" Type="http://schemas.openxmlformats.org/officeDocument/2006/relationships/viewProps" Target="viewProps.xml"/><Relationship Id="rId41" Type="http://schemas.openxmlformats.org/officeDocument/2006/relationships/theme" Target="theme/theme1.xml"/><Relationship Id="rId4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D3F034-0526-554B-A8E6-16A8D8B2A77A}" type="datetimeFigureOut">
              <a:rPr lang="en-US" smtClean="0"/>
              <a:t>5/20/12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CAD48D-7C45-3F44-8320-95DDC9E87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4813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8E8A99-04D3-5E4E-AC8C-6E2453279AEE}" type="datetimeFigureOut">
              <a:rPr lang="en-US" smtClean="0"/>
              <a:t>5/20/12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7FF6CC-2222-D646-9C9E-8DFD4A988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1103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8B7C8-D853-F948-93B4-0FC17AB506AB}" type="datetime1">
              <a:rPr lang="en-US" smtClean="0"/>
              <a:t>5/20/12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FBA11-90B7-3B4A-84E3-62ECD06CF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654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A1F30-74B3-9646-AC02-08F0F7EAC5EA}" type="datetime1">
              <a:rPr lang="en-US" smtClean="0"/>
              <a:t>5/20/12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FBA11-90B7-3B4A-84E3-62ECD06CF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593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410E8-1EB3-6F45-A612-3993D826C928}" type="datetime1">
              <a:rPr lang="en-US" smtClean="0"/>
              <a:t>5/20/12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FBA11-90B7-3B4A-84E3-62ECD06CF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127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9600C-9E05-CB4C-BEAB-F00E546B1BFF}" type="datetime1">
              <a:rPr lang="en-US" smtClean="0"/>
              <a:t>5/20/12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FBA11-90B7-3B4A-84E3-62ECD06CF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586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B749E-89CE-8B49-A5ED-EF63DF81C914}" type="datetime1">
              <a:rPr lang="en-US" smtClean="0"/>
              <a:t>5/20/12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FBA11-90B7-3B4A-84E3-62ECD06CF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235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02174-8965-E24E-BF13-DB0845897005}" type="datetime1">
              <a:rPr lang="en-US" smtClean="0"/>
              <a:t>5/20/12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FBA11-90B7-3B4A-84E3-62ECD06CF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218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C29FA-52A2-184A-BB7C-499CF792F580}" type="datetime1">
              <a:rPr lang="en-US" smtClean="0"/>
              <a:t>5/20/12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FBA11-90B7-3B4A-84E3-62ECD06CF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E17EF-5C8B-8242-9ACA-E8F16A467975}" type="datetime1">
              <a:rPr lang="en-US" smtClean="0"/>
              <a:t>5/20/12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FBA11-90B7-3B4A-84E3-62ECD06CF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548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8C0B5-EB45-264B-A55A-021604F85CFC}" type="datetime1">
              <a:rPr lang="en-US" smtClean="0"/>
              <a:t>5/20/12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FBA11-90B7-3B4A-84E3-62ECD06CF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110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64CEA-F281-FF4B-9B8F-6F97D73E4A48}" type="datetime1">
              <a:rPr lang="en-US" smtClean="0"/>
              <a:t>5/20/12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FBA11-90B7-3B4A-84E3-62ECD06CF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802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D7347-19D0-8F4C-9096-E48047D23715}" type="datetime1">
              <a:rPr lang="en-US" smtClean="0"/>
              <a:t>5/20/12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FBA11-90B7-3B4A-84E3-62ECD06CF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380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39800B-41E1-D34A-B6F3-3F05C5398C94}" type="datetime1">
              <a:rPr lang="en-US" smtClean="0"/>
              <a:t>5/20/12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6FBA11-90B7-3B4A-84E3-62ECD06CF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569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8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9.e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0.e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1.e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emf"/><Relationship Id="rId3" Type="http://schemas.openxmlformats.org/officeDocument/2006/relationships/image" Target="../media/image13.e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emf"/><Relationship Id="rId3" Type="http://schemas.openxmlformats.org/officeDocument/2006/relationships/image" Target="../media/image15.em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533" y="321733"/>
            <a:ext cx="8771467" cy="4301068"/>
          </a:xfrm>
          <a:solidFill>
            <a:srgbClr val="F2DCDB"/>
          </a:solidFill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err="1" smtClean="0"/>
              <a:t>Política</a:t>
            </a:r>
            <a:r>
              <a:rPr lang="en-US" b="1" dirty="0" smtClean="0"/>
              <a:t> fiscal, </a:t>
            </a:r>
            <a:r>
              <a:rPr lang="en-US" b="1" dirty="0" err="1" smtClean="0"/>
              <a:t>desigualdad</a:t>
            </a:r>
            <a:r>
              <a:rPr lang="en-US" b="1" dirty="0" smtClean="0"/>
              <a:t> y </a:t>
            </a:r>
            <a:r>
              <a:rPr lang="en-US" b="1" dirty="0" err="1" smtClean="0"/>
              <a:t>pobreza</a:t>
            </a:r>
            <a:r>
              <a:rPr lang="en-US" b="1" dirty="0" smtClean="0"/>
              <a:t> en </a:t>
            </a:r>
            <a:r>
              <a:rPr lang="en-US" b="1" dirty="0" smtClean="0"/>
              <a:t>Bolivia</a:t>
            </a:r>
            <a:r>
              <a:rPr lang="en-US" b="1" dirty="0" smtClean="0"/>
              <a:t>, </a:t>
            </a:r>
            <a:r>
              <a:rPr lang="en-US" b="1" dirty="0" err="1" smtClean="0"/>
              <a:t>Brasil</a:t>
            </a:r>
            <a:r>
              <a:rPr lang="en-US" b="1" dirty="0" smtClean="0"/>
              <a:t>, México y </a:t>
            </a:r>
            <a:r>
              <a:rPr lang="en-US" b="1" dirty="0" err="1" smtClean="0"/>
              <a:t>Perú</a:t>
            </a:r>
            <a:r>
              <a:rPr lang="en-US" b="1" dirty="0"/>
              <a:t>.</a:t>
            </a:r>
            <a:r>
              <a:rPr lang="en-US" b="1" dirty="0" smtClean="0"/>
              <a:t> ¿</a:t>
            </a:r>
            <a:r>
              <a:rPr lang="en-US" b="1" dirty="0" err="1" smtClean="0"/>
              <a:t>C</a:t>
            </a:r>
            <a:r>
              <a:rPr lang="en-US" b="1" dirty="0" err="1" smtClean="0"/>
              <a:t>ómo</a:t>
            </a:r>
            <a:r>
              <a:rPr lang="en-US" b="1" dirty="0" smtClean="0"/>
              <a:t> le </a:t>
            </a:r>
            <a:r>
              <a:rPr lang="en-US" b="1" dirty="0" err="1" smtClean="0"/>
              <a:t>va</a:t>
            </a:r>
            <a:r>
              <a:rPr lang="en-US" b="1" dirty="0" smtClean="0"/>
              <a:t> al sector rural?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4000" dirty="0" smtClean="0"/>
              <a:t>Nora </a:t>
            </a:r>
            <a:r>
              <a:rPr lang="en-US" sz="4000" dirty="0"/>
              <a:t>Lustig</a:t>
            </a:r>
            <a:br>
              <a:rPr lang="en-US" sz="4000" dirty="0"/>
            </a:br>
            <a:r>
              <a:rPr lang="en-US" sz="4000" dirty="0"/>
              <a:t>Tulane University</a:t>
            </a:r>
            <a:br>
              <a:rPr lang="en-US" sz="4000" dirty="0"/>
            </a:br>
            <a:r>
              <a:rPr lang="en-US" sz="4000" dirty="0"/>
              <a:t>Center for Global Development and Inter-American Dialogue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318000"/>
            <a:ext cx="7772400" cy="2038349"/>
          </a:xfrm>
        </p:spPr>
        <p:txBody>
          <a:bodyPr>
            <a:normAutofit fontScale="85000" lnSpcReduction="20000"/>
          </a:bodyPr>
          <a:lstStyle/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s-ES" b="1" dirty="0" smtClean="0">
                <a:solidFill>
                  <a:schemeClr val="tx1"/>
                </a:solidFill>
              </a:rPr>
              <a:t>Desarrollo </a:t>
            </a:r>
            <a:r>
              <a:rPr lang="es-ES" b="1" dirty="0">
                <a:solidFill>
                  <a:schemeClr val="tx1"/>
                </a:solidFill>
              </a:rPr>
              <a:t>rural en América Latina: preguntas, perspectivas y </a:t>
            </a:r>
            <a:r>
              <a:rPr lang="es-ES" b="1" dirty="0" smtClean="0">
                <a:solidFill>
                  <a:schemeClr val="tx1"/>
                </a:solidFill>
              </a:rPr>
              <a:t>desafíos 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s-ES" dirty="0">
                <a:solidFill>
                  <a:schemeClr val="tx1"/>
                </a:solidFill>
              </a:rPr>
              <a:t>Fondo Internacional de Desarrollo Agrícola (FIDA) </a:t>
            </a:r>
            <a:r>
              <a:rPr lang="en-US" dirty="0" smtClean="0">
                <a:solidFill>
                  <a:schemeClr val="tx1"/>
                </a:solidFill>
              </a:rPr>
              <a:t>Antigua, Guatemala</a:t>
            </a:r>
            <a:r>
              <a:rPr lang="en-US" dirty="0" smtClean="0">
                <a:solidFill>
                  <a:schemeClr val="tx1"/>
                </a:solidFill>
              </a:rPr>
              <a:t>, 21 </a:t>
            </a:r>
            <a:r>
              <a:rPr lang="en-US" dirty="0" smtClean="0">
                <a:solidFill>
                  <a:schemeClr val="tx1"/>
                </a:solidFill>
              </a:rPr>
              <a:t>de mayo, 2012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FBA11-90B7-3B4A-84E3-62ECD06CF5E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1474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2DCDB"/>
          </a:solidFill>
        </p:spPr>
        <p:txBody>
          <a:bodyPr/>
          <a:lstStyle/>
          <a:p>
            <a:r>
              <a:rPr lang="en-US" b="1" dirty="0" err="1" smtClean="0"/>
              <a:t>Proyecto</a:t>
            </a:r>
            <a:r>
              <a:rPr lang="en-US" b="1" dirty="0" smtClean="0"/>
              <a:t> FIDA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267" y="1600200"/>
            <a:ext cx="8771465" cy="512127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El </a:t>
            </a:r>
            <a:r>
              <a:rPr lang="en-US" dirty="0" err="1"/>
              <a:t>impacto</a:t>
            </a:r>
            <a:r>
              <a:rPr lang="en-US" dirty="0"/>
              <a:t> </a:t>
            </a:r>
            <a:r>
              <a:rPr lang="en-US" dirty="0" smtClean="0"/>
              <a:t>de los </a:t>
            </a:r>
            <a:r>
              <a:rPr lang="en-US" dirty="0" err="1" smtClean="0"/>
              <a:t>impuestos</a:t>
            </a:r>
            <a:r>
              <a:rPr lang="en-US" dirty="0" smtClean="0"/>
              <a:t> y el </a:t>
            </a:r>
            <a:r>
              <a:rPr lang="en-US" dirty="0" err="1" smtClean="0"/>
              <a:t>gasto</a:t>
            </a:r>
            <a:r>
              <a:rPr lang="en-US" dirty="0" smtClean="0"/>
              <a:t> social </a:t>
            </a:r>
            <a:r>
              <a:rPr lang="en-US" dirty="0" err="1" smtClean="0"/>
              <a:t>sobre</a:t>
            </a:r>
            <a:r>
              <a:rPr lang="en-US" dirty="0" smtClean="0"/>
              <a:t> </a:t>
            </a:r>
            <a:r>
              <a:rPr lang="en-US" dirty="0"/>
              <a:t>la </a:t>
            </a:r>
            <a:r>
              <a:rPr lang="en-US" dirty="0" err="1"/>
              <a:t>distribución</a:t>
            </a:r>
            <a:r>
              <a:rPr lang="en-US" dirty="0"/>
              <a:t> del </a:t>
            </a:r>
            <a:r>
              <a:rPr lang="en-US" dirty="0" err="1"/>
              <a:t>ingreso</a:t>
            </a:r>
            <a:r>
              <a:rPr lang="en-US" dirty="0"/>
              <a:t>, la </a:t>
            </a:r>
            <a:r>
              <a:rPr lang="en-US" dirty="0" err="1"/>
              <a:t>pobreza</a:t>
            </a:r>
            <a:r>
              <a:rPr lang="en-US" dirty="0"/>
              <a:t> y el </a:t>
            </a:r>
            <a:r>
              <a:rPr lang="en-US" dirty="0" err="1"/>
              <a:t>acceso</a:t>
            </a:r>
            <a:r>
              <a:rPr lang="en-US" dirty="0"/>
              <a:t> a </a:t>
            </a:r>
            <a:r>
              <a:rPr lang="en-US" dirty="0" err="1"/>
              <a:t>servicios</a:t>
            </a:r>
            <a:r>
              <a:rPr lang="en-US" dirty="0"/>
              <a:t> </a:t>
            </a:r>
            <a:r>
              <a:rPr lang="en-US" dirty="0" err="1"/>
              <a:t>básicos</a:t>
            </a:r>
            <a:r>
              <a:rPr lang="en-US" dirty="0"/>
              <a:t> de </a:t>
            </a:r>
            <a:r>
              <a:rPr lang="en-US" dirty="0" err="1"/>
              <a:t>educación</a:t>
            </a:r>
            <a:r>
              <a:rPr lang="en-US" dirty="0"/>
              <a:t> y </a:t>
            </a:r>
            <a:r>
              <a:rPr lang="en-US" dirty="0" err="1" smtClean="0"/>
              <a:t>salud</a:t>
            </a:r>
            <a:r>
              <a:rPr lang="en-US" dirty="0" smtClean="0"/>
              <a:t>, </a:t>
            </a:r>
            <a:r>
              <a:rPr lang="en-US" u="sng" dirty="0" err="1" smtClean="0"/>
              <a:t>distinguiendo</a:t>
            </a:r>
            <a:r>
              <a:rPr lang="en-US" u="sng" dirty="0" smtClean="0"/>
              <a:t> sector </a:t>
            </a:r>
            <a:r>
              <a:rPr lang="en-US" u="sng" dirty="0" err="1" smtClean="0"/>
              <a:t>urbano</a:t>
            </a:r>
            <a:r>
              <a:rPr lang="en-US" u="sng" dirty="0" smtClean="0"/>
              <a:t> y rural</a:t>
            </a:r>
          </a:p>
          <a:p>
            <a:endParaRPr lang="en-US" u="sng" dirty="0" smtClean="0"/>
          </a:p>
          <a:p>
            <a:r>
              <a:rPr lang="en-US" sz="2600" i="1" dirty="0" smtClean="0"/>
              <a:t>Bolivia (2009):</a:t>
            </a:r>
            <a:r>
              <a:rPr lang="en-US" sz="2600" dirty="0" smtClean="0"/>
              <a:t> </a:t>
            </a:r>
            <a:r>
              <a:rPr lang="en-US" sz="2600" dirty="0"/>
              <a:t>George Gray Molina, Wilson Jiménez, </a:t>
            </a:r>
            <a:r>
              <a:rPr lang="en-US" sz="2600" dirty="0" err="1"/>
              <a:t>Verónica</a:t>
            </a:r>
            <a:r>
              <a:rPr lang="en-US" sz="2600" dirty="0"/>
              <a:t> Paz y Ernesto </a:t>
            </a:r>
            <a:r>
              <a:rPr lang="en-US" sz="2600" dirty="0" err="1"/>
              <a:t>Yáñez</a:t>
            </a:r>
            <a:r>
              <a:rPr lang="en-US" sz="2600" dirty="0"/>
              <a:t>, Inst. </a:t>
            </a:r>
            <a:r>
              <a:rPr lang="en-US" sz="2600" dirty="0" err="1"/>
              <a:t>Alternativo</a:t>
            </a:r>
            <a:endParaRPr lang="en-US" sz="2600" dirty="0"/>
          </a:p>
          <a:p>
            <a:r>
              <a:rPr lang="en-US" sz="2600" i="1" dirty="0" err="1" smtClean="0"/>
              <a:t>Brasi</a:t>
            </a:r>
            <a:r>
              <a:rPr lang="en-US" sz="2600" i="1" dirty="0" smtClean="0"/>
              <a:t>(2009)l</a:t>
            </a:r>
            <a:r>
              <a:rPr lang="en-US" sz="2600" i="1" dirty="0"/>
              <a:t>:</a:t>
            </a:r>
            <a:r>
              <a:rPr lang="en-US" sz="2600" dirty="0"/>
              <a:t> </a:t>
            </a:r>
            <a:r>
              <a:rPr lang="en-US" sz="2600" dirty="0" err="1"/>
              <a:t>Claudiney</a:t>
            </a:r>
            <a:r>
              <a:rPr lang="en-US" sz="2600" dirty="0"/>
              <a:t> Pereira y Sean Higgins, Tulane</a:t>
            </a:r>
          </a:p>
          <a:p>
            <a:r>
              <a:rPr lang="en-US" sz="2600" i="1" dirty="0" smtClean="0">
                <a:solidFill>
                  <a:schemeClr val="bg1">
                    <a:lumMod val="50000"/>
                  </a:schemeClr>
                </a:solidFill>
              </a:rPr>
              <a:t>Guatemala (2010):</a:t>
            </a:r>
            <a:r>
              <a:rPr lang="en-US" sz="26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bg1">
                    <a:lumMod val="50000"/>
                  </a:schemeClr>
                </a:solidFill>
              </a:rPr>
              <a:t>Hilcías</a:t>
            </a:r>
            <a:r>
              <a:rPr lang="en-US" sz="26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bg1">
                    <a:lumMod val="50000"/>
                  </a:schemeClr>
                </a:solidFill>
              </a:rPr>
              <a:t>Morán</a:t>
            </a:r>
            <a:r>
              <a:rPr lang="en-US" sz="2600" dirty="0">
                <a:solidFill>
                  <a:schemeClr val="bg1">
                    <a:lumMod val="50000"/>
                  </a:schemeClr>
                </a:solidFill>
              </a:rPr>
              <a:t> (Univ. Rafael </a:t>
            </a:r>
            <a:r>
              <a:rPr lang="en-US" sz="2600" dirty="0" err="1">
                <a:solidFill>
                  <a:schemeClr val="bg1">
                    <a:lumMod val="50000"/>
                  </a:schemeClr>
                </a:solidFill>
              </a:rPr>
              <a:t>Landívar</a:t>
            </a:r>
            <a:r>
              <a:rPr lang="en-US" sz="2600" dirty="0">
                <a:solidFill>
                  <a:schemeClr val="bg1">
                    <a:lumMod val="50000"/>
                  </a:schemeClr>
                </a:solidFill>
              </a:rPr>
              <a:t>) y </a:t>
            </a:r>
            <a:r>
              <a:rPr lang="en-US" sz="2600" dirty="0" err="1">
                <a:solidFill>
                  <a:schemeClr val="bg1">
                    <a:lumMod val="50000"/>
                  </a:schemeClr>
                </a:solidFill>
              </a:rPr>
              <a:t>Maynor</a:t>
            </a:r>
            <a:r>
              <a:rPr lang="en-US" sz="2600" dirty="0">
                <a:solidFill>
                  <a:schemeClr val="bg1">
                    <a:lumMod val="50000"/>
                  </a:schemeClr>
                </a:solidFill>
              </a:rPr>
              <a:t> Cabrera (ICEFI)</a:t>
            </a:r>
          </a:p>
          <a:p>
            <a:r>
              <a:rPr lang="en-US" sz="2600" i="1" dirty="0" smtClean="0"/>
              <a:t>México (2008):</a:t>
            </a:r>
            <a:r>
              <a:rPr lang="en-US" sz="2600" dirty="0" smtClean="0"/>
              <a:t> </a:t>
            </a:r>
            <a:r>
              <a:rPr lang="en-US" sz="2600" dirty="0"/>
              <a:t>John Scott, CIDE</a:t>
            </a:r>
          </a:p>
          <a:p>
            <a:r>
              <a:rPr lang="en-US" sz="2600" i="1" dirty="0" err="1" smtClean="0"/>
              <a:t>Perú</a:t>
            </a:r>
            <a:r>
              <a:rPr lang="en-US" sz="2600" i="1" dirty="0" smtClean="0"/>
              <a:t> (2009):</a:t>
            </a:r>
            <a:r>
              <a:rPr lang="en-US" sz="2600" dirty="0" smtClean="0"/>
              <a:t> </a:t>
            </a:r>
            <a:r>
              <a:rPr lang="en-US" sz="2600" dirty="0"/>
              <a:t>Miguel Jaramillo, GRADE</a:t>
            </a:r>
            <a:endParaRPr lang="en-US" sz="2600" i="1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FBA11-90B7-3B4A-84E3-62ECD06CF5E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2710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2DCDB"/>
          </a:solidFill>
        </p:spPr>
        <p:txBody>
          <a:bodyPr/>
          <a:lstStyle/>
          <a:p>
            <a:r>
              <a:rPr lang="en-US" b="1" dirty="0" err="1" smtClean="0"/>
              <a:t>Análisis</a:t>
            </a:r>
            <a:r>
              <a:rPr lang="en-US" b="1" dirty="0" smtClean="0"/>
              <a:t> de </a:t>
            </a:r>
            <a:r>
              <a:rPr lang="en-US" b="1" dirty="0" err="1" smtClean="0"/>
              <a:t>incidencia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Al</a:t>
            </a:r>
            <a:r>
              <a:rPr lang="en-US" dirty="0" smtClean="0"/>
              <a:t> </a:t>
            </a:r>
            <a:r>
              <a:rPr lang="en-US" dirty="0" err="1" smtClean="0"/>
              <a:t>ingreso</a:t>
            </a:r>
            <a:r>
              <a:rPr lang="en-US" dirty="0" smtClean="0"/>
              <a:t> </a:t>
            </a:r>
            <a:r>
              <a:rPr lang="en-US" dirty="0" err="1" smtClean="0"/>
              <a:t>aut</a:t>
            </a:r>
            <a:r>
              <a:rPr lang="en-US" dirty="0" err="1" smtClean="0"/>
              <a:t>ónomo</a:t>
            </a:r>
            <a:r>
              <a:rPr lang="en-US" dirty="0" smtClean="0"/>
              <a:t>:</a:t>
            </a:r>
          </a:p>
          <a:p>
            <a:r>
              <a:rPr lang="en-US" dirty="0" smtClean="0"/>
              <a:t> S</a:t>
            </a:r>
            <a:r>
              <a:rPr lang="es-ES" dirty="0" smtClean="0"/>
              <a:t>e </a:t>
            </a:r>
            <a:r>
              <a:rPr lang="es-ES" dirty="0" smtClean="0"/>
              <a:t>le restan los impuestos </a:t>
            </a:r>
            <a:r>
              <a:rPr lang="es-ES" dirty="0" smtClean="0"/>
              <a:t>directos: ingreso neto</a:t>
            </a:r>
          </a:p>
          <a:p>
            <a:r>
              <a:rPr lang="es-ES" dirty="0" smtClean="0"/>
              <a:t>Se le suman las transferencias en efectivo: ingreso disponible</a:t>
            </a:r>
          </a:p>
          <a:p>
            <a:r>
              <a:rPr lang="es-ES" dirty="0" smtClean="0"/>
              <a:t>Se le restan los impuestos indirectos netos: ingreso post-fiscal</a:t>
            </a:r>
          </a:p>
          <a:p>
            <a:r>
              <a:rPr lang="es-ES" dirty="0" smtClean="0"/>
              <a:t>Se le </a:t>
            </a:r>
            <a:r>
              <a:rPr lang="es-ES" dirty="0" smtClean="0"/>
              <a:t>suman el gasto imputado en educaci</a:t>
            </a:r>
            <a:r>
              <a:rPr lang="es-ES" dirty="0" smtClean="0"/>
              <a:t>ón y salud: ingreso final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FBA11-90B7-3B4A-84E3-62ECD06CF5E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7972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748366"/>
            <a:ext cx="7772400" cy="1362075"/>
          </a:xfrm>
          <a:solidFill>
            <a:srgbClr val="F2DCDB"/>
          </a:solidFill>
        </p:spPr>
        <p:txBody>
          <a:bodyPr/>
          <a:lstStyle/>
          <a:p>
            <a:pPr algn="ctr"/>
            <a:r>
              <a:rPr lang="en-US" dirty="0" err="1" smtClean="0"/>
              <a:t>Comparando</a:t>
            </a:r>
            <a:r>
              <a:rPr lang="en-US" dirty="0" smtClean="0"/>
              <a:t> los </a:t>
            </a:r>
            <a:r>
              <a:rPr lang="en-US" dirty="0" err="1" smtClean="0"/>
              <a:t>impactos</a:t>
            </a:r>
            <a:r>
              <a:rPr lang="en-US" dirty="0" smtClean="0"/>
              <a:t>:  sector </a:t>
            </a:r>
            <a:r>
              <a:rPr lang="en-US" dirty="0" err="1" smtClean="0"/>
              <a:t>urbano</a:t>
            </a:r>
            <a:r>
              <a:rPr lang="en-US" dirty="0" smtClean="0"/>
              <a:t> y rural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FBA11-90B7-3B4A-84E3-62ECD06CF5E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5873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2DCDB"/>
          </a:solidFill>
        </p:spPr>
        <p:txBody>
          <a:bodyPr>
            <a:normAutofit fontScale="90000"/>
          </a:bodyPr>
          <a:lstStyle/>
          <a:p>
            <a:r>
              <a:rPr lang="en-US" b="1" dirty="0" err="1" smtClean="0"/>
              <a:t>Desigualdad</a:t>
            </a:r>
            <a:r>
              <a:rPr lang="en-US" b="1" dirty="0" smtClean="0"/>
              <a:t> y </a:t>
            </a:r>
            <a:r>
              <a:rPr lang="en-US" b="1" dirty="0" err="1" smtClean="0"/>
              <a:t>pobreza</a:t>
            </a:r>
            <a:r>
              <a:rPr lang="en-US" b="1" dirty="0" smtClean="0"/>
              <a:t> del </a:t>
            </a:r>
            <a:r>
              <a:rPr lang="en-US" b="1" dirty="0" err="1" smtClean="0"/>
              <a:t>ingreso</a:t>
            </a:r>
            <a:r>
              <a:rPr lang="en-US" b="1" dirty="0" smtClean="0"/>
              <a:t> </a:t>
            </a:r>
            <a:r>
              <a:rPr lang="en-US" b="1" dirty="0" err="1" smtClean="0"/>
              <a:t>disponible</a:t>
            </a:r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121275"/>
          </a:xfrm>
        </p:spPr>
        <p:txBody>
          <a:bodyPr>
            <a:normAutofit fontScale="85000" lnSpcReduction="20000"/>
          </a:bodyPr>
          <a:lstStyle/>
          <a:p>
            <a:r>
              <a:rPr lang="en-US" sz="3800" dirty="0" smtClean="0"/>
              <a:t>A </a:t>
            </a:r>
            <a:r>
              <a:rPr lang="en-US" sz="3800" dirty="0" err="1" smtClean="0"/>
              <a:t>pesar</a:t>
            </a:r>
            <a:r>
              <a:rPr lang="en-US" sz="3800" dirty="0" smtClean="0"/>
              <a:t> del </a:t>
            </a:r>
            <a:r>
              <a:rPr lang="en-US" sz="3800" dirty="0" err="1" smtClean="0"/>
              <a:t>énfasis</a:t>
            </a:r>
            <a:r>
              <a:rPr lang="en-US" sz="3800" dirty="0" smtClean="0"/>
              <a:t> en el sector rural de los </a:t>
            </a:r>
            <a:r>
              <a:rPr lang="en-US" sz="3800" dirty="0" err="1" smtClean="0"/>
              <a:t>nuevos</a:t>
            </a:r>
            <a:r>
              <a:rPr lang="en-US" sz="3800" dirty="0" smtClean="0"/>
              <a:t> </a:t>
            </a:r>
            <a:r>
              <a:rPr lang="en-US" sz="3800" dirty="0" err="1" smtClean="0"/>
              <a:t>programas</a:t>
            </a:r>
            <a:r>
              <a:rPr lang="en-US" sz="3800" dirty="0" smtClean="0"/>
              <a:t> de </a:t>
            </a:r>
            <a:r>
              <a:rPr lang="en-US" sz="3800" dirty="0" err="1" smtClean="0"/>
              <a:t>transferencias</a:t>
            </a:r>
            <a:r>
              <a:rPr lang="en-US" sz="3800" dirty="0" smtClean="0"/>
              <a:t> </a:t>
            </a:r>
            <a:r>
              <a:rPr lang="en-US" sz="3800" dirty="0" err="1" smtClean="0"/>
              <a:t>directas</a:t>
            </a:r>
            <a:r>
              <a:rPr lang="en-US" sz="3800" dirty="0" smtClean="0"/>
              <a:t> en </a:t>
            </a:r>
            <a:r>
              <a:rPr lang="en-US" sz="3800" dirty="0" err="1" smtClean="0"/>
              <a:t>efectivo</a:t>
            </a:r>
            <a:r>
              <a:rPr lang="en-US" sz="3800" dirty="0" smtClean="0"/>
              <a:t> (CCTs), la </a:t>
            </a:r>
            <a:r>
              <a:rPr lang="en-US" sz="3800" dirty="0" err="1" smtClean="0"/>
              <a:t>incidencia</a:t>
            </a:r>
            <a:r>
              <a:rPr lang="en-US" sz="3800" dirty="0" smtClean="0"/>
              <a:t> de la </a:t>
            </a:r>
            <a:r>
              <a:rPr lang="en-US" sz="3800" dirty="0" err="1" smtClean="0"/>
              <a:t>pobreza</a:t>
            </a:r>
            <a:r>
              <a:rPr lang="en-US" sz="3800" dirty="0" smtClean="0"/>
              <a:t> </a:t>
            </a:r>
            <a:r>
              <a:rPr lang="en-US" sz="3800" dirty="0" err="1" smtClean="0"/>
              <a:t>extrema</a:t>
            </a:r>
            <a:r>
              <a:rPr lang="en-US" sz="3800" dirty="0" smtClean="0"/>
              <a:t> rural </a:t>
            </a:r>
            <a:r>
              <a:rPr lang="en-US" sz="3800" dirty="0" err="1" smtClean="0"/>
              <a:t>sigue</a:t>
            </a:r>
            <a:r>
              <a:rPr lang="en-US" sz="3800" dirty="0" smtClean="0"/>
              <a:t> </a:t>
            </a:r>
            <a:r>
              <a:rPr lang="en-US" sz="3800" dirty="0" err="1" smtClean="0"/>
              <a:t>siendo</a:t>
            </a:r>
            <a:r>
              <a:rPr lang="en-US" sz="3800" dirty="0" smtClean="0"/>
              <a:t> entre 3 y 8 </a:t>
            </a:r>
            <a:r>
              <a:rPr lang="en-US" sz="3800" dirty="0" err="1" smtClean="0"/>
              <a:t>veces</a:t>
            </a:r>
            <a:r>
              <a:rPr lang="en-US" sz="3800" dirty="0" smtClean="0"/>
              <a:t> </a:t>
            </a:r>
            <a:r>
              <a:rPr lang="en-US" sz="3800" dirty="0" err="1" smtClean="0"/>
              <a:t>más</a:t>
            </a:r>
            <a:r>
              <a:rPr lang="en-US" sz="3800" dirty="0" smtClean="0"/>
              <a:t> </a:t>
            </a:r>
            <a:r>
              <a:rPr lang="en-US" sz="3800" dirty="0" err="1" smtClean="0"/>
              <a:t>alta</a:t>
            </a:r>
            <a:r>
              <a:rPr lang="en-US" sz="3800" dirty="0" smtClean="0"/>
              <a:t> </a:t>
            </a:r>
            <a:r>
              <a:rPr lang="en-US" sz="3800" dirty="0" err="1" smtClean="0"/>
              <a:t>que</a:t>
            </a:r>
            <a:r>
              <a:rPr lang="en-US" sz="3800" dirty="0" smtClean="0"/>
              <a:t> la </a:t>
            </a:r>
            <a:r>
              <a:rPr lang="en-US" sz="3800" dirty="0" err="1" smtClean="0"/>
              <a:t>urbana</a:t>
            </a:r>
            <a:endParaRPr lang="en-US" sz="3800" dirty="0" smtClean="0"/>
          </a:p>
          <a:p>
            <a:endParaRPr lang="en-US" sz="3800" dirty="0" smtClean="0"/>
          </a:p>
          <a:p>
            <a:r>
              <a:rPr lang="en-US" sz="3800" dirty="0" err="1" smtClean="0"/>
              <a:t>Pero</a:t>
            </a:r>
            <a:r>
              <a:rPr lang="en-US" sz="3800" dirty="0" smtClean="0"/>
              <a:t> hay </a:t>
            </a:r>
            <a:r>
              <a:rPr lang="en-US" sz="3800" dirty="0" err="1" smtClean="0"/>
              <a:t>que</a:t>
            </a:r>
            <a:r>
              <a:rPr lang="en-US" sz="3800" dirty="0" smtClean="0"/>
              <a:t> </a:t>
            </a:r>
            <a:r>
              <a:rPr lang="en-US" sz="3800" dirty="0" err="1" smtClean="0"/>
              <a:t>recordar</a:t>
            </a:r>
            <a:r>
              <a:rPr lang="en-US" sz="3800" dirty="0" smtClean="0"/>
              <a:t> </a:t>
            </a:r>
            <a:r>
              <a:rPr lang="en-US" sz="3800" dirty="0" err="1" smtClean="0"/>
              <a:t>que</a:t>
            </a:r>
            <a:r>
              <a:rPr lang="en-US" sz="3800" dirty="0" smtClean="0"/>
              <a:t> la </a:t>
            </a:r>
            <a:r>
              <a:rPr lang="en-US" sz="3800" dirty="0" err="1" smtClean="0"/>
              <a:t>población</a:t>
            </a:r>
            <a:r>
              <a:rPr lang="en-US" sz="3800" dirty="0" smtClean="0"/>
              <a:t> en </a:t>
            </a:r>
            <a:r>
              <a:rPr lang="en-US" sz="3800" dirty="0" err="1" smtClean="0"/>
              <a:t>pobreza</a:t>
            </a:r>
            <a:r>
              <a:rPr lang="en-US" sz="3800" dirty="0" smtClean="0"/>
              <a:t> </a:t>
            </a:r>
            <a:r>
              <a:rPr lang="en-US" sz="3800" dirty="0" err="1" smtClean="0"/>
              <a:t>extrema</a:t>
            </a:r>
            <a:r>
              <a:rPr lang="en-US" sz="3800" dirty="0" smtClean="0"/>
              <a:t> </a:t>
            </a:r>
            <a:r>
              <a:rPr lang="en-US" sz="3800" dirty="0" err="1" smtClean="0"/>
              <a:t>es</a:t>
            </a:r>
            <a:r>
              <a:rPr lang="en-US" sz="3800" dirty="0" smtClean="0"/>
              <a:t> </a:t>
            </a:r>
            <a:r>
              <a:rPr lang="en-US" sz="3800" dirty="0" err="1" smtClean="0"/>
              <a:t>preponderantemente</a:t>
            </a:r>
            <a:r>
              <a:rPr lang="en-US" sz="3800" dirty="0" smtClean="0"/>
              <a:t> </a:t>
            </a:r>
            <a:r>
              <a:rPr lang="en-US" sz="3800" dirty="0" err="1" smtClean="0"/>
              <a:t>urbana</a:t>
            </a:r>
            <a:endParaRPr lang="en-US" sz="3800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Nota: </a:t>
            </a:r>
            <a:r>
              <a:rPr lang="en-US" dirty="0" err="1" smtClean="0"/>
              <a:t>Pobreza</a:t>
            </a:r>
            <a:r>
              <a:rPr lang="en-US" dirty="0" smtClean="0"/>
              <a:t> </a:t>
            </a:r>
            <a:r>
              <a:rPr lang="en-US" dirty="0" err="1" smtClean="0"/>
              <a:t>extrema</a:t>
            </a:r>
            <a:r>
              <a:rPr lang="en-US" dirty="0"/>
              <a:t> </a:t>
            </a:r>
            <a:r>
              <a:rPr lang="en-US" dirty="0" smtClean="0"/>
              <a:t>se define con </a:t>
            </a:r>
            <a:r>
              <a:rPr lang="en-US" dirty="0" err="1" smtClean="0"/>
              <a:t>línea</a:t>
            </a:r>
            <a:r>
              <a:rPr lang="en-US" dirty="0" smtClean="0"/>
              <a:t> de $2.50 </a:t>
            </a:r>
            <a:r>
              <a:rPr lang="en-US" dirty="0" err="1" smtClean="0"/>
              <a:t>dólares</a:t>
            </a:r>
            <a:r>
              <a:rPr lang="en-US" dirty="0" smtClean="0"/>
              <a:t> en </a:t>
            </a:r>
            <a:r>
              <a:rPr lang="en-US" dirty="0" err="1" smtClean="0"/>
              <a:t>paridad</a:t>
            </a:r>
            <a:r>
              <a:rPr lang="en-US" dirty="0" smtClean="0"/>
              <a:t> de </a:t>
            </a:r>
            <a:r>
              <a:rPr lang="en-US" dirty="0" err="1" smtClean="0"/>
              <a:t>compra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día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FBA11-90B7-3B4A-84E3-62ECD06CF5E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2754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FBA11-90B7-3B4A-84E3-62ECD06CF5ED}" type="slidenum">
              <a:rPr lang="en-US" smtClean="0"/>
              <a:t>14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032" y="270932"/>
            <a:ext cx="8250767" cy="6569687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>
            <a:off x="0" y="1930400"/>
            <a:ext cx="436032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0" y="3437467"/>
            <a:ext cx="436032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0" y="4927600"/>
            <a:ext cx="436032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0" y="6356350"/>
            <a:ext cx="436032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74565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892829"/>
          </a:xfrm>
          <a:solidFill>
            <a:srgbClr val="F2DCDB"/>
          </a:solidFill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/>
              <a:t>¿</a:t>
            </a:r>
            <a:r>
              <a:rPr lang="en-US" sz="3600" b="1" dirty="0" err="1" smtClean="0"/>
              <a:t>Por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qu</a:t>
            </a:r>
            <a:r>
              <a:rPr lang="en-US" sz="3600" b="1" dirty="0" err="1" smtClean="0"/>
              <a:t>é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sigue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siendo</a:t>
            </a:r>
            <a:r>
              <a:rPr lang="en-US" sz="3600" b="1" dirty="0" smtClean="0"/>
              <a:t> tan </a:t>
            </a:r>
            <a:r>
              <a:rPr lang="en-US" sz="3600" b="1" dirty="0" err="1" smtClean="0"/>
              <a:t>alta</a:t>
            </a:r>
            <a:r>
              <a:rPr lang="en-US" sz="3600" b="1" dirty="0" smtClean="0"/>
              <a:t> la </a:t>
            </a:r>
            <a:r>
              <a:rPr lang="en-US" sz="3600" b="1" dirty="0" err="1" smtClean="0"/>
              <a:t>incidencia</a:t>
            </a:r>
            <a:r>
              <a:rPr lang="en-US" sz="3600" b="1" dirty="0" smtClean="0"/>
              <a:t> de la </a:t>
            </a:r>
            <a:r>
              <a:rPr lang="en-US" sz="3600" b="1" dirty="0" err="1" smtClean="0"/>
              <a:t>pobreza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extrema</a:t>
            </a:r>
            <a:r>
              <a:rPr lang="en-US" sz="3600" b="1" dirty="0" smtClean="0"/>
              <a:t> en el sector rural </a:t>
            </a:r>
            <a:r>
              <a:rPr lang="en-US" sz="3600" b="1" dirty="0" err="1" smtClean="0"/>
              <a:t>aun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después</a:t>
            </a:r>
            <a:r>
              <a:rPr lang="en-US" sz="3600" b="1" dirty="0" smtClean="0"/>
              <a:t> de </a:t>
            </a:r>
            <a:r>
              <a:rPr lang="en-US" sz="3600" b="1" dirty="0" err="1" smtClean="0"/>
              <a:t>las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transferencias</a:t>
            </a:r>
            <a:r>
              <a:rPr lang="en-US" sz="3600" b="1" dirty="0"/>
              <a:t>?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02933"/>
            <a:ext cx="8229600" cy="3823230"/>
          </a:xfrm>
        </p:spPr>
        <p:txBody>
          <a:bodyPr/>
          <a:lstStyle/>
          <a:p>
            <a:r>
              <a:rPr lang="en-US" dirty="0" err="1" smtClean="0"/>
              <a:t>Cobertura</a:t>
            </a:r>
            <a:r>
              <a:rPr lang="en-US" dirty="0" smtClean="0"/>
              <a:t> de la </a:t>
            </a:r>
            <a:r>
              <a:rPr lang="en-US" dirty="0" err="1" smtClean="0"/>
              <a:t>poblaci</a:t>
            </a:r>
            <a:r>
              <a:rPr lang="en-US" dirty="0" err="1" smtClean="0"/>
              <a:t>ón</a:t>
            </a:r>
            <a:r>
              <a:rPr lang="en-US" dirty="0" smtClean="0"/>
              <a:t> en </a:t>
            </a:r>
            <a:r>
              <a:rPr lang="en-US" dirty="0" err="1" smtClean="0"/>
              <a:t>extrema</a:t>
            </a:r>
            <a:r>
              <a:rPr lang="en-US" dirty="0" smtClean="0"/>
              <a:t> </a:t>
            </a:r>
            <a:r>
              <a:rPr lang="en-US" dirty="0" err="1" smtClean="0"/>
              <a:t>pobreza</a:t>
            </a:r>
            <a:r>
              <a:rPr lang="en-US" dirty="0" smtClean="0"/>
              <a:t> en el sector rural </a:t>
            </a:r>
            <a:r>
              <a:rPr lang="en-US" dirty="0" err="1" smtClean="0"/>
              <a:t>por</a:t>
            </a:r>
            <a:r>
              <a:rPr lang="en-US" dirty="0" smtClean="0"/>
              <a:t> los </a:t>
            </a:r>
            <a:r>
              <a:rPr lang="en-US" dirty="0" err="1" smtClean="0"/>
              <a:t>programas</a:t>
            </a:r>
            <a:r>
              <a:rPr lang="en-US" dirty="0" smtClean="0"/>
              <a:t> de </a:t>
            </a:r>
            <a:r>
              <a:rPr lang="en-US" dirty="0" err="1" smtClean="0"/>
              <a:t>transferencias</a:t>
            </a:r>
            <a:r>
              <a:rPr lang="en-US" dirty="0" smtClean="0"/>
              <a:t> </a:t>
            </a:r>
          </a:p>
          <a:p>
            <a:endParaRPr lang="en-US" dirty="0"/>
          </a:p>
          <a:p>
            <a:r>
              <a:rPr lang="en-US" dirty="0" smtClean="0"/>
              <a:t>El valor de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transferencias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beneficiario</a:t>
            </a:r>
            <a:r>
              <a:rPr lang="en-US" dirty="0" smtClean="0"/>
              <a:t> en </a:t>
            </a:r>
            <a:r>
              <a:rPr lang="en-US" dirty="0" err="1" smtClean="0"/>
              <a:t>pobreza</a:t>
            </a:r>
            <a:r>
              <a:rPr lang="en-US" dirty="0" smtClean="0"/>
              <a:t> </a:t>
            </a:r>
            <a:r>
              <a:rPr lang="en-US" dirty="0" err="1" smtClean="0"/>
              <a:t>extrema</a:t>
            </a:r>
            <a:r>
              <a:rPr lang="en-US" dirty="0" smtClean="0"/>
              <a:t> en el sector rural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FBA11-90B7-3B4A-84E3-62ECD06CF5E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3318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2DCDB"/>
          </a:solidFill>
        </p:spPr>
        <p:txBody>
          <a:bodyPr>
            <a:normAutofit fontScale="90000"/>
          </a:bodyPr>
          <a:lstStyle/>
          <a:p>
            <a:r>
              <a:rPr lang="en-US" b="1" dirty="0" err="1" smtClean="0"/>
              <a:t>Cobertura</a:t>
            </a:r>
            <a:r>
              <a:rPr lang="en-US" b="1" dirty="0" smtClean="0"/>
              <a:t> de los </a:t>
            </a:r>
            <a:r>
              <a:rPr lang="en-US" b="1" dirty="0" err="1" smtClean="0"/>
              <a:t>programas</a:t>
            </a:r>
            <a:r>
              <a:rPr lang="en-US" b="1" dirty="0" smtClean="0"/>
              <a:t> de </a:t>
            </a:r>
            <a:r>
              <a:rPr lang="en-US" b="1" dirty="0" err="1" smtClean="0"/>
              <a:t>transferencias</a:t>
            </a:r>
            <a:r>
              <a:rPr lang="en-US" b="1" dirty="0" smtClean="0"/>
              <a:t> </a:t>
            </a:r>
            <a:r>
              <a:rPr lang="en-US" b="1" dirty="0" err="1" smtClean="0"/>
              <a:t>directas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/>
              <a:t>L</a:t>
            </a:r>
            <a:r>
              <a:rPr lang="en-US" dirty="0" smtClean="0"/>
              <a:t>a </a:t>
            </a:r>
            <a:r>
              <a:rPr lang="en-US" dirty="0" err="1" smtClean="0"/>
              <a:t>cobertura</a:t>
            </a:r>
            <a:r>
              <a:rPr lang="en-US" dirty="0" smtClean="0"/>
              <a:t> de la </a:t>
            </a:r>
            <a:r>
              <a:rPr lang="en-US" dirty="0" err="1" smtClean="0"/>
              <a:t>poblaci</a:t>
            </a:r>
            <a:r>
              <a:rPr lang="en-US" dirty="0" err="1" smtClean="0"/>
              <a:t>ón</a:t>
            </a:r>
            <a:r>
              <a:rPr lang="en-US" dirty="0" smtClean="0"/>
              <a:t> </a:t>
            </a:r>
            <a:r>
              <a:rPr lang="en-US" dirty="0" err="1" smtClean="0"/>
              <a:t>pobreza</a:t>
            </a:r>
            <a:r>
              <a:rPr lang="en-US" dirty="0" smtClean="0"/>
              <a:t> </a:t>
            </a:r>
            <a:r>
              <a:rPr lang="en-US" dirty="0" err="1" smtClean="0"/>
              <a:t>extrema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los </a:t>
            </a:r>
            <a:r>
              <a:rPr lang="en-US" dirty="0" err="1" smtClean="0"/>
              <a:t>programas</a:t>
            </a:r>
            <a:r>
              <a:rPr lang="en-US" dirty="0" smtClean="0"/>
              <a:t> de </a:t>
            </a:r>
            <a:r>
              <a:rPr lang="en-US" dirty="0" err="1" smtClean="0"/>
              <a:t>transferencia</a:t>
            </a:r>
            <a:r>
              <a:rPr lang="en-US" dirty="0" smtClean="0"/>
              <a:t> </a:t>
            </a:r>
            <a:r>
              <a:rPr lang="en-US" dirty="0" err="1" smtClean="0"/>
              <a:t>directa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mayor en el sector rural</a:t>
            </a:r>
          </a:p>
          <a:p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importante</a:t>
            </a:r>
            <a:r>
              <a:rPr lang="en-US" dirty="0" smtClean="0"/>
              <a:t> </a:t>
            </a:r>
            <a:r>
              <a:rPr lang="en-US" dirty="0" err="1" smtClean="0"/>
              <a:t>estimar</a:t>
            </a:r>
            <a:r>
              <a:rPr lang="en-US" dirty="0" smtClean="0"/>
              <a:t> la </a:t>
            </a:r>
            <a:r>
              <a:rPr lang="en-US" dirty="0" err="1" smtClean="0"/>
              <a:t>proporción</a:t>
            </a:r>
            <a:r>
              <a:rPr lang="en-US" dirty="0" smtClean="0"/>
              <a:t> de personas </a:t>
            </a:r>
            <a:r>
              <a:rPr lang="en-US" dirty="0" err="1" smtClean="0"/>
              <a:t>pobres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no </a:t>
            </a:r>
            <a:r>
              <a:rPr lang="en-US" dirty="0" err="1" smtClean="0"/>
              <a:t>reciben</a:t>
            </a:r>
            <a:r>
              <a:rPr lang="en-US" dirty="0" smtClean="0"/>
              <a:t> </a:t>
            </a:r>
            <a:r>
              <a:rPr lang="en-US" dirty="0" err="1" smtClean="0"/>
              <a:t>ninguna</a:t>
            </a:r>
            <a:r>
              <a:rPr lang="en-US" dirty="0" smtClean="0"/>
              <a:t> </a:t>
            </a:r>
            <a:r>
              <a:rPr lang="en-US" dirty="0" err="1" smtClean="0"/>
              <a:t>transferencia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FBA11-90B7-3B4A-84E3-62ECD06CF5E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6809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503362"/>
          </a:xfrm>
          <a:solidFill>
            <a:srgbClr val="F2DCDB"/>
          </a:solidFill>
        </p:spPr>
        <p:txBody>
          <a:bodyPr>
            <a:noAutofit/>
          </a:bodyPr>
          <a:lstStyle/>
          <a:p>
            <a:r>
              <a:rPr lang="en-US" sz="3400" b="1" dirty="0" err="1" smtClean="0"/>
              <a:t>Proporci</a:t>
            </a:r>
            <a:r>
              <a:rPr lang="en-US" sz="3400" b="1" dirty="0" err="1" smtClean="0"/>
              <a:t>ón</a:t>
            </a:r>
            <a:r>
              <a:rPr lang="en-US" sz="3400" b="1" dirty="0" smtClean="0"/>
              <a:t> de </a:t>
            </a:r>
            <a:r>
              <a:rPr lang="en-US" sz="3400" b="1" dirty="0" err="1" smtClean="0"/>
              <a:t>población</a:t>
            </a:r>
            <a:r>
              <a:rPr lang="en-US" sz="3400" b="1" dirty="0" smtClean="0"/>
              <a:t> en </a:t>
            </a:r>
            <a:r>
              <a:rPr lang="en-US" sz="3400" b="1" dirty="0" err="1" smtClean="0"/>
              <a:t>extrema</a:t>
            </a:r>
            <a:r>
              <a:rPr lang="en-US" sz="3400" b="1" dirty="0" smtClean="0"/>
              <a:t> </a:t>
            </a:r>
            <a:r>
              <a:rPr lang="en-US" sz="3400" b="1" dirty="0" err="1" smtClean="0"/>
              <a:t>pobreza</a:t>
            </a:r>
            <a:r>
              <a:rPr lang="en-US" sz="3400" b="1" dirty="0" smtClean="0"/>
              <a:t> </a:t>
            </a:r>
            <a:r>
              <a:rPr lang="en-US" sz="3400" b="1" dirty="0" err="1" smtClean="0"/>
              <a:t>cubierta</a:t>
            </a:r>
            <a:r>
              <a:rPr lang="en-US" sz="3400" b="1" dirty="0" smtClean="0"/>
              <a:t> </a:t>
            </a:r>
            <a:r>
              <a:rPr lang="en-US" sz="3400" b="1" dirty="0" err="1" smtClean="0"/>
              <a:t>por</a:t>
            </a:r>
            <a:r>
              <a:rPr lang="en-US" sz="3400" b="1" dirty="0" smtClean="0"/>
              <a:t> </a:t>
            </a:r>
            <a:r>
              <a:rPr lang="en-US" sz="3400" b="1" dirty="0" err="1" smtClean="0"/>
              <a:t>alguna</a:t>
            </a:r>
            <a:r>
              <a:rPr lang="en-US" sz="3400" b="1" dirty="0" smtClean="0"/>
              <a:t> </a:t>
            </a:r>
            <a:r>
              <a:rPr lang="en-US" sz="3400" b="1" dirty="0" err="1" smtClean="0"/>
              <a:t>transferencia</a:t>
            </a:r>
            <a:r>
              <a:rPr lang="en-US" sz="3400" b="1" dirty="0" smtClean="0"/>
              <a:t> </a:t>
            </a:r>
            <a:r>
              <a:rPr lang="en-US" sz="3400" b="1" dirty="0" err="1" smtClean="0"/>
              <a:t>directa</a:t>
            </a:r>
            <a:r>
              <a:rPr lang="en-US" sz="3400" b="1" dirty="0" smtClean="0"/>
              <a:t> (</a:t>
            </a:r>
            <a:r>
              <a:rPr lang="en-US" sz="3400" b="1" dirty="0" err="1" smtClean="0"/>
              <a:t>azul</a:t>
            </a:r>
            <a:r>
              <a:rPr lang="en-US" sz="3400" b="1" dirty="0" smtClean="0"/>
              <a:t> </a:t>
            </a:r>
            <a:r>
              <a:rPr lang="en-US" sz="3400" b="1" dirty="0" err="1" smtClean="0"/>
              <a:t>pobreza</a:t>
            </a:r>
            <a:r>
              <a:rPr lang="en-US" sz="3400" b="1" dirty="0" smtClean="0"/>
              <a:t> </a:t>
            </a:r>
            <a:r>
              <a:rPr lang="en-US" sz="3400" b="1" dirty="0" err="1" smtClean="0"/>
              <a:t>extrema</a:t>
            </a:r>
            <a:r>
              <a:rPr lang="en-US" sz="3400" b="1" dirty="0" smtClean="0"/>
              <a:t>; </a:t>
            </a:r>
            <a:r>
              <a:rPr lang="en-US" sz="3400" b="1" dirty="0" err="1" smtClean="0"/>
              <a:t>rojo</a:t>
            </a:r>
            <a:r>
              <a:rPr lang="en-US" sz="3400" b="1" dirty="0" smtClean="0"/>
              <a:t> </a:t>
            </a:r>
            <a:r>
              <a:rPr lang="en-US" sz="3400" b="1" dirty="0" err="1" smtClean="0"/>
              <a:t>pobreza</a:t>
            </a:r>
            <a:r>
              <a:rPr lang="en-US" sz="3400" b="1" dirty="0" smtClean="0"/>
              <a:t> total)</a:t>
            </a:r>
            <a:endParaRPr lang="en-US" sz="3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FBA11-90B7-3B4A-84E3-62ECD06CF5ED}" type="slidenum">
              <a:rPr lang="en-US" smtClean="0"/>
              <a:t>17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rcRect l="5356" r="5356"/>
          <a:stretch>
            <a:fillRect/>
          </a:stretch>
        </p:blipFill>
        <p:spPr>
          <a:xfrm>
            <a:off x="457200" y="1930400"/>
            <a:ext cx="8229600" cy="4195763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flipH="1">
            <a:off x="1354667" y="2421467"/>
            <a:ext cx="592666" cy="165946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5130799" y="1930400"/>
            <a:ext cx="846668" cy="64346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52558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2DCDB"/>
          </a:solidFill>
        </p:spPr>
        <p:txBody>
          <a:bodyPr>
            <a:normAutofit fontScale="90000"/>
          </a:bodyPr>
          <a:lstStyle/>
          <a:p>
            <a:r>
              <a:rPr lang="en-US" b="1" dirty="0" err="1"/>
              <a:t>Transferencias</a:t>
            </a:r>
            <a:r>
              <a:rPr lang="en-US" b="1" dirty="0"/>
              <a:t> </a:t>
            </a:r>
            <a:r>
              <a:rPr lang="en-US" b="1" dirty="0" err="1"/>
              <a:t>por</a:t>
            </a:r>
            <a:r>
              <a:rPr lang="en-US" b="1" dirty="0"/>
              <a:t> </a:t>
            </a:r>
            <a:r>
              <a:rPr lang="en-US" b="1" dirty="0" err="1"/>
              <a:t>beneficiario</a:t>
            </a:r>
            <a:r>
              <a:rPr lang="en-US" b="1" dirty="0"/>
              <a:t> </a:t>
            </a:r>
            <a:r>
              <a:rPr lang="en-US" b="1" dirty="0" err="1" smtClean="0"/>
              <a:t>pobre</a:t>
            </a:r>
            <a:r>
              <a:rPr lang="en-US" b="1" dirty="0" smtClean="0"/>
              <a:t> </a:t>
            </a:r>
            <a:r>
              <a:rPr lang="en-US" b="1" dirty="0" err="1" smtClean="0"/>
              <a:t>extremo</a:t>
            </a:r>
            <a:r>
              <a:rPr lang="en-US" b="1" dirty="0" smtClean="0"/>
              <a:t>: rural</a:t>
            </a:r>
            <a:r>
              <a:rPr lang="en-US" b="1" dirty="0"/>
              <a:t>/</a:t>
            </a:r>
            <a:r>
              <a:rPr lang="en-US" b="1" dirty="0" err="1" smtClean="0"/>
              <a:t>urbano</a:t>
            </a:r>
            <a:r>
              <a:rPr lang="en-US" b="1" dirty="0" smtClean="0"/>
              <a:t> en </a:t>
            </a:r>
            <a:r>
              <a:rPr lang="en-US" b="1" dirty="0" err="1"/>
              <a:t>Brasil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FBA11-90B7-3B4A-84E3-62ECD06CF5ED}" type="slidenum">
              <a:rPr lang="en-US" smtClean="0"/>
              <a:t>18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00" y="2038349"/>
            <a:ext cx="8039100" cy="3635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0406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2DCDB"/>
          </a:solidFill>
        </p:spPr>
        <p:txBody>
          <a:bodyPr>
            <a:normAutofit fontScale="90000"/>
          </a:bodyPr>
          <a:lstStyle/>
          <a:p>
            <a:r>
              <a:rPr lang="en-US" b="1" dirty="0" smtClean="0"/>
              <a:t>Los </a:t>
            </a:r>
            <a:r>
              <a:rPr lang="en-US" b="1" dirty="0" err="1" smtClean="0"/>
              <a:t>impuestos</a:t>
            </a:r>
            <a:r>
              <a:rPr lang="en-US" b="1" dirty="0" smtClean="0"/>
              <a:t> </a:t>
            </a:r>
            <a:r>
              <a:rPr lang="en-US" b="1" dirty="0" err="1" smtClean="0"/>
              <a:t>indirectos</a:t>
            </a:r>
            <a:r>
              <a:rPr lang="en-US" b="1" dirty="0" smtClean="0"/>
              <a:t> y </a:t>
            </a:r>
            <a:r>
              <a:rPr lang="en-US" b="1" dirty="0" err="1" smtClean="0"/>
              <a:t>su</a:t>
            </a:r>
            <a:r>
              <a:rPr lang="en-US" b="1" dirty="0" smtClean="0"/>
              <a:t> </a:t>
            </a:r>
            <a:r>
              <a:rPr lang="en-US" b="1" dirty="0" err="1" smtClean="0"/>
              <a:t>efecto</a:t>
            </a:r>
            <a:r>
              <a:rPr lang="en-US" b="1" dirty="0" smtClean="0"/>
              <a:t> </a:t>
            </a:r>
            <a:r>
              <a:rPr lang="en-US" b="1" dirty="0" err="1" smtClean="0"/>
              <a:t>sobre</a:t>
            </a:r>
            <a:r>
              <a:rPr lang="en-US" b="1" dirty="0" smtClean="0"/>
              <a:t> el </a:t>
            </a:r>
            <a:r>
              <a:rPr lang="en-US" b="1" dirty="0" err="1" smtClean="0"/>
              <a:t>poder</a:t>
            </a:r>
            <a:r>
              <a:rPr lang="en-US" b="1" dirty="0" smtClean="0"/>
              <a:t> de </a:t>
            </a:r>
            <a:r>
              <a:rPr lang="en-US" b="1" dirty="0" err="1" smtClean="0"/>
              <a:t>compra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Los </a:t>
            </a:r>
            <a:r>
              <a:rPr lang="en-US" dirty="0" err="1" smtClean="0"/>
              <a:t>impuestos</a:t>
            </a:r>
            <a:r>
              <a:rPr lang="en-US" dirty="0" smtClean="0"/>
              <a:t> </a:t>
            </a:r>
            <a:r>
              <a:rPr lang="en-US" dirty="0" err="1" smtClean="0"/>
              <a:t>indirectos</a:t>
            </a:r>
            <a:r>
              <a:rPr lang="en-US" dirty="0" smtClean="0"/>
              <a:t> </a:t>
            </a:r>
            <a:r>
              <a:rPr lang="en-US" dirty="0" err="1" smtClean="0"/>
              <a:t>afectan</a:t>
            </a:r>
            <a:r>
              <a:rPr lang="en-US" dirty="0" smtClean="0"/>
              <a:t> de </a:t>
            </a:r>
            <a:r>
              <a:rPr lang="en-US" dirty="0" err="1" smtClean="0"/>
              <a:t>manera</a:t>
            </a:r>
            <a:r>
              <a:rPr lang="en-US" dirty="0" smtClean="0"/>
              <a:t> </a:t>
            </a:r>
            <a:r>
              <a:rPr lang="en-US" dirty="0" err="1" smtClean="0"/>
              <a:t>m</a:t>
            </a:r>
            <a:r>
              <a:rPr lang="en-US" dirty="0" err="1" smtClean="0"/>
              <a:t>ás</a:t>
            </a:r>
            <a:r>
              <a:rPr lang="en-US" dirty="0" smtClean="0"/>
              <a:t> </a:t>
            </a:r>
            <a:r>
              <a:rPr lang="en-US" dirty="0" err="1" smtClean="0"/>
              <a:t>marcada</a:t>
            </a:r>
            <a:r>
              <a:rPr lang="en-US" dirty="0" smtClean="0"/>
              <a:t> a la </a:t>
            </a:r>
            <a:r>
              <a:rPr lang="en-US" dirty="0" err="1" smtClean="0"/>
              <a:t>población</a:t>
            </a:r>
            <a:r>
              <a:rPr lang="en-US" dirty="0" smtClean="0"/>
              <a:t> </a:t>
            </a:r>
            <a:r>
              <a:rPr lang="en-US" dirty="0" err="1" smtClean="0"/>
              <a:t>pobre</a:t>
            </a:r>
            <a:r>
              <a:rPr lang="en-US" dirty="0" smtClean="0"/>
              <a:t> del sector </a:t>
            </a:r>
            <a:r>
              <a:rPr lang="en-US" dirty="0" err="1" smtClean="0"/>
              <a:t>urbano</a:t>
            </a:r>
            <a:r>
              <a:rPr lang="en-US" dirty="0" smtClean="0"/>
              <a:t>.  </a:t>
            </a:r>
          </a:p>
          <a:p>
            <a:endParaRPr lang="en-US" dirty="0"/>
          </a:p>
          <a:p>
            <a:r>
              <a:rPr lang="en-US" dirty="0" smtClean="0"/>
              <a:t>La </a:t>
            </a:r>
            <a:r>
              <a:rPr lang="en-US" dirty="0" err="1" smtClean="0"/>
              <a:t>informalidad</a:t>
            </a:r>
            <a:r>
              <a:rPr lang="en-US" dirty="0" smtClean="0"/>
              <a:t>, </a:t>
            </a:r>
            <a:r>
              <a:rPr lang="en-US" dirty="0" err="1" smtClean="0"/>
              <a:t>definida</a:t>
            </a:r>
            <a:r>
              <a:rPr lang="en-US" dirty="0" smtClean="0"/>
              <a:t> en </a:t>
            </a:r>
            <a:r>
              <a:rPr lang="en-US" dirty="0" err="1" smtClean="0"/>
              <a:t>este</a:t>
            </a:r>
            <a:r>
              <a:rPr lang="en-US" dirty="0" smtClean="0"/>
              <a:t> </a:t>
            </a:r>
            <a:r>
              <a:rPr lang="en-US" dirty="0" err="1" smtClean="0"/>
              <a:t>sentido</a:t>
            </a:r>
            <a:r>
              <a:rPr lang="en-US" dirty="0" smtClean="0"/>
              <a:t>, </a:t>
            </a:r>
            <a:r>
              <a:rPr lang="en-US" dirty="0" err="1" smtClean="0"/>
              <a:t>tiende</a:t>
            </a:r>
            <a:r>
              <a:rPr lang="en-US" dirty="0" smtClean="0"/>
              <a:t> a </a:t>
            </a:r>
            <a:r>
              <a:rPr lang="en-US" dirty="0" err="1" smtClean="0"/>
              <a:t>ser</a:t>
            </a:r>
            <a:r>
              <a:rPr lang="en-US" dirty="0" smtClean="0"/>
              <a:t> “pro-</a:t>
            </a:r>
            <a:r>
              <a:rPr lang="en-US" dirty="0" err="1" smtClean="0"/>
              <a:t>pobre</a:t>
            </a:r>
            <a:r>
              <a:rPr lang="en-US" dirty="0" smtClean="0"/>
              <a:t>” en el sector rural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FBA11-90B7-3B4A-84E3-62ECD06CF5E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671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510366"/>
            <a:ext cx="7772400" cy="1362075"/>
          </a:xfrm>
          <a:solidFill>
            <a:srgbClr val="F2DCDB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LATINOAM</a:t>
            </a:r>
            <a:r>
              <a:rPr lang="en-US" dirty="0" smtClean="0"/>
              <a:t>ÉRICA, LA REGIÓN CON EXCESO DE DESIGUALDAD Y POBREZA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FBA11-90B7-3B4A-84E3-62ECD06CF5E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7777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533" y="274637"/>
            <a:ext cx="9025467" cy="1588029"/>
          </a:xfrm>
          <a:solidFill>
            <a:srgbClr val="F2DCDB"/>
          </a:solidFill>
        </p:spPr>
        <p:txBody>
          <a:bodyPr>
            <a:normAutofit fontScale="90000"/>
          </a:bodyPr>
          <a:lstStyle/>
          <a:p>
            <a:r>
              <a:rPr lang="en-US" b="1" dirty="0" err="1" smtClean="0"/>
              <a:t>Incidencia</a:t>
            </a:r>
            <a:r>
              <a:rPr lang="en-US" b="1" dirty="0" smtClean="0"/>
              <a:t> </a:t>
            </a:r>
            <a:r>
              <a:rPr lang="en-US" b="1" dirty="0" err="1" smtClean="0"/>
              <a:t>despu</a:t>
            </a:r>
            <a:r>
              <a:rPr lang="en-US" b="1" dirty="0" err="1" smtClean="0"/>
              <a:t>és</a:t>
            </a:r>
            <a:r>
              <a:rPr lang="en-US" b="1" dirty="0" smtClean="0"/>
              <a:t> de </a:t>
            </a:r>
            <a:r>
              <a:rPr lang="en-US" b="1" dirty="0" err="1" smtClean="0"/>
              <a:t>transferencias</a:t>
            </a:r>
            <a:r>
              <a:rPr lang="en-US" b="1" dirty="0" smtClean="0"/>
              <a:t> </a:t>
            </a:r>
            <a:r>
              <a:rPr lang="en-US" b="1" dirty="0" err="1" smtClean="0"/>
              <a:t>directas</a:t>
            </a:r>
            <a:r>
              <a:rPr lang="en-US" b="1" dirty="0" smtClean="0"/>
              <a:t> e </a:t>
            </a:r>
            <a:r>
              <a:rPr lang="en-US" b="1" dirty="0" err="1" smtClean="0"/>
              <a:t>impuestos</a:t>
            </a:r>
            <a:r>
              <a:rPr lang="en-US" b="1" dirty="0" smtClean="0"/>
              <a:t> </a:t>
            </a:r>
            <a:r>
              <a:rPr lang="en-US" b="1" dirty="0" err="1" smtClean="0"/>
              <a:t>directos</a:t>
            </a:r>
            <a:r>
              <a:rPr lang="en-US" b="1" dirty="0" smtClean="0"/>
              <a:t> e </a:t>
            </a:r>
            <a:r>
              <a:rPr lang="en-US" b="1" dirty="0" err="1" smtClean="0"/>
              <a:t>indirectos</a:t>
            </a:r>
            <a:r>
              <a:rPr lang="en-US" b="1" dirty="0" smtClean="0"/>
              <a:t>: URBANO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FBA11-90B7-3B4A-84E3-62ECD06CF5ED}" type="slidenum">
              <a:rPr lang="en-US" smtClean="0"/>
              <a:t>20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899" y="2139950"/>
            <a:ext cx="7573433" cy="4216400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1947333" y="3268134"/>
            <a:ext cx="4842934" cy="1761066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5732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533" y="274637"/>
            <a:ext cx="9025467" cy="1588029"/>
          </a:xfrm>
          <a:solidFill>
            <a:srgbClr val="F2DCDB"/>
          </a:solidFill>
        </p:spPr>
        <p:txBody>
          <a:bodyPr>
            <a:normAutofit fontScale="90000"/>
          </a:bodyPr>
          <a:lstStyle/>
          <a:p>
            <a:r>
              <a:rPr lang="en-US" b="1" dirty="0" err="1" smtClean="0"/>
              <a:t>Incidencia</a:t>
            </a:r>
            <a:r>
              <a:rPr lang="en-US" b="1" dirty="0" smtClean="0"/>
              <a:t> </a:t>
            </a:r>
            <a:r>
              <a:rPr lang="en-US" b="1" dirty="0" err="1" smtClean="0"/>
              <a:t>despu</a:t>
            </a:r>
            <a:r>
              <a:rPr lang="en-US" b="1" dirty="0" err="1" smtClean="0"/>
              <a:t>és</a:t>
            </a:r>
            <a:r>
              <a:rPr lang="en-US" b="1" dirty="0" smtClean="0"/>
              <a:t> de </a:t>
            </a:r>
            <a:r>
              <a:rPr lang="en-US" b="1" dirty="0" err="1" smtClean="0"/>
              <a:t>transferencias</a:t>
            </a:r>
            <a:r>
              <a:rPr lang="en-US" b="1" dirty="0" smtClean="0"/>
              <a:t> </a:t>
            </a:r>
            <a:r>
              <a:rPr lang="en-US" b="1" dirty="0" err="1" smtClean="0"/>
              <a:t>directas</a:t>
            </a:r>
            <a:r>
              <a:rPr lang="en-US" b="1" dirty="0" smtClean="0"/>
              <a:t> e </a:t>
            </a:r>
            <a:r>
              <a:rPr lang="en-US" b="1" dirty="0" err="1" smtClean="0"/>
              <a:t>impuestos</a:t>
            </a:r>
            <a:r>
              <a:rPr lang="en-US" b="1" dirty="0" smtClean="0"/>
              <a:t> </a:t>
            </a:r>
            <a:r>
              <a:rPr lang="en-US" b="1" dirty="0" err="1" smtClean="0"/>
              <a:t>directos</a:t>
            </a:r>
            <a:r>
              <a:rPr lang="en-US" b="1" dirty="0" smtClean="0"/>
              <a:t> e </a:t>
            </a:r>
            <a:r>
              <a:rPr lang="en-US" b="1" dirty="0" err="1" smtClean="0"/>
              <a:t>indirectos</a:t>
            </a:r>
            <a:r>
              <a:rPr lang="en-US" b="1" dirty="0" smtClean="0"/>
              <a:t>: RURAL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FBA11-90B7-3B4A-84E3-62ECD06CF5ED}" type="slidenum">
              <a:rPr lang="en-US" smtClean="0"/>
              <a:t>21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133" y="2063750"/>
            <a:ext cx="8043334" cy="4292600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4267200" y="3268134"/>
            <a:ext cx="3318932" cy="2082800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7810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2DCDB"/>
          </a:solidFill>
        </p:spPr>
        <p:txBody>
          <a:bodyPr>
            <a:normAutofit fontScale="90000"/>
          </a:bodyPr>
          <a:lstStyle/>
          <a:p>
            <a:r>
              <a:rPr lang="en-US" b="1" dirty="0" smtClean="0"/>
              <a:t>El </a:t>
            </a:r>
            <a:r>
              <a:rPr lang="en-US" b="1" dirty="0" err="1" smtClean="0"/>
              <a:t>impacto</a:t>
            </a:r>
            <a:r>
              <a:rPr lang="en-US" b="1" dirty="0" smtClean="0"/>
              <a:t> del </a:t>
            </a:r>
            <a:r>
              <a:rPr lang="en-US" b="1" dirty="0" err="1" smtClean="0"/>
              <a:t>gasto</a:t>
            </a:r>
            <a:r>
              <a:rPr lang="en-US" b="1" dirty="0" smtClean="0"/>
              <a:t> </a:t>
            </a:r>
            <a:r>
              <a:rPr lang="en-US" b="1" dirty="0" err="1" smtClean="0"/>
              <a:t>p</a:t>
            </a:r>
            <a:r>
              <a:rPr lang="en-US" b="1" dirty="0" err="1" smtClean="0"/>
              <a:t>úblico</a:t>
            </a:r>
            <a:r>
              <a:rPr lang="en-US" b="1" dirty="0" smtClean="0"/>
              <a:t> en </a:t>
            </a:r>
            <a:r>
              <a:rPr lang="en-US" b="1" dirty="0" err="1" smtClean="0"/>
              <a:t>educación</a:t>
            </a:r>
            <a:r>
              <a:rPr lang="en-US" b="1" dirty="0" smtClean="0"/>
              <a:t> y </a:t>
            </a:r>
            <a:r>
              <a:rPr lang="en-US" b="1" dirty="0" err="1" smtClean="0"/>
              <a:t>salud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Cuando</a:t>
            </a:r>
            <a:r>
              <a:rPr lang="en-US" dirty="0" smtClean="0"/>
              <a:t> se le </a:t>
            </a:r>
            <a:r>
              <a:rPr lang="en-US" dirty="0" err="1" smtClean="0"/>
              <a:t>agrega</a:t>
            </a:r>
            <a:r>
              <a:rPr lang="en-US" dirty="0" smtClean="0"/>
              <a:t>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transferencias</a:t>
            </a:r>
            <a:r>
              <a:rPr lang="en-US" dirty="0" smtClean="0"/>
              <a:t> “en </a:t>
            </a:r>
            <a:r>
              <a:rPr lang="en-US" dirty="0" err="1" smtClean="0"/>
              <a:t>especie</a:t>
            </a:r>
            <a:r>
              <a:rPr lang="en-US" dirty="0" smtClean="0"/>
              <a:t>” en </a:t>
            </a:r>
            <a:r>
              <a:rPr lang="en-US" dirty="0" err="1" smtClean="0"/>
              <a:t>educaci</a:t>
            </a:r>
            <a:r>
              <a:rPr lang="en-US" dirty="0" err="1" smtClean="0"/>
              <a:t>ón</a:t>
            </a:r>
            <a:r>
              <a:rPr lang="en-US" dirty="0" smtClean="0"/>
              <a:t> y </a:t>
            </a:r>
            <a:r>
              <a:rPr lang="en-US" dirty="0" err="1" smtClean="0"/>
              <a:t>salud</a:t>
            </a:r>
            <a:r>
              <a:rPr lang="en-US" dirty="0" smtClean="0"/>
              <a:t> </a:t>
            </a:r>
            <a:r>
              <a:rPr lang="en-US" dirty="0" err="1" smtClean="0"/>
              <a:t>públicas</a:t>
            </a:r>
            <a:r>
              <a:rPr lang="en-US" dirty="0" smtClean="0"/>
              <a:t> al </a:t>
            </a:r>
            <a:r>
              <a:rPr lang="en-US" dirty="0" err="1" smtClean="0"/>
              <a:t>ingreso</a:t>
            </a:r>
            <a:r>
              <a:rPr lang="en-US" dirty="0" smtClean="0"/>
              <a:t> de los </a:t>
            </a:r>
            <a:r>
              <a:rPr lang="en-US" dirty="0" err="1" smtClean="0"/>
              <a:t>hogares</a:t>
            </a:r>
            <a:r>
              <a:rPr lang="en-US" dirty="0" smtClean="0"/>
              <a:t>, la </a:t>
            </a:r>
            <a:r>
              <a:rPr lang="en-US" dirty="0" err="1" smtClean="0"/>
              <a:t>incidencia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pro-</a:t>
            </a:r>
            <a:r>
              <a:rPr lang="en-US" dirty="0" err="1" smtClean="0"/>
              <a:t>pobre</a:t>
            </a:r>
            <a:r>
              <a:rPr lang="en-US" dirty="0" smtClean="0"/>
              <a:t> </a:t>
            </a:r>
            <a:r>
              <a:rPr lang="en-US" dirty="0" err="1" smtClean="0"/>
              <a:t>aunque</a:t>
            </a:r>
            <a:r>
              <a:rPr lang="en-US" dirty="0" smtClean="0"/>
              <a:t> </a:t>
            </a:r>
            <a:r>
              <a:rPr lang="en-US" dirty="0" err="1" smtClean="0"/>
              <a:t>varía</a:t>
            </a:r>
            <a:r>
              <a:rPr lang="en-US" dirty="0" smtClean="0"/>
              <a:t> entre </a:t>
            </a:r>
            <a:r>
              <a:rPr lang="en-US" dirty="0" err="1" smtClean="0"/>
              <a:t>países</a:t>
            </a:r>
            <a:endParaRPr lang="en-US" dirty="0" smtClean="0"/>
          </a:p>
          <a:p>
            <a:r>
              <a:rPr lang="en-US" dirty="0"/>
              <a:t>Las </a:t>
            </a:r>
            <a:r>
              <a:rPr lang="en-US" dirty="0" err="1"/>
              <a:t>transferencias</a:t>
            </a:r>
            <a:r>
              <a:rPr lang="en-US" dirty="0"/>
              <a:t> en </a:t>
            </a:r>
            <a:r>
              <a:rPr lang="en-US" dirty="0" err="1"/>
              <a:t>educación</a:t>
            </a:r>
            <a:r>
              <a:rPr lang="en-US" dirty="0"/>
              <a:t> y </a:t>
            </a:r>
            <a:r>
              <a:rPr lang="en-US" dirty="0" err="1"/>
              <a:t>salud</a:t>
            </a:r>
            <a:r>
              <a:rPr lang="en-US" dirty="0"/>
              <a:t> son </a:t>
            </a:r>
            <a:r>
              <a:rPr lang="en-US" dirty="0" err="1"/>
              <a:t>considerablemente</a:t>
            </a:r>
            <a:r>
              <a:rPr lang="en-US" dirty="0"/>
              <a:t> “pro-</a:t>
            </a:r>
            <a:r>
              <a:rPr lang="en-US" dirty="0" err="1"/>
              <a:t>pobres</a:t>
            </a:r>
            <a:r>
              <a:rPr lang="en-US" dirty="0"/>
              <a:t>” </a:t>
            </a:r>
            <a:r>
              <a:rPr lang="en-US" dirty="0" err="1"/>
              <a:t>tanto</a:t>
            </a:r>
            <a:r>
              <a:rPr lang="en-US" dirty="0"/>
              <a:t> en </a:t>
            </a:r>
            <a:r>
              <a:rPr lang="en-US" dirty="0" err="1"/>
              <a:t>zonas</a:t>
            </a:r>
            <a:r>
              <a:rPr lang="en-US" dirty="0"/>
              <a:t> </a:t>
            </a:r>
            <a:r>
              <a:rPr lang="en-US" dirty="0" err="1"/>
              <a:t>urbanas</a:t>
            </a:r>
            <a:r>
              <a:rPr lang="en-US" dirty="0"/>
              <a:t> </a:t>
            </a:r>
            <a:r>
              <a:rPr lang="en-US" dirty="0" err="1"/>
              <a:t>como</a:t>
            </a:r>
            <a:r>
              <a:rPr lang="en-US" dirty="0"/>
              <a:t> </a:t>
            </a:r>
            <a:r>
              <a:rPr lang="en-US" dirty="0" err="1"/>
              <a:t>rurales</a:t>
            </a:r>
            <a:r>
              <a:rPr lang="en-US" dirty="0"/>
              <a:t>, </a:t>
            </a:r>
            <a:r>
              <a:rPr lang="en-US" dirty="0" err="1"/>
              <a:t>pero</a:t>
            </a:r>
            <a:r>
              <a:rPr lang="en-US" dirty="0"/>
              <a:t> lo </a:t>
            </a:r>
            <a:r>
              <a:rPr lang="en-US" dirty="0" err="1"/>
              <a:t>es</a:t>
            </a:r>
            <a:r>
              <a:rPr lang="en-US" dirty="0"/>
              <a:t> </a:t>
            </a:r>
            <a:r>
              <a:rPr lang="en-US" dirty="0" err="1"/>
              <a:t>más</a:t>
            </a:r>
            <a:r>
              <a:rPr lang="en-US" dirty="0"/>
              <a:t> en el sector rural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FBA11-90B7-3B4A-84E3-62ECD06CF5ED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9676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533" y="274637"/>
            <a:ext cx="9025467" cy="1588029"/>
          </a:xfrm>
          <a:solidFill>
            <a:srgbClr val="F2DCDB"/>
          </a:solidFill>
        </p:spPr>
        <p:txBody>
          <a:bodyPr>
            <a:normAutofit fontScale="90000"/>
          </a:bodyPr>
          <a:lstStyle/>
          <a:p>
            <a:r>
              <a:rPr lang="en-US" b="1" dirty="0" err="1" smtClean="0"/>
              <a:t>Incidencia</a:t>
            </a:r>
            <a:r>
              <a:rPr lang="en-US" b="1" dirty="0" smtClean="0"/>
              <a:t> </a:t>
            </a:r>
            <a:r>
              <a:rPr lang="en-US" b="1" dirty="0" err="1" smtClean="0"/>
              <a:t>despu</a:t>
            </a:r>
            <a:r>
              <a:rPr lang="en-US" b="1" dirty="0" err="1" smtClean="0"/>
              <a:t>és</a:t>
            </a:r>
            <a:r>
              <a:rPr lang="en-US" b="1" dirty="0" smtClean="0"/>
              <a:t> de </a:t>
            </a:r>
            <a:r>
              <a:rPr lang="en-US" b="1" dirty="0" err="1" smtClean="0"/>
              <a:t>agregarle</a:t>
            </a:r>
            <a:r>
              <a:rPr lang="en-US" b="1" dirty="0" smtClean="0"/>
              <a:t> </a:t>
            </a:r>
            <a:r>
              <a:rPr lang="en-US" b="1" dirty="0" err="1" smtClean="0"/>
              <a:t>transferencias</a:t>
            </a:r>
            <a:r>
              <a:rPr lang="en-US" b="1" dirty="0" smtClean="0"/>
              <a:t> en </a:t>
            </a:r>
            <a:r>
              <a:rPr lang="en-US" b="1" dirty="0" err="1" smtClean="0"/>
              <a:t>educación</a:t>
            </a:r>
            <a:r>
              <a:rPr lang="en-US" b="1" dirty="0" smtClean="0"/>
              <a:t> y </a:t>
            </a:r>
            <a:r>
              <a:rPr lang="en-US" b="1" dirty="0" err="1" smtClean="0"/>
              <a:t>salud</a:t>
            </a:r>
            <a:r>
              <a:rPr lang="en-US" b="1" dirty="0" smtClean="0"/>
              <a:t> URBANO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FBA11-90B7-3B4A-84E3-62ECD06CF5ED}" type="slidenum">
              <a:rPr lang="en-US" smtClean="0"/>
              <a:t>23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099" y="2266950"/>
            <a:ext cx="7497233" cy="408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7810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533" y="1"/>
            <a:ext cx="9025467" cy="1862666"/>
          </a:xfrm>
          <a:solidFill>
            <a:srgbClr val="F2DCDB"/>
          </a:solidFill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err="1" smtClean="0"/>
              <a:t>Incidencia</a:t>
            </a:r>
            <a:r>
              <a:rPr lang="en-US" b="1" dirty="0" smtClean="0"/>
              <a:t> </a:t>
            </a:r>
            <a:r>
              <a:rPr lang="en-US" b="1" dirty="0" err="1" smtClean="0"/>
              <a:t>despu</a:t>
            </a:r>
            <a:r>
              <a:rPr lang="en-US" b="1" dirty="0" err="1" smtClean="0"/>
              <a:t>és</a:t>
            </a:r>
            <a:r>
              <a:rPr lang="en-US" b="1" dirty="0" smtClean="0"/>
              <a:t> de </a:t>
            </a:r>
            <a:r>
              <a:rPr lang="en-US" b="1" dirty="0" err="1" smtClean="0"/>
              <a:t>agregarle</a:t>
            </a:r>
            <a:r>
              <a:rPr lang="en-US" b="1" dirty="0" smtClean="0"/>
              <a:t> </a:t>
            </a:r>
            <a:r>
              <a:rPr lang="en-US" b="1" dirty="0" err="1" smtClean="0"/>
              <a:t>transferencias</a:t>
            </a:r>
            <a:r>
              <a:rPr lang="en-US" b="1" dirty="0" smtClean="0"/>
              <a:t> en </a:t>
            </a:r>
            <a:r>
              <a:rPr lang="en-US" b="1" dirty="0" err="1" smtClean="0"/>
              <a:t>educación</a:t>
            </a:r>
            <a:r>
              <a:rPr lang="en-US" b="1" dirty="0" smtClean="0"/>
              <a:t> y </a:t>
            </a:r>
            <a:r>
              <a:rPr lang="en-US" b="1" dirty="0" err="1" smtClean="0"/>
              <a:t>salud</a:t>
            </a:r>
            <a:r>
              <a:rPr lang="en-US" b="1" dirty="0"/>
              <a:t>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RURAL</a:t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FBA11-90B7-3B4A-84E3-62ECD06CF5ED}" type="slidenum">
              <a:rPr lang="en-US" smtClean="0"/>
              <a:t>24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99" y="2241550"/>
            <a:ext cx="7217833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52747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638829"/>
          </a:xfrm>
          <a:solidFill>
            <a:srgbClr val="F2DCDB"/>
          </a:solidFill>
        </p:spPr>
        <p:txBody>
          <a:bodyPr>
            <a:normAutofit fontScale="90000"/>
          </a:bodyPr>
          <a:lstStyle/>
          <a:p>
            <a:r>
              <a:rPr lang="en-US" b="1" dirty="0" err="1" smtClean="0"/>
              <a:t>Distribuci</a:t>
            </a:r>
            <a:r>
              <a:rPr lang="en-US" b="1" dirty="0" err="1" smtClean="0"/>
              <a:t>ón</a:t>
            </a:r>
            <a:r>
              <a:rPr lang="en-US" b="1" dirty="0" smtClean="0"/>
              <a:t> del </a:t>
            </a:r>
            <a:r>
              <a:rPr lang="en-US" b="1" dirty="0" err="1" smtClean="0"/>
              <a:t>gasto</a:t>
            </a:r>
            <a:r>
              <a:rPr lang="en-US" b="1" dirty="0" smtClean="0"/>
              <a:t> </a:t>
            </a:r>
            <a:r>
              <a:rPr lang="en-US" b="1" dirty="0" err="1" smtClean="0"/>
              <a:t>imputado</a:t>
            </a:r>
            <a:r>
              <a:rPr lang="en-US" b="1" dirty="0" smtClean="0"/>
              <a:t> en </a:t>
            </a:r>
            <a:r>
              <a:rPr lang="en-US" b="1" dirty="0" err="1" smtClean="0"/>
              <a:t>educación</a:t>
            </a:r>
            <a:r>
              <a:rPr lang="en-US" b="1" dirty="0" smtClean="0"/>
              <a:t> y </a:t>
            </a:r>
            <a:r>
              <a:rPr lang="en-US" b="1" dirty="0" err="1" smtClean="0"/>
              <a:t>salud</a:t>
            </a:r>
            <a:r>
              <a:rPr lang="en-US" b="1" dirty="0" smtClean="0"/>
              <a:t>, y del </a:t>
            </a:r>
            <a:r>
              <a:rPr lang="en-US" b="1" dirty="0" err="1" smtClean="0"/>
              <a:t>ingreso</a:t>
            </a:r>
            <a:r>
              <a:rPr lang="en-US" b="1" dirty="0" smtClean="0"/>
              <a:t> final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La </a:t>
            </a:r>
            <a:r>
              <a:rPr lang="en-US" dirty="0" err="1" smtClean="0"/>
              <a:t>distribución</a:t>
            </a:r>
            <a:r>
              <a:rPr lang="en-US" dirty="0" smtClean="0"/>
              <a:t> del </a:t>
            </a:r>
            <a:r>
              <a:rPr lang="en-US" dirty="0" err="1" smtClean="0"/>
              <a:t>gasto</a:t>
            </a:r>
            <a:r>
              <a:rPr lang="en-US" dirty="0" smtClean="0"/>
              <a:t> </a:t>
            </a:r>
            <a:r>
              <a:rPr lang="en-US" dirty="0" err="1" smtClean="0"/>
              <a:t>imputado</a:t>
            </a:r>
            <a:r>
              <a:rPr lang="en-US" dirty="0" smtClean="0"/>
              <a:t> en </a:t>
            </a:r>
            <a:r>
              <a:rPr lang="en-US" dirty="0" err="1" smtClean="0"/>
              <a:t>educación</a:t>
            </a:r>
            <a:r>
              <a:rPr lang="en-US" dirty="0" smtClean="0"/>
              <a:t> y </a:t>
            </a:r>
            <a:r>
              <a:rPr lang="en-US" dirty="0" err="1" smtClean="0"/>
              <a:t>salud</a:t>
            </a:r>
            <a:r>
              <a:rPr lang="en-US" dirty="0" smtClean="0"/>
              <a:t> </a:t>
            </a:r>
            <a:r>
              <a:rPr lang="en-US" dirty="0" err="1" smtClean="0"/>
              <a:t>públicas</a:t>
            </a:r>
            <a:r>
              <a:rPr lang="en-US" dirty="0" smtClean="0"/>
              <a:t> </a:t>
            </a:r>
            <a:r>
              <a:rPr lang="en-US" dirty="0" err="1" smtClean="0"/>
              <a:t>tiende</a:t>
            </a:r>
            <a:r>
              <a:rPr lang="en-US" dirty="0" smtClean="0"/>
              <a:t> a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progresivo</a:t>
            </a:r>
            <a:r>
              <a:rPr lang="en-US" dirty="0" smtClean="0"/>
              <a:t> en </a:t>
            </a:r>
            <a:r>
              <a:rPr lang="en-US" dirty="0" err="1" smtClean="0"/>
              <a:t>términos</a:t>
            </a:r>
            <a:r>
              <a:rPr lang="en-US" dirty="0" smtClean="0"/>
              <a:t> </a:t>
            </a:r>
            <a:r>
              <a:rPr lang="en-US" dirty="0" err="1" smtClean="0"/>
              <a:t>absolutos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La </a:t>
            </a:r>
            <a:r>
              <a:rPr lang="en-US" dirty="0" err="1" smtClean="0"/>
              <a:t>distribución</a:t>
            </a:r>
            <a:r>
              <a:rPr lang="en-US" dirty="0" smtClean="0"/>
              <a:t> del </a:t>
            </a:r>
            <a:r>
              <a:rPr lang="en-US" dirty="0" err="1" smtClean="0"/>
              <a:t>ingreso</a:t>
            </a:r>
            <a:r>
              <a:rPr lang="en-US" dirty="0" smtClean="0"/>
              <a:t> final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más</a:t>
            </a:r>
            <a:r>
              <a:rPr lang="en-US" dirty="0" smtClean="0"/>
              <a:t> </a:t>
            </a:r>
            <a:r>
              <a:rPr lang="en-US" dirty="0" err="1" smtClean="0"/>
              <a:t>equitativa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el sector rural </a:t>
            </a:r>
            <a:r>
              <a:rPr lang="en-US" dirty="0" err="1" smtClean="0"/>
              <a:t>que</a:t>
            </a:r>
            <a:r>
              <a:rPr lang="en-US" dirty="0" smtClean="0"/>
              <a:t> el </a:t>
            </a:r>
            <a:r>
              <a:rPr lang="en-US" dirty="0" err="1" smtClean="0"/>
              <a:t>urbano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FBA11-90B7-3B4A-84E3-62ECD06CF5ED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0752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FBA11-90B7-3B4A-84E3-62ECD06CF5ED}" type="slidenum">
              <a:rPr lang="en-US" smtClean="0"/>
              <a:t>26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803" y="2393949"/>
            <a:ext cx="8487397" cy="3962401"/>
          </a:xfrm>
          <a:prstGeom prst="rect">
            <a:avLst/>
          </a:prstGeom>
        </p:spPr>
      </p:pic>
      <p:cxnSp>
        <p:nvCxnSpPr>
          <p:cNvPr id="4" name="Straight Arrow Connector 3"/>
          <p:cNvCxnSpPr/>
          <p:nvPr/>
        </p:nvCxnSpPr>
        <p:spPr>
          <a:xfrm>
            <a:off x="3454400" y="237066"/>
            <a:ext cx="795867" cy="164888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flipH="1">
            <a:off x="5012267" y="406400"/>
            <a:ext cx="1456267" cy="147954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7332133" y="406400"/>
            <a:ext cx="982134" cy="147954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863600" y="406400"/>
            <a:ext cx="1219200" cy="147954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Pictur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1802" y="1885949"/>
            <a:ext cx="8487397" cy="5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1707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FBA11-90B7-3B4A-84E3-62ECD06CF5ED}" type="slidenum">
              <a:rPr lang="en-US" smtClean="0"/>
              <a:t>27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067" y="2235200"/>
            <a:ext cx="8449733" cy="4622800"/>
          </a:xfrm>
          <a:prstGeom prst="rect">
            <a:avLst/>
          </a:prstGeom>
        </p:spPr>
      </p:pic>
      <p:cxnSp>
        <p:nvCxnSpPr>
          <p:cNvPr id="4" name="Straight Arrow Connector 3"/>
          <p:cNvCxnSpPr/>
          <p:nvPr/>
        </p:nvCxnSpPr>
        <p:spPr>
          <a:xfrm>
            <a:off x="7078133" y="778933"/>
            <a:ext cx="914400" cy="914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flipH="1">
            <a:off x="863601" y="643467"/>
            <a:ext cx="1049866" cy="104986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2963333" y="643467"/>
            <a:ext cx="880534" cy="104986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4978400" y="778933"/>
            <a:ext cx="1185333" cy="914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066" y="1727200"/>
            <a:ext cx="8449733" cy="5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88200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2DCDB"/>
          </a:solidFill>
        </p:spPr>
        <p:txBody>
          <a:bodyPr/>
          <a:lstStyle/>
          <a:p>
            <a:r>
              <a:rPr lang="en-US" b="1" dirty="0" smtClean="0"/>
              <a:t>En </a:t>
            </a:r>
            <a:r>
              <a:rPr lang="en-US" b="1" dirty="0" err="1" smtClean="0"/>
              <a:t>s</a:t>
            </a:r>
            <a:r>
              <a:rPr lang="en-US" b="1" dirty="0" err="1" smtClean="0"/>
              <a:t>íntesis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467" y="1600200"/>
            <a:ext cx="8805333" cy="512127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La </a:t>
            </a:r>
            <a:r>
              <a:rPr lang="en-US" dirty="0" err="1" smtClean="0"/>
              <a:t>excesiva</a:t>
            </a:r>
            <a:r>
              <a:rPr lang="en-US" dirty="0" smtClean="0"/>
              <a:t> </a:t>
            </a:r>
            <a:r>
              <a:rPr lang="en-US" dirty="0" err="1" smtClean="0"/>
              <a:t>desigualdad</a:t>
            </a:r>
            <a:r>
              <a:rPr lang="en-US" dirty="0" smtClean="0"/>
              <a:t> en LA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uno</a:t>
            </a:r>
            <a:r>
              <a:rPr lang="en-US" dirty="0" smtClean="0"/>
              <a:t> de los </a:t>
            </a:r>
            <a:r>
              <a:rPr lang="en-US" dirty="0" err="1" smtClean="0"/>
              <a:t>factores</a:t>
            </a:r>
            <a:r>
              <a:rPr lang="en-US" dirty="0" smtClean="0"/>
              <a:t> </a:t>
            </a:r>
            <a:r>
              <a:rPr lang="en-US" dirty="0" err="1" smtClean="0"/>
              <a:t>importantes</a:t>
            </a:r>
            <a:r>
              <a:rPr lang="en-US" dirty="0" smtClean="0"/>
              <a:t> </a:t>
            </a:r>
            <a:r>
              <a:rPr lang="en-US" dirty="0" err="1" smtClean="0"/>
              <a:t>detr</a:t>
            </a:r>
            <a:r>
              <a:rPr lang="en-US" dirty="0" err="1" smtClean="0"/>
              <a:t>ás</a:t>
            </a:r>
            <a:r>
              <a:rPr lang="en-US" dirty="0" smtClean="0"/>
              <a:t> de los </a:t>
            </a:r>
            <a:r>
              <a:rPr lang="en-US" dirty="0" err="1" smtClean="0"/>
              <a:t>niveles</a:t>
            </a:r>
            <a:r>
              <a:rPr lang="en-US" dirty="0" smtClean="0"/>
              <a:t> de </a:t>
            </a:r>
            <a:r>
              <a:rPr lang="en-US" dirty="0" err="1" smtClean="0"/>
              <a:t>pobreza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encima</a:t>
            </a:r>
            <a:r>
              <a:rPr lang="en-US" dirty="0" smtClean="0"/>
              <a:t> de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nivel</a:t>
            </a:r>
            <a:r>
              <a:rPr lang="en-US" dirty="0" smtClean="0"/>
              <a:t> de </a:t>
            </a:r>
            <a:r>
              <a:rPr lang="en-US" dirty="0" err="1" smtClean="0"/>
              <a:t>desarrollo</a:t>
            </a:r>
            <a:endParaRPr lang="en-US" dirty="0" smtClean="0"/>
          </a:p>
          <a:p>
            <a:r>
              <a:rPr lang="en-US" dirty="0" smtClean="0"/>
              <a:t>En la </a:t>
            </a:r>
            <a:r>
              <a:rPr lang="en-US" dirty="0" err="1" smtClean="0"/>
              <a:t>última</a:t>
            </a:r>
            <a:r>
              <a:rPr lang="en-US" dirty="0" smtClean="0"/>
              <a:t> </a:t>
            </a:r>
            <a:r>
              <a:rPr lang="en-US" dirty="0" err="1" smtClean="0"/>
              <a:t>década</a:t>
            </a:r>
            <a:r>
              <a:rPr lang="en-US" dirty="0" smtClean="0"/>
              <a:t> la </a:t>
            </a:r>
            <a:r>
              <a:rPr lang="en-US" dirty="0" err="1" smtClean="0"/>
              <a:t>desigualdad</a:t>
            </a:r>
            <a:r>
              <a:rPr lang="en-US" dirty="0" smtClean="0"/>
              <a:t> ha </a:t>
            </a:r>
            <a:r>
              <a:rPr lang="en-US" dirty="0" err="1" smtClean="0"/>
              <a:t>disminuido</a:t>
            </a:r>
            <a:r>
              <a:rPr lang="en-US" dirty="0" smtClean="0"/>
              <a:t> y </a:t>
            </a:r>
            <a:r>
              <a:rPr lang="en-US" dirty="0" err="1" smtClean="0"/>
              <a:t>esta</a:t>
            </a:r>
            <a:r>
              <a:rPr lang="en-US" dirty="0" smtClean="0"/>
              <a:t> </a:t>
            </a:r>
            <a:r>
              <a:rPr lang="en-US" dirty="0" err="1" smtClean="0"/>
              <a:t>disminución</a:t>
            </a:r>
            <a:r>
              <a:rPr lang="en-US" dirty="0" smtClean="0"/>
              <a:t> </a:t>
            </a:r>
            <a:r>
              <a:rPr lang="en-US" dirty="0" err="1" smtClean="0"/>
              <a:t>explica</a:t>
            </a:r>
            <a:r>
              <a:rPr lang="en-US" dirty="0" smtClean="0"/>
              <a:t> </a:t>
            </a:r>
            <a:r>
              <a:rPr lang="en-US" dirty="0" err="1" smtClean="0"/>
              <a:t>alrededor</a:t>
            </a:r>
            <a:r>
              <a:rPr lang="en-US" dirty="0" smtClean="0"/>
              <a:t> de la </a:t>
            </a:r>
            <a:r>
              <a:rPr lang="en-US" dirty="0" err="1" smtClean="0"/>
              <a:t>mitad</a:t>
            </a:r>
            <a:r>
              <a:rPr lang="en-US" dirty="0" smtClean="0"/>
              <a:t> de la </a:t>
            </a:r>
            <a:r>
              <a:rPr lang="en-US" dirty="0" err="1" smtClean="0"/>
              <a:t>caída</a:t>
            </a:r>
            <a:r>
              <a:rPr lang="en-US" dirty="0" smtClean="0"/>
              <a:t> de la </a:t>
            </a:r>
            <a:r>
              <a:rPr lang="en-US" dirty="0" err="1" smtClean="0"/>
              <a:t>pobreza</a:t>
            </a:r>
            <a:r>
              <a:rPr lang="en-US" dirty="0" smtClean="0"/>
              <a:t>, en </a:t>
            </a:r>
            <a:r>
              <a:rPr lang="en-US" dirty="0" err="1" smtClean="0"/>
              <a:t>promedio</a:t>
            </a:r>
            <a:endParaRPr lang="en-US" dirty="0" smtClean="0"/>
          </a:p>
          <a:p>
            <a:r>
              <a:rPr lang="en-US" dirty="0" smtClean="0"/>
              <a:t>La </a:t>
            </a:r>
            <a:r>
              <a:rPr lang="en-US" dirty="0" err="1" smtClean="0"/>
              <a:t>desigualdad</a:t>
            </a:r>
            <a:r>
              <a:rPr lang="en-US" dirty="0" smtClean="0"/>
              <a:t> ha </a:t>
            </a:r>
            <a:r>
              <a:rPr lang="en-US" dirty="0" err="1" smtClean="0"/>
              <a:t>disminuido</a:t>
            </a:r>
            <a:r>
              <a:rPr lang="en-US" dirty="0" smtClean="0"/>
              <a:t> en parte </a:t>
            </a:r>
            <a:r>
              <a:rPr lang="en-US" dirty="0" err="1" smtClean="0"/>
              <a:t>porque</a:t>
            </a:r>
            <a:r>
              <a:rPr lang="en-US" dirty="0" smtClean="0"/>
              <a:t>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transferencias</a:t>
            </a:r>
            <a:r>
              <a:rPr lang="en-US" dirty="0" smtClean="0"/>
              <a:t> </a:t>
            </a:r>
            <a:r>
              <a:rPr lang="en-US" dirty="0" err="1" smtClean="0"/>
              <a:t>directas</a:t>
            </a:r>
            <a:r>
              <a:rPr lang="en-US" dirty="0" smtClean="0"/>
              <a:t> en </a:t>
            </a:r>
            <a:r>
              <a:rPr lang="en-US" dirty="0" err="1" smtClean="0"/>
              <a:t>efectivo</a:t>
            </a:r>
            <a:r>
              <a:rPr lang="en-US" dirty="0" smtClean="0"/>
              <a:t> </a:t>
            </a:r>
            <a:r>
              <a:rPr lang="en-US" dirty="0" err="1" smtClean="0"/>
              <a:t>dirigidas</a:t>
            </a:r>
            <a:r>
              <a:rPr lang="en-US" dirty="0" smtClean="0"/>
              <a:t> a la </a:t>
            </a:r>
            <a:r>
              <a:rPr lang="en-US" dirty="0" err="1" smtClean="0"/>
              <a:t>población</a:t>
            </a:r>
            <a:r>
              <a:rPr lang="en-US" dirty="0" smtClean="0"/>
              <a:t> </a:t>
            </a:r>
            <a:r>
              <a:rPr lang="en-US" dirty="0" err="1" smtClean="0"/>
              <a:t>pobre</a:t>
            </a:r>
            <a:r>
              <a:rPr lang="en-US" dirty="0" smtClean="0"/>
              <a:t> </a:t>
            </a:r>
            <a:r>
              <a:rPr lang="en-US" dirty="0" err="1" smtClean="0"/>
              <a:t>han</a:t>
            </a:r>
            <a:r>
              <a:rPr lang="en-US" dirty="0" smtClean="0"/>
              <a:t> </a:t>
            </a:r>
            <a:r>
              <a:rPr lang="en-US" dirty="0" err="1" smtClean="0"/>
              <a:t>aumentado</a:t>
            </a:r>
            <a:r>
              <a:rPr lang="en-US" dirty="0" smtClean="0"/>
              <a:t> </a:t>
            </a:r>
            <a:r>
              <a:rPr lang="en-US" dirty="0" err="1" smtClean="0"/>
              <a:t>considerablemente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FBA11-90B7-3B4A-84E3-62ECD06CF5ED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25983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2DCDB"/>
          </a:solidFill>
        </p:spPr>
        <p:txBody>
          <a:bodyPr/>
          <a:lstStyle/>
          <a:p>
            <a:r>
              <a:rPr lang="en-US" b="1" dirty="0" smtClean="0"/>
              <a:t>En </a:t>
            </a:r>
            <a:r>
              <a:rPr lang="en-US" b="1" dirty="0" err="1" smtClean="0"/>
              <a:t>s</a:t>
            </a:r>
            <a:r>
              <a:rPr lang="en-US" b="1" dirty="0" err="1" smtClean="0"/>
              <a:t>íntesis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467" y="1600200"/>
            <a:ext cx="8805333" cy="5121275"/>
          </a:xfrm>
        </p:spPr>
        <p:txBody>
          <a:bodyPr>
            <a:normAutofit/>
          </a:bodyPr>
          <a:lstStyle/>
          <a:p>
            <a:r>
              <a:rPr lang="en-US" dirty="0" err="1" smtClean="0"/>
              <a:t>Estas</a:t>
            </a:r>
            <a:r>
              <a:rPr lang="en-US" dirty="0" smtClean="0"/>
              <a:t> </a:t>
            </a:r>
            <a:r>
              <a:rPr lang="en-US" dirty="0" err="1" smtClean="0"/>
              <a:t>transferencias</a:t>
            </a:r>
            <a:r>
              <a:rPr lang="en-US" dirty="0" smtClean="0"/>
              <a:t> </a:t>
            </a:r>
            <a:r>
              <a:rPr lang="en-US" dirty="0" err="1" smtClean="0"/>
              <a:t>directas</a:t>
            </a:r>
            <a:r>
              <a:rPr lang="en-US" dirty="0" smtClean="0"/>
              <a:t> en </a:t>
            </a:r>
            <a:r>
              <a:rPr lang="en-US" dirty="0" err="1" smtClean="0"/>
              <a:t>efectivo</a:t>
            </a:r>
            <a:r>
              <a:rPr lang="en-US" dirty="0" smtClean="0"/>
              <a:t> </a:t>
            </a:r>
            <a:r>
              <a:rPr lang="en-US" dirty="0" err="1" smtClean="0"/>
              <a:t>han</a:t>
            </a:r>
            <a:r>
              <a:rPr lang="en-US" dirty="0" smtClean="0"/>
              <a:t> </a:t>
            </a:r>
            <a:r>
              <a:rPr lang="en-US" dirty="0" err="1" smtClean="0"/>
              <a:t>tenido</a:t>
            </a:r>
            <a:r>
              <a:rPr lang="en-US" dirty="0" smtClean="0"/>
              <a:t>, </a:t>
            </a:r>
            <a:r>
              <a:rPr lang="en-US" dirty="0" err="1" smtClean="0"/>
              <a:t>sobre</a:t>
            </a:r>
            <a:r>
              <a:rPr lang="en-US" dirty="0" smtClean="0"/>
              <a:t> </a:t>
            </a:r>
            <a:r>
              <a:rPr lang="en-US" dirty="0" err="1" smtClean="0"/>
              <a:t>todo</a:t>
            </a:r>
            <a:r>
              <a:rPr lang="en-US" dirty="0" smtClean="0"/>
              <a:t> en el </a:t>
            </a:r>
            <a:r>
              <a:rPr lang="en-US" dirty="0" err="1" smtClean="0"/>
              <a:t>caso</a:t>
            </a:r>
            <a:r>
              <a:rPr lang="en-US" dirty="0" smtClean="0"/>
              <a:t> de los </a:t>
            </a:r>
            <a:r>
              <a:rPr lang="en-US" dirty="0" err="1" smtClean="0"/>
              <a:t>llamados</a:t>
            </a:r>
            <a:r>
              <a:rPr lang="en-US" dirty="0" smtClean="0"/>
              <a:t> </a:t>
            </a:r>
            <a:r>
              <a:rPr lang="en-US" dirty="0" err="1" smtClean="0"/>
              <a:t>programas</a:t>
            </a:r>
            <a:r>
              <a:rPr lang="en-US" dirty="0" smtClean="0"/>
              <a:t> insignia, un ¨</a:t>
            </a:r>
            <a:r>
              <a:rPr lang="en-US" dirty="0" err="1" smtClean="0"/>
              <a:t>sesgo</a:t>
            </a:r>
            <a:r>
              <a:rPr lang="en-US" dirty="0" smtClean="0"/>
              <a:t>¨ pro rural</a:t>
            </a:r>
          </a:p>
          <a:p>
            <a:endParaRPr lang="en-US" dirty="0"/>
          </a:p>
          <a:p>
            <a:r>
              <a:rPr lang="en-US" dirty="0"/>
              <a:t>No obstante, la </a:t>
            </a:r>
            <a:r>
              <a:rPr lang="en-US" dirty="0" err="1"/>
              <a:t>incidencia</a:t>
            </a:r>
            <a:r>
              <a:rPr lang="en-US" dirty="0"/>
              <a:t> de la </a:t>
            </a:r>
            <a:r>
              <a:rPr lang="en-US" dirty="0" err="1"/>
              <a:t>pobreza</a:t>
            </a:r>
            <a:r>
              <a:rPr lang="en-US" dirty="0"/>
              <a:t> </a:t>
            </a:r>
            <a:r>
              <a:rPr lang="en-US" dirty="0" err="1"/>
              <a:t>extrema</a:t>
            </a:r>
            <a:r>
              <a:rPr lang="en-US" dirty="0"/>
              <a:t> en el sector rural </a:t>
            </a:r>
            <a:r>
              <a:rPr lang="en-US" dirty="0" err="1"/>
              <a:t>continúa</a:t>
            </a:r>
            <a:r>
              <a:rPr lang="en-US" dirty="0"/>
              <a:t> </a:t>
            </a:r>
            <a:r>
              <a:rPr lang="en-US" dirty="0" err="1"/>
              <a:t>siendo</a:t>
            </a:r>
            <a:r>
              <a:rPr lang="en-US" dirty="0"/>
              <a:t> entre 3 y 8 </a:t>
            </a:r>
            <a:r>
              <a:rPr lang="en-US" dirty="0" err="1"/>
              <a:t>veces</a:t>
            </a:r>
            <a:r>
              <a:rPr lang="en-US" dirty="0"/>
              <a:t> </a:t>
            </a:r>
            <a:r>
              <a:rPr lang="en-US" dirty="0" err="1"/>
              <a:t>más</a:t>
            </a:r>
            <a:r>
              <a:rPr lang="en-US" dirty="0"/>
              <a:t> </a:t>
            </a:r>
            <a:r>
              <a:rPr lang="en-US" dirty="0" err="1"/>
              <a:t>alta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en el sector </a:t>
            </a:r>
            <a:r>
              <a:rPr lang="en-US" dirty="0" err="1"/>
              <a:t>urbano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FBA11-90B7-3B4A-84E3-62ECD06CF5ED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243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2DCDB"/>
          </a:solidFill>
        </p:spPr>
        <p:txBody>
          <a:bodyPr>
            <a:normAutofit fontScale="90000"/>
          </a:bodyPr>
          <a:lstStyle/>
          <a:p>
            <a:pPr eaLnBrk="0" hangingPunct="0"/>
            <a:r>
              <a:rPr lang="en-US" sz="4800" b="1" dirty="0" err="1" smtClean="0">
                <a:cs typeface="Times New Roman" pitchFamily="18" charset="0"/>
              </a:rPr>
              <a:t>Desigualdad</a:t>
            </a:r>
            <a:r>
              <a:rPr lang="en-US" sz="4800" b="1" dirty="0" smtClean="0">
                <a:cs typeface="Times New Roman" pitchFamily="18" charset="0"/>
              </a:rPr>
              <a:t> </a:t>
            </a:r>
            <a:r>
              <a:rPr lang="en-US" sz="4800" b="1" dirty="0" err="1" smtClean="0">
                <a:cs typeface="Times New Roman" pitchFamily="18" charset="0"/>
              </a:rPr>
              <a:t>por</a:t>
            </a:r>
            <a:r>
              <a:rPr lang="en-US" sz="4800" b="1" dirty="0" smtClean="0">
                <a:cs typeface="Times New Roman" pitchFamily="18" charset="0"/>
              </a:rPr>
              <a:t> </a:t>
            </a:r>
            <a:r>
              <a:rPr lang="en-US" sz="4800" b="1" dirty="0" err="1" smtClean="0">
                <a:cs typeface="Times New Roman" pitchFamily="18" charset="0"/>
              </a:rPr>
              <a:t>regi</a:t>
            </a:r>
            <a:r>
              <a:rPr lang="en-US" sz="4800" b="1" dirty="0" err="1" smtClean="0">
                <a:cs typeface="Times New Roman" pitchFamily="18" charset="0"/>
              </a:rPr>
              <a:t>ón</a:t>
            </a:r>
            <a:r>
              <a:rPr lang="en-US" sz="4800" b="1" dirty="0" smtClean="0">
                <a:cs typeface="Times New Roman" pitchFamily="18" charset="0"/>
              </a:rPr>
              <a:t> (</a:t>
            </a:r>
            <a:r>
              <a:rPr lang="en-US" sz="4800" b="1" dirty="0" err="1" smtClean="0">
                <a:cs typeface="Times New Roman" pitchFamily="18" charset="0"/>
              </a:rPr>
              <a:t>Gini</a:t>
            </a:r>
            <a:r>
              <a:rPr lang="en-US" sz="4800" b="1" dirty="0" smtClean="0">
                <a:cs typeface="Times New Roman" pitchFamily="18" charset="0"/>
              </a:rPr>
              <a:t> en </a:t>
            </a:r>
            <a:r>
              <a:rPr lang="en-US" sz="4800" b="1" dirty="0" smtClean="0">
                <a:cs typeface="Times New Roman" pitchFamily="18" charset="0"/>
              </a:rPr>
              <a:t>%), </a:t>
            </a:r>
            <a:endParaRPr lang="en-US" sz="4800" b="1" dirty="0"/>
          </a:p>
        </p:txBody>
      </p:sp>
      <p:pic>
        <p:nvPicPr>
          <p:cNvPr id="4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579387"/>
            <a:ext cx="8424936" cy="506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Arrow Connector 4"/>
          <p:cNvCxnSpPr/>
          <p:nvPr/>
        </p:nvCxnSpPr>
        <p:spPr>
          <a:xfrm>
            <a:off x="3708400" y="1828800"/>
            <a:ext cx="4391992" cy="37606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0322110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2DCDB"/>
          </a:solidFill>
        </p:spPr>
        <p:txBody>
          <a:bodyPr/>
          <a:lstStyle/>
          <a:p>
            <a:r>
              <a:rPr lang="en-US" b="1" dirty="0" smtClean="0"/>
              <a:t>En </a:t>
            </a:r>
            <a:r>
              <a:rPr lang="en-US" b="1" dirty="0" err="1" smtClean="0"/>
              <a:t>s</a:t>
            </a:r>
            <a:r>
              <a:rPr lang="en-US" b="1" dirty="0" err="1" smtClean="0"/>
              <a:t>íntesis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467" y="1600200"/>
            <a:ext cx="8805333" cy="51212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El </a:t>
            </a:r>
            <a:r>
              <a:rPr lang="en-US" dirty="0" err="1" smtClean="0"/>
              <a:t>uso</a:t>
            </a:r>
            <a:r>
              <a:rPr lang="en-US" dirty="0" smtClean="0"/>
              <a:t> del </a:t>
            </a:r>
            <a:r>
              <a:rPr lang="en-US" dirty="0" err="1" smtClean="0"/>
              <a:t>instrumento</a:t>
            </a:r>
            <a:r>
              <a:rPr lang="en-US" dirty="0" smtClean="0"/>
              <a:t> de </a:t>
            </a:r>
            <a:r>
              <a:rPr lang="en-US" dirty="0" err="1" smtClean="0"/>
              <a:t>diagnóstico</a:t>
            </a:r>
            <a:r>
              <a:rPr lang="en-US" dirty="0" smtClean="0"/>
              <a:t> del CEQ en el </a:t>
            </a:r>
            <a:r>
              <a:rPr lang="en-US" dirty="0" err="1" smtClean="0"/>
              <a:t>proyecto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el FIDA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permitió</a:t>
            </a:r>
            <a:r>
              <a:rPr lang="en-US" dirty="0" smtClean="0"/>
              <a:t> </a:t>
            </a:r>
            <a:r>
              <a:rPr lang="en-US" dirty="0" err="1" smtClean="0"/>
              <a:t>identificar</a:t>
            </a:r>
            <a:r>
              <a:rPr lang="en-US" dirty="0" smtClean="0"/>
              <a:t>:</a:t>
            </a:r>
            <a:endParaRPr lang="en-US" dirty="0"/>
          </a:p>
          <a:p>
            <a:r>
              <a:rPr lang="en-US" dirty="0" err="1" smtClean="0"/>
              <a:t>Cuanto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cobertura</a:t>
            </a:r>
            <a:r>
              <a:rPr lang="en-US" dirty="0" smtClean="0"/>
              <a:t> vs. </a:t>
            </a:r>
            <a:r>
              <a:rPr lang="en-US" dirty="0" err="1" smtClean="0"/>
              <a:t>tamaño</a:t>
            </a:r>
            <a:r>
              <a:rPr lang="en-US" dirty="0" smtClean="0"/>
              <a:t> de la </a:t>
            </a:r>
            <a:r>
              <a:rPr lang="en-US" dirty="0" err="1" smtClean="0"/>
              <a:t>transferencia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beneficiario</a:t>
            </a:r>
            <a:endParaRPr lang="en-US" dirty="0" smtClean="0"/>
          </a:p>
          <a:p>
            <a:r>
              <a:rPr lang="en-US" dirty="0" smtClean="0"/>
              <a:t>Los </a:t>
            </a:r>
            <a:r>
              <a:rPr lang="en-US" dirty="0" err="1" smtClean="0"/>
              <a:t>impuestos</a:t>
            </a:r>
            <a:r>
              <a:rPr lang="en-US" dirty="0" smtClean="0"/>
              <a:t> </a:t>
            </a:r>
            <a:r>
              <a:rPr lang="en-US" dirty="0" err="1" smtClean="0"/>
              <a:t>indirectos</a:t>
            </a:r>
            <a:r>
              <a:rPr lang="en-US" dirty="0" smtClean="0"/>
              <a:t> </a:t>
            </a:r>
            <a:r>
              <a:rPr lang="en-US" dirty="0" err="1" smtClean="0"/>
              <a:t>afectan</a:t>
            </a:r>
            <a:r>
              <a:rPr lang="en-US" dirty="0" smtClean="0"/>
              <a:t> el </a:t>
            </a:r>
            <a:r>
              <a:rPr lang="en-US" dirty="0" err="1" smtClean="0"/>
              <a:t>poder</a:t>
            </a:r>
            <a:r>
              <a:rPr lang="en-US" dirty="0" smtClean="0"/>
              <a:t> </a:t>
            </a:r>
            <a:r>
              <a:rPr lang="en-US" dirty="0" err="1" smtClean="0"/>
              <a:t>adquisitivo</a:t>
            </a:r>
            <a:r>
              <a:rPr lang="en-US" dirty="0" smtClean="0"/>
              <a:t> del sector rural </a:t>
            </a:r>
            <a:r>
              <a:rPr lang="en-US" dirty="0" err="1" smtClean="0"/>
              <a:t>considerablemente</a:t>
            </a:r>
            <a:r>
              <a:rPr lang="en-US" dirty="0" smtClean="0"/>
              <a:t> </a:t>
            </a:r>
            <a:r>
              <a:rPr lang="en-US" dirty="0" err="1" smtClean="0"/>
              <a:t>menos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al sector </a:t>
            </a:r>
            <a:r>
              <a:rPr lang="en-US" dirty="0" err="1" smtClean="0"/>
              <a:t>urbano</a:t>
            </a:r>
            <a:r>
              <a:rPr lang="en-US" dirty="0" smtClean="0"/>
              <a:t>, </a:t>
            </a:r>
            <a:r>
              <a:rPr lang="en-US" dirty="0" err="1" smtClean="0"/>
              <a:t>incluyendo</a:t>
            </a:r>
            <a:r>
              <a:rPr lang="en-US" dirty="0" smtClean="0"/>
              <a:t> a la </a:t>
            </a:r>
            <a:r>
              <a:rPr lang="en-US" dirty="0" err="1" smtClean="0"/>
              <a:t>población</a:t>
            </a:r>
            <a:r>
              <a:rPr lang="en-US" dirty="0" smtClean="0"/>
              <a:t> </a:t>
            </a:r>
            <a:r>
              <a:rPr lang="en-US" dirty="0" err="1" smtClean="0"/>
              <a:t>pobre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FBA11-90B7-3B4A-84E3-62ECD06CF5ED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82274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2DCDB"/>
          </a:solidFill>
        </p:spPr>
        <p:txBody>
          <a:bodyPr/>
          <a:lstStyle/>
          <a:p>
            <a:r>
              <a:rPr lang="en-US" b="1" dirty="0" smtClean="0"/>
              <a:t>En </a:t>
            </a:r>
            <a:r>
              <a:rPr lang="en-US" b="1" dirty="0" err="1" smtClean="0"/>
              <a:t>s</a:t>
            </a:r>
            <a:r>
              <a:rPr lang="en-US" b="1" dirty="0" err="1" smtClean="0"/>
              <a:t>íntesis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467" y="1600200"/>
            <a:ext cx="8805333" cy="512127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El </a:t>
            </a:r>
            <a:r>
              <a:rPr lang="en-US" dirty="0" err="1" smtClean="0"/>
              <a:t>gasto</a:t>
            </a:r>
            <a:r>
              <a:rPr lang="en-US" dirty="0" smtClean="0"/>
              <a:t> </a:t>
            </a:r>
            <a:r>
              <a:rPr lang="en-US" dirty="0" err="1" smtClean="0"/>
              <a:t>p</a:t>
            </a:r>
            <a:r>
              <a:rPr lang="en-US" dirty="0" err="1" smtClean="0"/>
              <a:t>úblico</a:t>
            </a:r>
            <a:r>
              <a:rPr lang="en-US" dirty="0" smtClean="0"/>
              <a:t> en </a:t>
            </a:r>
            <a:r>
              <a:rPr lang="en-US" dirty="0" err="1" smtClean="0"/>
              <a:t>educación</a:t>
            </a:r>
            <a:r>
              <a:rPr lang="en-US" dirty="0" smtClean="0"/>
              <a:t> y </a:t>
            </a:r>
            <a:r>
              <a:rPr lang="en-US" dirty="0" err="1" smtClean="0"/>
              <a:t>salud</a:t>
            </a:r>
            <a:r>
              <a:rPr lang="en-US" dirty="0" smtClean="0"/>
              <a:t> </a:t>
            </a:r>
            <a:r>
              <a:rPr lang="en-US" dirty="0" err="1" smtClean="0"/>
              <a:t>aumenta</a:t>
            </a:r>
            <a:r>
              <a:rPr lang="en-US" dirty="0" smtClean="0"/>
              <a:t> el </a:t>
            </a:r>
            <a:r>
              <a:rPr lang="en-US" dirty="0" err="1" smtClean="0"/>
              <a:t>ingreso</a:t>
            </a:r>
            <a:r>
              <a:rPr lang="en-US" dirty="0" smtClean="0"/>
              <a:t> final de la </a:t>
            </a:r>
            <a:r>
              <a:rPr lang="en-US" dirty="0" err="1" smtClean="0"/>
              <a:t>población</a:t>
            </a:r>
            <a:r>
              <a:rPr lang="en-US" dirty="0" smtClean="0"/>
              <a:t> </a:t>
            </a:r>
            <a:r>
              <a:rPr lang="en-US" dirty="0" err="1" smtClean="0"/>
              <a:t>pobre</a:t>
            </a:r>
            <a:r>
              <a:rPr lang="en-US" dirty="0" smtClean="0"/>
              <a:t> </a:t>
            </a:r>
            <a:r>
              <a:rPr lang="en-US" dirty="0" err="1" smtClean="0"/>
              <a:t>más</a:t>
            </a:r>
            <a:r>
              <a:rPr lang="en-US" dirty="0" smtClean="0"/>
              <a:t> en </a:t>
            </a:r>
            <a:r>
              <a:rPr lang="en-US" dirty="0" err="1" smtClean="0"/>
              <a:t>zonas</a:t>
            </a:r>
            <a:r>
              <a:rPr lang="en-US" dirty="0" smtClean="0"/>
              <a:t> </a:t>
            </a:r>
            <a:r>
              <a:rPr lang="en-US" dirty="0" err="1" smtClean="0"/>
              <a:t>rurales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en </a:t>
            </a:r>
            <a:r>
              <a:rPr lang="en-US" dirty="0" err="1" smtClean="0"/>
              <a:t>urbanas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El </a:t>
            </a:r>
            <a:r>
              <a:rPr lang="en-US" dirty="0" err="1" smtClean="0"/>
              <a:t>gasto</a:t>
            </a:r>
            <a:r>
              <a:rPr lang="en-US" dirty="0" smtClean="0"/>
              <a:t> en </a:t>
            </a:r>
            <a:r>
              <a:rPr lang="en-US" dirty="0" err="1" smtClean="0"/>
              <a:t>educación</a:t>
            </a:r>
            <a:r>
              <a:rPr lang="en-US" dirty="0" smtClean="0"/>
              <a:t> </a:t>
            </a:r>
            <a:r>
              <a:rPr lang="en-US" dirty="0" err="1" smtClean="0"/>
              <a:t>tiende</a:t>
            </a:r>
            <a:r>
              <a:rPr lang="en-US" dirty="0" smtClean="0"/>
              <a:t> a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progresivo</a:t>
            </a:r>
            <a:r>
              <a:rPr lang="en-US" dirty="0" smtClean="0"/>
              <a:t> en </a:t>
            </a:r>
            <a:r>
              <a:rPr lang="en-US" dirty="0" err="1" smtClean="0"/>
              <a:t>términos</a:t>
            </a:r>
            <a:r>
              <a:rPr lang="en-US" dirty="0" smtClean="0"/>
              <a:t> </a:t>
            </a:r>
            <a:r>
              <a:rPr lang="en-US" dirty="0" err="1" smtClean="0"/>
              <a:t>absolutos</a:t>
            </a:r>
            <a:r>
              <a:rPr lang="en-US" dirty="0" smtClean="0"/>
              <a:t> </a:t>
            </a:r>
            <a:r>
              <a:rPr lang="en-US" dirty="0" err="1" smtClean="0"/>
              <a:t>hacia</a:t>
            </a:r>
            <a:r>
              <a:rPr lang="en-US" dirty="0" smtClean="0"/>
              <a:t> el sector rural y </a:t>
            </a:r>
            <a:r>
              <a:rPr lang="en-US" dirty="0" err="1" smtClean="0"/>
              <a:t>hacia</a:t>
            </a:r>
            <a:r>
              <a:rPr lang="en-US" dirty="0" smtClean="0"/>
              <a:t> los </a:t>
            </a:r>
            <a:r>
              <a:rPr lang="en-US" dirty="0" err="1" smtClean="0"/>
              <a:t>pobres</a:t>
            </a:r>
            <a:r>
              <a:rPr lang="en-US" dirty="0" smtClean="0"/>
              <a:t> en el sector rural. No </a:t>
            </a:r>
            <a:r>
              <a:rPr lang="en-US" dirty="0" err="1" smtClean="0"/>
              <a:t>así</a:t>
            </a:r>
            <a:r>
              <a:rPr lang="en-US" dirty="0" smtClean="0"/>
              <a:t> el de </a:t>
            </a:r>
            <a:r>
              <a:rPr lang="en-US" dirty="0" err="1" smtClean="0"/>
              <a:t>salud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La </a:t>
            </a:r>
            <a:r>
              <a:rPr lang="en-US" dirty="0" err="1" smtClean="0"/>
              <a:t>distribución</a:t>
            </a:r>
            <a:r>
              <a:rPr lang="en-US" dirty="0" smtClean="0"/>
              <a:t> del </a:t>
            </a:r>
            <a:r>
              <a:rPr lang="en-US" dirty="0" err="1" smtClean="0"/>
              <a:t>ingreso</a:t>
            </a:r>
            <a:r>
              <a:rPr lang="en-US" dirty="0" smtClean="0"/>
              <a:t> final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más</a:t>
            </a:r>
            <a:r>
              <a:rPr lang="en-US" dirty="0" smtClean="0"/>
              <a:t> </a:t>
            </a:r>
            <a:r>
              <a:rPr lang="en-US" dirty="0" err="1" smtClean="0"/>
              <a:t>equitativa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la del </a:t>
            </a:r>
            <a:r>
              <a:rPr lang="en-US" dirty="0" err="1" smtClean="0"/>
              <a:t>ingreso</a:t>
            </a:r>
            <a:r>
              <a:rPr lang="en-US" dirty="0" smtClean="0"/>
              <a:t> </a:t>
            </a:r>
            <a:r>
              <a:rPr lang="en-US" dirty="0" err="1" smtClean="0"/>
              <a:t>autónomo</a:t>
            </a:r>
            <a:r>
              <a:rPr lang="en-US" dirty="0" smtClean="0"/>
              <a:t> en mayor </a:t>
            </a:r>
            <a:r>
              <a:rPr lang="en-US" dirty="0" err="1" smtClean="0"/>
              <a:t>medida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el sector rural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FBA11-90B7-3B4A-84E3-62ECD06CF5ED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82274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2DCDB"/>
          </a:solidFill>
        </p:spPr>
        <p:txBody>
          <a:bodyPr>
            <a:normAutofit fontScale="90000"/>
          </a:bodyPr>
          <a:lstStyle/>
          <a:p>
            <a:r>
              <a:rPr lang="en-US" b="1" dirty="0" err="1" smtClean="0"/>
              <a:t>Implicaciones</a:t>
            </a:r>
            <a:r>
              <a:rPr lang="en-US" b="1" dirty="0" smtClean="0"/>
              <a:t> </a:t>
            </a:r>
            <a:r>
              <a:rPr lang="en-US" b="1" dirty="0" err="1" smtClean="0"/>
              <a:t>para</a:t>
            </a:r>
            <a:r>
              <a:rPr lang="en-US" b="1" dirty="0" smtClean="0"/>
              <a:t> la </a:t>
            </a:r>
            <a:r>
              <a:rPr lang="en-US" b="1" dirty="0" err="1" smtClean="0"/>
              <a:t>pol</a:t>
            </a:r>
            <a:r>
              <a:rPr lang="en-US" b="1" dirty="0" err="1" smtClean="0"/>
              <a:t>ítica</a:t>
            </a:r>
            <a:r>
              <a:rPr lang="en-US" b="1" dirty="0" smtClean="0"/>
              <a:t> </a:t>
            </a:r>
            <a:r>
              <a:rPr lang="en-US" b="1" dirty="0" err="1" smtClean="0"/>
              <a:t>pública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</a:t>
            </a:r>
            <a:r>
              <a:rPr lang="en-US" dirty="0" smtClean="0"/>
              <a:t>os </a:t>
            </a:r>
            <a:r>
              <a:rPr lang="en-US" dirty="0" err="1" smtClean="0"/>
              <a:t>excluidos</a:t>
            </a:r>
            <a:r>
              <a:rPr lang="en-US" dirty="0" smtClean="0"/>
              <a:t> de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transferencias</a:t>
            </a:r>
            <a:r>
              <a:rPr lang="en-US" dirty="0" smtClean="0"/>
              <a:t> </a:t>
            </a:r>
            <a:r>
              <a:rPr lang="en-US" dirty="0" err="1" smtClean="0"/>
              <a:t>directas</a:t>
            </a:r>
            <a:r>
              <a:rPr lang="en-US" dirty="0" smtClean="0"/>
              <a:t> en </a:t>
            </a:r>
            <a:r>
              <a:rPr lang="en-US" dirty="0" err="1" smtClean="0"/>
              <a:t>efectivo</a:t>
            </a:r>
            <a:r>
              <a:rPr lang="en-US" dirty="0" smtClean="0"/>
              <a:t> ¿</a:t>
            </a:r>
            <a:r>
              <a:rPr lang="en-US" dirty="0" err="1" smtClean="0"/>
              <a:t>reciben</a:t>
            </a:r>
            <a:r>
              <a:rPr lang="en-US" dirty="0" smtClean="0"/>
              <a:t> </a:t>
            </a:r>
            <a:r>
              <a:rPr lang="en-US" dirty="0" err="1" smtClean="0"/>
              <a:t>otro</a:t>
            </a:r>
            <a:r>
              <a:rPr lang="en-US" dirty="0" smtClean="0"/>
              <a:t> </a:t>
            </a:r>
            <a:r>
              <a:rPr lang="en-US" dirty="0" err="1" smtClean="0"/>
              <a:t>tipo</a:t>
            </a:r>
            <a:r>
              <a:rPr lang="en-US" dirty="0" smtClean="0"/>
              <a:t> de </a:t>
            </a:r>
            <a:r>
              <a:rPr lang="en-US" dirty="0" err="1" smtClean="0"/>
              <a:t>beneficios</a:t>
            </a:r>
            <a:r>
              <a:rPr lang="en-US" dirty="0" smtClean="0"/>
              <a:t> (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ej</a:t>
            </a:r>
            <a:r>
              <a:rPr lang="en-US" dirty="0" smtClean="0"/>
              <a:t>., </a:t>
            </a:r>
            <a:r>
              <a:rPr lang="en-US" dirty="0" err="1" smtClean="0"/>
              <a:t>programas</a:t>
            </a:r>
            <a:r>
              <a:rPr lang="en-US" dirty="0" smtClean="0"/>
              <a:t> de </a:t>
            </a:r>
            <a:r>
              <a:rPr lang="en-US" dirty="0" err="1" smtClean="0"/>
              <a:t>desarrollo</a:t>
            </a:r>
            <a:r>
              <a:rPr lang="en-US" dirty="0" smtClean="0"/>
              <a:t> rural </a:t>
            </a:r>
            <a:r>
              <a:rPr lang="en-US" dirty="0" err="1" smtClean="0"/>
              <a:t>como</a:t>
            </a:r>
            <a:r>
              <a:rPr lang="en-US" dirty="0" smtClean="0"/>
              <a:t> los </a:t>
            </a:r>
            <a:r>
              <a:rPr lang="en-US" dirty="0" err="1" smtClean="0"/>
              <a:t>impulsados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el FIDA)?</a:t>
            </a:r>
          </a:p>
          <a:p>
            <a:r>
              <a:rPr lang="en-US" dirty="0" smtClean="0"/>
              <a:t>¿</a:t>
            </a:r>
            <a:r>
              <a:rPr lang="en-US" dirty="0" err="1" smtClean="0"/>
              <a:t>Cu</a:t>
            </a:r>
            <a:r>
              <a:rPr lang="en-US" dirty="0" err="1" smtClean="0"/>
              <a:t>ál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el </a:t>
            </a:r>
            <a:r>
              <a:rPr lang="en-US" dirty="0" err="1" smtClean="0"/>
              <a:t>perfil</a:t>
            </a:r>
            <a:r>
              <a:rPr lang="en-US" dirty="0" smtClean="0"/>
              <a:t> de los </a:t>
            </a:r>
            <a:r>
              <a:rPr lang="en-US" dirty="0" err="1" smtClean="0"/>
              <a:t>excluidos</a:t>
            </a:r>
            <a:r>
              <a:rPr lang="en-US" dirty="0" smtClean="0"/>
              <a:t>? ¿Se les </a:t>
            </a:r>
            <a:r>
              <a:rPr lang="en-US" dirty="0" err="1" smtClean="0"/>
              <a:t>puede</a:t>
            </a:r>
            <a:r>
              <a:rPr lang="en-US" dirty="0" smtClean="0"/>
              <a:t> </a:t>
            </a:r>
            <a:r>
              <a:rPr lang="en-US" dirty="0" err="1" smtClean="0"/>
              <a:t>cubrir</a:t>
            </a:r>
            <a:r>
              <a:rPr lang="en-US" dirty="0" smtClean="0"/>
              <a:t> con </a:t>
            </a:r>
            <a:r>
              <a:rPr lang="en-US" dirty="0" err="1" smtClean="0"/>
              <a:t>programas</a:t>
            </a:r>
            <a:r>
              <a:rPr lang="en-US" dirty="0" smtClean="0"/>
              <a:t> de </a:t>
            </a:r>
            <a:r>
              <a:rPr lang="en-US" dirty="0" err="1" smtClean="0"/>
              <a:t>transferencias</a:t>
            </a:r>
            <a:r>
              <a:rPr lang="en-US" dirty="0" smtClean="0"/>
              <a:t> </a:t>
            </a:r>
            <a:r>
              <a:rPr lang="en-US" dirty="0" err="1" smtClean="0"/>
              <a:t>directas</a:t>
            </a:r>
            <a:r>
              <a:rPr lang="en-US" dirty="0" smtClean="0"/>
              <a:t>, </a:t>
            </a:r>
            <a:r>
              <a:rPr lang="en-US" dirty="0" err="1" smtClean="0"/>
              <a:t>otros</a:t>
            </a:r>
            <a:r>
              <a:rPr lang="en-US" dirty="0" smtClean="0"/>
              <a:t> </a:t>
            </a:r>
            <a:r>
              <a:rPr lang="en-US" dirty="0" err="1" smtClean="0"/>
              <a:t>programas</a:t>
            </a:r>
            <a:r>
              <a:rPr lang="en-US" dirty="0" smtClean="0"/>
              <a:t>? </a:t>
            </a:r>
          </a:p>
          <a:p>
            <a:r>
              <a:rPr lang="en-US" dirty="0" smtClean="0"/>
              <a:t>¿Se </a:t>
            </a:r>
            <a:r>
              <a:rPr lang="en-US" dirty="0" err="1" smtClean="0"/>
              <a:t>debieran</a:t>
            </a:r>
            <a:r>
              <a:rPr lang="en-US" dirty="0" smtClean="0"/>
              <a:t> </a:t>
            </a:r>
            <a:r>
              <a:rPr lang="en-US" dirty="0" err="1" smtClean="0"/>
              <a:t>aumentar</a:t>
            </a:r>
            <a:r>
              <a:rPr lang="en-US" dirty="0" smtClean="0"/>
              <a:t>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transferencias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beneficiario</a:t>
            </a:r>
            <a:r>
              <a:rPr lang="en-US" dirty="0" smtClean="0"/>
              <a:t> del sector rural?¿</a:t>
            </a:r>
            <a:r>
              <a:rPr lang="en-US" dirty="0" err="1" smtClean="0"/>
              <a:t>Cómo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FBA11-90B7-3B4A-84E3-62ECD06CF5ED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10536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2DCDB"/>
          </a:solidFill>
        </p:spPr>
        <p:txBody>
          <a:bodyPr>
            <a:normAutofit fontScale="90000"/>
          </a:bodyPr>
          <a:lstStyle/>
          <a:p>
            <a:r>
              <a:rPr lang="en-US" b="1" dirty="0" err="1" smtClean="0"/>
              <a:t>Implicaciones</a:t>
            </a:r>
            <a:r>
              <a:rPr lang="en-US" b="1" dirty="0" smtClean="0"/>
              <a:t> </a:t>
            </a:r>
            <a:r>
              <a:rPr lang="en-US" b="1" dirty="0" err="1" smtClean="0"/>
              <a:t>para</a:t>
            </a:r>
            <a:r>
              <a:rPr lang="en-US" b="1" dirty="0" smtClean="0"/>
              <a:t> la </a:t>
            </a:r>
            <a:r>
              <a:rPr lang="en-US" b="1" dirty="0" err="1" smtClean="0"/>
              <a:t>pol</a:t>
            </a:r>
            <a:r>
              <a:rPr lang="en-US" b="1" dirty="0" err="1" smtClean="0"/>
              <a:t>ítica</a:t>
            </a:r>
            <a:r>
              <a:rPr lang="en-US" b="1" dirty="0" smtClean="0"/>
              <a:t> </a:t>
            </a:r>
            <a:r>
              <a:rPr lang="en-US" b="1" dirty="0" err="1" smtClean="0"/>
              <a:t>pública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Los </a:t>
            </a:r>
            <a:r>
              <a:rPr lang="en-US" dirty="0" err="1" smtClean="0"/>
              <a:t>impuestos</a:t>
            </a:r>
            <a:r>
              <a:rPr lang="en-US" dirty="0" smtClean="0"/>
              <a:t> </a:t>
            </a:r>
            <a:r>
              <a:rPr lang="en-US" dirty="0" err="1" smtClean="0"/>
              <a:t>indirectos</a:t>
            </a:r>
            <a:r>
              <a:rPr lang="en-US" dirty="0" smtClean="0"/>
              <a:t> y el sector rural, a </a:t>
            </a:r>
            <a:r>
              <a:rPr lang="en-US" dirty="0" err="1" smtClean="0"/>
              <a:t>medida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se </a:t>
            </a:r>
            <a:r>
              <a:rPr lang="en-US" dirty="0" err="1" smtClean="0"/>
              <a:t>modernice</a:t>
            </a:r>
            <a:r>
              <a:rPr lang="en-US" dirty="0" smtClean="0"/>
              <a:t> el sector y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reformas</a:t>
            </a:r>
            <a:r>
              <a:rPr lang="en-US" dirty="0" smtClean="0"/>
              <a:t> </a:t>
            </a:r>
            <a:r>
              <a:rPr lang="en-US" dirty="0" err="1" smtClean="0"/>
              <a:t>fiscales</a:t>
            </a:r>
            <a:r>
              <a:rPr lang="en-US" dirty="0" smtClean="0"/>
              <a:t> </a:t>
            </a:r>
            <a:r>
              <a:rPr lang="en-US" dirty="0" err="1" smtClean="0"/>
              <a:t>traten</a:t>
            </a:r>
            <a:r>
              <a:rPr lang="en-US" dirty="0" smtClean="0"/>
              <a:t> de </a:t>
            </a:r>
            <a:r>
              <a:rPr lang="en-US" dirty="0" err="1" smtClean="0"/>
              <a:t>incrementar</a:t>
            </a:r>
            <a:r>
              <a:rPr lang="en-US" dirty="0" smtClean="0"/>
              <a:t> la base de los </a:t>
            </a:r>
            <a:r>
              <a:rPr lang="en-US" dirty="0" err="1" smtClean="0"/>
              <a:t>impuestos</a:t>
            </a:r>
            <a:r>
              <a:rPr lang="en-US" dirty="0" smtClean="0"/>
              <a:t> </a:t>
            </a:r>
            <a:r>
              <a:rPr lang="en-US" dirty="0" err="1" smtClean="0"/>
              <a:t>indirectos</a:t>
            </a:r>
            <a:r>
              <a:rPr lang="en-US" dirty="0" smtClean="0"/>
              <a:t> ¿</a:t>
            </a:r>
            <a:r>
              <a:rPr lang="en-US" dirty="0" err="1" smtClean="0"/>
              <a:t>c</a:t>
            </a:r>
            <a:r>
              <a:rPr lang="en-US" dirty="0" err="1" smtClean="0"/>
              <a:t>ómo</a:t>
            </a:r>
            <a:r>
              <a:rPr lang="en-US" dirty="0" smtClean="0"/>
              <a:t> les </a:t>
            </a:r>
            <a:r>
              <a:rPr lang="en-US" dirty="0" err="1" smtClean="0"/>
              <a:t>va</a:t>
            </a:r>
            <a:r>
              <a:rPr lang="en-US" dirty="0" smtClean="0"/>
              <a:t> a </a:t>
            </a:r>
            <a:r>
              <a:rPr lang="en-US" dirty="0" err="1" smtClean="0"/>
              <a:t>afectar</a:t>
            </a:r>
            <a:r>
              <a:rPr lang="en-US" dirty="0" smtClean="0"/>
              <a:t> a los </a:t>
            </a:r>
            <a:r>
              <a:rPr lang="en-US" dirty="0" err="1" smtClean="0"/>
              <a:t>pobres</a:t>
            </a:r>
            <a:r>
              <a:rPr lang="en-US" dirty="0" smtClean="0"/>
              <a:t> </a:t>
            </a:r>
            <a:r>
              <a:rPr lang="en-US" dirty="0" err="1" smtClean="0"/>
              <a:t>rurales</a:t>
            </a:r>
            <a:r>
              <a:rPr lang="en-US" dirty="0" smtClean="0"/>
              <a:t>?</a:t>
            </a:r>
          </a:p>
          <a:p>
            <a:r>
              <a:rPr lang="en-US" dirty="0" smtClean="0"/>
              <a:t>¿</a:t>
            </a:r>
            <a:r>
              <a:rPr lang="en-US" dirty="0" err="1" smtClean="0"/>
              <a:t>Qué</a:t>
            </a:r>
            <a:r>
              <a:rPr lang="en-US" dirty="0" smtClean="0"/>
              <a:t> </a:t>
            </a:r>
            <a:r>
              <a:rPr lang="en-US" dirty="0" err="1" smtClean="0"/>
              <a:t>debe</a:t>
            </a:r>
            <a:r>
              <a:rPr lang="en-US" dirty="0" smtClean="0"/>
              <a:t> </a:t>
            </a:r>
            <a:r>
              <a:rPr lang="en-US" dirty="0" err="1" smtClean="0"/>
              <a:t>hacerse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el </a:t>
            </a:r>
            <a:r>
              <a:rPr lang="en-US" dirty="0" err="1" smtClean="0"/>
              <a:t>gasto</a:t>
            </a:r>
            <a:r>
              <a:rPr lang="en-US" dirty="0" smtClean="0"/>
              <a:t> en </a:t>
            </a:r>
            <a:r>
              <a:rPr lang="en-US" dirty="0" err="1" smtClean="0"/>
              <a:t>salud</a:t>
            </a:r>
            <a:r>
              <a:rPr lang="en-US" dirty="0" smtClean="0"/>
              <a:t> se </a:t>
            </a:r>
            <a:r>
              <a:rPr lang="en-US" dirty="0" err="1" smtClean="0"/>
              <a:t>vuelva</a:t>
            </a:r>
            <a:r>
              <a:rPr lang="en-US" dirty="0" smtClean="0"/>
              <a:t> </a:t>
            </a:r>
            <a:r>
              <a:rPr lang="en-US" dirty="0" err="1" smtClean="0"/>
              <a:t>más</a:t>
            </a:r>
            <a:r>
              <a:rPr lang="en-US" dirty="0" smtClean="0"/>
              <a:t> pro-rural y </a:t>
            </a:r>
            <a:r>
              <a:rPr lang="en-US" dirty="0" err="1" smtClean="0"/>
              <a:t>más</a:t>
            </a:r>
            <a:r>
              <a:rPr lang="en-US" dirty="0" smtClean="0"/>
              <a:t> pro </a:t>
            </a:r>
            <a:r>
              <a:rPr lang="en-US" dirty="0" err="1" smtClean="0"/>
              <a:t>pobre</a:t>
            </a:r>
            <a:r>
              <a:rPr lang="en-US" dirty="0" smtClean="0"/>
              <a:t> en el sector rural?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FBA11-90B7-3B4A-84E3-62ECD06CF5ED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35297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¡MUCHAS GRACIAS!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FBA11-90B7-3B4A-84E3-62ECD06CF5ED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032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685800" y="2650"/>
            <a:ext cx="7620000" cy="1323439"/>
          </a:xfrm>
          <a:prstGeom prst="rect">
            <a:avLst/>
          </a:prstGeom>
          <a:solidFill>
            <a:srgbClr val="F2DCDB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4000" b="1" dirty="0" smtClean="0"/>
              <a:t>LA: </a:t>
            </a:r>
            <a:r>
              <a:rPr lang="en-US" sz="4000" b="1" dirty="0" err="1" smtClean="0"/>
              <a:t>Excesiva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desigualdad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para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su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nivel</a:t>
            </a:r>
            <a:r>
              <a:rPr lang="en-US" sz="4000" b="1" dirty="0" smtClean="0"/>
              <a:t> de </a:t>
            </a:r>
            <a:r>
              <a:rPr lang="en-US" sz="4000" b="1" dirty="0" err="1" smtClean="0"/>
              <a:t>desarrollo</a:t>
            </a:r>
            <a:endParaRPr lang="en-US" sz="4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835CD7-4407-44EA-A9BA-92063B16B06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676400"/>
            <a:ext cx="7924800" cy="481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765800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685800" y="2650"/>
            <a:ext cx="7620000" cy="1323439"/>
          </a:xfrm>
          <a:prstGeom prst="rect">
            <a:avLst/>
          </a:prstGeom>
          <a:solidFill>
            <a:srgbClr val="F2DCDB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0000"/>
                </a:solidFill>
              </a:rPr>
              <a:t>LA: </a:t>
            </a:r>
            <a:r>
              <a:rPr lang="en-US" sz="4000" b="1" dirty="0" err="1" smtClean="0">
                <a:solidFill>
                  <a:srgbClr val="000000"/>
                </a:solidFill>
              </a:rPr>
              <a:t>Excesiva</a:t>
            </a:r>
            <a:r>
              <a:rPr lang="en-US" sz="4000" b="1" dirty="0" smtClean="0">
                <a:solidFill>
                  <a:srgbClr val="000000"/>
                </a:solidFill>
              </a:rPr>
              <a:t> </a:t>
            </a:r>
            <a:r>
              <a:rPr lang="en-US" sz="4000" b="1" dirty="0" err="1" smtClean="0">
                <a:solidFill>
                  <a:srgbClr val="000000"/>
                </a:solidFill>
              </a:rPr>
              <a:t>pobreza</a:t>
            </a:r>
            <a:r>
              <a:rPr lang="en-US" sz="4000" b="1" dirty="0" smtClean="0">
                <a:solidFill>
                  <a:srgbClr val="000000"/>
                </a:solidFill>
              </a:rPr>
              <a:t> </a:t>
            </a:r>
            <a:r>
              <a:rPr lang="en-US" sz="4000" b="1" dirty="0" err="1" smtClean="0">
                <a:solidFill>
                  <a:srgbClr val="000000"/>
                </a:solidFill>
              </a:rPr>
              <a:t>para</a:t>
            </a:r>
            <a:r>
              <a:rPr lang="en-US" sz="4000" b="1" dirty="0" smtClean="0">
                <a:solidFill>
                  <a:srgbClr val="000000"/>
                </a:solidFill>
              </a:rPr>
              <a:t> </a:t>
            </a:r>
            <a:r>
              <a:rPr lang="en-US" sz="4000" b="1" dirty="0" err="1" smtClean="0">
                <a:solidFill>
                  <a:srgbClr val="000000"/>
                </a:solidFill>
              </a:rPr>
              <a:t>su</a:t>
            </a:r>
            <a:r>
              <a:rPr lang="en-US" sz="4000" b="1" dirty="0" smtClean="0">
                <a:solidFill>
                  <a:srgbClr val="000000"/>
                </a:solidFill>
              </a:rPr>
              <a:t> </a:t>
            </a:r>
            <a:r>
              <a:rPr lang="en-US" sz="4000" b="1" dirty="0" err="1" smtClean="0">
                <a:solidFill>
                  <a:srgbClr val="000000"/>
                </a:solidFill>
              </a:rPr>
              <a:t>nivel</a:t>
            </a:r>
            <a:r>
              <a:rPr lang="en-US" sz="4000" b="1" dirty="0" smtClean="0">
                <a:solidFill>
                  <a:srgbClr val="000000"/>
                </a:solidFill>
              </a:rPr>
              <a:t> de </a:t>
            </a:r>
            <a:r>
              <a:rPr lang="en-US" sz="4000" b="1" dirty="0" err="1" smtClean="0">
                <a:solidFill>
                  <a:srgbClr val="000000"/>
                </a:solidFill>
              </a:rPr>
              <a:t>desarrollo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835CD7-4407-44EA-A9BA-92063B16B06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371600"/>
            <a:ext cx="7924800" cy="496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3242617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0" y="260648"/>
            <a:ext cx="9144000" cy="163121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La </a:t>
            </a:r>
            <a:r>
              <a:rPr lang="en-US" sz="3600" b="1" dirty="0" err="1" smtClean="0"/>
              <a:t>buena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noticia</a:t>
            </a:r>
            <a:r>
              <a:rPr lang="en-US" sz="3600" b="1" dirty="0" smtClean="0"/>
              <a:t>: </a:t>
            </a:r>
            <a:r>
              <a:rPr lang="en-US" sz="3600" b="1" dirty="0" err="1" smtClean="0"/>
              <a:t>desigualdad</a:t>
            </a:r>
            <a:r>
              <a:rPr lang="en-US" sz="3600" b="1" dirty="0" smtClean="0"/>
              <a:t> ha </a:t>
            </a:r>
            <a:r>
              <a:rPr lang="en-US" sz="3600" b="1" dirty="0" err="1" smtClean="0"/>
              <a:t>disminuido</a:t>
            </a:r>
            <a:r>
              <a:rPr lang="en-US" sz="3600" b="1" dirty="0" smtClean="0"/>
              <a:t> en AL, </a:t>
            </a:r>
            <a:r>
              <a:rPr lang="en-US" sz="3600" b="1" dirty="0" err="1" smtClean="0"/>
              <a:t>mientras</a:t>
            </a:r>
            <a:r>
              <a:rPr lang="en-US" sz="3600" b="1" dirty="0" smtClean="0"/>
              <a:t> ha </a:t>
            </a:r>
            <a:r>
              <a:rPr lang="en-US" sz="3600" b="1" dirty="0" err="1" smtClean="0"/>
              <a:t>aumenta</a:t>
            </a:r>
            <a:r>
              <a:rPr lang="en-US" sz="3600" b="1" dirty="0" err="1" smtClean="0"/>
              <a:t>do</a:t>
            </a:r>
            <a:r>
              <a:rPr lang="en-US" sz="3600" b="1" dirty="0" smtClean="0"/>
              <a:t> en </a:t>
            </a:r>
            <a:r>
              <a:rPr lang="en-US" sz="3600" b="1" dirty="0" err="1" smtClean="0"/>
              <a:t>otras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partes</a:t>
            </a:r>
            <a:r>
              <a:rPr lang="en-US" sz="3600" b="1" dirty="0" smtClean="0"/>
              <a:t> </a:t>
            </a:r>
          </a:p>
          <a:p>
            <a:r>
              <a:rPr lang="en-US" sz="2800" b="1" dirty="0" err="1" smtClean="0"/>
              <a:t>Cambio</a:t>
            </a:r>
            <a:r>
              <a:rPr lang="en-US" sz="2800" b="1" dirty="0" smtClean="0"/>
              <a:t> en </a:t>
            </a:r>
            <a:r>
              <a:rPr lang="en-US" sz="2800" b="1" dirty="0" err="1" smtClean="0"/>
              <a:t>coeficiente</a:t>
            </a:r>
            <a:r>
              <a:rPr lang="en-US" sz="2800" b="1" dirty="0" smtClean="0"/>
              <a:t> de </a:t>
            </a:r>
            <a:r>
              <a:rPr lang="en-US" sz="2800" b="1" dirty="0" err="1" smtClean="0"/>
              <a:t>Gini</a:t>
            </a:r>
            <a:r>
              <a:rPr lang="en-US" sz="2800" b="1" dirty="0" smtClean="0"/>
              <a:t> </a:t>
            </a:r>
            <a:r>
              <a:rPr lang="en-US" sz="2800" b="1" dirty="0" smtClean="0"/>
              <a:t>circa 2000-2009 </a:t>
            </a:r>
            <a:r>
              <a:rPr lang="en-US" sz="2800" b="1" dirty="0" smtClean="0"/>
              <a:t>(</a:t>
            </a:r>
            <a:r>
              <a:rPr lang="en-US" sz="2800" b="1" dirty="0" err="1" smtClean="0"/>
              <a:t>anual</a:t>
            </a:r>
            <a:r>
              <a:rPr lang="en-US" sz="2800" b="1" dirty="0" smtClean="0"/>
              <a:t> en %</a:t>
            </a:r>
            <a:r>
              <a:rPr lang="en-US" sz="2800" b="1" dirty="0" smtClean="0"/>
              <a:t>)</a:t>
            </a:r>
            <a:endParaRPr lang="es-MX" sz="28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44824"/>
            <a:ext cx="9166226" cy="4834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99905-B910-433B-A8EE-6F7BD097F5F2}" type="slidenum">
              <a:rPr lang="es-MX" smtClean="0"/>
              <a:pPr/>
              <a:t>6</a:t>
            </a:fld>
            <a:endParaRPr lang="es-MX"/>
          </a:p>
        </p:txBody>
      </p:sp>
      <p:cxnSp>
        <p:nvCxnSpPr>
          <p:cNvPr id="5" name="Straight Arrow Connector 4"/>
          <p:cNvCxnSpPr/>
          <p:nvPr/>
        </p:nvCxnSpPr>
        <p:spPr>
          <a:xfrm rot="5400000">
            <a:off x="6120966" y="2744130"/>
            <a:ext cx="18002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7524328" y="5157192"/>
            <a:ext cx="1619672" cy="1296144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8492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2DCDB"/>
          </a:solidFill>
        </p:spPr>
        <p:txBody>
          <a:bodyPr>
            <a:normAutofit fontScale="90000"/>
          </a:bodyPr>
          <a:lstStyle/>
          <a:p>
            <a:r>
              <a:rPr lang="en-US" b="1" dirty="0" smtClean="0"/>
              <a:t>¿</a:t>
            </a:r>
            <a:r>
              <a:rPr lang="en-US" b="1" dirty="0" err="1" smtClean="0"/>
              <a:t>Qu</a:t>
            </a:r>
            <a:r>
              <a:rPr lang="en-US" b="1" dirty="0" err="1" smtClean="0"/>
              <a:t>é</a:t>
            </a:r>
            <a:r>
              <a:rPr lang="en-US" b="1" dirty="0" smtClean="0"/>
              <a:t> </a:t>
            </a:r>
            <a:r>
              <a:rPr lang="en-US" b="1" dirty="0" err="1" smtClean="0"/>
              <a:t>factores</a:t>
            </a:r>
            <a:r>
              <a:rPr lang="en-US" b="1" dirty="0" smtClean="0"/>
              <a:t> </a:t>
            </a:r>
            <a:r>
              <a:rPr lang="en-US" b="1" dirty="0" err="1" smtClean="0"/>
              <a:t>explican</a:t>
            </a:r>
            <a:r>
              <a:rPr lang="en-US" b="1" dirty="0" smtClean="0"/>
              <a:t> la </a:t>
            </a:r>
            <a:r>
              <a:rPr lang="en-US" b="1" dirty="0" err="1" smtClean="0"/>
              <a:t>caída</a:t>
            </a:r>
            <a:r>
              <a:rPr lang="en-US" b="1" dirty="0" smtClean="0"/>
              <a:t> de la </a:t>
            </a:r>
            <a:r>
              <a:rPr lang="en-US" b="1" dirty="0" err="1" smtClean="0"/>
              <a:t>desigualdad</a:t>
            </a:r>
            <a:r>
              <a:rPr lang="en-US" b="1" dirty="0" smtClean="0"/>
              <a:t> en LA?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415867" cy="5121275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err="1" smtClean="0"/>
              <a:t>Ingreso</a:t>
            </a:r>
            <a:r>
              <a:rPr lang="en-US" dirty="0" smtClean="0"/>
              <a:t> </a:t>
            </a:r>
            <a:r>
              <a:rPr lang="en-US" dirty="0" err="1" smtClean="0"/>
              <a:t>Laboral</a:t>
            </a:r>
            <a:r>
              <a:rPr lang="en-US" dirty="0" smtClean="0"/>
              <a:t>: La </a:t>
            </a:r>
            <a:r>
              <a:rPr lang="en-US" dirty="0" err="1" smtClean="0"/>
              <a:t>reducci</a:t>
            </a:r>
            <a:r>
              <a:rPr lang="en-US" dirty="0" err="1" smtClean="0"/>
              <a:t>ón</a:t>
            </a:r>
            <a:r>
              <a:rPr lang="en-US" dirty="0" smtClean="0"/>
              <a:t> de la </a:t>
            </a:r>
            <a:r>
              <a:rPr lang="en-US" dirty="0" err="1" smtClean="0"/>
              <a:t>brecha</a:t>
            </a:r>
            <a:r>
              <a:rPr lang="en-US" dirty="0" smtClean="0"/>
              <a:t> </a:t>
            </a:r>
            <a:r>
              <a:rPr lang="en-US" dirty="0" err="1" smtClean="0"/>
              <a:t>salarial</a:t>
            </a:r>
            <a:r>
              <a:rPr lang="en-US" dirty="0" smtClean="0"/>
              <a:t> entre </a:t>
            </a:r>
            <a:r>
              <a:rPr lang="en-US" dirty="0" err="1" smtClean="0"/>
              <a:t>trabajadores</a:t>
            </a:r>
            <a:r>
              <a:rPr lang="en-US" dirty="0" smtClean="0"/>
              <a:t> con </a:t>
            </a:r>
            <a:r>
              <a:rPr lang="en-US" dirty="0" err="1" smtClean="0"/>
              <a:t>alta</a:t>
            </a:r>
            <a:r>
              <a:rPr lang="en-US" dirty="0" smtClean="0"/>
              <a:t> y </a:t>
            </a:r>
            <a:r>
              <a:rPr lang="en-US" dirty="0" err="1" smtClean="0"/>
              <a:t>baja</a:t>
            </a:r>
            <a:r>
              <a:rPr lang="en-US" dirty="0" smtClean="0"/>
              <a:t> </a:t>
            </a:r>
            <a:r>
              <a:rPr lang="en-US" dirty="0" err="1" smtClean="0"/>
              <a:t>escolaridad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Ingreso</a:t>
            </a:r>
            <a:r>
              <a:rPr lang="en-US" dirty="0" smtClean="0"/>
              <a:t> No </a:t>
            </a:r>
            <a:r>
              <a:rPr lang="en-US" dirty="0" err="1" smtClean="0"/>
              <a:t>Laboral</a:t>
            </a:r>
            <a:r>
              <a:rPr lang="en-US" dirty="0" smtClean="0"/>
              <a:t>: La mayor </a:t>
            </a:r>
            <a:r>
              <a:rPr lang="en-US" dirty="0" err="1" smtClean="0"/>
              <a:t>progresividad</a:t>
            </a:r>
            <a:r>
              <a:rPr lang="en-US" dirty="0" smtClean="0"/>
              <a:t> del </a:t>
            </a:r>
            <a:r>
              <a:rPr lang="en-US" dirty="0" err="1" smtClean="0"/>
              <a:t>gasto</a:t>
            </a:r>
            <a:r>
              <a:rPr lang="en-US" dirty="0" smtClean="0"/>
              <a:t> </a:t>
            </a:r>
            <a:r>
              <a:rPr lang="en-US" dirty="0" err="1" smtClean="0"/>
              <a:t>público</a:t>
            </a:r>
            <a:r>
              <a:rPr lang="en-US" dirty="0" smtClean="0"/>
              <a:t>: </a:t>
            </a:r>
            <a:r>
              <a:rPr lang="en-US" dirty="0" err="1" smtClean="0"/>
              <a:t>transferencias</a:t>
            </a:r>
            <a:r>
              <a:rPr lang="en-US" dirty="0" smtClean="0"/>
              <a:t> en </a:t>
            </a:r>
            <a:r>
              <a:rPr lang="en-US" dirty="0" err="1" smtClean="0"/>
              <a:t>efectivo</a:t>
            </a:r>
            <a:r>
              <a:rPr lang="en-US" dirty="0" smtClean="0"/>
              <a:t> </a:t>
            </a:r>
            <a:r>
              <a:rPr lang="en-US" dirty="0" err="1" smtClean="0"/>
              <a:t>condicionadas</a:t>
            </a:r>
            <a:r>
              <a:rPr lang="en-US" dirty="0" smtClean="0"/>
              <a:t> y el </a:t>
            </a:r>
            <a:r>
              <a:rPr lang="en-US" dirty="0" err="1" smtClean="0"/>
              <a:t>incremento</a:t>
            </a:r>
            <a:r>
              <a:rPr lang="en-US" dirty="0" smtClean="0"/>
              <a:t> al </a:t>
            </a:r>
            <a:r>
              <a:rPr lang="en-US" dirty="0" err="1" smtClean="0"/>
              <a:t>acceso</a:t>
            </a:r>
            <a:r>
              <a:rPr lang="en-US" dirty="0" smtClean="0"/>
              <a:t> a </a:t>
            </a:r>
            <a:r>
              <a:rPr lang="en-US" dirty="0" err="1" smtClean="0"/>
              <a:t>educación</a:t>
            </a:r>
            <a:r>
              <a:rPr lang="en-US" dirty="0" smtClean="0"/>
              <a:t> y </a:t>
            </a:r>
            <a:r>
              <a:rPr lang="en-US" dirty="0" err="1" smtClean="0"/>
              <a:t>salud</a:t>
            </a:r>
            <a:r>
              <a:rPr lang="en-US" dirty="0" smtClean="0"/>
              <a:t> </a:t>
            </a:r>
            <a:r>
              <a:rPr lang="en-US" dirty="0" err="1" smtClean="0"/>
              <a:t>públicas</a:t>
            </a:r>
            <a:r>
              <a:rPr lang="en-US" dirty="0" smtClean="0"/>
              <a:t> de la </a:t>
            </a:r>
            <a:r>
              <a:rPr lang="en-US" dirty="0" err="1" smtClean="0"/>
              <a:t>población</a:t>
            </a:r>
            <a:r>
              <a:rPr lang="en-US" dirty="0" smtClean="0"/>
              <a:t> </a:t>
            </a:r>
            <a:r>
              <a:rPr lang="en-US" dirty="0" err="1" smtClean="0"/>
              <a:t>pobre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FBA11-90B7-3B4A-84E3-62ECD06CF5E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7932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9913" y="1714500"/>
            <a:ext cx="7772400" cy="1362075"/>
          </a:xfrm>
          <a:solidFill>
            <a:srgbClr val="F2DCDB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COMPROMISO CON LA EQUIDAD</a:t>
            </a:r>
            <a:br>
              <a:rPr lang="en-US" dirty="0" smtClean="0"/>
            </a:br>
            <a:r>
              <a:rPr lang="en-US" dirty="0" smtClean="0"/>
              <a:t>un </a:t>
            </a:r>
            <a:r>
              <a:rPr lang="en-US" dirty="0" err="1" smtClean="0"/>
              <a:t>instrumento</a:t>
            </a:r>
            <a:r>
              <a:rPr lang="en-US" dirty="0" smtClean="0"/>
              <a:t> de </a:t>
            </a:r>
            <a:r>
              <a:rPr lang="en-US" dirty="0" err="1" smtClean="0"/>
              <a:t>diagn</a:t>
            </a:r>
            <a:r>
              <a:rPr lang="en-US" dirty="0" err="1" smtClean="0"/>
              <a:t>óstico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FBA11-90B7-3B4A-84E3-62ECD06CF5E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856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 err="1" smtClean="0"/>
              <a:t>Iniciativa</a:t>
            </a:r>
            <a:r>
              <a:rPr lang="en-US" b="1" dirty="0" smtClean="0"/>
              <a:t> </a:t>
            </a:r>
            <a:r>
              <a:rPr lang="en-US" b="1" dirty="0" err="1" smtClean="0"/>
              <a:t>Compromiso</a:t>
            </a:r>
            <a:r>
              <a:rPr lang="en-US" b="1" dirty="0" smtClean="0"/>
              <a:t> con la </a:t>
            </a:r>
            <a:r>
              <a:rPr lang="en-US" b="1" dirty="0" err="1" smtClean="0"/>
              <a:t>Equidad</a:t>
            </a:r>
            <a:r>
              <a:rPr lang="en-US" b="1" dirty="0" smtClean="0"/>
              <a:t> (CEQ)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669" y="1600200"/>
            <a:ext cx="8817263" cy="5257800"/>
          </a:xfrm>
        </p:spPr>
        <p:txBody>
          <a:bodyPr>
            <a:noAutofit/>
          </a:bodyPr>
          <a:lstStyle/>
          <a:p>
            <a:r>
              <a:rPr lang="en-US" sz="3000" dirty="0" err="1" smtClean="0"/>
              <a:t>Estudios</a:t>
            </a:r>
            <a:r>
              <a:rPr lang="en-US" sz="3000" dirty="0" smtClean="0"/>
              <a:t> de la </a:t>
            </a:r>
            <a:r>
              <a:rPr lang="en-US" sz="3000" dirty="0" err="1" smtClean="0"/>
              <a:t>incidencia</a:t>
            </a:r>
            <a:r>
              <a:rPr lang="en-US" sz="3000" dirty="0" smtClean="0"/>
              <a:t> de los </a:t>
            </a:r>
            <a:r>
              <a:rPr lang="en-US" sz="3000" dirty="0" err="1" smtClean="0"/>
              <a:t>impuestos</a:t>
            </a:r>
            <a:r>
              <a:rPr lang="en-US" sz="3000" dirty="0" smtClean="0"/>
              <a:t> y el </a:t>
            </a:r>
            <a:r>
              <a:rPr lang="en-US" sz="3000" dirty="0" err="1" smtClean="0"/>
              <a:t>gasto</a:t>
            </a:r>
            <a:r>
              <a:rPr lang="en-US" sz="3000" dirty="0" smtClean="0"/>
              <a:t> social </a:t>
            </a:r>
            <a:r>
              <a:rPr lang="en-US" sz="3000" dirty="0" smtClean="0"/>
              <a:t>y </a:t>
            </a:r>
            <a:r>
              <a:rPr lang="en-US" sz="3000" dirty="0" err="1" smtClean="0"/>
              <a:t>su</a:t>
            </a:r>
            <a:r>
              <a:rPr lang="en-US" sz="3000" dirty="0" smtClean="0"/>
              <a:t> </a:t>
            </a:r>
            <a:r>
              <a:rPr lang="en-US" sz="3000" dirty="0" err="1" smtClean="0"/>
              <a:t>impacto</a:t>
            </a:r>
            <a:r>
              <a:rPr lang="en-US" sz="3000" dirty="0" smtClean="0"/>
              <a:t> </a:t>
            </a:r>
            <a:r>
              <a:rPr lang="en-US" sz="3000" dirty="0" err="1" smtClean="0"/>
              <a:t>sobre</a:t>
            </a:r>
            <a:r>
              <a:rPr lang="en-US" sz="3000" dirty="0" smtClean="0"/>
              <a:t> la </a:t>
            </a:r>
            <a:r>
              <a:rPr lang="en-US" sz="3000" dirty="0" err="1" smtClean="0"/>
              <a:t>distribución</a:t>
            </a:r>
            <a:r>
              <a:rPr lang="en-US" sz="3000" dirty="0" smtClean="0"/>
              <a:t> del </a:t>
            </a:r>
            <a:r>
              <a:rPr lang="en-US" sz="3000" dirty="0" err="1" smtClean="0"/>
              <a:t>ingreso</a:t>
            </a:r>
            <a:r>
              <a:rPr lang="en-US" sz="3000" dirty="0" smtClean="0"/>
              <a:t>, la </a:t>
            </a:r>
            <a:r>
              <a:rPr lang="en-US" sz="3000" dirty="0" err="1" smtClean="0"/>
              <a:t>pobreza</a:t>
            </a:r>
            <a:r>
              <a:rPr lang="en-US" sz="3000" dirty="0" smtClean="0"/>
              <a:t> y el </a:t>
            </a:r>
            <a:r>
              <a:rPr lang="en-US" sz="3000" dirty="0" err="1" smtClean="0"/>
              <a:t>acceso</a:t>
            </a:r>
            <a:r>
              <a:rPr lang="en-US" sz="3000" dirty="0" smtClean="0"/>
              <a:t> a </a:t>
            </a:r>
            <a:r>
              <a:rPr lang="en-US" sz="3000" dirty="0" err="1" smtClean="0"/>
              <a:t>servicios</a:t>
            </a:r>
            <a:r>
              <a:rPr lang="en-US" sz="3000" dirty="0" smtClean="0"/>
              <a:t> </a:t>
            </a:r>
            <a:r>
              <a:rPr lang="en-US" sz="3000" dirty="0" err="1" smtClean="0"/>
              <a:t>básicos</a:t>
            </a:r>
            <a:r>
              <a:rPr lang="en-US" sz="3000" dirty="0" smtClean="0"/>
              <a:t> de </a:t>
            </a:r>
            <a:r>
              <a:rPr lang="en-US" sz="3000" dirty="0" err="1" smtClean="0"/>
              <a:t>educación</a:t>
            </a:r>
            <a:r>
              <a:rPr lang="en-US" sz="3000" dirty="0" smtClean="0"/>
              <a:t> y </a:t>
            </a:r>
            <a:r>
              <a:rPr lang="en-US" sz="3000" dirty="0" err="1" smtClean="0"/>
              <a:t>salud</a:t>
            </a:r>
            <a:endParaRPr lang="en-US" sz="3000" dirty="0" smtClean="0"/>
          </a:p>
          <a:p>
            <a:endParaRPr lang="en-US" sz="3000" dirty="0"/>
          </a:p>
          <a:p>
            <a:r>
              <a:rPr lang="en-US" sz="3000" dirty="0" smtClean="0"/>
              <a:t> </a:t>
            </a:r>
            <a:r>
              <a:rPr lang="en-US" sz="3000" dirty="0"/>
              <a:t>Tulane University (CIPR y </a:t>
            </a:r>
            <a:r>
              <a:rPr lang="en-US" sz="3000" dirty="0" err="1"/>
              <a:t>depto</a:t>
            </a:r>
            <a:r>
              <a:rPr lang="en-US" sz="3000" dirty="0"/>
              <a:t>. de </a:t>
            </a:r>
            <a:r>
              <a:rPr lang="en-US" sz="3000" dirty="0" err="1"/>
              <a:t>Economía</a:t>
            </a:r>
            <a:r>
              <a:rPr lang="en-US" sz="3000" dirty="0"/>
              <a:t>) y </a:t>
            </a:r>
            <a:r>
              <a:rPr lang="en-US" sz="3000" dirty="0" err="1"/>
              <a:t>Diálogo</a:t>
            </a:r>
            <a:r>
              <a:rPr lang="en-US" sz="3000" dirty="0"/>
              <a:t> </a:t>
            </a:r>
            <a:r>
              <a:rPr lang="en-US" sz="3000" dirty="0" err="1" smtClean="0"/>
              <a:t>Interamericano</a:t>
            </a:r>
            <a:endParaRPr lang="en-US" sz="3000" dirty="0" smtClean="0"/>
          </a:p>
          <a:p>
            <a:endParaRPr lang="en-US" sz="3000" dirty="0"/>
          </a:p>
          <a:p>
            <a:r>
              <a:rPr lang="en-US" sz="3000" dirty="0" smtClean="0"/>
              <a:t>Hasta </a:t>
            </a:r>
            <a:r>
              <a:rPr lang="en-US" sz="3000" dirty="0" smtClean="0"/>
              <a:t>la </a:t>
            </a:r>
            <a:r>
              <a:rPr lang="en-US" sz="3000" dirty="0" err="1" smtClean="0"/>
              <a:t>fecha</a:t>
            </a:r>
            <a:r>
              <a:rPr lang="en-US" sz="3000" dirty="0" smtClean="0"/>
              <a:t> </a:t>
            </a:r>
            <a:r>
              <a:rPr lang="en-US" sz="3000" dirty="0" err="1" smtClean="0"/>
              <a:t>incluye</a:t>
            </a:r>
            <a:r>
              <a:rPr lang="en-US" sz="3000" dirty="0" smtClean="0"/>
              <a:t> a 12 </a:t>
            </a:r>
            <a:r>
              <a:rPr lang="en-US" sz="3000" dirty="0" err="1" smtClean="0"/>
              <a:t>países</a:t>
            </a:r>
            <a:r>
              <a:rPr lang="en-US" sz="3000" dirty="0"/>
              <a:t> </a:t>
            </a:r>
            <a:r>
              <a:rPr lang="en-US" sz="3000" dirty="0" smtClean="0"/>
              <a:t>(6 </a:t>
            </a:r>
            <a:r>
              <a:rPr lang="en-US" sz="3000" dirty="0" err="1" smtClean="0"/>
              <a:t>terminados</a:t>
            </a:r>
            <a:r>
              <a:rPr lang="en-US" sz="3000" dirty="0" smtClean="0"/>
              <a:t>)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40610448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2042</TotalTime>
  <Words>1214</Words>
  <Application>Microsoft Macintosh PowerPoint</Application>
  <PresentationFormat>On-screen Show (4:3)</PresentationFormat>
  <Paragraphs>132</Paragraphs>
  <Slides>34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Office Theme</vt:lpstr>
      <vt:lpstr> Política fiscal, desigualdad y pobreza en Bolivia, Brasil, México y Perú. ¿Cómo le va al sector rural? Nora Lustig Tulane University Center for Global Development and Inter-American Dialogue </vt:lpstr>
      <vt:lpstr>LATINOAMÉRICA, LA REGIÓN CON EXCESO DE DESIGUALDAD Y POBREZA</vt:lpstr>
      <vt:lpstr>Desigualdad por región (Gini en %), </vt:lpstr>
      <vt:lpstr>PowerPoint Presentation</vt:lpstr>
      <vt:lpstr>PowerPoint Presentation</vt:lpstr>
      <vt:lpstr>PowerPoint Presentation</vt:lpstr>
      <vt:lpstr>¿Qué factores explican la caída de la desigualdad en LA?</vt:lpstr>
      <vt:lpstr>COMPROMISO CON LA EQUIDAD un instrumento de diagnóstico</vt:lpstr>
      <vt:lpstr>Iniciativa Compromiso con la Equidad (CEQ)</vt:lpstr>
      <vt:lpstr>Proyecto FIDA</vt:lpstr>
      <vt:lpstr>Análisis de incidencia</vt:lpstr>
      <vt:lpstr>Comparando los impactos:  sector urbano y rural</vt:lpstr>
      <vt:lpstr>Desigualdad y pobreza del ingreso disponible </vt:lpstr>
      <vt:lpstr>PowerPoint Presentation</vt:lpstr>
      <vt:lpstr>¿Por qué sigue siendo tan alta la incidencia de la pobreza extrema en el sector rural aun después de las transferencias?</vt:lpstr>
      <vt:lpstr>Cobertura de los programas de transferencias directas</vt:lpstr>
      <vt:lpstr>Proporción de población en extrema pobreza cubierta por alguna transferencia directa (azul pobreza extrema; rojo pobreza total)</vt:lpstr>
      <vt:lpstr>Transferencias por beneficiario pobre extremo: rural/urbano en Brasil</vt:lpstr>
      <vt:lpstr>Los impuestos indirectos y su efecto sobre el poder de compra</vt:lpstr>
      <vt:lpstr>Incidencia después de transferencias directas e impuestos directos e indirectos: URBANO</vt:lpstr>
      <vt:lpstr>Incidencia después de transferencias directas e impuestos directos e indirectos: RURAL</vt:lpstr>
      <vt:lpstr>El impacto del gasto público en educación y salud</vt:lpstr>
      <vt:lpstr>Incidencia después de agregarle transferencias en educación y salud URBANO</vt:lpstr>
      <vt:lpstr> Incidencia después de agregarle transferencias en educación y salud  RURAL </vt:lpstr>
      <vt:lpstr>Distribución del gasto imputado en educación y salud, y del ingreso final</vt:lpstr>
      <vt:lpstr>PowerPoint Presentation</vt:lpstr>
      <vt:lpstr>PowerPoint Presentation</vt:lpstr>
      <vt:lpstr>En síntesis</vt:lpstr>
      <vt:lpstr>En síntesis</vt:lpstr>
      <vt:lpstr>En síntesis</vt:lpstr>
      <vt:lpstr>En síntesis</vt:lpstr>
      <vt:lpstr>Implicaciones para la política pública</vt:lpstr>
      <vt:lpstr>Implicaciones para la política pública</vt:lpstr>
      <vt:lpstr>¡MUCHAS GRACIAS!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Nora Lustig</dc:creator>
  <cp:lastModifiedBy>Nora Lustig</cp:lastModifiedBy>
  <cp:revision>107</cp:revision>
  <dcterms:created xsi:type="dcterms:W3CDTF">2012-05-02T00:37:04Z</dcterms:created>
  <dcterms:modified xsi:type="dcterms:W3CDTF">2012-05-21T13:34:26Z</dcterms:modified>
</cp:coreProperties>
</file>