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notesSlides/notesSlide1.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51"/>
  </p:notesMasterIdLst>
  <p:sldIdLst>
    <p:sldId id="426" r:id="rId2"/>
    <p:sldId id="441" r:id="rId3"/>
    <p:sldId id="446" r:id="rId4"/>
    <p:sldId id="323" r:id="rId5"/>
    <p:sldId id="347" r:id="rId6"/>
    <p:sldId id="353" r:id="rId7"/>
    <p:sldId id="354" r:id="rId8"/>
    <p:sldId id="366" r:id="rId9"/>
    <p:sldId id="349" r:id="rId10"/>
    <p:sldId id="343" r:id="rId11"/>
    <p:sldId id="322" r:id="rId12"/>
    <p:sldId id="310" r:id="rId13"/>
    <p:sldId id="311" r:id="rId14"/>
    <p:sldId id="312" r:id="rId15"/>
    <p:sldId id="344" r:id="rId16"/>
    <p:sldId id="368" r:id="rId17"/>
    <p:sldId id="326" r:id="rId18"/>
    <p:sldId id="435" r:id="rId19"/>
    <p:sldId id="370" r:id="rId20"/>
    <p:sldId id="283" r:id="rId21"/>
    <p:sldId id="372" r:id="rId22"/>
    <p:sldId id="374" r:id="rId23"/>
    <p:sldId id="382" r:id="rId24"/>
    <p:sldId id="379" r:id="rId25"/>
    <p:sldId id="380" r:id="rId26"/>
    <p:sldId id="427" r:id="rId27"/>
    <p:sldId id="384" r:id="rId28"/>
    <p:sldId id="387" r:id="rId29"/>
    <p:sldId id="391" r:id="rId30"/>
    <p:sldId id="447" r:id="rId31"/>
    <p:sldId id="392" r:id="rId32"/>
    <p:sldId id="444" r:id="rId33"/>
    <p:sldId id="445" r:id="rId34"/>
    <p:sldId id="442" r:id="rId35"/>
    <p:sldId id="443" r:id="rId36"/>
    <p:sldId id="411" r:id="rId37"/>
    <p:sldId id="416" r:id="rId38"/>
    <p:sldId id="417" r:id="rId39"/>
    <p:sldId id="418" r:id="rId40"/>
    <p:sldId id="419" r:id="rId41"/>
    <p:sldId id="420" r:id="rId42"/>
    <p:sldId id="421" r:id="rId43"/>
    <p:sldId id="422" r:id="rId44"/>
    <p:sldId id="448" r:id="rId45"/>
    <p:sldId id="449" r:id="rId46"/>
    <p:sldId id="450" r:id="rId47"/>
    <p:sldId id="451" r:id="rId48"/>
    <p:sldId id="452" r:id="rId49"/>
    <p:sldId id="423" r:id="rId50"/>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2352" y="-1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notesMaster" Target="notesMasters/notesMaster1.xml"/><Relationship Id="rId52" Type="http://schemas.openxmlformats.org/officeDocument/2006/relationships/printerSettings" Target="printerSettings/printerSettings1.bin"/><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noralustig\Documents\WORK%20IN%20PROGRESS\WD%20INEQ%20IN%20LA%20LUSTIG%20ET%20AL\EDUARDO%20ORTIZ%20EXCLs\GRAPHS&amp;TBLS\Graphs_Tables_NL_LF_EO_7Apr1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noralustig\Documents\WORK%20IN%20PROGRESS\WD%20INEQ%20IN%20LA%20LUSTIG%20ET%20AL\EDUARDO%20ORTIZ%20EXCLs\GRAPHS&amp;TBLS\Graphs_Tables_NL_LF_EO_7Apr11.xlsx" TargetMode="External"/><Relationship Id="rId2"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1" Type="http://schemas.openxmlformats.org/officeDocument/2006/relationships/oleObject" Target="file:///C:\Users\noralustig\Documents\WORK%20IN%20PROGRESS\WD%20INEQ%20IN%20LA%20LUSTIG%20ET%20AL\EDUARDO%20ORTIZ%20EXCLs\GRAPHS&amp;TBLS\Graphs_Tables_NL_LF_EO_7Apr1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noralustig\Documents\WORK%20IN%20PROGRESS\WD%20INEQ%20IN%20LA%20LUSTIG%20ET%20AL\EDUARDO%20ORTIZ%20EXCLs\GRAPHS&amp;TBLS\Graphs_Tables_NL_LF_EO_7Apr11.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noralustig\Documents\WORK%20IN%20PROGRESS\WD%20INEQ%20IN%20LA%20LUSTIG%20ET%20AL\EDUARDO%20ORTIZ%20EXCLs\GRAPHS&amp;TBLS\Graphs_Tables_NL_LF_EO_7Apr1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2"/>
          <c:order val="0"/>
          <c:tx>
            <c:strRef>
              <c:f>Decline_New!$O$7</c:f>
              <c:strCache>
                <c:ptCount val="1"/>
              </c:strCache>
            </c:strRef>
          </c:tx>
          <c:spPr>
            <a:ln w="28575">
              <a:noFill/>
            </a:ln>
          </c:spPr>
          <c:xVal>
            <c:numRef>
              <c:f>Decline_New!$N$7</c:f>
              <c:numCache>
                <c:formatCode>General</c:formatCode>
                <c:ptCount val="1"/>
              </c:numCache>
            </c:numRef>
          </c:xVal>
          <c:yVal>
            <c:numRef>
              <c:f>Decline_New!$M$7</c:f>
              <c:numCache>
                <c:formatCode>General</c:formatCode>
                <c:ptCount val="1"/>
                <c:pt idx="0">
                  <c:v>1994.0</c:v>
                </c:pt>
              </c:numCache>
            </c:numRef>
          </c:yVal>
          <c:smooth val="0"/>
        </c:ser>
        <c:ser>
          <c:idx val="3"/>
          <c:order val="1"/>
          <c:tx>
            <c:strRef>
              <c:f>Decline_New!$O$8</c:f>
              <c:strCache>
                <c:ptCount val="1"/>
              </c:strCache>
            </c:strRef>
          </c:tx>
          <c:spPr>
            <a:ln w="28575">
              <a:noFill/>
            </a:ln>
          </c:spPr>
          <c:xVal>
            <c:numRef>
              <c:f>Decline_New!$N$8</c:f>
              <c:numCache>
                <c:formatCode>General</c:formatCode>
                <c:ptCount val="1"/>
              </c:numCache>
            </c:numRef>
          </c:xVal>
          <c:yVal>
            <c:numRef>
              <c:f>Decline_New!$M$8</c:f>
              <c:numCache>
                <c:formatCode>General</c:formatCode>
                <c:ptCount val="1"/>
                <c:pt idx="0">
                  <c:v>1995.0</c:v>
                </c:pt>
              </c:numCache>
            </c:numRef>
          </c:yVal>
          <c:smooth val="0"/>
        </c:ser>
        <c:ser>
          <c:idx val="4"/>
          <c:order val="2"/>
          <c:tx>
            <c:strRef>
              <c:f>Decline_New!$O$9</c:f>
              <c:strCache>
                <c:ptCount val="1"/>
                <c:pt idx="0">
                  <c:v>Mexico</c:v>
                </c:pt>
              </c:strCache>
            </c:strRef>
          </c:tx>
          <c:spPr>
            <a:ln w="28575">
              <a:noFill/>
            </a:ln>
          </c:spPr>
          <c:marker>
            <c:symbol val="circle"/>
            <c:size val="7"/>
            <c:spPr>
              <a:solidFill>
                <a:srgbClr val="C00000"/>
              </a:solidFill>
              <a:ln>
                <a:solidFill>
                  <a:schemeClr val="tx1">
                    <a:lumMod val="75000"/>
                    <a:lumOff val="25000"/>
                  </a:schemeClr>
                </a:solidFill>
              </a:ln>
            </c:spPr>
          </c:marker>
          <c:dLbls>
            <c:showLegendKey val="0"/>
            <c:showVal val="0"/>
            <c:showCatName val="0"/>
            <c:showSerName val="1"/>
            <c:showPercent val="0"/>
            <c:showBubbleSize val="0"/>
            <c:showLeaderLines val="0"/>
          </c:dLbls>
          <c:xVal>
            <c:numRef>
              <c:f>Decline_New!$N$9</c:f>
              <c:numCache>
                <c:formatCode>General</c:formatCode>
                <c:ptCount val="1"/>
                <c:pt idx="0">
                  <c:v>1.0</c:v>
                </c:pt>
              </c:numCache>
            </c:numRef>
          </c:xVal>
          <c:yVal>
            <c:numRef>
              <c:f>Decline_New!$M$9</c:f>
              <c:numCache>
                <c:formatCode>General</c:formatCode>
                <c:ptCount val="1"/>
                <c:pt idx="0">
                  <c:v>1996.0</c:v>
                </c:pt>
              </c:numCache>
            </c:numRef>
          </c:yVal>
          <c:smooth val="0"/>
        </c:ser>
        <c:ser>
          <c:idx val="5"/>
          <c:order val="3"/>
          <c:tx>
            <c:strRef>
              <c:f>Decline_New!$O$10</c:f>
              <c:strCache>
                <c:ptCount val="1"/>
              </c:strCache>
            </c:strRef>
          </c:tx>
          <c:spPr>
            <a:ln w="28575">
              <a:noFill/>
            </a:ln>
          </c:spPr>
          <c:xVal>
            <c:numRef>
              <c:f>Decline_New!$N$10</c:f>
              <c:numCache>
                <c:formatCode>General</c:formatCode>
                <c:ptCount val="1"/>
              </c:numCache>
            </c:numRef>
          </c:xVal>
          <c:yVal>
            <c:numRef>
              <c:f>Decline_New!$M$10</c:f>
              <c:numCache>
                <c:formatCode>General</c:formatCode>
                <c:ptCount val="1"/>
                <c:pt idx="0">
                  <c:v>1997.0</c:v>
                </c:pt>
              </c:numCache>
            </c:numRef>
          </c:yVal>
          <c:smooth val="0"/>
        </c:ser>
        <c:ser>
          <c:idx val="6"/>
          <c:order val="4"/>
          <c:tx>
            <c:strRef>
              <c:f>Decline_New!$O$11</c:f>
              <c:strCache>
                <c:ptCount val="1"/>
                <c:pt idx="0">
                  <c:v>Brazil, Chile</c:v>
                </c:pt>
              </c:strCache>
            </c:strRef>
          </c:tx>
          <c:spPr>
            <a:ln w="28575">
              <a:noFill/>
            </a:ln>
          </c:spPr>
          <c:marker>
            <c:symbol val="circle"/>
            <c:size val="7"/>
            <c:spPr>
              <a:solidFill>
                <a:srgbClr val="FFC000"/>
              </a:solidFill>
              <a:ln>
                <a:solidFill>
                  <a:sysClr val="windowText" lastClr="000000">
                    <a:lumMod val="75000"/>
                    <a:lumOff val="25000"/>
                  </a:sysClr>
                </a:solidFill>
              </a:ln>
            </c:spPr>
          </c:marker>
          <c:dLbls>
            <c:dLblPos val="l"/>
            <c:showLegendKey val="0"/>
            <c:showVal val="0"/>
            <c:showCatName val="0"/>
            <c:showSerName val="1"/>
            <c:showPercent val="0"/>
            <c:showBubbleSize val="0"/>
            <c:showLeaderLines val="0"/>
          </c:dLbls>
          <c:xVal>
            <c:numRef>
              <c:f>Decline_New!$N$11</c:f>
              <c:numCache>
                <c:formatCode>General</c:formatCode>
                <c:ptCount val="1"/>
                <c:pt idx="0">
                  <c:v>1.0</c:v>
                </c:pt>
              </c:numCache>
            </c:numRef>
          </c:xVal>
          <c:yVal>
            <c:numRef>
              <c:f>Decline_New!$M$11</c:f>
              <c:numCache>
                <c:formatCode>General</c:formatCode>
                <c:ptCount val="1"/>
                <c:pt idx="0">
                  <c:v>1998.0</c:v>
                </c:pt>
              </c:numCache>
            </c:numRef>
          </c:yVal>
          <c:smooth val="0"/>
        </c:ser>
        <c:ser>
          <c:idx val="7"/>
          <c:order val="5"/>
          <c:tx>
            <c:strRef>
              <c:f>Decline_New!$O$12</c:f>
              <c:strCache>
                <c:ptCount val="1"/>
              </c:strCache>
            </c:strRef>
          </c:tx>
          <c:spPr>
            <a:ln w="28575">
              <a:noFill/>
            </a:ln>
          </c:spPr>
          <c:xVal>
            <c:numRef>
              <c:f>Decline_New!$N$12</c:f>
              <c:numCache>
                <c:formatCode>General</c:formatCode>
                <c:ptCount val="1"/>
              </c:numCache>
            </c:numRef>
          </c:xVal>
          <c:yVal>
            <c:numRef>
              <c:f>Decline_New!$M$12</c:f>
              <c:numCache>
                <c:formatCode>General</c:formatCode>
                <c:ptCount val="1"/>
                <c:pt idx="0">
                  <c:v>1999.0</c:v>
                </c:pt>
              </c:numCache>
            </c:numRef>
          </c:yVal>
          <c:smooth val="0"/>
        </c:ser>
        <c:ser>
          <c:idx val="8"/>
          <c:order val="6"/>
          <c:tx>
            <c:strRef>
              <c:f>Decline_New!$O$13</c:f>
              <c:strCache>
                <c:ptCount val="1"/>
              </c:strCache>
            </c:strRef>
          </c:tx>
          <c:spPr>
            <a:ln w="28575">
              <a:noFill/>
            </a:ln>
          </c:spPr>
          <c:xVal>
            <c:numRef>
              <c:f>Decline_New!$N$13</c:f>
              <c:numCache>
                <c:formatCode>General</c:formatCode>
                <c:ptCount val="1"/>
              </c:numCache>
            </c:numRef>
          </c:xVal>
          <c:yVal>
            <c:numRef>
              <c:f>Decline_New!$M$13</c:f>
              <c:numCache>
                <c:formatCode>General</c:formatCode>
                <c:ptCount val="1"/>
                <c:pt idx="0">
                  <c:v>2000.0</c:v>
                </c:pt>
              </c:numCache>
            </c:numRef>
          </c:yVal>
          <c:smooth val="0"/>
        </c:ser>
        <c:ser>
          <c:idx val="9"/>
          <c:order val="7"/>
          <c:tx>
            <c:strRef>
              <c:f>Decline_New!$O$14</c:f>
              <c:strCache>
                <c:ptCount val="1"/>
                <c:pt idx="0">
                  <c:v>El Salvador, Panama</c:v>
                </c:pt>
              </c:strCache>
            </c:strRef>
          </c:tx>
          <c:spPr>
            <a:ln w="28575">
              <a:noFill/>
            </a:ln>
          </c:spPr>
          <c:marker>
            <c:symbol val="circle"/>
            <c:size val="7"/>
            <c:spPr>
              <a:solidFill>
                <a:srgbClr val="00B0F0"/>
              </a:solidFill>
              <a:ln>
                <a:solidFill>
                  <a:sysClr val="windowText" lastClr="000000">
                    <a:lumMod val="75000"/>
                    <a:lumOff val="25000"/>
                  </a:sysClr>
                </a:solidFill>
              </a:ln>
            </c:spPr>
          </c:marker>
          <c:dLbls>
            <c:showLegendKey val="0"/>
            <c:showVal val="0"/>
            <c:showCatName val="0"/>
            <c:showSerName val="1"/>
            <c:showPercent val="0"/>
            <c:showBubbleSize val="0"/>
            <c:showLeaderLines val="0"/>
          </c:dLbls>
          <c:xVal>
            <c:numRef>
              <c:f>Decline_New!$N$14</c:f>
              <c:numCache>
                <c:formatCode>General</c:formatCode>
                <c:ptCount val="1"/>
                <c:pt idx="0">
                  <c:v>1.0</c:v>
                </c:pt>
              </c:numCache>
            </c:numRef>
          </c:xVal>
          <c:yVal>
            <c:numRef>
              <c:f>Decline_New!$M$14</c:f>
              <c:numCache>
                <c:formatCode>General</c:formatCode>
                <c:ptCount val="1"/>
                <c:pt idx="0">
                  <c:v>2001.0</c:v>
                </c:pt>
              </c:numCache>
            </c:numRef>
          </c:yVal>
          <c:smooth val="0"/>
        </c:ser>
        <c:ser>
          <c:idx val="10"/>
          <c:order val="8"/>
          <c:tx>
            <c:strRef>
              <c:f>Decline_New!$O$15</c:f>
              <c:strCache>
                <c:ptCount val="1"/>
                <c:pt idx="0">
                  <c:v>Argentina, Bolivia, Venezuela</c:v>
                </c:pt>
              </c:strCache>
            </c:strRef>
          </c:tx>
          <c:spPr>
            <a:ln w="28575">
              <a:noFill/>
            </a:ln>
          </c:spPr>
          <c:marker>
            <c:symbol val="circle"/>
            <c:size val="7"/>
            <c:spPr>
              <a:solidFill>
                <a:srgbClr val="7030A0"/>
              </a:solidFill>
            </c:spPr>
          </c:marker>
          <c:dPt>
            <c:idx val="0"/>
            <c:marker>
              <c:spPr>
                <a:solidFill>
                  <a:srgbClr val="7030A0"/>
                </a:solidFill>
                <a:ln>
                  <a:solidFill>
                    <a:sysClr val="windowText" lastClr="000000">
                      <a:lumMod val="75000"/>
                      <a:lumOff val="25000"/>
                    </a:sysClr>
                  </a:solidFill>
                </a:ln>
              </c:spPr>
            </c:marker>
            <c:bubble3D val="0"/>
          </c:dPt>
          <c:dLbls>
            <c:dLblPos val="l"/>
            <c:showLegendKey val="0"/>
            <c:showVal val="0"/>
            <c:showCatName val="0"/>
            <c:showSerName val="1"/>
            <c:showPercent val="0"/>
            <c:showBubbleSize val="0"/>
            <c:showLeaderLines val="0"/>
          </c:dLbls>
          <c:xVal>
            <c:numRef>
              <c:f>Decline_New!$N$15</c:f>
              <c:numCache>
                <c:formatCode>General</c:formatCode>
                <c:ptCount val="1"/>
                <c:pt idx="0">
                  <c:v>1.0</c:v>
                </c:pt>
              </c:numCache>
            </c:numRef>
          </c:xVal>
          <c:yVal>
            <c:numRef>
              <c:f>Decline_New!$M$15</c:f>
              <c:numCache>
                <c:formatCode>General</c:formatCode>
                <c:ptCount val="1"/>
                <c:pt idx="0">
                  <c:v>2002.0</c:v>
                </c:pt>
              </c:numCache>
            </c:numRef>
          </c:yVal>
          <c:smooth val="0"/>
        </c:ser>
        <c:ser>
          <c:idx val="11"/>
          <c:order val="9"/>
          <c:tx>
            <c:strRef>
              <c:f>Decline_New!$O$16</c:f>
              <c:strCache>
                <c:ptCount val="1"/>
                <c:pt idx="0">
                  <c:v>Dominican Republic, Ecuador, Paraguay, Peru</c:v>
                </c:pt>
              </c:strCache>
            </c:strRef>
          </c:tx>
          <c:spPr>
            <a:ln w="28575">
              <a:noFill/>
            </a:ln>
          </c:spPr>
          <c:marker>
            <c:symbol val="circle"/>
            <c:size val="7"/>
            <c:spPr>
              <a:solidFill>
                <a:srgbClr val="00B050"/>
              </a:solidFill>
            </c:spPr>
          </c:marker>
          <c:dPt>
            <c:idx val="0"/>
            <c:marker>
              <c:spPr>
                <a:solidFill>
                  <a:srgbClr val="00B050"/>
                </a:solidFill>
                <a:ln>
                  <a:solidFill>
                    <a:sysClr val="windowText" lastClr="000000">
                      <a:lumMod val="75000"/>
                      <a:lumOff val="25000"/>
                    </a:sysClr>
                  </a:solidFill>
                </a:ln>
              </c:spPr>
            </c:marker>
            <c:bubble3D val="0"/>
          </c:dPt>
          <c:dLbls>
            <c:showLegendKey val="0"/>
            <c:showVal val="0"/>
            <c:showCatName val="0"/>
            <c:showSerName val="1"/>
            <c:showPercent val="0"/>
            <c:showBubbleSize val="0"/>
            <c:showLeaderLines val="0"/>
          </c:dLbls>
          <c:xVal>
            <c:numRef>
              <c:f>Decline_New!$N$16</c:f>
              <c:numCache>
                <c:formatCode>General</c:formatCode>
                <c:ptCount val="1"/>
                <c:pt idx="0">
                  <c:v>1.0</c:v>
                </c:pt>
              </c:numCache>
            </c:numRef>
          </c:xVal>
          <c:yVal>
            <c:numRef>
              <c:f>Decline_New!$M$16</c:f>
              <c:numCache>
                <c:formatCode>General</c:formatCode>
                <c:ptCount val="1"/>
                <c:pt idx="0">
                  <c:v>2003.0</c:v>
                </c:pt>
              </c:numCache>
            </c:numRef>
          </c:yVal>
          <c:smooth val="0"/>
        </c:ser>
        <c:ser>
          <c:idx val="12"/>
          <c:order val="10"/>
          <c:tx>
            <c:strRef>
              <c:f>Decline_New!$O$17</c:f>
              <c:strCache>
                <c:ptCount val="1"/>
              </c:strCache>
            </c:strRef>
          </c:tx>
          <c:spPr>
            <a:ln w="28575">
              <a:noFill/>
            </a:ln>
          </c:spPr>
          <c:xVal>
            <c:numRef>
              <c:f>Decline_New!$N$17</c:f>
              <c:numCache>
                <c:formatCode>General</c:formatCode>
                <c:ptCount val="1"/>
              </c:numCache>
            </c:numRef>
          </c:xVal>
          <c:yVal>
            <c:numRef>
              <c:f>Decline_New!$M$17</c:f>
              <c:numCache>
                <c:formatCode>General</c:formatCode>
                <c:ptCount val="1"/>
                <c:pt idx="0">
                  <c:v>2004.0</c:v>
                </c:pt>
              </c:numCache>
            </c:numRef>
          </c:yVal>
          <c:smooth val="0"/>
        </c:ser>
        <c:dLbls>
          <c:showLegendKey val="0"/>
          <c:showVal val="0"/>
          <c:showCatName val="0"/>
          <c:showSerName val="0"/>
          <c:showPercent val="0"/>
          <c:showBubbleSize val="0"/>
        </c:dLbls>
        <c:axId val="2133685128"/>
        <c:axId val="2133688088"/>
      </c:scatterChart>
      <c:valAx>
        <c:axId val="2133685128"/>
        <c:scaling>
          <c:orientation val="minMax"/>
          <c:max val="2.0"/>
        </c:scaling>
        <c:delete val="1"/>
        <c:axPos val="b"/>
        <c:numFmt formatCode="General" sourceLinked="1"/>
        <c:majorTickMark val="none"/>
        <c:minorTickMark val="none"/>
        <c:tickLblPos val="none"/>
        <c:crossAx val="2133688088"/>
        <c:crosses val="autoZero"/>
        <c:crossBetween val="midCat"/>
        <c:majorUnit val="1.0"/>
      </c:valAx>
      <c:valAx>
        <c:axId val="2133688088"/>
        <c:scaling>
          <c:orientation val="minMax"/>
          <c:max val="2004.0"/>
          <c:min val="1994.0"/>
        </c:scaling>
        <c:delete val="0"/>
        <c:axPos val="l"/>
        <c:majorGridlines>
          <c:spPr>
            <a:ln>
              <a:solidFill>
                <a:schemeClr val="bg1">
                  <a:lumMod val="85000"/>
                </a:schemeClr>
              </a:solidFill>
              <a:prstDash val="dash"/>
            </a:ln>
          </c:spPr>
        </c:majorGridlines>
        <c:title>
          <c:tx>
            <c:rich>
              <a:bodyPr/>
              <a:lstStyle/>
              <a:p>
                <a:pPr>
                  <a:defRPr/>
                </a:pPr>
                <a:r>
                  <a:rPr lang="es-MX"/>
                  <a:t>Year when inequality started to decline</a:t>
                </a:r>
              </a:p>
            </c:rich>
          </c:tx>
          <c:layout/>
          <c:overlay val="0"/>
        </c:title>
        <c:numFmt formatCode="General" sourceLinked="1"/>
        <c:majorTickMark val="none"/>
        <c:minorTickMark val="none"/>
        <c:tickLblPos val="nextTo"/>
        <c:crossAx val="2133685128"/>
        <c:crosses val="autoZero"/>
        <c:crossBetween val="midCat"/>
        <c:majorUnit val="1.0"/>
      </c:valAx>
      <c:spPr>
        <a:ln>
          <a:solidFill>
            <a:schemeClr val="tx1">
              <a:lumMod val="75000"/>
              <a:lumOff val="25000"/>
            </a:schemeClr>
          </a:solidFill>
        </a:ln>
      </c:spPr>
    </c:plotArea>
    <c:plotVisOnly val="1"/>
    <c:dispBlanksAs val="gap"/>
    <c:showDLblsOverMax val="0"/>
  </c:chart>
  <c:spPr>
    <a:solidFill>
      <a:schemeClr val="bg1"/>
    </a:solidFill>
    <a:ln>
      <a:solidFill>
        <a:schemeClr val="bg1"/>
      </a:solidFill>
    </a:ln>
  </c:spPr>
  <c:txPr>
    <a:bodyPr/>
    <a:lstStyle/>
    <a:p>
      <a:pPr>
        <a:defRPr sz="1100">
          <a:latin typeface="Times New Roman" pitchFamily="18" charset="0"/>
          <a:cs typeface="Times New Roman" pitchFamily="18"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bg1">
                <a:lumMod val="50000"/>
              </a:schemeClr>
            </a:solidFill>
            <a:ln>
              <a:solidFill>
                <a:schemeClr val="bg1">
                  <a:lumMod val="50000"/>
                </a:schemeClr>
              </a:solidFill>
            </a:ln>
          </c:spPr>
          <c:invertIfNegative val="0"/>
          <c:dPt>
            <c:idx val="0"/>
            <c:invertIfNegative val="0"/>
            <c:bubble3D val="0"/>
            <c:spPr>
              <a:solidFill>
                <a:schemeClr val="bg1">
                  <a:lumMod val="75000"/>
                </a:schemeClr>
              </a:solidFill>
              <a:ln>
                <a:solidFill>
                  <a:schemeClr val="bg1">
                    <a:lumMod val="75000"/>
                  </a:schemeClr>
                </a:solidFill>
              </a:ln>
            </c:spPr>
          </c:dPt>
          <c:dLbls>
            <c:showLegendKey val="0"/>
            <c:showVal val="1"/>
            <c:showCatName val="0"/>
            <c:showSerName val="0"/>
            <c:showPercent val="0"/>
            <c:showBubbleSize val="0"/>
            <c:showLeaderLines val="0"/>
          </c:dLbls>
          <c:cat>
            <c:strRef>
              <c:f>Figure3!$B$6:$B$23</c:f>
              <c:strCache>
                <c:ptCount val="18"/>
                <c:pt idx="0">
                  <c:v>Total</c:v>
                </c:pt>
                <c:pt idx="1">
                  <c:v>Brazil</c:v>
                </c:pt>
                <c:pt idx="2">
                  <c:v>Bolivia</c:v>
                </c:pt>
                <c:pt idx="3">
                  <c:v>Paraguay</c:v>
                </c:pt>
                <c:pt idx="4">
                  <c:v>Panama</c:v>
                </c:pt>
                <c:pt idx="5">
                  <c:v>Honduras</c:v>
                </c:pt>
                <c:pt idx="6">
                  <c:v>Chile</c:v>
                </c:pt>
                <c:pt idx="7">
                  <c:v>Ecuador</c:v>
                </c:pt>
                <c:pt idx="8">
                  <c:v>Guatemala</c:v>
                </c:pt>
                <c:pt idx="9">
                  <c:v>Peru</c:v>
                </c:pt>
                <c:pt idx="10">
                  <c:v>Mexico</c:v>
                </c:pt>
                <c:pt idx="11">
                  <c:v>Dominican Rep.</c:v>
                </c:pt>
                <c:pt idx="12">
                  <c:v>El Salvador</c:v>
                </c:pt>
                <c:pt idx="13">
                  <c:v>Argentina</c:v>
                </c:pt>
                <c:pt idx="14">
                  <c:v>Nicaragua</c:v>
                </c:pt>
                <c:pt idx="15">
                  <c:v>Costa Rica</c:v>
                </c:pt>
                <c:pt idx="16">
                  <c:v>Venezuela</c:v>
                </c:pt>
                <c:pt idx="17">
                  <c:v>Uruguay</c:v>
                </c:pt>
              </c:strCache>
            </c:strRef>
          </c:cat>
          <c:val>
            <c:numRef>
              <c:f>Figure3!$C$6:$C$23</c:f>
              <c:numCache>
                <c:formatCode>0.0</c:formatCode>
                <c:ptCount val="18"/>
                <c:pt idx="0">
                  <c:v>52.94472682352941</c:v>
                </c:pt>
                <c:pt idx="1">
                  <c:v>58.79316900000001</c:v>
                </c:pt>
                <c:pt idx="2">
                  <c:v>58.469041</c:v>
                </c:pt>
                <c:pt idx="3">
                  <c:v>56.594843</c:v>
                </c:pt>
                <c:pt idx="4">
                  <c:v>56.470598</c:v>
                </c:pt>
                <c:pt idx="5">
                  <c:v>55.50935200000002</c:v>
                </c:pt>
                <c:pt idx="6">
                  <c:v>55.20740600000001</c:v>
                </c:pt>
                <c:pt idx="7">
                  <c:v>54.513017</c:v>
                </c:pt>
                <c:pt idx="8">
                  <c:v>54.19889600000001</c:v>
                </c:pt>
                <c:pt idx="9">
                  <c:v>54.03720000000001</c:v>
                </c:pt>
                <c:pt idx="10">
                  <c:v>53.849715</c:v>
                </c:pt>
                <c:pt idx="11">
                  <c:v>51.926803</c:v>
                </c:pt>
                <c:pt idx="12">
                  <c:v>51.903767</c:v>
                </c:pt>
                <c:pt idx="13">
                  <c:v>50.427266</c:v>
                </c:pt>
                <c:pt idx="14">
                  <c:v>50.21994600000001</c:v>
                </c:pt>
                <c:pt idx="15">
                  <c:v>49.883757</c:v>
                </c:pt>
                <c:pt idx="16">
                  <c:v>44.09753400000001</c:v>
                </c:pt>
                <c:pt idx="17">
                  <c:v>43.958046</c:v>
                </c:pt>
              </c:numCache>
            </c:numRef>
          </c:val>
        </c:ser>
        <c:dLbls>
          <c:showLegendKey val="0"/>
          <c:showVal val="0"/>
          <c:showCatName val="0"/>
          <c:showSerName val="0"/>
          <c:showPercent val="0"/>
          <c:showBubbleSize val="0"/>
        </c:dLbls>
        <c:gapWidth val="50"/>
        <c:axId val="2133763048"/>
        <c:axId val="2133766024"/>
      </c:barChart>
      <c:catAx>
        <c:axId val="2133763048"/>
        <c:scaling>
          <c:orientation val="minMax"/>
        </c:scaling>
        <c:delete val="0"/>
        <c:axPos val="l"/>
        <c:majorTickMark val="none"/>
        <c:minorTickMark val="none"/>
        <c:tickLblPos val="nextTo"/>
        <c:crossAx val="2133766024"/>
        <c:crosses val="autoZero"/>
        <c:auto val="1"/>
        <c:lblAlgn val="ctr"/>
        <c:lblOffset val="100"/>
        <c:noMultiLvlLbl val="0"/>
      </c:catAx>
      <c:valAx>
        <c:axId val="2133766024"/>
        <c:scaling>
          <c:orientation val="minMax"/>
          <c:min val="40.0"/>
        </c:scaling>
        <c:delete val="0"/>
        <c:axPos val="b"/>
        <c:majorGridlines>
          <c:spPr>
            <a:ln>
              <a:solidFill>
                <a:schemeClr val="bg1">
                  <a:lumMod val="95000"/>
                </a:schemeClr>
              </a:solidFill>
              <a:prstDash val="sysDash"/>
            </a:ln>
          </c:spPr>
        </c:majorGridlines>
        <c:title>
          <c:tx>
            <c:rich>
              <a:bodyPr/>
              <a:lstStyle/>
              <a:p>
                <a:pPr>
                  <a:defRPr/>
                </a:pPr>
                <a:r>
                  <a:rPr lang="es-MX"/>
                  <a:t>Gini Coefficient in Percent</a:t>
                </a:r>
              </a:p>
            </c:rich>
          </c:tx>
          <c:layout/>
          <c:overlay val="0"/>
        </c:title>
        <c:numFmt formatCode="0.0" sourceLinked="1"/>
        <c:majorTickMark val="none"/>
        <c:minorTickMark val="none"/>
        <c:tickLblPos val="nextTo"/>
        <c:crossAx val="2133763048"/>
        <c:crosses val="autoZero"/>
        <c:crossBetween val="between"/>
      </c:valAx>
      <c:spPr>
        <a:solidFill>
          <a:sysClr val="window" lastClr="FFFFFF"/>
        </a:solidFill>
        <a:ln>
          <a:solidFill>
            <a:sysClr val="window" lastClr="FFFFFF"/>
          </a:solidFill>
        </a:ln>
      </c:spPr>
    </c:plotArea>
    <c:plotVisOnly val="1"/>
    <c:dispBlanksAs val="gap"/>
    <c:showDLblsOverMax val="0"/>
  </c:chart>
  <c:spPr>
    <a:solidFill>
      <a:schemeClr val="bg1"/>
    </a:solidFill>
    <a:ln>
      <a:solidFill>
        <a:schemeClr val="bg1"/>
      </a:solidFill>
    </a:ln>
  </c:spPr>
  <c:txPr>
    <a:bodyPr/>
    <a:lstStyle/>
    <a:p>
      <a:pPr>
        <a:defRPr sz="1100">
          <a:latin typeface="Times New Roman" pitchFamily="18" charset="0"/>
          <a:cs typeface="Times New Roman" pitchFamily="18" charset="0"/>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chemeClr val="bg1">
                <a:lumMod val="65000"/>
              </a:schemeClr>
            </a:solidFill>
            <a:ln>
              <a:solidFill>
                <a:schemeClr val="bg1">
                  <a:lumMod val="65000"/>
                </a:schemeClr>
              </a:solidFill>
            </a:ln>
          </c:spPr>
          <c:invertIfNegative val="0"/>
          <c:dPt>
            <c:idx val="5"/>
            <c:invertIfNegative val="0"/>
            <c:bubble3D val="0"/>
            <c:spPr>
              <a:solidFill>
                <a:schemeClr val="tx1">
                  <a:lumMod val="75000"/>
                  <a:lumOff val="25000"/>
                </a:schemeClr>
              </a:solidFill>
              <a:ln>
                <a:solidFill>
                  <a:schemeClr val="tx1">
                    <a:lumMod val="75000"/>
                    <a:lumOff val="25000"/>
                  </a:schemeClr>
                </a:solidFill>
              </a:ln>
            </c:spPr>
          </c:dPt>
          <c:dPt>
            <c:idx val="12"/>
            <c:invertIfNegative val="0"/>
            <c:bubble3D val="0"/>
            <c:spPr>
              <a:solidFill>
                <a:schemeClr val="tx1">
                  <a:lumMod val="75000"/>
                  <a:lumOff val="25000"/>
                </a:schemeClr>
              </a:solidFill>
              <a:ln>
                <a:solidFill>
                  <a:schemeClr val="tx1">
                    <a:lumMod val="75000"/>
                    <a:lumOff val="25000"/>
                  </a:schemeClr>
                </a:solidFill>
              </a:ln>
            </c:spPr>
          </c:dPt>
          <c:dLbls>
            <c:numFmt formatCode="#,##0.00" sourceLinked="0"/>
            <c:showLegendKey val="0"/>
            <c:showVal val="1"/>
            <c:showCatName val="0"/>
            <c:showSerName val="0"/>
            <c:showPercent val="0"/>
            <c:showBubbleSize val="0"/>
            <c:showLeaderLines val="0"/>
          </c:dLbls>
          <c:cat>
            <c:strRef>
              <c:f>Figure2.2!$M$48:$M$60</c:f>
              <c:strCache>
                <c:ptCount val="13"/>
                <c:pt idx="0">
                  <c:v>Argentina</c:v>
                </c:pt>
                <c:pt idx="1">
                  <c:v>Brasil</c:v>
                </c:pt>
                <c:pt idx="2">
                  <c:v>Venezuela</c:v>
                </c:pt>
                <c:pt idx="3">
                  <c:v>Chile</c:v>
                </c:pt>
                <c:pt idx="4">
                  <c:v>Uruguay</c:v>
                </c:pt>
                <c:pt idx="5">
                  <c:v>Left-wing</c:v>
                </c:pt>
                <c:pt idx="7">
                  <c:v>El Salvador</c:v>
                </c:pt>
                <c:pt idx="8">
                  <c:v>Panama</c:v>
                </c:pt>
                <c:pt idx="9">
                  <c:v>Mexico</c:v>
                </c:pt>
                <c:pt idx="10">
                  <c:v>Peru</c:v>
                </c:pt>
                <c:pt idx="11">
                  <c:v>Honduras</c:v>
                </c:pt>
                <c:pt idx="12">
                  <c:v>Non-left</c:v>
                </c:pt>
              </c:strCache>
            </c:strRef>
          </c:cat>
          <c:val>
            <c:numRef>
              <c:f>Figure2.2!$N$48:$N$60</c:f>
              <c:numCache>
                <c:formatCode>0.000</c:formatCode>
                <c:ptCount val="13"/>
                <c:pt idx="0">
                  <c:v>-1.226681833417483</c:v>
                </c:pt>
                <c:pt idx="1">
                  <c:v>-1.074823845606961</c:v>
                </c:pt>
                <c:pt idx="2">
                  <c:v>-1.068339890425634</c:v>
                </c:pt>
                <c:pt idx="3">
                  <c:v>-0.656836190097797</c:v>
                </c:pt>
                <c:pt idx="4">
                  <c:v>0.124185329903982</c:v>
                </c:pt>
                <c:pt idx="5">
                  <c:v>-0.780499285928779</c:v>
                </c:pt>
                <c:pt idx="7">
                  <c:v>-1.289244092822781</c:v>
                </c:pt>
                <c:pt idx="8">
                  <c:v>-0.968898673607106</c:v>
                </c:pt>
                <c:pt idx="9">
                  <c:v>-0.773322337917664</c:v>
                </c:pt>
                <c:pt idx="10">
                  <c:v>-0.385923836311488</c:v>
                </c:pt>
                <c:pt idx="11">
                  <c:v>0.788180101015531</c:v>
                </c:pt>
                <c:pt idx="12">
                  <c:v>-0.525841767928702</c:v>
                </c:pt>
              </c:numCache>
            </c:numRef>
          </c:val>
        </c:ser>
        <c:dLbls>
          <c:showLegendKey val="0"/>
          <c:showVal val="0"/>
          <c:showCatName val="0"/>
          <c:showSerName val="0"/>
          <c:showPercent val="0"/>
          <c:showBubbleSize val="0"/>
        </c:dLbls>
        <c:gapWidth val="50"/>
        <c:axId val="2133816280"/>
        <c:axId val="2133819192"/>
      </c:barChart>
      <c:catAx>
        <c:axId val="2133816280"/>
        <c:scaling>
          <c:orientation val="minMax"/>
        </c:scaling>
        <c:delete val="0"/>
        <c:axPos val="b"/>
        <c:majorTickMark val="out"/>
        <c:minorTickMark val="none"/>
        <c:tickLblPos val="low"/>
        <c:txPr>
          <a:bodyPr rot="-5400000" vert="horz"/>
          <a:lstStyle/>
          <a:p>
            <a:pPr>
              <a:defRPr/>
            </a:pPr>
            <a:endParaRPr lang="en-US"/>
          </a:p>
        </c:txPr>
        <c:crossAx val="2133819192"/>
        <c:crosses val="autoZero"/>
        <c:auto val="1"/>
        <c:lblAlgn val="ctr"/>
        <c:lblOffset val="100"/>
        <c:noMultiLvlLbl val="0"/>
      </c:catAx>
      <c:valAx>
        <c:axId val="2133819192"/>
        <c:scaling>
          <c:orientation val="minMax"/>
        </c:scaling>
        <c:delete val="0"/>
        <c:axPos val="l"/>
        <c:numFmt formatCode="0.0" sourceLinked="0"/>
        <c:majorTickMark val="out"/>
        <c:minorTickMark val="none"/>
        <c:tickLblPos val="nextTo"/>
        <c:crossAx val="2133816280"/>
        <c:crosses val="autoZero"/>
        <c:crossBetween val="between"/>
      </c:valAx>
    </c:plotArea>
    <c:plotVisOnly val="1"/>
    <c:dispBlanksAs val="gap"/>
    <c:showDLblsOverMax val="0"/>
  </c:chart>
  <c:spPr>
    <a:solidFill>
      <a:schemeClr val="bg1"/>
    </a:solidFill>
    <a:ln>
      <a:solidFill>
        <a:schemeClr val="bg1"/>
      </a:solidFill>
    </a:ln>
  </c:spPr>
  <c:txPr>
    <a:bodyPr/>
    <a:lstStyle/>
    <a:p>
      <a:pPr>
        <a:defRPr sz="1200">
          <a:latin typeface="Times New Roman" pitchFamily="18" charset="0"/>
          <a:cs typeface="Times New Roman" pitchFamily="18"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'GIC1'!$BN$7</c:f>
              <c:strCache>
                <c:ptCount val="1"/>
                <c:pt idx="0">
                  <c:v>Household per capita income for each decile</c:v>
                </c:pt>
              </c:strCache>
            </c:strRef>
          </c:tx>
          <c:spPr>
            <a:solidFill>
              <a:schemeClr val="bg1"/>
            </a:solidFill>
            <a:ln>
              <a:solidFill>
                <a:schemeClr val="tx1">
                  <a:lumMod val="75000"/>
                  <a:lumOff val="25000"/>
                </a:schemeClr>
              </a:solidFill>
            </a:ln>
          </c:spPr>
          <c:invertIfNegative val="0"/>
          <c:dLbls>
            <c:numFmt formatCode="#,##0.0" sourceLinked="0"/>
            <c:txPr>
              <a:bodyPr/>
              <a:lstStyle/>
              <a:p>
                <a:pPr>
                  <a:defRPr b="1"/>
                </a:pPr>
                <a:endParaRPr lang="en-US"/>
              </a:p>
            </c:txPr>
            <c:showLegendKey val="0"/>
            <c:showVal val="1"/>
            <c:showCatName val="0"/>
            <c:showSerName val="0"/>
            <c:showPercent val="0"/>
            <c:showBubbleSize val="0"/>
            <c:showLeaderLines val="0"/>
          </c:dLbls>
          <c:cat>
            <c:numRef>
              <c:f>'GIC1'!$A$9:$A$18</c:f>
              <c:numCache>
                <c:formatCode>#,##0</c:formatCode>
                <c:ptCount val="10"/>
                <c:pt idx="0">
                  <c:v>1.0</c:v>
                </c:pt>
                <c:pt idx="1">
                  <c:v>2.0</c:v>
                </c:pt>
                <c:pt idx="2">
                  <c:v>3.0</c:v>
                </c:pt>
                <c:pt idx="3">
                  <c:v>4.0</c:v>
                </c:pt>
                <c:pt idx="4">
                  <c:v>5.0</c:v>
                </c:pt>
                <c:pt idx="5">
                  <c:v>6.0</c:v>
                </c:pt>
                <c:pt idx="6">
                  <c:v>7.0</c:v>
                </c:pt>
                <c:pt idx="7">
                  <c:v>8.0</c:v>
                </c:pt>
                <c:pt idx="8">
                  <c:v>9.0</c:v>
                </c:pt>
                <c:pt idx="9">
                  <c:v>10.0</c:v>
                </c:pt>
              </c:numCache>
            </c:numRef>
          </c:cat>
          <c:val>
            <c:numRef>
              <c:f>'GIC1'!$BN$9:$BN$18</c:f>
              <c:numCache>
                <c:formatCode>#,##0.0</c:formatCode>
                <c:ptCount val="10"/>
                <c:pt idx="0">
                  <c:v>4.070730753017067</c:v>
                </c:pt>
                <c:pt idx="1">
                  <c:v>3.839546419825008</c:v>
                </c:pt>
                <c:pt idx="2">
                  <c:v>3.254963543263462</c:v>
                </c:pt>
                <c:pt idx="3">
                  <c:v>3.100631884726761</c:v>
                </c:pt>
                <c:pt idx="4">
                  <c:v>2.841427227728417</c:v>
                </c:pt>
                <c:pt idx="5">
                  <c:v>2.57715982798476</c:v>
                </c:pt>
                <c:pt idx="6">
                  <c:v>2.323925692022767</c:v>
                </c:pt>
                <c:pt idx="7">
                  <c:v>2.246974852345525</c:v>
                </c:pt>
                <c:pt idx="8">
                  <c:v>1.839005670600644</c:v>
                </c:pt>
                <c:pt idx="9">
                  <c:v>0.556504846230268</c:v>
                </c:pt>
              </c:numCache>
            </c:numRef>
          </c:val>
        </c:ser>
        <c:dLbls>
          <c:showLegendKey val="0"/>
          <c:showVal val="0"/>
          <c:showCatName val="0"/>
          <c:showSerName val="0"/>
          <c:showPercent val="0"/>
          <c:showBubbleSize val="0"/>
        </c:dLbls>
        <c:gapWidth val="50"/>
        <c:axId val="2135228520"/>
        <c:axId val="2135233944"/>
      </c:barChart>
      <c:lineChart>
        <c:grouping val="standard"/>
        <c:varyColors val="0"/>
        <c:ser>
          <c:idx val="1"/>
          <c:order val="1"/>
          <c:tx>
            <c:strRef>
              <c:f>'GIC1'!$BO$7</c:f>
              <c:strCache>
                <c:ptCount val="1"/>
                <c:pt idx="0">
                  <c:v>Average of income per capita growth rates</c:v>
                </c:pt>
              </c:strCache>
            </c:strRef>
          </c:tx>
          <c:spPr>
            <a:ln w="12700">
              <a:solidFill>
                <a:srgbClr val="0070C0"/>
              </a:solidFill>
              <a:prstDash val="sysDash"/>
            </a:ln>
          </c:spPr>
          <c:marker>
            <c:symbol val="none"/>
          </c:marker>
          <c:dLbls>
            <c:dLbl>
              <c:idx val="9"/>
              <c:layout/>
              <c:showLegendKey val="0"/>
              <c:showVal val="1"/>
              <c:showCatName val="0"/>
              <c:showSerName val="0"/>
              <c:showPercent val="0"/>
              <c:showBubbleSize val="0"/>
            </c:dLbl>
            <c:spPr>
              <a:ln>
                <a:solidFill>
                  <a:srgbClr val="0070C0"/>
                </a:solidFill>
              </a:ln>
            </c:spPr>
            <c:txPr>
              <a:bodyPr/>
              <a:lstStyle/>
              <a:p>
                <a:pPr>
                  <a:defRPr b="1">
                    <a:solidFill>
                      <a:srgbClr val="0070C0"/>
                    </a:solidFill>
                  </a:defRPr>
                </a:pPr>
                <a:endParaRPr lang="en-US"/>
              </a:p>
            </c:txPr>
            <c:showLegendKey val="0"/>
            <c:showVal val="0"/>
            <c:showCatName val="0"/>
            <c:showSerName val="0"/>
            <c:showPercent val="0"/>
            <c:showBubbleSize val="0"/>
          </c:dLbls>
          <c:val>
            <c:numRef>
              <c:f>'GIC1'!$BO$9:$BO$18</c:f>
              <c:numCache>
                <c:formatCode>#,##0.0</c:formatCode>
                <c:ptCount val="10"/>
                <c:pt idx="0">
                  <c:v>2.66508707177447</c:v>
                </c:pt>
                <c:pt idx="1">
                  <c:v>2.66508707177447</c:v>
                </c:pt>
                <c:pt idx="2">
                  <c:v>2.66508707177447</c:v>
                </c:pt>
                <c:pt idx="3">
                  <c:v>2.66508707177447</c:v>
                </c:pt>
                <c:pt idx="4">
                  <c:v>2.66508707177447</c:v>
                </c:pt>
                <c:pt idx="5">
                  <c:v>2.66508707177447</c:v>
                </c:pt>
                <c:pt idx="6">
                  <c:v>2.66508707177447</c:v>
                </c:pt>
                <c:pt idx="7">
                  <c:v>2.66508707177447</c:v>
                </c:pt>
                <c:pt idx="8">
                  <c:v>2.66508707177447</c:v>
                </c:pt>
                <c:pt idx="9">
                  <c:v>2.66508707177447</c:v>
                </c:pt>
              </c:numCache>
            </c:numRef>
          </c:val>
          <c:smooth val="0"/>
        </c:ser>
        <c:dLbls>
          <c:showLegendKey val="0"/>
          <c:showVal val="0"/>
          <c:showCatName val="0"/>
          <c:showSerName val="0"/>
          <c:showPercent val="0"/>
          <c:showBubbleSize val="0"/>
        </c:dLbls>
        <c:marker val="1"/>
        <c:smooth val="0"/>
        <c:axId val="2135228520"/>
        <c:axId val="2135233944"/>
      </c:lineChart>
      <c:catAx>
        <c:axId val="2135228520"/>
        <c:scaling>
          <c:orientation val="minMax"/>
        </c:scaling>
        <c:delete val="0"/>
        <c:axPos val="b"/>
        <c:title>
          <c:tx>
            <c:rich>
              <a:bodyPr/>
              <a:lstStyle/>
              <a:p>
                <a:pPr>
                  <a:defRPr/>
                </a:pPr>
                <a:r>
                  <a:rPr lang="es-MX"/>
                  <a:t>Decil</a:t>
                </a:r>
              </a:p>
            </c:rich>
          </c:tx>
          <c:layout/>
          <c:overlay val="0"/>
        </c:title>
        <c:numFmt formatCode="#,##0" sourceLinked="1"/>
        <c:majorTickMark val="none"/>
        <c:minorTickMark val="none"/>
        <c:tickLblPos val="low"/>
        <c:crossAx val="2135233944"/>
        <c:crosses val="autoZero"/>
        <c:auto val="1"/>
        <c:lblAlgn val="ctr"/>
        <c:lblOffset val="100"/>
        <c:noMultiLvlLbl val="0"/>
      </c:catAx>
      <c:valAx>
        <c:axId val="2135233944"/>
        <c:scaling>
          <c:orientation val="minMax"/>
        </c:scaling>
        <c:delete val="0"/>
        <c:axPos val="l"/>
        <c:title>
          <c:tx>
            <c:rich>
              <a:bodyPr/>
              <a:lstStyle/>
              <a:p>
                <a:pPr>
                  <a:defRPr/>
                </a:pPr>
                <a:r>
                  <a:rPr lang="es-MX"/>
                  <a:t>Rate of annual growth (in %)</a:t>
                </a:r>
              </a:p>
            </c:rich>
          </c:tx>
          <c:layout/>
          <c:overlay val="0"/>
        </c:title>
        <c:numFmt formatCode="#,##0.0" sourceLinked="1"/>
        <c:majorTickMark val="out"/>
        <c:minorTickMark val="none"/>
        <c:tickLblPos val="nextTo"/>
        <c:crossAx val="2135228520"/>
        <c:crosses val="autoZero"/>
        <c:crossBetween val="between"/>
      </c:valAx>
    </c:plotArea>
    <c:legend>
      <c:legendPos val="t"/>
      <c:layout/>
      <c:overlay val="0"/>
    </c:legend>
    <c:plotVisOnly val="1"/>
    <c:dispBlanksAs val="gap"/>
    <c:showDLblsOverMax val="0"/>
  </c:chart>
  <c:spPr>
    <a:solidFill>
      <a:sysClr val="window" lastClr="FFFFFF"/>
    </a:solidFill>
    <a:ln>
      <a:solidFill>
        <a:schemeClr val="bg1"/>
      </a:solidFill>
    </a:ln>
  </c:spPr>
  <c:txPr>
    <a:bodyPr/>
    <a:lstStyle/>
    <a:p>
      <a:pPr>
        <a:defRPr sz="1050">
          <a:latin typeface="Times New Roman" pitchFamily="18" charset="0"/>
          <a:cs typeface="Times New Roman" pitchFamily="18"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'GIC1'!$CL$7</c:f>
              <c:strCache>
                <c:ptCount val="1"/>
                <c:pt idx="0">
                  <c:v>Household per capita income for each decile</c:v>
                </c:pt>
              </c:strCache>
            </c:strRef>
          </c:tx>
          <c:spPr>
            <a:solidFill>
              <a:schemeClr val="bg1"/>
            </a:solidFill>
            <a:ln>
              <a:solidFill>
                <a:schemeClr val="tx1">
                  <a:lumMod val="75000"/>
                  <a:lumOff val="25000"/>
                </a:schemeClr>
              </a:solidFill>
            </a:ln>
          </c:spPr>
          <c:invertIfNegative val="0"/>
          <c:dLbls>
            <c:numFmt formatCode="#,##0.0" sourceLinked="0"/>
            <c:txPr>
              <a:bodyPr/>
              <a:lstStyle/>
              <a:p>
                <a:pPr>
                  <a:defRPr b="1"/>
                </a:pPr>
                <a:endParaRPr lang="en-US"/>
              </a:p>
            </c:txPr>
            <c:showLegendKey val="0"/>
            <c:showVal val="1"/>
            <c:showCatName val="0"/>
            <c:showSerName val="0"/>
            <c:showPercent val="0"/>
            <c:showBubbleSize val="0"/>
            <c:showLeaderLines val="0"/>
          </c:dLbls>
          <c:cat>
            <c:numRef>
              <c:f>'GIC1'!$A$9:$A$18</c:f>
              <c:numCache>
                <c:formatCode>#,##0</c:formatCode>
                <c:ptCount val="10"/>
                <c:pt idx="0">
                  <c:v>1.0</c:v>
                </c:pt>
                <c:pt idx="1">
                  <c:v>2.0</c:v>
                </c:pt>
                <c:pt idx="2">
                  <c:v>3.0</c:v>
                </c:pt>
                <c:pt idx="3">
                  <c:v>4.0</c:v>
                </c:pt>
                <c:pt idx="4">
                  <c:v>5.0</c:v>
                </c:pt>
                <c:pt idx="5">
                  <c:v>6.0</c:v>
                </c:pt>
                <c:pt idx="6">
                  <c:v>7.0</c:v>
                </c:pt>
                <c:pt idx="7">
                  <c:v>8.0</c:v>
                </c:pt>
                <c:pt idx="8">
                  <c:v>9.0</c:v>
                </c:pt>
                <c:pt idx="9">
                  <c:v>10.0</c:v>
                </c:pt>
              </c:numCache>
            </c:numRef>
          </c:cat>
          <c:val>
            <c:numRef>
              <c:f>'GIC1'!$CL$9:$CL$18</c:f>
              <c:numCache>
                <c:formatCode>#,##0.0</c:formatCode>
                <c:ptCount val="10"/>
                <c:pt idx="0">
                  <c:v>9.55373576648071</c:v>
                </c:pt>
                <c:pt idx="1">
                  <c:v>7.761700947047028</c:v>
                </c:pt>
                <c:pt idx="2">
                  <c:v>7.323021488622763</c:v>
                </c:pt>
                <c:pt idx="3">
                  <c:v>7.148429796087538</c:v>
                </c:pt>
                <c:pt idx="4">
                  <c:v>7.029204981183082</c:v>
                </c:pt>
                <c:pt idx="5">
                  <c:v>6.776942016867841</c:v>
                </c:pt>
                <c:pt idx="6">
                  <c:v>6.480944224581153</c:v>
                </c:pt>
                <c:pt idx="7">
                  <c:v>6.036024601236536</c:v>
                </c:pt>
                <c:pt idx="8">
                  <c:v>5.127527228949429</c:v>
                </c:pt>
                <c:pt idx="9">
                  <c:v>2.643017877833153</c:v>
                </c:pt>
              </c:numCache>
            </c:numRef>
          </c:val>
        </c:ser>
        <c:dLbls>
          <c:showLegendKey val="0"/>
          <c:showVal val="0"/>
          <c:showCatName val="0"/>
          <c:showSerName val="0"/>
          <c:showPercent val="0"/>
          <c:showBubbleSize val="0"/>
        </c:dLbls>
        <c:gapWidth val="50"/>
        <c:axId val="2135066952"/>
        <c:axId val="2135160392"/>
      </c:barChart>
      <c:lineChart>
        <c:grouping val="standard"/>
        <c:varyColors val="0"/>
        <c:ser>
          <c:idx val="1"/>
          <c:order val="1"/>
          <c:tx>
            <c:strRef>
              <c:f>'GIC1'!$CM$7</c:f>
              <c:strCache>
                <c:ptCount val="1"/>
                <c:pt idx="0">
                  <c:v>Average of income per capita growth rates</c:v>
                </c:pt>
              </c:strCache>
            </c:strRef>
          </c:tx>
          <c:spPr>
            <a:ln w="12700">
              <a:solidFill>
                <a:srgbClr val="0070C0"/>
              </a:solidFill>
              <a:prstDash val="sysDash"/>
            </a:ln>
          </c:spPr>
          <c:marker>
            <c:symbol val="none"/>
          </c:marker>
          <c:dLbls>
            <c:dLbl>
              <c:idx val="9"/>
              <c:layout/>
              <c:showLegendKey val="0"/>
              <c:showVal val="1"/>
              <c:showCatName val="0"/>
              <c:showSerName val="0"/>
              <c:showPercent val="0"/>
              <c:showBubbleSize val="0"/>
            </c:dLbl>
            <c:spPr>
              <a:ln>
                <a:solidFill>
                  <a:srgbClr val="0070C0"/>
                </a:solidFill>
              </a:ln>
            </c:spPr>
            <c:txPr>
              <a:bodyPr/>
              <a:lstStyle/>
              <a:p>
                <a:pPr>
                  <a:defRPr b="1">
                    <a:solidFill>
                      <a:srgbClr val="0070C0"/>
                    </a:solidFill>
                  </a:defRPr>
                </a:pPr>
                <a:endParaRPr lang="en-US"/>
              </a:p>
            </c:txPr>
            <c:showLegendKey val="0"/>
            <c:showVal val="0"/>
            <c:showCatName val="0"/>
            <c:showSerName val="0"/>
            <c:showPercent val="0"/>
            <c:showBubbleSize val="0"/>
          </c:dLbls>
          <c:val>
            <c:numRef>
              <c:f>'GIC1'!$CM$9:$CM$18</c:f>
              <c:numCache>
                <c:formatCode>#,##0.0</c:formatCode>
                <c:ptCount val="10"/>
                <c:pt idx="0">
                  <c:v>6.588054892888924</c:v>
                </c:pt>
                <c:pt idx="1">
                  <c:v>6.588054892888924</c:v>
                </c:pt>
                <c:pt idx="2">
                  <c:v>6.588054892888924</c:v>
                </c:pt>
                <c:pt idx="3">
                  <c:v>6.588054892888924</c:v>
                </c:pt>
                <c:pt idx="4">
                  <c:v>6.588054892888924</c:v>
                </c:pt>
                <c:pt idx="5">
                  <c:v>6.588054892888924</c:v>
                </c:pt>
                <c:pt idx="6">
                  <c:v>6.588054892888924</c:v>
                </c:pt>
                <c:pt idx="7">
                  <c:v>6.588054892888924</c:v>
                </c:pt>
                <c:pt idx="8">
                  <c:v>6.588054892888924</c:v>
                </c:pt>
                <c:pt idx="9">
                  <c:v>6.588054892888924</c:v>
                </c:pt>
              </c:numCache>
            </c:numRef>
          </c:val>
          <c:smooth val="0"/>
        </c:ser>
        <c:dLbls>
          <c:showLegendKey val="0"/>
          <c:showVal val="0"/>
          <c:showCatName val="0"/>
          <c:showSerName val="0"/>
          <c:showPercent val="0"/>
          <c:showBubbleSize val="0"/>
        </c:dLbls>
        <c:marker val="1"/>
        <c:smooth val="0"/>
        <c:axId val="2135066952"/>
        <c:axId val="2135160392"/>
      </c:lineChart>
      <c:catAx>
        <c:axId val="2135066952"/>
        <c:scaling>
          <c:orientation val="minMax"/>
        </c:scaling>
        <c:delete val="0"/>
        <c:axPos val="b"/>
        <c:title>
          <c:tx>
            <c:rich>
              <a:bodyPr/>
              <a:lstStyle/>
              <a:p>
                <a:pPr>
                  <a:defRPr/>
                </a:pPr>
                <a:r>
                  <a:rPr lang="es-MX"/>
                  <a:t>Decil</a:t>
                </a:r>
              </a:p>
            </c:rich>
          </c:tx>
          <c:layout/>
          <c:overlay val="0"/>
        </c:title>
        <c:numFmt formatCode="#,##0" sourceLinked="1"/>
        <c:majorTickMark val="none"/>
        <c:minorTickMark val="none"/>
        <c:tickLblPos val="low"/>
        <c:crossAx val="2135160392"/>
        <c:crosses val="autoZero"/>
        <c:auto val="1"/>
        <c:lblAlgn val="ctr"/>
        <c:lblOffset val="100"/>
        <c:noMultiLvlLbl val="0"/>
      </c:catAx>
      <c:valAx>
        <c:axId val="2135160392"/>
        <c:scaling>
          <c:orientation val="minMax"/>
        </c:scaling>
        <c:delete val="0"/>
        <c:axPos val="l"/>
        <c:title>
          <c:tx>
            <c:rich>
              <a:bodyPr/>
              <a:lstStyle/>
              <a:p>
                <a:pPr>
                  <a:defRPr/>
                </a:pPr>
                <a:r>
                  <a:rPr lang="es-MX"/>
                  <a:t>Rate of annual growth (in %)</a:t>
                </a:r>
              </a:p>
            </c:rich>
          </c:tx>
          <c:layout/>
          <c:overlay val="0"/>
        </c:title>
        <c:numFmt formatCode="#,##0.0" sourceLinked="1"/>
        <c:majorTickMark val="out"/>
        <c:minorTickMark val="none"/>
        <c:tickLblPos val="nextTo"/>
        <c:crossAx val="2135066952"/>
        <c:crosses val="autoZero"/>
        <c:crossBetween val="between"/>
      </c:valAx>
    </c:plotArea>
    <c:legend>
      <c:legendPos val="t"/>
      <c:layout/>
      <c:overlay val="0"/>
    </c:legend>
    <c:plotVisOnly val="1"/>
    <c:dispBlanksAs val="gap"/>
    <c:showDLblsOverMax val="0"/>
  </c:chart>
  <c:spPr>
    <a:solidFill>
      <a:sysClr val="window" lastClr="FFFFFF"/>
    </a:solidFill>
    <a:ln>
      <a:solidFill>
        <a:schemeClr val="bg1"/>
      </a:solidFill>
    </a:ln>
  </c:spPr>
  <c:txPr>
    <a:bodyPr/>
    <a:lstStyle/>
    <a:p>
      <a:pPr>
        <a:defRPr sz="1050">
          <a:latin typeface="Times New Roman" pitchFamily="18" charset="0"/>
          <a:cs typeface="Times New Roman" pitchFamily="18" charset="0"/>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0.38524</cdr:x>
      <cdr:y>0.09091</cdr:y>
    </cdr:from>
    <cdr:to>
      <cdr:x>0.61331</cdr:x>
      <cdr:y>0.09115</cdr:y>
    </cdr:to>
    <cdr:cxnSp macro="">
      <cdr:nvCxnSpPr>
        <cdr:cNvPr id="2" name="Straight Arrow Connector 1"/>
        <cdr:cNvCxnSpPr/>
      </cdr:nvCxnSpPr>
      <cdr:spPr>
        <a:xfrm xmlns:a="http://schemas.openxmlformats.org/drawingml/2006/main" rot="10800000">
          <a:off x="3203848" y="576064"/>
          <a:ext cx="1896726" cy="1518"/>
        </a:xfrm>
        <a:prstGeom xmlns:a="http://schemas.openxmlformats.org/drawingml/2006/main" prst="straightConnector1">
          <a:avLst/>
        </a:prstGeom>
        <a:noFill xmlns:a="http://schemas.openxmlformats.org/drawingml/2006/main"/>
        <a:ln xmlns:a="http://schemas.openxmlformats.org/drawingml/2006/main" w="38100" cap="rnd" cmpd="sng" algn="ctr">
          <a:solidFill>
            <a:srgbClr val="FF0000"/>
          </a:solidFill>
          <a:prstDash val="solid"/>
          <a:tailEnd type="arrow"/>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0.76303</cdr:x>
      <cdr:y>0.39103</cdr:y>
    </cdr:from>
    <cdr:to>
      <cdr:x>0.9911</cdr:x>
      <cdr:y>0.39127</cdr:y>
    </cdr:to>
    <cdr:cxnSp macro="">
      <cdr:nvCxnSpPr>
        <cdr:cNvPr id="3" name="Straight Arrow Connector 2"/>
        <cdr:cNvCxnSpPr/>
      </cdr:nvCxnSpPr>
      <cdr:spPr>
        <a:xfrm xmlns:a="http://schemas.openxmlformats.org/drawingml/2006/main" rot="10800000">
          <a:off x="3131840" y="2592288"/>
          <a:ext cx="936104" cy="1588"/>
        </a:xfrm>
        <a:prstGeom xmlns:a="http://schemas.openxmlformats.org/drawingml/2006/main" prst="straightConnector1">
          <a:avLst/>
        </a:prstGeom>
        <a:noFill xmlns:a="http://schemas.openxmlformats.org/drawingml/2006/main"/>
        <a:ln xmlns:a="http://schemas.openxmlformats.org/drawingml/2006/main" w="38100" cap="rnd" cmpd="sng" algn="ctr">
          <a:solidFill>
            <a:srgbClr val="FF0000"/>
          </a:solidFill>
          <a:prstDash val="solid"/>
          <a:tailEnd type="arrow"/>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0.93939</cdr:x>
      <cdr:y>0.71591</cdr:y>
    </cdr:from>
    <cdr:to>
      <cdr:x>1</cdr:x>
      <cdr:y>0.81362</cdr:y>
    </cdr:to>
    <cdr:cxnSp macro="">
      <cdr:nvCxnSpPr>
        <cdr:cNvPr id="4" name="Straight Arrow Connector 3"/>
        <cdr:cNvCxnSpPr/>
      </cdr:nvCxnSpPr>
      <cdr:spPr>
        <a:xfrm xmlns:a="http://schemas.openxmlformats.org/drawingml/2006/main" rot="5400000">
          <a:off x="7898819" y="4594061"/>
          <a:ext cx="619170" cy="504057"/>
        </a:xfrm>
        <a:prstGeom xmlns:a="http://schemas.openxmlformats.org/drawingml/2006/main" prst="straightConnector1">
          <a:avLst/>
        </a:prstGeom>
        <a:noFill xmlns:a="http://schemas.openxmlformats.org/drawingml/2006/main"/>
        <a:ln xmlns:a="http://schemas.openxmlformats.org/drawingml/2006/main" w="38100" cap="rnd" cmpd="sng" algn="ctr">
          <a:solidFill>
            <a:srgbClr val="FF0000"/>
          </a:solidFill>
          <a:prstDash val="solid"/>
          <a:tailEnd type="arrow"/>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0.77193</cdr:x>
      <cdr:y>0.43182</cdr:y>
    </cdr:from>
    <cdr:to>
      <cdr:x>1</cdr:x>
      <cdr:y>0.43206</cdr:y>
    </cdr:to>
    <cdr:cxnSp macro="">
      <cdr:nvCxnSpPr>
        <cdr:cNvPr id="6" name="Straight Arrow Connector 5"/>
        <cdr:cNvCxnSpPr/>
      </cdr:nvCxnSpPr>
      <cdr:spPr>
        <a:xfrm xmlns:a="http://schemas.openxmlformats.org/drawingml/2006/main" rot="10800000">
          <a:off x="6444208" y="2736304"/>
          <a:ext cx="1896727" cy="1518"/>
        </a:xfrm>
        <a:prstGeom xmlns:a="http://schemas.openxmlformats.org/drawingml/2006/main" prst="straightConnector1">
          <a:avLst/>
        </a:prstGeom>
        <a:noFill xmlns:a="http://schemas.openxmlformats.org/drawingml/2006/main"/>
        <a:ln xmlns:a="http://schemas.openxmlformats.org/drawingml/2006/main" w="38100" cap="rnd" cmpd="sng" algn="ctr">
          <a:solidFill>
            <a:srgbClr val="FF0000"/>
          </a:solidFill>
          <a:prstDash val="solid"/>
          <a:tailEnd type="arrow"/>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1E7B91-4EAA-4212-BD93-211A83AB308E}" type="datetimeFigureOut">
              <a:rPr lang="en-US" smtClean="0"/>
              <a:pPr/>
              <a:t>6/29/12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0F7B67-C533-4915-B976-465D96DFC8D5}" type="slidenum">
              <a:rPr lang="en-US" smtClean="0"/>
              <a:pPr/>
              <a:t>‹#›</a:t>
            </a:fld>
            <a:endParaRPr lang="en-US"/>
          </a:p>
        </p:txBody>
      </p:sp>
    </p:spTree>
    <p:extLst>
      <p:ext uri="{BB962C8B-B14F-4D97-AF65-F5344CB8AC3E}">
        <p14:creationId xmlns:p14="http://schemas.microsoft.com/office/powerpoint/2010/main" val="1055916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txBox="1">
            <a:spLocks noGrp="1" noChangeArrowheads="1"/>
          </p:cNvSpPr>
          <p:nvPr/>
        </p:nvSpPr>
        <p:spPr bwMode="auto">
          <a:xfrm>
            <a:off x="3884613" y="8684926"/>
            <a:ext cx="2971800" cy="457513"/>
          </a:xfrm>
          <a:prstGeom prst="rect">
            <a:avLst/>
          </a:prstGeom>
          <a:noFill/>
          <a:ln w="9525">
            <a:noFill/>
            <a:miter lim="800000"/>
            <a:headEnd/>
            <a:tailEnd/>
          </a:ln>
        </p:spPr>
        <p:txBody>
          <a:bodyPr anchor="b"/>
          <a:lstStyle/>
          <a:p>
            <a:pPr algn="r"/>
            <a:fld id="{CAFC5302-F604-499F-9036-6F82A1F2BB2B}" type="slidenum">
              <a:rPr lang="pt-BR" sz="1200"/>
              <a:pPr algn="r"/>
              <a:t>24</a:t>
            </a:fld>
            <a:endParaRPr lang="pt-BR" sz="120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a:spcBef>
                <a:spcPct val="0"/>
              </a:spcBef>
            </a:pPr>
            <a:endParaRPr lang="pt-BR"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en-US" smtClean="0">
              <a:latin typeface="Arial" charset="0"/>
              <a:cs typeface="Arial" charset="0"/>
            </a:endParaRPr>
          </a:p>
        </p:txBody>
      </p:sp>
      <p:sp>
        <p:nvSpPr>
          <p:cNvPr id="83972" name="Slide Number Placeholder 3"/>
          <p:cNvSpPr>
            <a:spLocks noGrp="1"/>
          </p:cNvSpPr>
          <p:nvPr>
            <p:ph type="sldNum" sz="quarter" idx="5"/>
          </p:nvPr>
        </p:nvSpPr>
        <p:spPr>
          <a:noFill/>
        </p:spPr>
        <p:txBody>
          <a:bodyPr/>
          <a:lstStyle/>
          <a:p>
            <a:fld id="{DB861273-F625-4BBD-BE33-AE7767201FBC}" type="slidenum">
              <a:rPr lang="en-US" smtClean="0">
                <a:latin typeface="Arial" charset="0"/>
                <a:cs typeface="Arial" charset="0"/>
              </a:rPr>
              <a:pPr/>
              <a:t>32</a:t>
            </a:fld>
            <a:endParaRPr lang="en-US"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D0AA3DF0-8185-43F1-9EC2-11CEB7DE742F}" type="datetime1">
              <a:rPr lang="es-MX" smtClean="0"/>
              <a:pPr/>
              <a:t>6/29/12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0199905-B910-433B-A8EE-6F7BD097F5F2}" type="slidenum">
              <a:rPr lang="es-MX" smtClean="0"/>
              <a:pPr/>
              <a:t>‹#›</a:t>
            </a:fld>
            <a:endParaRPr lang="es-MX"/>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7FA940D-3C2F-4687-830A-F49CF9054224}" type="datetime1">
              <a:rPr lang="es-MX" smtClean="0"/>
              <a:pPr/>
              <a:t>6/29/12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0199905-B910-433B-A8EE-6F7BD097F5F2}" type="slidenum">
              <a:rPr lang="es-MX" smtClean="0"/>
              <a:pPr/>
              <a:t>‹#›</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B281011-65EA-4449-956A-361AE17DFE01}" type="datetime1">
              <a:rPr lang="es-MX" smtClean="0"/>
              <a:pPr/>
              <a:t>6/29/12</a:t>
            </a:fld>
            <a:endParaRPr lang="es-MX"/>
          </a:p>
        </p:txBody>
      </p:sp>
      <p:sp>
        <p:nvSpPr>
          <p:cNvPr id="5" name="Footer Placeholder 4"/>
          <p:cNvSpPr>
            <a:spLocks noGrp="1"/>
          </p:cNvSpPr>
          <p:nvPr>
            <p:ph type="ftr" sz="quarter" idx="11"/>
          </p:nvPr>
        </p:nvSpPr>
        <p:spPr>
          <a:xfrm>
            <a:off x="2640597" y="6377459"/>
            <a:ext cx="3836404" cy="365125"/>
          </a:xfrm>
        </p:spPr>
        <p:txBody>
          <a:bodyPr/>
          <a:lstStyle/>
          <a:p>
            <a:endParaRPr lang="es-MX"/>
          </a:p>
        </p:txBody>
      </p:sp>
      <p:sp>
        <p:nvSpPr>
          <p:cNvPr id="6" name="Slide Number Placeholder 5"/>
          <p:cNvSpPr>
            <a:spLocks noGrp="1"/>
          </p:cNvSpPr>
          <p:nvPr>
            <p:ph type="sldNum" sz="quarter" idx="12"/>
          </p:nvPr>
        </p:nvSpPr>
        <p:spPr/>
        <p:txBody>
          <a:bodyPr/>
          <a:lstStyle/>
          <a:p>
            <a:fld id="{F0199905-B910-433B-A8EE-6F7BD097F5F2}" type="slidenum">
              <a:rPr lang="es-MX" smtClean="0"/>
              <a:pPr/>
              <a:t>‹#›</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680A94B-E765-44E0-AF32-D4DFF2EF6B2D}" type="datetime1">
              <a:rPr lang="es-MX" smtClean="0"/>
              <a:pPr/>
              <a:t>6/29/12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0199905-B910-433B-A8EE-6F7BD097F5F2}" type="slidenum">
              <a:rPr lang="es-MX" smtClean="0"/>
              <a:pPr/>
              <a:t>‹#›</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E2F3D5A-10C3-4F4F-9E92-54248D72BB39}" type="datetime1">
              <a:rPr lang="es-MX" smtClean="0"/>
              <a:pPr/>
              <a:t>6/29/12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0199905-B910-433B-A8EE-6F7BD097F5F2}" type="slidenum">
              <a:rPr lang="es-MX" smtClean="0"/>
              <a:pPr/>
              <a:t>‹#›</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E493A36-E3F5-4ACE-845B-E7D7202ED19F}" type="datetime1">
              <a:rPr lang="es-MX" smtClean="0"/>
              <a:pPr/>
              <a:t>6/29/12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0199905-B910-433B-A8EE-6F7BD097F5F2}" type="slidenum">
              <a:rPr lang="es-MX" smtClean="0"/>
              <a:pPr/>
              <a:t>‹#›</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3879FD2-BB38-4C9B-A0E6-A37A6820BA04}" type="datetime1">
              <a:rPr lang="es-MX" smtClean="0"/>
              <a:pPr/>
              <a:t>6/29/12</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F0199905-B910-433B-A8EE-6F7BD097F5F2}" type="slidenum">
              <a:rPr lang="es-MX" smtClean="0"/>
              <a:pPr/>
              <a:t>‹#›</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A3BF134-356C-4621-8098-DF7B8C218D3C}" type="datetime1">
              <a:rPr lang="es-MX" smtClean="0"/>
              <a:pPr/>
              <a:t>6/29/12</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F0199905-B910-433B-A8EE-6F7BD097F5F2}" type="slidenum">
              <a:rPr lang="es-MX" smtClean="0"/>
              <a:pPr/>
              <a:t>‹#›</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CA367C-D04A-4294-9A30-F69590D42441}" type="datetime1">
              <a:rPr lang="es-MX" smtClean="0"/>
              <a:pPr/>
              <a:t>6/29/12</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F0199905-B910-433B-A8EE-6F7BD097F5F2}" type="slidenum">
              <a:rPr lang="es-MX" smtClean="0"/>
              <a:pPr/>
              <a:t>‹#›</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24FD489-E096-4816-8B73-09ADD58859F8}" type="datetime1">
              <a:rPr lang="es-MX" smtClean="0"/>
              <a:pPr/>
              <a:t>6/29/12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0199905-B910-433B-A8EE-6F7BD097F5F2}" type="slidenum">
              <a:rPr lang="es-MX" smtClean="0"/>
              <a:pPr/>
              <a:t>‹#›</a:t>
            </a:fld>
            <a:endParaRPr lang="es-MX"/>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212960D1-CC2F-4F0B-B2C6-D932B489C338}" type="datetime1">
              <a:rPr lang="es-MX" smtClean="0"/>
              <a:pPr/>
              <a:t>6/29/12</a:t>
            </a:fld>
            <a:endParaRPr lang="es-MX"/>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s-MX"/>
          </a:p>
        </p:txBody>
      </p:sp>
      <p:sp>
        <p:nvSpPr>
          <p:cNvPr id="7" name="Slide Number Placeholder 6"/>
          <p:cNvSpPr>
            <a:spLocks noGrp="1"/>
          </p:cNvSpPr>
          <p:nvPr>
            <p:ph type="sldNum" sz="quarter" idx="12"/>
          </p:nvPr>
        </p:nvSpPr>
        <p:spPr>
          <a:xfrm>
            <a:off x="8339328" y="1170432"/>
            <a:ext cx="733864" cy="201168"/>
          </a:xfrm>
        </p:spPr>
        <p:txBody>
          <a:bodyPr/>
          <a:lstStyle/>
          <a:p>
            <a:fld id="{F0199905-B910-433B-A8EE-6F7BD097F5F2}" type="slidenum">
              <a:rPr lang="es-MX" smtClean="0"/>
              <a:pPr/>
              <a:t>‹#›</a:t>
            </a:fld>
            <a:endParaRPr lang="es-MX"/>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5F074F9C-CBB3-415C-BD05-6F952F2333E4}" type="datetime1">
              <a:rPr lang="es-MX" smtClean="0"/>
              <a:pPr/>
              <a:t>6/29/12</a:t>
            </a:fld>
            <a:endParaRPr lang="es-MX"/>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s-MX"/>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F0199905-B910-433B-A8EE-6F7BD097F5F2}" type="slidenum">
              <a:rPr lang="es-MX" smtClean="0"/>
              <a:pPr/>
              <a:t>‹#›</a:t>
            </a:fld>
            <a:endParaRPr lang="es-MX"/>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ideas.repec.org/p/tul/wpaper/1118.html" TargetMode="External"/><Relationship Id="rId3" Type="http://schemas.openxmlformats.org/officeDocument/2006/relationships/hyperlink" Target="http://www.wider.unu.edu/publications/working-papers/2012/en_GB/wp2012-010/"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2400"/>
            <a:ext cx="9144000" cy="4932784"/>
          </a:xfrm>
        </p:spPr>
        <p:txBody>
          <a:bodyPr>
            <a:noAutofit/>
          </a:bodyPr>
          <a:lstStyle/>
          <a:p>
            <a:pPr algn="ctr"/>
            <a:r>
              <a:rPr lang="en-US" sz="5400" dirty="0" smtClean="0"/>
              <a:t>Declining Inequality in Latin America:</a:t>
            </a:r>
            <a:br>
              <a:rPr lang="en-US" sz="5400" dirty="0" smtClean="0"/>
            </a:br>
            <a:r>
              <a:rPr lang="en-US" sz="5400" dirty="0" smtClean="0"/>
              <a:t>How Much, Since When and Why</a:t>
            </a:r>
            <a:br>
              <a:rPr lang="en-US" sz="5400" dirty="0" smtClean="0"/>
            </a:br>
            <a:r>
              <a:rPr lang="es-AR" sz="4000" dirty="0" smtClean="0">
                <a:solidFill>
                  <a:schemeClr val="tx1"/>
                </a:solidFill>
              </a:rPr>
              <a:t>Nora </a:t>
            </a:r>
            <a:r>
              <a:rPr lang="es-AR" sz="4000" dirty="0" err="1" smtClean="0">
                <a:solidFill>
                  <a:schemeClr val="tx1"/>
                </a:solidFill>
              </a:rPr>
              <a:t>Lustig</a:t>
            </a:r>
            <a:r>
              <a:rPr lang="en-US" sz="3200" dirty="0" smtClean="0"/>
              <a:t> </a:t>
            </a:r>
            <a:br>
              <a:rPr lang="en-US" sz="3200" dirty="0" smtClean="0"/>
            </a:br>
            <a:r>
              <a:rPr lang="en-US" sz="3200" dirty="0" smtClean="0">
                <a:solidFill>
                  <a:schemeClr val="tx1"/>
                </a:solidFill>
              </a:rPr>
              <a:t>Professor, Tulane University</a:t>
            </a:r>
            <a:br>
              <a:rPr lang="en-US" sz="3200" dirty="0" smtClean="0">
                <a:solidFill>
                  <a:schemeClr val="tx1"/>
                </a:solidFill>
              </a:rPr>
            </a:br>
            <a:r>
              <a:rPr lang="en-US" sz="3200" dirty="0" smtClean="0">
                <a:solidFill>
                  <a:schemeClr val="tx1"/>
                </a:solidFill>
              </a:rPr>
              <a:t>Nonresident Fellow, CGD and IAD</a:t>
            </a:r>
            <a:br>
              <a:rPr lang="en-US" sz="3200" dirty="0" smtClean="0">
                <a:solidFill>
                  <a:schemeClr val="tx1"/>
                </a:solidFill>
              </a:rPr>
            </a:br>
            <a:r>
              <a:rPr lang="en-US" sz="3200" dirty="0" smtClean="0">
                <a:solidFill>
                  <a:schemeClr val="tx1"/>
                </a:solidFill>
              </a:rPr>
              <a:t/>
            </a:r>
            <a:br>
              <a:rPr lang="en-US" sz="3200" dirty="0" smtClean="0">
                <a:solidFill>
                  <a:schemeClr val="tx1"/>
                </a:solidFill>
              </a:rPr>
            </a:br>
            <a:endParaRPr lang="en-US" sz="3200" dirty="0">
              <a:solidFill>
                <a:schemeClr val="accent1">
                  <a:satMod val="150000"/>
                </a:schemeClr>
              </a:solidFill>
            </a:endParaRPr>
          </a:p>
        </p:txBody>
      </p:sp>
      <p:sp>
        <p:nvSpPr>
          <p:cNvPr id="8195" name="Subtitle 2"/>
          <p:cNvSpPr>
            <a:spLocks noGrp="1"/>
          </p:cNvSpPr>
          <p:nvPr>
            <p:ph type="subTitle" idx="1"/>
          </p:nvPr>
        </p:nvSpPr>
        <p:spPr>
          <a:xfrm>
            <a:off x="0" y="5157192"/>
            <a:ext cx="8964488" cy="1700808"/>
          </a:xfrm>
        </p:spPr>
        <p:txBody>
          <a:bodyPr>
            <a:noAutofit/>
          </a:bodyPr>
          <a:lstStyle/>
          <a:p>
            <a:pPr algn="ctr"/>
            <a:r>
              <a:rPr lang="en-US" sz="2800" b="1" i="1" dirty="0" smtClean="0"/>
              <a:t>Beijing, China, February 21, 2012 (</a:t>
            </a:r>
            <a:r>
              <a:rPr lang="en-US" sz="2800" b="1" i="1" smtClean="0"/>
              <a:t>via Skype)</a:t>
            </a:r>
            <a:endParaRPr lang="en-US" sz="2800" b="1" i="1" dirty="0" smtClean="0"/>
          </a:p>
          <a:p>
            <a:pPr algn="ctr" eaLnBrk="1" hangingPunct="1"/>
            <a:endParaRPr lang="en-US" sz="2800" b="1" dirty="0" smtClean="0">
              <a:solidFill>
                <a:schemeClr val="tx1"/>
              </a:solidFill>
            </a:endParaRPr>
          </a:p>
        </p:txBody>
      </p:sp>
      <p:sp>
        <p:nvSpPr>
          <p:cNvPr id="4" name="Slide Number Placeholder 3"/>
          <p:cNvSpPr>
            <a:spLocks noGrp="1"/>
          </p:cNvSpPr>
          <p:nvPr>
            <p:ph type="sldNum" sz="quarter" idx="12"/>
          </p:nvPr>
        </p:nvSpPr>
        <p:spPr/>
        <p:txBody>
          <a:bodyPr/>
          <a:lstStyle/>
          <a:p>
            <a:pPr>
              <a:defRPr/>
            </a:pPr>
            <a:fld id="{AF28067A-4B2C-44E5-9347-D4FF16BEED62}" type="slidenum">
              <a:rPr lang="en-US"/>
              <a:pPr>
                <a:defRPr/>
              </a:pPr>
              <a:t>1</a:t>
            </a:fld>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9144000" cy="1252728"/>
          </a:xfrm>
        </p:spPr>
        <p:txBody>
          <a:bodyPr>
            <a:noAutofit/>
          </a:bodyPr>
          <a:lstStyle/>
          <a:p>
            <a:r>
              <a:rPr lang="es-AR" sz="3600" dirty="0" err="1" smtClean="0"/>
              <a:t>Comparing</a:t>
            </a:r>
            <a:r>
              <a:rPr lang="es-AR" sz="3600" dirty="0" smtClean="0"/>
              <a:t> </a:t>
            </a:r>
            <a:r>
              <a:rPr lang="es-AR" sz="3600" dirty="0" err="1" smtClean="0"/>
              <a:t>the</a:t>
            </a:r>
            <a:r>
              <a:rPr lang="es-AR" sz="3600" dirty="0" smtClean="0"/>
              <a:t> </a:t>
            </a:r>
            <a:r>
              <a:rPr lang="es-AR" sz="3600" dirty="0" err="1" smtClean="0"/>
              <a:t>Increase</a:t>
            </a:r>
            <a:r>
              <a:rPr lang="es-AR" sz="3600" dirty="0" smtClean="0"/>
              <a:t> in </a:t>
            </a:r>
            <a:r>
              <a:rPr lang="es-AR" sz="3600" dirty="0" err="1" smtClean="0"/>
              <a:t>the</a:t>
            </a:r>
            <a:r>
              <a:rPr lang="es-AR" sz="3600" dirty="0" smtClean="0"/>
              <a:t> 1990’s </a:t>
            </a:r>
            <a:r>
              <a:rPr lang="es-AR" sz="3600" dirty="0" err="1" smtClean="0"/>
              <a:t>with</a:t>
            </a:r>
            <a:r>
              <a:rPr lang="es-AR" sz="3600" dirty="0" smtClean="0"/>
              <a:t> Decline in </a:t>
            </a:r>
            <a:r>
              <a:rPr lang="es-AR" sz="3600" dirty="0" err="1" smtClean="0"/>
              <a:t>the</a:t>
            </a:r>
            <a:r>
              <a:rPr lang="es-AR" sz="3600" dirty="0" smtClean="0"/>
              <a:t> 2000’s (</a:t>
            </a:r>
            <a:r>
              <a:rPr lang="es-AR" sz="3600" dirty="0" err="1" smtClean="0"/>
              <a:t>Lustig</a:t>
            </a:r>
            <a:r>
              <a:rPr lang="es-AR" sz="3600" dirty="0" smtClean="0"/>
              <a:t> et al., 2011)</a:t>
            </a:r>
            <a:endParaRPr lang="en-US" sz="3600" dirty="0"/>
          </a:p>
        </p:txBody>
      </p:sp>
      <p:sp>
        <p:nvSpPr>
          <p:cNvPr id="5" name="Slide Number Placeholder 4"/>
          <p:cNvSpPr>
            <a:spLocks noGrp="1"/>
          </p:cNvSpPr>
          <p:nvPr>
            <p:ph type="sldNum" sz="quarter" idx="12"/>
          </p:nvPr>
        </p:nvSpPr>
        <p:spPr/>
        <p:txBody>
          <a:bodyPr/>
          <a:lstStyle/>
          <a:p>
            <a:fld id="{F0199905-B910-433B-A8EE-6F7BD097F5F2}" type="slidenum">
              <a:rPr lang="es-MX" smtClean="0"/>
              <a:pPr/>
              <a:t>10</a:t>
            </a:fld>
            <a:endParaRPr lang="es-MX"/>
          </a:p>
        </p:txBody>
      </p:sp>
      <p:pic>
        <p:nvPicPr>
          <p:cNvPr id="6" name="Content Placeholder 5"/>
          <p:cNvPicPr>
            <a:picLocks noGrp="1" noChangeAspect="1" noChangeArrowheads="1"/>
          </p:cNvPicPr>
          <p:nvPr>
            <p:ph idx="1"/>
          </p:nvPr>
        </p:nvPicPr>
        <p:blipFill>
          <a:blip r:embed="rId2" cstate="print"/>
          <a:srcRect l="3054" r="3054"/>
          <a:stretch>
            <a:fillRect/>
          </a:stretch>
        </p:blipFill>
        <p:spPr bwMode="auto">
          <a:xfrm>
            <a:off x="323528" y="1775191"/>
            <a:ext cx="8496944" cy="4625609"/>
          </a:xfrm>
          <a:prstGeom prst="rect">
            <a:avLst/>
          </a:prstGeom>
          <a:noFill/>
          <a:ln w="1">
            <a:noFill/>
            <a:miter lim="800000"/>
            <a:headEnd/>
            <a:tailEnd type="none" w="med" len="med"/>
          </a:ln>
          <a:effectLst/>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10146"/>
          </a:xfrm>
        </p:spPr>
        <p:txBody>
          <a:bodyPr>
            <a:noAutofit/>
          </a:bodyPr>
          <a:lstStyle/>
          <a:p>
            <a:pPr algn="ctr">
              <a:defRPr/>
            </a:pPr>
            <a:r>
              <a:rPr lang="en-US" sz="3600" dirty="0" smtClean="0"/>
              <a:t>Declining Inequality in LA: Since When?</a:t>
            </a:r>
            <a:endParaRPr lang="en-US" sz="3600" b="1" dirty="0"/>
          </a:p>
        </p:txBody>
      </p:sp>
      <p:sp>
        <p:nvSpPr>
          <p:cNvPr id="11267" name="Content Placeholder 2"/>
          <p:cNvSpPr>
            <a:spLocks noGrp="1"/>
          </p:cNvSpPr>
          <p:nvPr>
            <p:ph idx="1"/>
          </p:nvPr>
        </p:nvSpPr>
        <p:spPr>
          <a:xfrm>
            <a:off x="228600" y="1524000"/>
            <a:ext cx="8610600" cy="5334000"/>
          </a:xfrm>
        </p:spPr>
        <p:txBody>
          <a:bodyPr>
            <a:normAutofit/>
          </a:bodyPr>
          <a:lstStyle/>
          <a:p>
            <a:pPr algn="just" eaLnBrk="1" hangingPunct="1"/>
            <a:endParaRPr lang="es-MX" sz="2800" dirty="0" smtClean="0"/>
          </a:p>
          <a:p>
            <a:pPr algn="just" eaLnBrk="1" hangingPunct="1"/>
            <a:r>
              <a:rPr lang="es-MX" sz="2800" dirty="0" smtClean="0"/>
              <a:t>In </a:t>
            </a:r>
            <a:r>
              <a:rPr lang="es-MX" sz="2800" dirty="0" err="1" smtClean="0"/>
              <a:t>three</a:t>
            </a:r>
            <a:r>
              <a:rPr lang="es-MX" sz="2800" dirty="0" smtClean="0"/>
              <a:t> </a:t>
            </a:r>
            <a:r>
              <a:rPr lang="es-MX" sz="2800" dirty="0" err="1" smtClean="0"/>
              <a:t>countries</a:t>
            </a:r>
            <a:r>
              <a:rPr lang="es-MX" sz="2800" dirty="0" smtClean="0"/>
              <a:t>, </a:t>
            </a:r>
            <a:r>
              <a:rPr lang="es-MX" sz="2800" dirty="0" err="1" smtClean="0"/>
              <a:t>during</a:t>
            </a:r>
            <a:r>
              <a:rPr lang="es-MX" sz="2800" dirty="0" smtClean="0"/>
              <a:t> </a:t>
            </a:r>
            <a:r>
              <a:rPr lang="es-MX" sz="2800" dirty="0" err="1" smtClean="0"/>
              <a:t>second</a:t>
            </a:r>
            <a:r>
              <a:rPr lang="es-MX" sz="2800" dirty="0" smtClean="0"/>
              <a:t> </a:t>
            </a:r>
            <a:r>
              <a:rPr lang="es-MX" sz="2800" dirty="0" err="1" smtClean="0"/>
              <a:t>half</a:t>
            </a:r>
            <a:r>
              <a:rPr lang="es-MX" sz="2800" dirty="0" smtClean="0"/>
              <a:t> of 1990s: </a:t>
            </a:r>
            <a:r>
              <a:rPr lang="es-MX" sz="2800" dirty="0" err="1" smtClean="0"/>
              <a:t>Mexico</a:t>
            </a:r>
            <a:r>
              <a:rPr lang="es-MX" sz="2800" dirty="0" smtClean="0"/>
              <a:t>, </a:t>
            </a:r>
            <a:r>
              <a:rPr lang="es-MX" sz="2800" dirty="0" err="1" smtClean="0"/>
              <a:t>Brazil</a:t>
            </a:r>
            <a:r>
              <a:rPr lang="es-MX" sz="2800" dirty="0" smtClean="0"/>
              <a:t> and Chile</a:t>
            </a:r>
          </a:p>
          <a:p>
            <a:pPr algn="just" eaLnBrk="1" hangingPunct="1"/>
            <a:endParaRPr lang="es-MX" sz="2800" dirty="0"/>
          </a:p>
          <a:p>
            <a:pPr algn="just" eaLnBrk="1" hangingPunct="1"/>
            <a:r>
              <a:rPr lang="es-MX" sz="2800" dirty="0" smtClean="0"/>
              <a:t>In </a:t>
            </a:r>
            <a:r>
              <a:rPr lang="es-MX" sz="2800" dirty="0" err="1" smtClean="0"/>
              <a:t>six</a:t>
            </a:r>
            <a:r>
              <a:rPr lang="es-MX" sz="2800" dirty="0" smtClean="0"/>
              <a:t>, </a:t>
            </a:r>
            <a:r>
              <a:rPr lang="es-MX" sz="2800" dirty="0" err="1" smtClean="0"/>
              <a:t>started</a:t>
            </a:r>
            <a:r>
              <a:rPr lang="es-MX" sz="2800" dirty="0" smtClean="0"/>
              <a:t> in 2002-2003: Argentina, Bolivia, El Salvador, Paraguay, </a:t>
            </a:r>
            <a:r>
              <a:rPr lang="es-MX" sz="2800" dirty="0" err="1" smtClean="0"/>
              <a:t>Panama</a:t>
            </a:r>
            <a:r>
              <a:rPr lang="es-MX" sz="2800" dirty="0" smtClean="0"/>
              <a:t> and </a:t>
            </a:r>
            <a:r>
              <a:rPr lang="es-MX" sz="2800" dirty="0" err="1" smtClean="0"/>
              <a:t>Peru</a:t>
            </a:r>
            <a:endParaRPr lang="es-MX" sz="2800" dirty="0" smtClean="0"/>
          </a:p>
          <a:p>
            <a:pPr algn="just" eaLnBrk="1" hangingPunct="1"/>
            <a:endParaRPr lang="es-MX" sz="2800" dirty="0"/>
          </a:p>
          <a:p>
            <a:pPr algn="just" eaLnBrk="1" hangingPunct="1"/>
            <a:r>
              <a:rPr lang="es-MX" sz="2800" dirty="0" smtClean="0"/>
              <a:t>In </a:t>
            </a:r>
            <a:r>
              <a:rPr lang="es-MX" sz="2800" dirty="0" err="1" smtClean="0"/>
              <a:t>others</a:t>
            </a:r>
            <a:r>
              <a:rPr lang="es-MX" sz="2800" dirty="0" smtClean="0"/>
              <a:t>, </a:t>
            </a:r>
            <a:r>
              <a:rPr lang="es-MX" sz="2800" dirty="0" err="1" smtClean="0"/>
              <a:t>although</a:t>
            </a:r>
            <a:r>
              <a:rPr lang="es-MX" sz="2800" dirty="0" smtClean="0"/>
              <a:t> </a:t>
            </a:r>
            <a:r>
              <a:rPr lang="es-MX" sz="2800" dirty="0" err="1" smtClean="0"/>
              <a:t>there</a:t>
            </a:r>
            <a:r>
              <a:rPr lang="es-MX" sz="2800" dirty="0" smtClean="0"/>
              <a:t> are </a:t>
            </a:r>
            <a:r>
              <a:rPr lang="es-MX" sz="2800" dirty="0" err="1" smtClean="0"/>
              <a:t>fluctuations</a:t>
            </a:r>
            <a:r>
              <a:rPr lang="es-MX" sz="2800" dirty="0" smtClean="0"/>
              <a:t>, </a:t>
            </a:r>
            <a:r>
              <a:rPr lang="es-MX" sz="2800" dirty="0" err="1" smtClean="0"/>
              <a:t>inequality</a:t>
            </a:r>
            <a:r>
              <a:rPr lang="es-MX" sz="2800" dirty="0" smtClean="0"/>
              <a:t> </a:t>
            </a:r>
            <a:r>
              <a:rPr lang="es-MX" sz="2800" dirty="0" err="1" smtClean="0"/>
              <a:t>between</a:t>
            </a:r>
            <a:r>
              <a:rPr lang="es-MX" sz="2800" dirty="0" smtClean="0"/>
              <a:t> 2000 and 2009 </a:t>
            </a:r>
            <a:r>
              <a:rPr lang="es-MX" sz="2800" dirty="0" err="1" smtClean="0"/>
              <a:t>increased</a:t>
            </a:r>
            <a:r>
              <a:rPr lang="es-MX" sz="2800" dirty="0" smtClean="0"/>
              <a:t>: Costa Rica, Honduras and Uruguay</a:t>
            </a:r>
            <a:endParaRPr lang="es-MX" dirty="0" smtClean="0"/>
          </a:p>
          <a:p>
            <a:pPr lvl="1" algn="just" eaLnBrk="1" hangingPunct="1"/>
            <a:endParaRPr lang="es-MX" dirty="0" smtClean="0"/>
          </a:p>
          <a:p>
            <a:pPr algn="just" eaLnBrk="1" hangingPunct="1"/>
            <a:endParaRPr lang="es-MX" dirty="0" smtClean="0"/>
          </a:p>
          <a:p>
            <a:pPr algn="just" eaLnBrk="1" hangingPunct="1"/>
            <a:endParaRPr lang="es-MX" dirty="0" smtClean="0"/>
          </a:p>
          <a:p>
            <a:pPr algn="just" eaLnBrk="1" hangingPunct="1">
              <a:buFont typeface="Wingdings 2" pitchFamily="18" charset="2"/>
              <a:buNone/>
            </a:pPr>
            <a:endParaRPr lang="es-MX" dirty="0" smtClean="0"/>
          </a:p>
        </p:txBody>
      </p:sp>
      <p:sp>
        <p:nvSpPr>
          <p:cNvPr id="5" name="Slide Number Placeholder 4"/>
          <p:cNvSpPr>
            <a:spLocks noGrp="1"/>
          </p:cNvSpPr>
          <p:nvPr>
            <p:ph type="sldNum" sz="quarter" idx="12"/>
          </p:nvPr>
        </p:nvSpPr>
        <p:spPr/>
        <p:txBody>
          <a:bodyPr>
            <a:normAutofit/>
          </a:bodyPr>
          <a:lstStyle/>
          <a:p>
            <a:pPr>
              <a:defRPr/>
            </a:pPr>
            <a:fld id="{E47A7C7B-5295-4A9E-B347-E6F49EBB680F}" type="slidenum">
              <a:rPr lang="en-US"/>
              <a:pPr>
                <a:defRPr/>
              </a:pPr>
              <a:t>11</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446550"/>
          </a:xfrm>
          <a:prstGeom prst="rect">
            <a:avLst/>
          </a:prstGeom>
          <a:solidFill>
            <a:schemeClr val="tx1"/>
          </a:solidFill>
        </p:spPr>
        <p:txBody>
          <a:bodyPr wrap="square" rtlCol="0">
            <a:spAutoFit/>
          </a:bodyPr>
          <a:lstStyle/>
          <a:p>
            <a:endParaRPr lang="es-MX" sz="4400" b="1" dirty="0" smtClean="0">
              <a:solidFill>
                <a:srgbClr val="FFC000"/>
              </a:solidFill>
            </a:endParaRPr>
          </a:p>
          <a:p>
            <a:r>
              <a:rPr lang="es-MX" sz="4400" b="1" dirty="0" err="1" smtClean="0">
                <a:solidFill>
                  <a:srgbClr val="FFC000"/>
                </a:solidFill>
              </a:rPr>
              <a:t>Gini</a:t>
            </a:r>
            <a:r>
              <a:rPr lang="es-MX" sz="4400" b="1" dirty="0" smtClean="0">
                <a:solidFill>
                  <a:srgbClr val="FFC000"/>
                </a:solidFill>
              </a:rPr>
              <a:t> 1996=100 (</a:t>
            </a:r>
            <a:r>
              <a:rPr lang="es-MX" sz="4400" b="1" dirty="0" err="1" smtClean="0">
                <a:solidFill>
                  <a:srgbClr val="FFC000"/>
                </a:solidFill>
              </a:rPr>
              <a:t>Lustig</a:t>
            </a:r>
            <a:r>
              <a:rPr lang="es-MX" sz="4400" b="1" dirty="0" smtClean="0">
                <a:solidFill>
                  <a:srgbClr val="FFC000"/>
                </a:solidFill>
              </a:rPr>
              <a:t> et al, 2011)</a:t>
            </a:r>
            <a:endParaRPr lang="es-MX" sz="4400" b="1" dirty="0">
              <a:solidFill>
                <a:srgbClr val="FFC000"/>
              </a:solidFill>
            </a:endParaRPr>
          </a:p>
        </p:txBody>
      </p:sp>
      <p:pic>
        <p:nvPicPr>
          <p:cNvPr id="4099" name="Picture 3"/>
          <p:cNvPicPr>
            <a:picLocks noChangeAspect="1" noChangeArrowheads="1"/>
          </p:cNvPicPr>
          <p:nvPr/>
        </p:nvPicPr>
        <p:blipFill>
          <a:blip r:embed="rId2" cstate="print"/>
          <a:srcRect/>
          <a:stretch>
            <a:fillRect/>
          </a:stretch>
        </p:blipFill>
        <p:spPr bwMode="auto">
          <a:xfrm>
            <a:off x="683568" y="2276872"/>
            <a:ext cx="7416823" cy="4425843"/>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F0199905-B910-433B-A8EE-6F7BD097F5F2}" type="slidenum">
              <a:rPr lang="es-MX" smtClean="0"/>
              <a:pPr/>
              <a:t>12</a:t>
            </a:fld>
            <a:endParaRPr lang="es-MX"/>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51520" y="260648"/>
            <a:ext cx="8640960" cy="769441"/>
          </a:xfrm>
          <a:prstGeom prst="rect">
            <a:avLst/>
          </a:prstGeom>
          <a:solidFill>
            <a:schemeClr val="tx1"/>
          </a:solidFill>
        </p:spPr>
        <p:txBody>
          <a:bodyPr wrap="square" rtlCol="0">
            <a:spAutoFit/>
          </a:bodyPr>
          <a:lstStyle/>
          <a:p>
            <a:r>
              <a:rPr lang="es-MX" sz="4400" b="1" dirty="0" err="1" smtClean="0">
                <a:solidFill>
                  <a:srgbClr val="FFC000"/>
                </a:solidFill>
              </a:rPr>
              <a:t>Gini</a:t>
            </a:r>
            <a:r>
              <a:rPr lang="es-MX" sz="4400" b="1" dirty="0" smtClean="0">
                <a:solidFill>
                  <a:srgbClr val="FFC000"/>
                </a:solidFill>
              </a:rPr>
              <a:t> 1999=100 (</a:t>
            </a:r>
            <a:r>
              <a:rPr lang="es-MX" sz="4400" b="1" dirty="0" err="1" smtClean="0">
                <a:solidFill>
                  <a:srgbClr val="FFC000"/>
                </a:solidFill>
              </a:rPr>
              <a:t>Lustig</a:t>
            </a:r>
            <a:r>
              <a:rPr lang="es-MX" sz="4400" b="1" dirty="0" smtClean="0">
                <a:solidFill>
                  <a:srgbClr val="FFC000"/>
                </a:solidFill>
              </a:rPr>
              <a:t> et al, 2011)</a:t>
            </a:r>
            <a:endParaRPr lang="es-MX" sz="4400" b="1" dirty="0">
              <a:solidFill>
                <a:srgbClr val="FFC000"/>
              </a:solidFill>
            </a:endParaRPr>
          </a:p>
        </p:txBody>
      </p:sp>
      <p:pic>
        <p:nvPicPr>
          <p:cNvPr id="5123" name="Picture 3"/>
          <p:cNvPicPr>
            <a:picLocks noChangeAspect="1" noChangeArrowheads="1"/>
          </p:cNvPicPr>
          <p:nvPr/>
        </p:nvPicPr>
        <p:blipFill>
          <a:blip r:embed="rId2" cstate="print"/>
          <a:srcRect/>
          <a:stretch>
            <a:fillRect/>
          </a:stretch>
        </p:blipFill>
        <p:spPr bwMode="auto">
          <a:xfrm>
            <a:off x="539552" y="1916832"/>
            <a:ext cx="8118419" cy="4176463"/>
          </a:xfrm>
          <a:prstGeom prst="rect">
            <a:avLst/>
          </a:prstGeom>
          <a:noFill/>
          <a:ln w="9525">
            <a:noFill/>
            <a:miter lim="800000"/>
            <a:headEnd/>
            <a:tailEnd/>
          </a:ln>
          <a:effectLst/>
        </p:spPr>
      </p:pic>
      <p:cxnSp>
        <p:nvCxnSpPr>
          <p:cNvPr id="5" name="Straight Connector 4"/>
          <p:cNvCxnSpPr/>
          <p:nvPr/>
        </p:nvCxnSpPr>
        <p:spPr>
          <a:xfrm rot="5400000">
            <a:off x="2087724" y="3969060"/>
            <a:ext cx="324036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0199905-B910-433B-A8EE-6F7BD097F5F2}" type="slidenum">
              <a:rPr lang="es-MX" smtClean="0"/>
              <a:pPr/>
              <a:t>13</a:t>
            </a:fld>
            <a:endParaRPr lang="es-MX"/>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51520" y="260648"/>
            <a:ext cx="8280920" cy="707886"/>
          </a:xfrm>
          <a:prstGeom prst="rect">
            <a:avLst/>
          </a:prstGeom>
          <a:solidFill>
            <a:schemeClr val="tx1"/>
          </a:solidFill>
        </p:spPr>
        <p:txBody>
          <a:bodyPr wrap="square" rtlCol="0">
            <a:spAutoFit/>
          </a:bodyPr>
          <a:lstStyle/>
          <a:p>
            <a:r>
              <a:rPr lang="es-MX" sz="4000" b="1" dirty="0" err="1" smtClean="0">
                <a:solidFill>
                  <a:srgbClr val="FFC000"/>
                </a:solidFill>
              </a:rPr>
              <a:t>Rising</a:t>
            </a:r>
            <a:r>
              <a:rPr lang="es-MX" sz="4000" b="1" dirty="0" smtClean="0">
                <a:solidFill>
                  <a:srgbClr val="FFC000"/>
                </a:solidFill>
              </a:rPr>
              <a:t> </a:t>
            </a:r>
            <a:r>
              <a:rPr lang="es-MX" sz="4000" b="1" dirty="0" err="1" smtClean="0">
                <a:solidFill>
                  <a:srgbClr val="FFC000"/>
                </a:solidFill>
              </a:rPr>
              <a:t>Inequality</a:t>
            </a:r>
            <a:r>
              <a:rPr lang="es-MX" sz="4000" b="1" dirty="0" smtClean="0">
                <a:solidFill>
                  <a:srgbClr val="FFC000"/>
                </a:solidFill>
              </a:rPr>
              <a:t> 2000-2009 </a:t>
            </a:r>
            <a:endParaRPr lang="es-MX" sz="4000" b="1" i="1" dirty="0">
              <a:solidFill>
                <a:srgbClr val="FFC000"/>
              </a:solidFill>
            </a:endParaRPr>
          </a:p>
        </p:txBody>
      </p:sp>
      <p:pic>
        <p:nvPicPr>
          <p:cNvPr id="6146" name="Picture 2"/>
          <p:cNvPicPr>
            <a:picLocks noChangeAspect="1" noChangeArrowheads="1"/>
          </p:cNvPicPr>
          <p:nvPr/>
        </p:nvPicPr>
        <p:blipFill>
          <a:blip r:embed="rId2" cstate="print"/>
          <a:srcRect/>
          <a:stretch>
            <a:fillRect/>
          </a:stretch>
        </p:blipFill>
        <p:spPr bwMode="auto">
          <a:xfrm>
            <a:off x="683568" y="1844824"/>
            <a:ext cx="7978446" cy="4104455"/>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F0199905-B910-433B-A8EE-6F7BD097F5F2}" type="slidenum">
              <a:rPr lang="es-MX" smtClean="0"/>
              <a:pPr/>
              <a:t>14</a:t>
            </a:fld>
            <a:endParaRPr lang="es-MX"/>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56792"/>
          </a:xfrm>
        </p:spPr>
        <p:txBody>
          <a:bodyPr>
            <a:normAutofit fontScale="90000"/>
          </a:bodyPr>
          <a:lstStyle/>
          <a:p>
            <a:r>
              <a:rPr lang="es-MX" sz="4800" dirty="0" err="1" smtClean="0"/>
              <a:t>First</a:t>
            </a:r>
            <a:r>
              <a:rPr lang="es-MX" sz="4800" dirty="0" smtClean="0"/>
              <a:t> </a:t>
            </a:r>
            <a:r>
              <a:rPr lang="es-MX" sz="4800" dirty="0" err="1" smtClean="0"/>
              <a:t>Year</a:t>
            </a:r>
            <a:r>
              <a:rPr lang="es-MX" sz="4800" dirty="0" smtClean="0"/>
              <a:t> in </a:t>
            </a:r>
            <a:r>
              <a:rPr lang="es-MX" sz="4800" dirty="0" err="1" smtClean="0"/>
              <a:t>Which</a:t>
            </a:r>
            <a:r>
              <a:rPr lang="es-MX" sz="4800" dirty="0" smtClean="0"/>
              <a:t> </a:t>
            </a:r>
            <a:r>
              <a:rPr lang="es-MX" sz="4800" dirty="0" err="1" smtClean="0"/>
              <a:t>Inequality</a:t>
            </a:r>
            <a:r>
              <a:rPr lang="es-MX" sz="4800" dirty="0" smtClean="0"/>
              <a:t> </a:t>
            </a:r>
            <a:r>
              <a:rPr lang="es-MX" sz="4800" dirty="0" err="1" smtClean="0"/>
              <a:t>Started</a:t>
            </a:r>
            <a:r>
              <a:rPr lang="es-MX" sz="4800" dirty="0" smtClean="0"/>
              <a:t> </a:t>
            </a:r>
            <a:r>
              <a:rPr lang="es-MX" sz="4800" dirty="0" err="1" smtClean="0"/>
              <a:t>to</a:t>
            </a:r>
            <a:r>
              <a:rPr lang="es-MX" sz="4800" dirty="0" smtClean="0"/>
              <a:t> Decline (</a:t>
            </a:r>
            <a:r>
              <a:rPr lang="es-MX" sz="4800" dirty="0" err="1" smtClean="0"/>
              <a:t>Lustig</a:t>
            </a:r>
            <a:r>
              <a:rPr lang="es-MX" sz="4800" dirty="0" smtClean="0"/>
              <a:t> et al, 2011)</a:t>
            </a:r>
            <a:endParaRPr lang="en-US" dirty="0"/>
          </a:p>
        </p:txBody>
      </p:sp>
      <p:sp>
        <p:nvSpPr>
          <p:cNvPr id="5" name="Slide Number Placeholder 4"/>
          <p:cNvSpPr>
            <a:spLocks noGrp="1"/>
          </p:cNvSpPr>
          <p:nvPr>
            <p:ph type="sldNum" sz="quarter" idx="12"/>
          </p:nvPr>
        </p:nvSpPr>
        <p:spPr/>
        <p:txBody>
          <a:bodyPr/>
          <a:lstStyle/>
          <a:p>
            <a:fld id="{F0199905-B910-433B-A8EE-6F7BD097F5F2}" type="slidenum">
              <a:rPr lang="es-MX" smtClean="0"/>
              <a:pPr/>
              <a:t>15</a:t>
            </a:fld>
            <a:endParaRPr lang="es-MX"/>
          </a:p>
        </p:txBody>
      </p:sp>
      <p:sp>
        <p:nvSpPr>
          <p:cNvPr id="6" name="Content Placeholder 5"/>
          <p:cNvSpPr>
            <a:spLocks noGrp="1"/>
          </p:cNvSpPr>
          <p:nvPr>
            <p:ph idx="1"/>
          </p:nvPr>
        </p:nvSpPr>
        <p:spPr/>
        <p:txBody>
          <a:bodyPr/>
          <a:lstStyle/>
          <a:p>
            <a:endParaRPr lang="en-US"/>
          </a:p>
        </p:txBody>
      </p:sp>
      <p:graphicFrame>
        <p:nvGraphicFramePr>
          <p:cNvPr id="7" name="5 Gráfico"/>
          <p:cNvGraphicFramePr/>
          <p:nvPr/>
        </p:nvGraphicFramePr>
        <p:xfrm>
          <a:off x="179512" y="1628800"/>
          <a:ext cx="8784976" cy="496855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382000" cy="609600"/>
          </a:xfrm>
        </p:spPr>
        <p:txBody>
          <a:bodyPr>
            <a:normAutofit fontScale="90000"/>
          </a:bodyPr>
          <a:lstStyle/>
          <a:p>
            <a:pPr eaLnBrk="1" fontAlgn="auto" hangingPunct="1">
              <a:spcAft>
                <a:spcPts val="0"/>
              </a:spcAft>
              <a:defRPr/>
            </a:pPr>
            <a:r>
              <a:rPr lang="en-US" sz="4000" dirty="0" smtClean="0">
                <a:solidFill>
                  <a:schemeClr val="accent1">
                    <a:satMod val="150000"/>
                  </a:schemeClr>
                </a:solidFill>
              </a:rPr>
              <a:t>The decline in inequality has been widespread </a:t>
            </a:r>
            <a:r>
              <a:rPr lang="en-US" dirty="0" smtClean="0">
                <a:solidFill>
                  <a:schemeClr val="accent1">
                    <a:satMod val="150000"/>
                  </a:schemeClr>
                </a:solidFill>
              </a:rPr>
              <a:t/>
            </a:r>
            <a:br>
              <a:rPr lang="en-US" dirty="0" smtClean="0">
                <a:solidFill>
                  <a:schemeClr val="accent1">
                    <a:satMod val="150000"/>
                  </a:schemeClr>
                </a:solidFill>
              </a:rPr>
            </a:br>
            <a:endParaRPr lang="en-US" dirty="0">
              <a:solidFill>
                <a:schemeClr val="accent1">
                  <a:satMod val="150000"/>
                </a:schemeClr>
              </a:solidFill>
            </a:endParaRPr>
          </a:p>
        </p:txBody>
      </p:sp>
      <p:sp>
        <p:nvSpPr>
          <p:cNvPr id="3" name="Content Placeholder 2"/>
          <p:cNvSpPr>
            <a:spLocks noGrp="1"/>
          </p:cNvSpPr>
          <p:nvPr>
            <p:ph idx="1"/>
          </p:nvPr>
        </p:nvSpPr>
        <p:spPr>
          <a:xfrm>
            <a:off x="0" y="1524000"/>
            <a:ext cx="8964488" cy="5334000"/>
          </a:xfrm>
        </p:spPr>
        <p:txBody>
          <a:bodyPr rtlCol="0">
            <a:normAutofit fontScale="92500" lnSpcReduction="10000"/>
          </a:bodyPr>
          <a:lstStyle/>
          <a:p>
            <a:pPr marL="438912" indent="-320040" eaLnBrk="1" fontAlgn="auto" hangingPunct="1">
              <a:spcBef>
                <a:spcPts val="0"/>
              </a:spcBef>
              <a:spcAft>
                <a:spcPts val="0"/>
              </a:spcAft>
              <a:buFont typeface="Wingdings 2"/>
              <a:buChar char=""/>
              <a:defRPr/>
            </a:pPr>
            <a:r>
              <a:rPr lang="en-US" b="1" dirty="0" smtClean="0"/>
              <a:t>Fast growing countries (Chile and Peru), slow growing countries (Brazil and Mexico) and countries recovering from crisis (Argentina and Venezuela)</a:t>
            </a:r>
          </a:p>
          <a:p>
            <a:pPr marL="438912" indent="-320040" eaLnBrk="1" fontAlgn="auto" hangingPunct="1">
              <a:spcBef>
                <a:spcPts val="0"/>
              </a:spcBef>
              <a:spcAft>
                <a:spcPts val="0"/>
              </a:spcAft>
              <a:buFont typeface="Wingdings 2"/>
              <a:buChar char=""/>
              <a:defRPr/>
            </a:pPr>
            <a:endParaRPr lang="en-US" b="1" dirty="0" smtClean="0"/>
          </a:p>
          <a:p>
            <a:pPr>
              <a:defRPr/>
            </a:pPr>
            <a:r>
              <a:rPr lang="en-US" b="1" dirty="0"/>
              <a:t>Persistently high inequality countries (Brazil) and normally low inequality countries (Argentina)</a:t>
            </a:r>
          </a:p>
          <a:p>
            <a:pPr marL="438912" indent="-320040" eaLnBrk="1" fontAlgn="auto" hangingPunct="1">
              <a:spcBef>
                <a:spcPts val="0"/>
              </a:spcBef>
              <a:spcAft>
                <a:spcPts val="0"/>
              </a:spcAft>
              <a:buFont typeface="Wingdings 2"/>
              <a:buChar char=""/>
              <a:defRPr/>
            </a:pPr>
            <a:endParaRPr lang="en-US" b="1" dirty="0" smtClean="0"/>
          </a:p>
          <a:p>
            <a:pPr marL="438912" indent="-320040" eaLnBrk="1" fontAlgn="auto" hangingPunct="1">
              <a:spcBef>
                <a:spcPts val="0"/>
              </a:spcBef>
              <a:spcAft>
                <a:spcPts val="0"/>
              </a:spcAft>
              <a:buFont typeface="Wingdings 2"/>
              <a:buChar char=""/>
              <a:defRPr/>
            </a:pPr>
            <a:r>
              <a:rPr lang="en-US" b="1" dirty="0" smtClean="0"/>
              <a:t>Countries with left “populist” governments (Argentina), left social-democratic governments (e.g., Brazil, Chile) and center/center-right governments (e.g., Mexico and Peru)</a:t>
            </a:r>
          </a:p>
          <a:p>
            <a:pPr marL="731520" lvl="1" indent="-274320" eaLnBrk="1" fontAlgn="auto" hangingPunct="1">
              <a:spcAft>
                <a:spcPts val="0"/>
              </a:spcAft>
              <a:buFont typeface="Wingdings"/>
              <a:buChar char=""/>
              <a:defRPr/>
            </a:pPr>
            <a:endParaRPr lang="en-US" dirty="0" smtClean="0"/>
          </a:p>
          <a:p>
            <a:pPr marL="731520" lvl="1" indent="-274320" eaLnBrk="1" fontAlgn="auto" hangingPunct="1">
              <a:spcAft>
                <a:spcPts val="0"/>
              </a:spcAft>
              <a:buFont typeface="Wingdings"/>
              <a:buChar char=""/>
              <a:defRPr/>
            </a:pPr>
            <a:endParaRPr lang="en-US" dirty="0" smtClean="0"/>
          </a:p>
          <a:p>
            <a:pPr marL="438912" indent="-320040" eaLnBrk="1" fontAlgn="auto" hangingPunct="1">
              <a:spcBef>
                <a:spcPts val="0"/>
              </a:spcBef>
              <a:spcAft>
                <a:spcPts val="0"/>
              </a:spcAft>
              <a:buFont typeface="Wingdings 2"/>
              <a:buChar char=""/>
              <a:defRPr/>
            </a:pPr>
            <a:endParaRPr lang="en-US" dirty="0" smtClean="0"/>
          </a:p>
          <a:p>
            <a:pPr marL="438912" indent="-320040" eaLnBrk="1" fontAlgn="auto" hangingPunct="1">
              <a:spcBef>
                <a:spcPts val="0"/>
              </a:spcBef>
              <a:spcAft>
                <a:spcPts val="0"/>
              </a:spcAft>
              <a:buFont typeface="Wingdings 2"/>
              <a:buChar char=""/>
              <a:defRPr/>
            </a:pPr>
            <a:endParaRPr lang="en-US" dirty="0" smtClean="0"/>
          </a:p>
          <a:p>
            <a:pPr marL="438912" indent="-320040" eaLnBrk="1" fontAlgn="auto" hangingPunct="1">
              <a:spcBef>
                <a:spcPts val="0"/>
              </a:spcBef>
              <a:spcAft>
                <a:spcPts val="0"/>
              </a:spcAft>
              <a:buFont typeface="Wingdings 2"/>
              <a:buNone/>
              <a:defRPr/>
            </a:pPr>
            <a:endParaRPr lang="en-US" dirty="0"/>
          </a:p>
        </p:txBody>
      </p:sp>
      <p:sp>
        <p:nvSpPr>
          <p:cNvPr id="4" name="Slide Number Placeholder 3"/>
          <p:cNvSpPr>
            <a:spLocks noGrp="1"/>
          </p:cNvSpPr>
          <p:nvPr>
            <p:ph type="sldNum" sz="quarter" idx="12"/>
          </p:nvPr>
        </p:nvSpPr>
        <p:spPr/>
        <p:txBody>
          <a:bodyPr>
            <a:normAutofit/>
          </a:bodyPr>
          <a:lstStyle/>
          <a:p>
            <a:pPr>
              <a:defRPr/>
            </a:pPr>
            <a:fld id="{24E8FDF4-0EE4-4379-A265-2A378865025F}" type="slidenum">
              <a:rPr lang="en-US"/>
              <a:pPr>
                <a:defRPr/>
              </a:pPr>
              <a:t>16</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646331"/>
          </a:xfrm>
          <a:prstGeom prst="rect">
            <a:avLst/>
          </a:prstGeom>
          <a:solidFill>
            <a:schemeClr val="tx1"/>
          </a:solidFill>
        </p:spPr>
        <p:txBody>
          <a:bodyPr wrap="square" rtlCol="0">
            <a:spAutoFit/>
          </a:bodyPr>
          <a:lstStyle/>
          <a:p>
            <a:pPr algn="ctr"/>
            <a:r>
              <a:rPr lang="es-MX" sz="3600" b="1" dirty="0" err="1" smtClean="0">
                <a:solidFill>
                  <a:srgbClr val="FFC000"/>
                </a:solidFill>
              </a:rPr>
              <a:t>Gini</a:t>
            </a:r>
            <a:r>
              <a:rPr lang="es-MX" sz="3600" b="1" dirty="0" smtClean="0">
                <a:solidFill>
                  <a:srgbClr val="FFC000"/>
                </a:solidFill>
              </a:rPr>
              <a:t> (Circa 2000)</a:t>
            </a:r>
          </a:p>
        </p:txBody>
      </p:sp>
      <p:cxnSp>
        <p:nvCxnSpPr>
          <p:cNvPr id="5" name="Straight Arrow Connector 4"/>
          <p:cNvCxnSpPr/>
          <p:nvPr/>
        </p:nvCxnSpPr>
        <p:spPr>
          <a:xfrm rot="10800000">
            <a:off x="2195736" y="1268760"/>
            <a:ext cx="936104"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10800000">
            <a:off x="4139952" y="1700808"/>
            <a:ext cx="936104"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0800000">
            <a:off x="5220072" y="3645024"/>
            <a:ext cx="936104"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a:off x="5796136" y="5013176"/>
            <a:ext cx="936104"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12"/>
          </p:nvPr>
        </p:nvSpPr>
        <p:spPr/>
        <p:txBody>
          <a:bodyPr/>
          <a:lstStyle/>
          <a:p>
            <a:fld id="{F0199905-B910-433B-A8EE-6F7BD097F5F2}" type="slidenum">
              <a:rPr lang="es-MX" smtClean="0"/>
              <a:pPr/>
              <a:t>17</a:t>
            </a:fld>
            <a:endParaRPr lang="es-MX"/>
          </a:p>
        </p:txBody>
      </p:sp>
      <p:sp>
        <p:nvSpPr>
          <p:cNvPr id="11" name="Oval 10"/>
          <p:cNvSpPr/>
          <p:nvPr/>
        </p:nvSpPr>
        <p:spPr>
          <a:xfrm>
            <a:off x="4067944" y="2276872"/>
            <a:ext cx="648072" cy="576064"/>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4 Gráfico"/>
          <p:cNvGraphicFramePr/>
          <p:nvPr/>
        </p:nvGraphicFramePr>
        <p:xfrm>
          <a:off x="0" y="764704"/>
          <a:ext cx="8604448" cy="590465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9144000" cy="1545360"/>
          </a:xfrm>
        </p:spPr>
        <p:txBody>
          <a:bodyPr>
            <a:normAutofit fontScale="90000"/>
          </a:bodyPr>
          <a:lstStyle/>
          <a:p>
            <a:r>
              <a:rPr lang="es-MX" sz="4800" dirty="0" err="1" smtClean="0">
                <a:solidFill>
                  <a:srgbClr val="FFC000"/>
                </a:solidFill>
              </a:rPr>
              <a:t>Yearly</a:t>
            </a:r>
            <a:r>
              <a:rPr lang="es-MX" sz="4800" dirty="0" smtClean="0">
                <a:solidFill>
                  <a:srgbClr val="FFC000"/>
                </a:solidFill>
              </a:rPr>
              <a:t> </a:t>
            </a:r>
            <a:r>
              <a:rPr lang="es-MX" sz="4800" dirty="0" err="1" smtClean="0">
                <a:solidFill>
                  <a:srgbClr val="FFC000"/>
                </a:solidFill>
              </a:rPr>
              <a:t>Change</a:t>
            </a:r>
            <a:r>
              <a:rPr lang="es-MX" sz="4800" dirty="0" smtClean="0">
                <a:solidFill>
                  <a:srgbClr val="FFC000"/>
                </a:solidFill>
              </a:rPr>
              <a:t> in </a:t>
            </a:r>
            <a:r>
              <a:rPr lang="es-MX" sz="4800" dirty="0" err="1" smtClean="0">
                <a:solidFill>
                  <a:srgbClr val="FFC000"/>
                </a:solidFill>
              </a:rPr>
              <a:t>Gini</a:t>
            </a:r>
            <a:r>
              <a:rPr lang="es-MX" sz="4800" dirty="0" smtClean="0">
                <a:solidFill>
                  <a:srgbClr val="FFC000"/>
                </a:solidFill>
              </a:rPr>
              <a:t>: </a:t>
            </a:r>
            <a:r>
              <a:rPr lang="es-MX" sz="4800" dirty="0" err="1" smtClean="0">
                <a:solidFill>
                  <a:srgbClr val="FFC000"/>
                </a:solidFill>
              </a:rPr>
              <a:t>Left</a:t>
            </a:r>
            <a:r>
              <a:rPr lang="es-MX" sz="4800" dirty="0" smtClean="0">
                <a:solidFill>
                  <a:srgbClr val="FFC000"/>
                </a:solidFill>
              </a:rPr>
              <a:t> and Non-</a:t>
            </a:r>
            <a:r>
              <a:rPr lang="es-MX" sz="4800" dirty="0" err="1" smtClean="0">
                <a:solidFill>
                  <a:srgbClr val="FFC000"/>
                </a:solidFill>
              </a:rPr>
              <a:t>left</a:t>
            </a:r>
            <a:r>
              <a:rPr lang="es-MX" sz="4800" dirty="0" smtClean="0">
                <a:solidFill>
                  <a:srgbClr val="FFC000"/>
                </a:solidFill>
              </a:rPr>
              <a:t> </a:t>
            </a:r>
            <a:r>
              <a:rPr lang="es-MX" sz="4800" dirty="0" err="1" smtClean="0">
                <a:solidFill>
                  <a:srgbClr val="FFC000"/>
                </a:solidFill>
              </a:rPr>
              <a:t>Regimes</a:t>
            </a:r>
            <a:r>
              <a:rPr lang="es-MX" sz="4800" dirty="0" smtClean="0">
                <a:solidFill>
                  <a:srgbClr val="FFC000"/>
                </a:solidFill>
              </a:rPr>
              <a:t> (circa 2000-2009)</a:t>
            </a:r>
            <a:br>
              <a:rPr lang="es-MX" sz="4800" dirty="0" smtClean="0">
                <a:solidFill>
                  <a:srgbClr val="FFC000"/>
                </a:solidFill>
              </a:rPr>
            </a:br>
            <a:endParaRPr lang="en-US" dirty="0"/>
          </a:p>
        </p:txBody>
      </p:sp>
      <p:sp>
        <p:nvSpPr>
          <p:cNvPr id="4" name="Slide Number Placeholder 3"/>
          <p:cNvSpPr>
            <a:spLocks noGrp="1"/>
          </p:cNvSpPr>
          <p:nvPr>
            <p:ph type="sldNum" sz="quarter" idx="12"/>
          </p:nvPr>
        </p:nvSpPr>
        <p:spPr/>
        <p:txBody>
          <a:bodyPr/>
          <a:lstStyle/>
          <a:p>
            <a:fld id="{F0199905-B910-433B-A8EE-6F7BD097F5F2}" type="slidenum">
              <a:rPr lang="es-MX" smtClean="0"/>
              <a:pPr/>
              <a:t>18</a:t>
            </a:fld>
            <a:endParaRPr lang="es-MX"/>
          </a:p>
        </p:txBody>
      </p:sp>
      <p:graphicFrame>
        <p:nvGraphicFramePr>
          <p:cNvPr id="5" name="8 Gráfico"/>
          <p:cNvGraphicFramePr>
            <a:graphicFrameLocks noGrp="1"/>
          </p:cNvGraphicFramePr>
          <p:nvPr>
            <p:ph idx="1"/>
          </p:nvPr>
        </p:nvGraphicFramePr>
        <p:xfrm>
          <a:off x="251520" y="1628800"/>
          <a:ext cx="8435280" cy="4772001"/>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Arrow Connector 5"/>
          <p:cNvCxnSpPr/>
          <p:nvPr/>
        </p:nvCxnSpPr>
        <p:spPr>
          <a:xfrm rot="5400000">
            <a:off x="3311860" y="1232756"/>
            <a:ext cx="2880320" cy="136815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827584" y="1196752"/>
            <a:ext cx="7416824" cy="1944216"/>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28800"/>
          </a:xfrm>
        </p:spPr>
        <p:txBody>
          <a:bodyPr>
            <a:noAutofit/>
          </a:bodyPr>
          <a:lstStyle/>
          <a:p>
            <a:pPr eaLnBrk="1" fontAlgn="auto" hangingPunct="1">
              <a:spcAft>
                <a:spcPts val="0"/>
              </a:spcAft>
              <a:defRPr/>
            </a:pPr>
            <a:r>
              <a:rPr lang="en-US" sz="4000" dirty="0" smtClean="0">
                <a:solidFill>
                  <a:schemeClr val="accent1">
                    <a:satMod val="150000"/>
                  </a:schemeClr>
                </a:solidFill>
              </a:rPr>
              <a:t>Why has inequality declined in Latin America? Are there factors in common?</a:t>
            </a:r>
            <a:endParaRPr lang="en-US" sz="4000" dirty="0">
              <a:solidFill>
                <a:schemeClr val="accent1">
                  <a:satMod val="150000"/>
                </a:schemeClr>
              </a:solidFill>
            </a:endParaRPr>
          </a:p>
        </p:txBody>
      </p:sp>
      <p:sp>
        <p:nvSpPr>
          <p:cNvPr id="3" name="Content Placeholder 2"/>
          <p:cNvSpPr>
            <a:spLocks noGrp="1"/>
          </p:cNvSpPr>
          <p:nvPr>
            <p:ph idx="1"/>
          </p:nvPr>
        </p:nvSpPr>
        <p:spPr>
          <a:xfrm>
            <a:off x="152400" y="1600200"/>
            <a:ext cx="8763000" cy="5257800"/>
          </a:xfrm>
        </p:spPr>
        <p:txBody>
          <a:bodyPr rtlCol="0">
            <a:normAutofit fontScale="25000" lnSpcReduction="20000"/>
          </a:bodyPr>
          <a:lstStyle/>
          <a:p>
            <a:pPr marL="438912" indent="-320040" eaLnBrk="1" fontAlgn="auto" hangingPunct="1">
              <a:spcBef>
                <a:spcPts val="0"/>
              </a:spcBef>
              <a:spcAft>
                <a:spcPts val="0"/>
              </a:spcAft>
              <a:buFont typeface="Wingdings 2"/>
              <a:buChar char=""/>
              <a:defRPr/>
            </a:pPr>
            <a:endParaRPr lang="en-US" sz="12800" b="1" dirty="0" smtClean="0"/>
          </a:p>
          <a:p>
            <a:pPr marL="438912" indent="-320040" eaLnBrk="1" fontAlgn="auto" hangingPunct="1">
              <a:spcBef>
                <a:spcPts val="0"/>
              </a:spcBef>
              <a:spcAft>
                <a:spcPts val="0"/>
              </a:spcAft>
              <a:buFont typeface="Wingdings 2"/>
              <a:buChar char=""/>
              <a:defRPr/>
            </a:pPr>
            <a:r>
              <a:rPr lang="en-US" sz="12800" b="1" dirty="0" smtClean="0"/>
              <a:t>In-depth analysis in four countries:</a:t>
            </a:r>
          </a:p>
          <a:p>
            <a:pPr marL="731520" lvl="1" indent="-274320" eaLnBrk="1" fontAlgn="auto" hangingPunct="1">
              <a:lnSpc>
                <a:spcPct val="120000"/>
              </a:lnSpc>
              <a:spcAft>
                <a:spcPts val="0"/>
              </a:spcAft>
              <a:buFont typeface="Wingdings"/>
              <a:buChar char=""/>
              <a:defRPr/>
            </a:pPr>
            <a:r>
              <a:rPr lang="en-US" sz="12800" b="1" dirty="0" smtClean="0"/>
              <a:t>Argentina (</a:t>
            </a:r>
            <a:r>
              <a:rPr lang="en-US" sz="12800" b="1" dirty="0" err="1" smtClean="0"/>
              <a:t>Gasparini</a:t>
            </a:r>
            <a:r>
              <a:rPr lang="en-US" sz="12800" b="1" dirty="0" smtClean="0"/>
              <a:t> and Cruces) (urban; 2/3 of pop)</a:t>
            </a:r>
          </a:p>
          <a:p>
            <a:pPr marL="731520" lvl="1" indent="-274320" eaLnBrk="1" fontAlgn="auto" hangingPunct="1">
              <a:lnSpc>
                <a:spcPct val="120000"/>
              </a:lnSpc>
              <a:spcAft>
                <a:spcPts val="0"/>
              </a:spcAft>
              <a:buFont typeface="Wingdings"/>
              <a:buChar char=""/>
              <a:defRPr/>
            </a:pPr>
            <a:r>
              <a:rPr lang="en-US" sz="12800" b="1" dirty="0" smtClean="0"/>
              <a:t>Brazil (Barros, </a:t>
            </a:r>
            <a:r>
              <a:rPr lang="en-US" sz="12800" b="1" dirty="0" err="1" smtClean="0"/>
              <a:t>Carvalho</a:t>
            </a:r>
            <a:r>
              <a:rPr lang="en-US" sz="12800" b="1" dirty="0" smtClean="0"/>
              <a:t>, </a:t>
            </a:r>
            <a:r>
              <a:rPr lang="en-US" sz="12800" b="1" dirty="0" err="1" smtClean="0"/>
              <a:t>Mendoca</a:t>
            </a:r>
            <a:r>
              <a:rPr lang="en-US" sz="12800" b="1" dirty="0" smtClean="0"/>
              <a:t> &amp; Franco)</a:t>
            </a:r>
          </a:p>
          <a:p>
            <a:pPr marL="731520" lvl="1" indent="-274320" eaLnBrk="1" fontAlgn="auto" hangingPunct="1">
              <a:lnSpc>
                <a:spcPct val="120000"/>
              </a:lnSpc>
              <a:spcAft>
                <a:spcPts val="0"/>
              </a:spcAft>
              <a:buFont typeface="Wingdings"/>
              <a:buChar char=""/>
              <a:defRPr/>
            </a:pPr>
            <a:r>
              <a:rPr lang="en-US" sz="12800" b="1" dirty="0" smtClean="0"/>
              <a:t>Mexico (Esquivel, </a:t>
            </a:r>
            <a:r>
              <a:rPr lang="en-US" sz="12800" b="1" dirty="0" err="1" smtClean="0"/>
              <a:t>Lustig</a:t>
            </a:r>
            <a:r>
              <a:rPr lang="en-US" sz="12800" b="1" dirty="0" smtClean="0"/>
              <a:t> and Scott)</a:t>
            </a:r>
          </a:p>
          <a:p>
            <a:pPr marL="731520" lvl="1" indent="-274320" eaLnBrk="1" fontAlgn="auto" hangingPunct="1">
              <a:lnSpc>
                <a:spcPct val="120000"/>
              </a:lnSpc>
              <a:spcAft>
                <a:spcPts val="0"/>
              </a:spcAft>
              <a:buFont typeface="Wingdings"/>
              <a:buChar char=""/>
              <a:defRPr/>
            </a:pPr>
            <a:r>
              <a:rPr lang="en-US" sz="12800" b="1" dirty="0" smtClean="0"/>
              <a:t>Peru (Jaramillo &amp; </a:t>
            </a:r>
            <a:r>
              <a:rPr lang="en-US" sz="12800" b="1" dirty="0" err="1" smtClean="0"/>
              <a:t>Saavedra</a:t>
            </a:r>
            <a:r>
              <a:rPr lang="en-US" sz="12800" b="1" dirty="0" smtClean="0"/>
              <a:t>)</a:t>
            </a:r>
          </a:p>
          <a:p>
            <a:pPr marL="731520" lvl="1" indent="-274320" eaLnBrk="1" fontAlgn="auto" hangingPunct="1">
              <a:lnSpc>
                <a:spcPct val="120000"/>
              </a:lnSpc>
              <a:spcAft>
                <a:spcPts val="0"/>
              </a:spcAft>
              <a:buNone/>
              <a:defRPr/>
            </a:pPr>
            <a:endParaRPr lang="en-US" sz="12800" b="1" dirty="0" smtClean="0"/>
          </a:p>
          <a:p>
            <a:pPr marL="731520" lvl="1" indent="-274320" eaLnBrk="1" fontAlgn="auto" hangingPunct="1">
              <a:lnSpc>
                <a:spcPct val="120000"/>
              </a:lnSpc>
              <a:spcAft>
                <a:spcPts val="0"/>
              </a:spcAft>
              <a:buNone/>
              <a:defRPr/>
            </a:pPr>
            <a:r>
              <a:rPr lang="en-US" sz="12800" b="1" dirty="0" smtClean="0"/>
              <a:t>Source: Lopez-</a:t>
            </a:r>
            <a:r>
              <a:rPr lang="en-US" sz="12800" b="1" dirty="0" err="1" smtClean="0"/>
              <a:t>Calva</a:t>
            </a:r>
            <a:r>
              <a:rPr lang="en-US" sz="12800" b="1" dirty="0" smtClean="0"/>
              <a:t> and </a:t>
            </a:r>
            <a:r>
              <a:rPr lang="en-US" sz="12800" b="1" dirty="0" err="1" smtClean="0"/>
              <a:t>Lustig</a:t>
            </a:r>
            <a:r>
              <a:rPr lang="en-US" sz="12800" b="1" dirty="0" smtClean="0"/>
              <a:t> (2010)</a:t>
            </a:r>
          </a:p>
          <a:p>
            <a:pPr marL="731520" lvl="1" indent="-274320" eaLnBrk="1" fontAlgn="auto" hangingPunct="1">
              <a:lnSpc>
                <a:spcPct val="120000"/>
              </a:lnSpc>
              <a:spcAft>
                <a:spcPts val="0"/>
              </a:spcAft>
              <a:buFont typeface="Wingdings"/>
              <a:buChar char=""/>
              <a:defRPr/>
            </a:pPr>
            <a:endParaRPr lang="en-US" sz="9600" b="1" dirty="0" smtClean="0"/>
          </a:p>
          <a:p>
            <a:pPr marL="438912" indent="-320040" eaLnBrk="1" fontAlgn="auto" hangingPunct="1">
              <a:lnSpc>
                <a:spcPct val="120000"/>
              </a:lnSpc>
              <a:spcBef>
                <a:spcPts val="0"/>
              </a:spcBef>
              <a:spcAft>
                <a:spcPts val="0"/>
              </a:spcAft>
              <a:buFont typeface="Wingdings 2"/>
              <a:buChar char=""/>
              <a:defRPr/>
            </a:pPr>
            <a:endParaRPr lang="en-US" sz="11200" b="1" dirty="0" smtClean="0"/>
          </a:p>
          <a:p>
            <a:pPr marL="438912" indent="-320040" eaLnBrk="1" fontAlgn="auto" hangingPunct="1">
              <a:lnSpc>
                <a:spcPct val="120000"/>
              </a:lnSpc>
              <a:spcBef>
                <a:spcPts val="0"/>
              </a:spcBef>
              <a:spcAft>
                <a:spcPts val="0"/>
              </a:spcAft>
              <a:buFont typeface="Wingdings 2"/>
              <a:buChar char=""/>
              <a:defRPr/>
            </a:pPr>
            <a:endParaRPr lang="en-US" sz="8000" b="1" dirty="0" smtClean="0"/>
          </a:p>
          <a:p>
            <a:pPr marL="438912" indent="-320040" eaLnBrk="1" fontAlgn="auto" hangingPunct="1">
              <a:lnSpc>
                <a:spcPct val="120000"/>
              </a:lnSpc>
              <a:spcBef>
                <a:spcPts val="0"/>
              </a:spcBef>
              <a:spcAft>
                <a:spcPts val="0"/>
              </a:spcAft>
              <a:buFont typeface="Wingdings 2"/>
              <a:buNone/>
              <a:defRPr/>
            </a:pPr>
            <a:endParaRPr lang="en-US" sz="5800" b="1" dirty="0" smtClean="0"/>
          </a:p>
          <a:p>
            <a:pPr marL="438912" indent="-320040" eaLnBrk="1" fontAlgn="auto" hangingPunct="1">
              <a:lnSpc>
                <a:spcPct val="120000"/>
              </a:lnSpc>
              <a:spcBef>
                <a:spcPts val="0"/>
              </a:spcBef>
              <a:spcAft>
                <a:spcPts val="0"/>
              </a:spcAft>
              <a:buFont typeface="Wingdings 2"/>
              <a:buChar char=""/>
              <a:defRPr/>
            </a:pPr>
            <a:endParaRPr lang="en-US" sz="5800" b="1" dirty="0" smtClean="0"/>
          </a:p>
          <a:p>
            <a:pPr marL="438912" indent="-320040" eaLnBrk="1" fontAlgn="auto" hangingPunct="1">
              <a:lnSpc>
                <a:spcPct val="120000"/>
              </a:lnSpc>
              <a:spcBef>
                <a:spcPts val="0"/>
              </a:spcBef>
              <a:spcAft>
                <a:spcPts val="0"/>
              </a:spcAft>
              <a:buFont typeface="Wingdings 2"/>
              <a:buNone/>
              <a:defRPr/>
            </a:pPr>
            <a:endParaRPr lang="en-US" sz="2400" b="1" dirty="0" smtClean="0"/>
          </a:p>
          <a:p>
            <a:pPr marL="438912" indent="-320040" eaLnBrk="1" fontAlgn="auto" hangingPunct="1">
              <a:lnSpc>
                <a:spcPct val="120000"/>
              </a:lnSpc>
              <a:spcBef>
                <a:spcPts val="0"/>
              </a:spcBef>
              <a:spcAft>
                <a:spcPts val="0"/>
              </a:spcAft>
              <a:buFont typeface="Wingdings 2"/>
              <a:buNone/>
              <a:defRPr/>
            </a:pPr>
            <a:r>
              <a:rPr lang="en-US" sz="2400" b="1" dirty="0" smtClean="0"/>
              <a:t> </a:t>
            </a:r>
          </a:p>
          <a:p>
            <a:pPr marL="438912" indent="-320040" eaLnBrk="1" fontAlgn="auto" hangingPunct="1">
              <a:lnSpc>
                <a:spcPct val="120000"/>
              </a:lnSpc>
              <a:spcBef>
                <a:spcPts val="0"/>
              </a:spcBef>
              <a:spcAft>
                <a:spcPts val="0"/>
              </a:spcAft>
              <a:buFont typeface="Wingdings 2"/>
              <a:buChar char=""/>
              <a:defRPr/>
            </a:pPr>
            <a:endParaRPr lang="en-US" b="1" dirty="0" smtClean="0"/>
          </a:p>
          <a:p>
            <a:pPr marL="438912" indent="-320040" eaLnBrk="1" fontAlgn="auto" hangingPunct="1">
              <a:spcBef>
                <a:spcPts val="0"/>
              </a:spcBef>
              <a:spcAft>
                <a:spcPts val="0"/>
              </a:spcAft>
              <a:buFont typeface="Wingdings 2"/>
              <a:buChar char=""/>
              <a:defRPr/>
            </a:pPr>
            <a:endParaRPr lang="en-US" sz="3600" dirty="0" smtClean="0">
              <a:effectLst>
                <a:outerShdw blurRad="38100" dist="38100" dir="2700000" algn="tl">
                  <a:srgbClr val="000000">
                    <a:alpha val="43137"/>
                  </a:srgbClr>
                </a:outerShdw>
              </a:effectLst>
            </a:endParaRPr>
          </a:p>
          <a:p>
            <a:pPr marL="438912" indent="-320040" eaLnBrk="1" fontAlgn="auto" hangingPunct="1">
              <a:spcBef>
                <a:spcPts val="0"/>
              </a:spcBef>
              <a:spcAft>
                <a:spcPts val="0"/>
              </a:spcAft>
              <a:buFont typeface="Wingdings 2"/>
              <a:buNone/>
              <a:defRPr/>
            </a:pPr>
            <a:endParaRPr lang="en-US" dirty="0"/>
          </a:p>
        </p:txBody>
      </p:sp>
      <p:sp>
        <p:nvSpPr>
          <p:cNvPr id="4" name="Slide Number Placeholder 3"/>
          <p:cNvSpPr>
            <a:spLocks noGrp="1"/>
          </p:cNvSpPr>
          <p:nvPr>
            <p:ph type="sldNum" sz="quarter" idx="12"/>
          </p:nvPr>
        </p:nvSpPr>
        <p:spPr/>
        <p:txBody>
          <a:bodyPr>
            <a:normAutofit/>
          </a:bodyPr>
          <a:lstStyle/>
          <a:p>
            <a:pPr>
              <a:defRPr/>
            </a:pPr>
            <a:fld id="{0E7CFDED-514B-484E-BD91-DCC597EBD5B7}" type="slidenum">
              <a:rPr lang="en-US"/>
              <a:pPr>
                <a:defRPr/>
              </a:pPr>
              <a:t>19</a:t>
            </a:fld>
            <a:endParaRPr lang="en-US"/>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s-AR" dirty="0" smtClean="0"/>
              <a:t>References:</a:t>
            </a:r>
            <a:endParaRPr lang="en-US" dirty="0"/>
          </a:p>
        </p:txBody>
      </p:sp>
      <p:sp>
        <p:nvSpPr>
          <p:cNvPr id="3" name="Content Placeholder 2"/>
          <p:cNvSpPr>
            <a:spLocks noGrp="1"/>
          </p:cNvSpPr>
          <p:nvPr>
            <p:ph idx="1"/>
          </p:nvPr>
        </p:nvSpPr>
        <p:spPr>
          <a:xfrm>
            <a:off x="0" y="980728"/>
            <a:ext cx="9144000" cy="5877272"/>
          </a:xfrm>
        </p:spPr>
        <p:txBody>
          <a:bodyPr>
            <a:noAutofit/>
          </a:bodyPr>
          <a:lstStyle/>
          <a:p>
            <a:endParaRPr lang="es-AR" sz="2400" i="1" dirty="0" smtClean="0"/>
          </a:p>
          <a:p>
            <a:r>
              <a:rPr lang="es-AR" sz="2400" b="1" i="1" dirty="0" smtClean="0"/>
              <a:t>Declining </a:t>
            </a:r>
            <a:r>
              <a:rPr lang="es-AR" sz="2400" b="1" i="1" dirty="0"/>
              <a:t>Inequality in Latin </a:t>
            </a:r>
            <a:r>
              <a:rPr lang="es-AR" sz="2400" b="1" i="1" dirty="0" smtClean="0"/>
              <a:t>America: A </a:t>
            </a:r>
            <a:r>
              <a:rPr lang="es-AR" sz="2400" b="1" i="1" dirty="0"/>
              <a:t>Decade of Progress? </a:t>
            </a:r>
            <a:r>
              <a:rPr lang="es-MX" sz="2400" b="1" dirty="0" err="1"/>
              <a:t>Edited</a:t>
            </a:r>
            <a:r>
              <a:rPr lang="es-MX" sz="2400" b="1" dirty="0"/>
              <a:t> </a:t>
            </a:r>
            <a:r>
              <a:rPr lang="es-MX" sz="2400" b="1" dirty="0" err="1"/>
              <a:t>by</a:t>
            </a:r>
            <a:r>
              <a:rPr lang="es-MX" sz="2400" b="1" dirty="0"/>
              <a:t> Luis F. López-Calva and Nora Lustig, Brookings Institution and UNDP, </a:t>
            </a:r>
            <a:r>
              <a:rPr lang="es-MX" sz="2400" b="1" dirty="0" smtClean="0"/>
              <a:t>2010.</a:t>
            </a:r>
          </a:p>
          <a:p>
            <a:endParaRPr lang="es-MX" sz="2400" b="1" dirty="0" smtClean="0"/>
          </a:p>
          <a:p>
            <a:r>
              <a:rPr lang="es-MX" sz="2400" b="1" dirty="0" smtClean="0"/>
              <a:t>“Declining Inequality in Latin America: How Much, Since When and Why?,” Lustig, Lopez-Calva and Ortiz, Working Paper, Tulane University, </a:t>
            </a:r>
            <a:r>
              <a:rPr lang="es-MX" sz="2400" b="1" dirty="0"/>
              <a:t>2011. </a:t>
            </a:r>
            <a:r>
              <a:rPr lang="es-MX" sz="2400" b="1" dirty="0">
                <a:hlinkClick r:id="rId2"/>
              </a:rPr>
              <a:t>http://ideas.repec.org/p/tul/wpaper/1118.</a:t>
            </a:r>
            <a:r>
              <a:rPr lang="es-MX" sz="2400" b="1" dirty="0" smtClean="0">
                <a:hlinkClick r:id="rId2"/>
              </a:rPr>
              <a:t>html</a:t>
            </a:r>
            <a:endParaRPr lang="es-MX" sz="2400" b="1" dirty="0" smtClean="0"/>
          </a:p>
          <a:p>
            <a:endParaRPr lang="es-MX" sz="2400" b="1" dirty="0" smtClean="0">
              <a:solidFill>
                <a:schemeClr val="bg1"/>
              </a:solidFill>
            </a:endParaRPr>
          </a:p>
          <a:p>
            <a:endParaRPr lang="es-MX" sz="2400" b="1" dirty="0" smtClean="0"/>
          </a:p>
          <a:p>
            <a:r>
              <a:rPr lang="es-MX" sz="2400" b="1" i="1" dirty="0" smtClean="0"/>
              <a:t>The Rise and Fall of Income Inequality in Mexico: 1989-2010</a:t>
            </a:r>
            <a:r>
              <a:rPr lang="es-MX" sz="2400" b="1" dirty="0" smtClean="0"/>
              <a:t>, Campos, Esquivel and Lustig, Working Paper, WIDER, January 2012.</a:t>
            </a:r>
            <a:r>
              <a:rPr lang="en-US" sz="2400" u="sng" dirty="0" smtClean="0">
                <a:hlinkClick r:id="rId3"/>
              </a:rPr>
              <a:t>http</a:t>
            </a:r>
            <a:r>
              <a:rPr lang="en-US" sz="2400" u="sng" dirty="0">
                <a:hlinkClick r:id="rId3"/>
              </a:rPr>
              <a:t>://www.wider.unu.edu/publications/working-papers/2012/en_GB/wp2012-010/</a:t>
            </a:r>
            <a:endParaRPr lang="es-MX" sz="2400" b="1" i="1" dirty="0" smtClean="0"/>
          </a:p>
          <a:p>
            <a:pPr>
              <a:buNone/>
            </a:pPr>
            <a:endParaRPr lang="es-MX" sz="2400" dirty="0" smtClean="0"/>
          </a:p>
        </p:txBody>
      </p:sp>
      <p:sp>
        <p:nvSpPr>
          <p:cNvPr id="4" name="Slide Number Placeholder 3"/>
          <p:cNvSpPr>
            <a:spLocks noGrp="1"/>
          </p:cNvSpPr>
          <p:nvPr>
            <p:ph type="sldNum" sz="quarter" idx="12"/>
          </p:nvPr>
        </p:nvSpPr>
        <p:spPr/>
        <p:txBody>
          <a:bodyPr/>
          <a:lstStyle/>
          <a:p>
            <a:fld id="{F0199905-B910-433B-A8EE-6F7BD097F5F2}" type="slidenum">
              <a:rPr lang="es-MX" smtClean="0"/>
              <a:pPr/>
              <a:t>2</a:t>
            </a:fld>
            <a:endParaRPr lang="es-MX"/>
          </a:p>
        </p:txBody>
      </p:sp>
    </p:spTree>
    <p:extLst>
      <p:ext uri="{BB962C8B-B14F-4D97-AF65-F5344CB8AC3E}">
        <p14:creationId xmlns:p14="http://schemas.microsoft.com/office/powerpoint/2010/main" val="54618671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381000" y="457200"/>
            <a:ext cx="7848600" cy="5972175"/>
          </a:xfrm>
          <a:prstGeom prst="rect">
            <a:avLst/>
          </a:prstGeom>
          <a:noFill/>
          <a:ln w="9525">
            <a:noFill/>
            <a:miter lim="800000"/>
            <a:headEnd/>
            <a:tailEnd/>
          </a:ln>
        </p:spPr>
      </p:pic>
      <p:cxnSp>
        <p:nvCxnSpPr>
          <p:cNvPr id="4" name="Straight Arrow Connector 3"/>
          <p:cNvCxnSpPr/>
          <p:nvPr/>
        </p:nvCxnSpPr>
        <p:spPr>
          <a:xfrm rot="5400000">
            <a:off x="5472100" y="1664804"/>
            <a:ext cx="1152128" cy="50405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a:off x="4103948" y="2168860"/>
            <a:ext cx="1152128" cy="50405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a:off x="6624228" y="2744924"/>
            <a:ext cx="1152128" cy="50405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a:off x="5472100" y="2888940"/>
            <a:ext cx="864096" cy="64807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12"/>
          </p:nvPr>
        </p:nvSpPr>
        <p:spPr/>
        <p:txBody>
          <a:bodyPr/>
          <a:lstStyle/>
          <a:p>
            <a:fld id="{F0199905-B910-433B-A8EE-6F7BD097F5F2}" type="slidenum">
              <a:rPr lang="es-MX" smtClean="0"/>
              <a:pPr/>
              <a:t>20</a:t>
            </a:fld>
            <a:endParaRPr lang="es-MX"/>
          </a:p>
        </p:txBody>
      </p:sp>
      <p:cxnSp>
        <p:nvCxnSpPr>
          <p:cNvPr id="13" name="Straight Connector 12"/>
          <p:cNvCxnSpPr/>
          <p:nvPr/>
        </p:nvCxnSpPr>
        <p:spPr>
          <a:xfrm>
            <a:off x="1979712" y="4005064"/>
            <a:ext cx="1656184" cy="1296144"/>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4427984" y="5085184"/>
            <a:ext cx="792088" cy="792088"/>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3635896" y="5157192"/>
            <a:ext cx="792088" cy="144016"/>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2843808" y="4365104"/>
            <a:ext cx="914400" cy="914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575"/>
            <a:ext cx="8229600" cy="1252538"/>
          </a:xfrm>
        </p:spPr>
        <p:txBody>
          <a:bodyPr/>
          <a:lstStyle/>
          <a:p>
            <a:pPr eaLnBrk="1" hangingPunct="1">
              <a:defRPr/>
            </a:pPr>
            <a:r>
              <a:rPr lang="en-US" dirty="0" smtClean="0"/>
              <a:t>Decline is robust</a:t>
            </a:r>
            <a:endParaRPr lang="en-US" dirty="0"/>
          </a:p>
        </p:txBody>
      </p:sp>
      <p:sp>
        <p:nvSpPr>
          <p:cNvPr id="3" name="Content Placeholder 2"/>
          <p:cNvSpPr>
            <a:spLocks noGrp="1"/>
          </p:cNvSpPr>
          <p:nvPr>
            <p:ph idx="1"/>
          </p:nvPr>
        </p:nvSpPr>
        <p:spPr/>
        <p:txBody>
          <a:bodyPr>
            <a:normAutofit lnSpcReduction="10000"/>
          </a:bodyPr>
          <a:lstStyle/>
          <a:p>
            <a:pPr eaLnBrk="1" hangingPunct="1">
              <a:lnSpc>
                <a:spcPct val="120000"/>
              </a:lnSpc>
              <a:defRPr/>
            </a:pPr>
            <a:r>
              <a:rPr lang="en-US" b="1" dirty="0"/>
              <a:t>S</a:t>
            </a:r>
            <a:r>
              <a:rPr lang="en-US" b="1" dirty="0" smtClean="0"/>
              <a:t>tatistically significant and significant in terms of order of magnitude</a:t>
            </a:r>
          </a:p>
          <a:p>
            <a:pPr eaLnBrk="1" hangingPunct="1">
              <a:lnSpc>
                <a:spcPct val="120000"/>
              </a:lnSpc>
              <a:defRPr/>
            </a:pPr>
            <a:r>
              <a:rPr lang="en-US" b="1" dirty="0" smtClean="0"/>
              <a:t>Lorenz dominance (unambiguous decline independently of choice of inequality measure)</a:t>
            </a:r>
          </a:p>
          <a:p>
            <a:pPr eaLnBrk="1" hangingPunct="1">
              <a:lnSpc>
                <a:spcPct val="120000"/>
              </a:lnSpc>
              <a:defRPr/>
            </a:pPr>
            <a:r>
              <a:rPr lang="en-US" b="1" dirty="0" smtClean="0"/>
              <a:t>Robust to income concept (e.g., monetary vs. total—which includes nonmonetary elements--)</a:t>
            </a:r>
            <a:endParaRPr lang="en-US" dirty="0"/>
          </a:p>
        </p:txBody>
      </p:sp>
      <p:sp>
        <p:nvSpPr>
          <p:cNvPr id="4" name="Slide Number Placeholder 3"/>
          <p:cNvSpPr>
            <a:spLocks noGrp="1"/>
          </p:cNvSpPr>
          <p:nvPr>
            <p:ph type="sldNum" sz="quarter" idx="12"/>
          </p:nvPr>
        </p:nvSpPr>
        <p:spPr/>
        <p:txBody>
          <a:bodyPr/>
          <a:lstStyle/>
          <a:p>
            <a:pPr>
              <a:defRPr/>
            </a:pPr>
            <a:fld id="{971D1DF1-37DA-4F06-A4E3-BF7ADADF4B5D}" type="slidenum">
              <a:rPr lang="en-US" smtClean="0"/>
              <a:pPr>
                <a:defRPr/>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82000" cy="1524000"/>
          </a:xfrm>
        </p:spPr>
        <p:txBody>
          <a:bodyPr/>
          <a:lstStyle/>
          <a:p>
            <a:pPr eaLnBrk="1" fontAlgn="auto" hangingPunct="1">
              <a:spcAft>
                <a:spcPts val="0"/>
              </a:spcAft>
              <a:defRPr/>
            </a:pPr>
            <a:r>
              <a:rPr lang="en-US" sz="4400" dirty="0" smtClean="0">
                <a:solidFill>
                  <a:schemeClr val="accent1">
                    <a:satMod val="150000"/>
                  </a:schemeClr>
                </a:solidFill>
              </a:rPr>
              <a:t>Four countries are a ...</a:t>
            </a:r>
            <a:endParaRPr lang="en-US" sz="4400" dirty="0">
              <a:solidFill>
                <a:schemeClr val="accent1">
                  <a:satMod val="150000"/>
                </a:schemeClr>
              </a:solidFill>
            </a:endParaRPr>
          </a:p>
        </p:txBody>
      </p:sp>
      <p:sp>
        <p:nvSpPr>
          <p:cNvPr id="3" name="Content Placeholder 2"/>
          <p:cNvSpPr>
            <a:spLocks noGrp="1"/>
          </p:cNvSpPr>
          <p:nvPr>
            <p:ph idx="1"/>
          </p:nvPr>
        </p:nvSpPr>
        <p:spPr>
          <a:xfrm>
            <a:off x="152400" y="1600200"/>
            <a:ext cx="8763000" cy="5257800"/>
          </a:xfrm>
        </p:spPr>
        <p:txBody>
          <a:bodyPr rtlCol="0">
            <a:normAutofit fontScale="25000" lnSpcReduction="20000"/>
          </a:bodyPr>
          <a:lstStyle/>
          <a:p>
            <a:pPr marL="438912" indent="-320040" eaLnBrk="1" fontAlgn="auto" hangingPunct="1">
              <a:lnSpc>
                <a:spcPct val="120000"/>
              </a:lnSpc>
              <a:spcBef>
                <a:spcPts val="0"/>
              </a:spcBef>
              <a:spcAft>
                <a:spcPts val="0"/>
              </a:spcAft>
              <a:buFont typeface="Wingdings 2"/>
              <a:buChar char=""/>
              <a:defRPr/>
            </a:pPr>
            <a:r>
              <a:rPr lang="en-US" sz="16000" b="1" dirty="0"/>
              <a:t>S</a:t>
            </a:r>
            <a:r>
              <a:rPr lang="en-US" sz="16000" b="1" dirty="0" smtClean="0"/>
              <a:t>ample of Latin American diversity:</a:t>
            </a:r>
          </a:p>
          <a:p>
            <a:pPr marL="438912" indent="-320040" eaLnBrk="1" fontAlgn="auto" hangingPunct="1">
              <a:lnSpc>
                <a:spcPct val="120000"/>
              </a:lnSpc>
              <a:spcBef>
                <a:spcPts val="0"/>
              </a:spcBef>
              <a:spcAft>
                <a:spcPts val="0"/>
              </a:spcAft>
              <a:buFont typeface="Wingdings 2"/>
              <a:buChar char=""/>
              <a:defRPr/>
            </a:pPr>
            <a:endParaRPr lang="en-US" sz="16000" b="1" dirty="0" smtClean="0"/>
          </a:p>
          <a:p>
            <a:pPr marL="731012" lvl="1" indent="-320040" eaLnBrk="1" fontAlgn="auto" hangingPunct="1">
              <a:lnSpc>
                <a:spcPct val="120000"/>
              </a:lnSpc>
              <a:spcBef>
                <a:spcPts val="0"/>
              </a:spcBef>
              <a:spcAft>
                <a:spcPts val="0"/>
              </a:spcAft>
              <a:buFont typeface="Wingdings 2"/>
              <a:buChar char=""/>
              <a:defRPr/>
            </a:pPr>
            <a:r>
              <a:rPr lang="en-US" sz="16000" b="1" dirty="0" smtClean="0"/>
              <a:t>High (Brazil)/medium (</a:t>
            </a:r>
            <a:r>
              <a:rPr lang="en-US" sz="16000" b="1" dirty="0" err="1" smtClean="0"/>
              <a:t>Mx</a:t>
            </a:r>
            <a:r>
              <a:rPr lang="en-US" sz="16000" b="1" dirty="0" smtClean="0"/>
              <a:t> &amp; Peru)/low </a:t>
            </a:r>
            <a:r>
              <a:rPr lang="en-US" sz="16000" b="1" dirty="0" err="1" smtClean="0"/>
              <a:t>ineq</a:t>
            </a:r>
            <a:r>
              <a:rPr lang="en-US" sz="16000" b="1" dirty="0" smtClean="0"/>
              <a:t> (</a:t>
            </a:r>
            <a:r>
              <a:rPr lang="en-US" sz="16000" b="1" dirty="0" err="1" smtClean="0"/>
              <a:t>Arg</a:t>
            </a:r>
            <a:r>
              <a:rPr lang="en-US" sz="16000" b="1" dirty="0" smtClean="0"/>
              <a:t>)</a:t>
            </a:r>
          </a:p>
          <a:p>
            <a:pPr marL="731012" lvl="1" indent="-320040" eaLnBrk="1" fontAlgn="auto" hangingPunct="1">
              <a:lnSpc>
                <a:spcPct val="120000"/>
              </a:lnSpc>
              <a:spcBef>
                <a:spcPts val="0"/>
              </a:spcBef>
              <a:spcAft>
                <a:spcPts val="0"/>
              </a:spcAft>
              <a:buFont typeface="Wingdings 2"/>
              <a:buChar char=""/>
              <a:defRPr/>
            </a:pPr>
            <a:r>
              <a:rPr lang="en-US" sz="16000" b="1" dirty="0" smtClean="0"/>
              <a:t>High (</a:t>
            </a:r>
            <a:r>
              <a:rPr lang="en-US" sz="16000" b="1" dirty="0" err="1" smtClean="0"/>
              <a:t>Arg</a:t>
            </a:r>
            <a:r>
              <a:rPr lang="en-US" sz="16000" b="1" dirty="0" smtClean="0"/>
              <a:t> and Peru)/low growth (Brazil &amp; </a:t>
            </a:r>
            <a:r>
              <a:rPr lang="en-US" sz="16000" b="1" dirty="0" err="1" smtClean="0"/>
              <a:t>Mx</a:t>
            </a:r>
            <a:r>
              <a:rPr lang="en-US" sz="16000" b="1" dirty="0" smtClean="0"/>
              <a:t>)</a:t>
            </a:r>
          </a:p>
          <a:p>
            <a:pPr marL="731012" lvl="1" indent="-320040" eaLnBrk="1" fontAlgn="auto" hangingPunct="1">
              <a:lnSpc>
                <a:spcPct val="120000"/>
              </a:lnSpc>
              <a:spcBef>
                <a:spcPts val="0"/>
              </a:spcBef>
              <a:spcAft>
                <a:spcPts val="0"/>
              </a:spcAft>
              <a:buFont typeface="Wingdings 2"/>
              <a:buChar char=""/>
              <a:defRPr/>
            </a:pPr>
            <a:r>
              <a:rPr lang="en-US" sz="16000" b="1" dirty="0" smtClean="0"/>
              <a:t>Left (</a:t>
            </a:r>
            <a:r>
              <a:rPr lang="en-US" sz="16000" b="1" dirty="0" err="1" smtClean="0"/>
              <a:t>Arg</a:t>
            </a:r>
            <a:r>
              <a:rPr lang="en-US" sz="16000" b="1" dirty="0" smtClean="0"/>
              <a:t> &amp; Bra) and </a:t>
            </a:r>
            <a:r>
              <a:rPr lang="en-US" sz="16000" b="1" dirty="0" err="1" smtClean="0"/>
              <a:t>nonleft</a:t>
            </a:r>
            <a:r>
              <a:rPr lang="en-US" sz="16000" b="1" dirty="0" smtClean="0"/>
              <a:t> (</a:t>
            </a:r>
            <a:r>
              <a:rPr lang="en-US" sz="16000" b="1" dirty="0" err="1" smtClean="0"/>
              <a:t>Mx</a:t>
            </a:r>
            <a:r>
              <a:rPr lang="en-US" sz="16000" b="1" dirty="0" smtClean="0"/>
              <a:t> &amp; Peru) governments</a:t>
            </a:r>
          </a:p>
          <a:p>
            <a:pPr marL="438912" indent="-320040" eaLnBrk="1" fontAlgn="auto" hangingPunct="1">
              <a:lnSpc>
                <a:spcPct val="120000"/>
              </a:lnSpc>
              <a:spcBef>
                <a:spcPts val="0"/>
              </a:spcBef>
              <a:spcAft>
                <a:spcPts val="0"/>
              </a:spcAft>
              <a:buFont typeface="Wingdings 2"/>
              <a:buChar char=""/>
              <a:defRPr/>
            </a:pPr>
            <a:endParaRPr lang="en-US" sz="16000" b="1" dirty="0" smtClean="0"/>
          </a:p>
          <a:p>
            <a:pPr marL="438912" indent="-320040" eaLnBrk="1" fontAlgn="auto" hangingPunct="1">
              <a:lnSpc>
                <a:spcPct val="120000"/>
              </a:lnSpc>
              <a:spcBef>
                <a:spcPts val="0"/>
              </a:spcBef>
              <a:spcAft>
                <a:spcPts val="0"/>
              </a:spcAft>
              <a:buFont typeface="Wingdings 2"/>
              <a:buChar char=""/>
              <a:defRPr/>
            </a:pPr>
            <a:endParaRPr lang="en-US" sz="8000" b="1" dirty="0" smtClean="0"/>
          </a:p>
          <a:p>
            <a:pPr marL="438912" indent="-320040" eaLnBrk="1" fontAlgn="auto" hangingPunct="1">
              <a:lnSpc>
                <a:spcPct val="120000"/>
              </a:lnSpc>
              <a:spcBef>
                <a:spcPts val="0"/>
              </a:spcBef>
              <a:spcAft>
                <a:spcPts val="0"/>
              </a:spcAft>
              <a:buFont typeface="Wingdings 2"/>
              <a:buNone/>
              <a:defRPr/>
            </a:pPr>
            <a:endParaRPr lang="en-US" sz="5800" b="1" dirty="0" smtClean="0"/>
          </a:p>
          <a:p>
            <a:pPr marL="438912" indent="-320040" eaLnBrk="1" fontAlgn="auto" hangingPunct="1">
              <a:lnSpc>
                <a:spcPct val="120000"/>
              </a:lnSpc>
              <a:spcBef>
                <a:spcPts val="0"/>
              </a:spcBef>
              <a:spcAft>
                <a:spcPts val="0"/>
              </a:spcAft>
              <a:buFont typeface="Wingdings 2"/>
              <a:buChar char=""/>
              <a:defRPr/>
            </a:pPr>
            <a:endParaRPr lang="en-US" sz="5800" b="1" dirty="0" smtClean="0"/>
          </a:p>
          <a:p>
            <a:pPr marL="438912" indent="-320040" eaLnBrk="1" fontAlgn="auto" hangingPunct="1">
              <a:lnSpc>
                <a:spcPct val="120000"/>
              </a:lnSpc>
              <a:spcBef>
                <a:spcPts val="0"/>
              </a:spcBef>
              <a:spcAft>
                <a:spcPts val="0"/>
              </a:spcAft>
              <a:buFont typeface="Wingdings 2"/>
              <a:buNone/>
              <a:defRPr/>
            </a:pPr>
            <a:endParaRPr lang="en-US" sz="2400" b="1" dirty="0" smtClean="0"/>
          </a:p>
          <a:p>
            <a:pPr marL="438912" indent="-320040" eaLnBrk="1" fontAlgn="auto" hangingPunct="1">
              <a:lnSpc>
                <a:spcPct val="120000"/>
              </a:lnSpc>
              <a:spcBef>
                <a:spcPts val="0"/>
              </a:spcBef>
              <a:spcAft>
                <a:spcPts val="0"/>
              </a:spcAft>
              <a:buFont typeface="Wingdings 2"/>
              <a:buNone/>
              <a:defRPr/>
            </a:pPr>
            <a:r>
              <a:rPr lang="en-US" sz="2400" b="1" dirty="0" smtClean="0"/>
              <a:t> </a:t>
            </a:r>
          </a:p>
          <a:p>
            <a:pPr marL="438912" indent="-320040" eaLnBrk="1" fontAlgn="auto" hangingPunct="1">
              <a:lnSpc>
                <a:spcPct val="120000"/>
              </a:lnSpc>
              <a:spcBef>
                <a:spcPts val="0"/>
              </a:spcBef>
              <a:spcAft>
                <a:spcPts val="0"/>
              </a:spcAft>
              <a:buFont typeface="Wingdings 2"/>
              <a:buChar char=""/>
              <a:defRPr/>
            </a:pPr>
            <a:endParaRPr lang="en-US" b="1" dirty="0" smtClean="0"/>
          </a:p>
          <a:p>
            <a:pPr marL="438912" indent="-320040" eaLnBrk="1" fontAlgn="auto" hangingPunct="1">
              <a:spcBef>
                <a:spcPts val="0"/>
              </a:spcBef>
              <a:spcAft>
                <a:spcPts val="0"/>
              </a:spcAft>
              <a:buFont typeface="Wingdings 2"/>
              <a:buChar char=""/>
              <a:defRPr/>
            </a:pPr>
            <a:endParaRPr lang="en-US" sz="3600" dirty="0" smtClean="0">
              <a:effectLst>
                <a:outerShdw blurRad="38100" dist="38100" dir="2700000" algn="tl">
                  <a:srgbClr val="000000">
                    <a:alpha val="43137"/>
                  </a:srgbClr>
                </a:outerShdw>
              </a:effectLst>
            </a:endParaRPr>
          </a:p>
          <a:p>
            <a:pPr marL="438912" indent="-320040" eaLnBrk="1" fontAlgn="auto" hangingPunct="1">
              <a:spcBef>
                <a:spcPts val="0"/>
              </a:spcBef>
              <a:spcAft>
                <a:spcPts val="0"/>
              </a:spcAft>
              <a:buFont typeface="Wingdings 2"/>
              <a:buNone/>
              <a:defRPr/>
            </a:pPr>
            <a:endParaRPr lang="en-US" dirty="0"/>
          </a:p>
        </p:txBody>
      </p:sp>
      <p:sp>
        <p:nvSpPr>
          <p:cNvPr id="4" name="Slide Number Placeholder 3"/>
          <p:cNvSpPr>
            <a:spLocks noGrp="1"/>
          </p:cNvSpPr>
          <p:nvPr>
            <p:ph type="sldNum" sz="quarter" idx="12"/>
          </p:nvPr>
        </p:nvSpPr>
        <p:spPr/>
        <p:txBody>
          <a:bodyPr>
            <a:normAutofit/>
          </a:bodyPr>
          <a:lstStyle/>
          <a:p>
            <a:pPr>
              <a:defRPr/>
            </a:pPr>
            <a:fld id="{42B6B875-B593-48F3-98A2-438E306D188C}" type="slidenum">
              <a:rPr lang="en-US"/>
              <a:pPr>
                <a:defRPr/>
              </a:pPr>
              <a:t>22</a:t>
            </a:fld>
            <a:endParaRPr lang="en-US"/>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t>Sample Representative of High and Low Growth Countries</a:t>
            </a:r>
            <a:endParaRPr lang="en-US" dirty="0"/>
          </a:p>
        </p:txBody>
      </p:sp>
      <p:sp>
        <p:nvSpPr>
          <p:cNvPr id="4" name="Content Placeholder 3"/>
          <p:cNvSpPr>
            <a:spLocks noGrp="1"/>
          </p:cNvSpPr>
          <p:nvPr>
            <p:ph idx="1"/>
          </p:nvPr>
        </p:nvSpPr>
        <p:spPr/>
        <p:txBody>
          <a:bodyPr/>
          <a:lstStyle/>
          <a:p>
            <a:r>
              <a:rPr lang="en-US" b="1" dirty="0" smtClean="0"/>
              <a:t>Argentina and Peru were growing at around 6 percent a year since 2003</a:t>
            </a:r>
          </a:p>
          <a:p>
            <a:endParaRPr lang="en-US" b="1" dirty="0" smtClean="0"/>
          </a:p>
          <a:p>
            <a:endParaRPr lang="en-US" b="1" dirty="0" smtClean="0"/>
          </a:p>
          <a:p>
            <a:r>
              <a:rPr lang="en-US" b="1" dirty="0" smtClean="0"/>
              <a:t>Brazil and Mexico were growing at less than 3 percent a year (Brazil’s growth rate picked up only from 2008 onwards) </a:t>
            </a:r>
            <a:endParaRPr lang="en-US"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p:cNvPicPr>
            <a:picLocks noChangeAspect="1" noChangeArrowheads="1"/>
          </p:cNvPicPr>
          <p:nvPr/>
        </p:nvPicPr>
        <p:blipFill>
          <a:blip r:embed="rId3" cstate="print"/>
          <a:srcRect/>
          <a:stretch>
            <a:fillRect/>
          </a:stretch>
        </p:blipFill>
        <p:spPr bwMode="auto">
          <a:xfrm>
            <a:off x="0" y="1412776"/>
            <a:ext cx="9012238" cy="5445224"/>
          </a:xfrm>
          <a:prstGeom prst="rect">
            <a:avLst/>
          </a:prstGeom>
          <a:solidFill>
            <a:schemeClr val="tx1"/>
          </a:solidFill>
          <a:ln w="9525">
            <a:noFill/>
            <a:miter lim="800000"/>
            <a:headEnd/>
            <a:tailEnd/>
          </a:ln>
        </p:spPr>
      </p:pic>
      <p:sp>
        <p:nvSpPr>
          <p:cNvPr id="3" name="Rectangle 2"/>
          <p:cNvSpPr>
            <a:spLocks noChangeArrowheads="1"/>
          </p:cNvSpPr>
          <p:nvPr/>
        </p:nvSpPr>
        <p:spPr bwMode="auto">
          <a:xfrm>
            <a:off x="179388" y="44450"/>
            <a:ext cx="8785225" cy="1368326"/>
          </a:xfrm>
          <a:prstGeom prst="rect">
            <a:avLst/>
          </a:prstGeom>
          <a:noFill/>
          <a:ln w="9525">
            <a:noFill/>
            <a:miter lim="800000"/>
            <a:headEnd/>
            <a:tailEnd/>
          </a:ln>
          <a:effectLst/>
        </p:spPr>
        <p:txBody>
          <a:bodyPr anchor="ctr"/>
          <a:lstStyle/>
          <a:p>
            <a:pPr>
              <a:defRPr/>
            </a:pPr>
            <a:r>
              <a:rPr lang="en-US" sz="2400" b="1" dirty="0" smtClean="0">
                <a:solidFill>
                  <a:srgbClr val="FFC000"/>
                </a:solidFill>
              </a:rPr>
              <a:t>Income </a:t>
            </a:r>
            <a:r>
              <a:rPr lang="en-US" sz="2400" b="1" dirty="0">
                <a:solidFill>
                  <a:srgbClr val="FFC000"/>
                </a:solidFill>
              </a:rPr>
              <a:t>of the Brazilian poor has been growing as </a:t>
            </a:r>
            <a:r>
              <a:rPr lang="en-US" sz="2400" b="1" dirty="0" smtClean="0">
                <a:solidFill>
                  <a:srgbClr val="FFC000"/>
                </a:solidFill>
              </a:rPr>
              <a:t>fast </a:t>
            </a:r>
            <a:r>
              <a:rPr lang="en-US" sz="2400" b="1" dirty="0">
                <a:solidFill>
                  <a:srgbClr val="FFC000"/>
                </a:solidFill>
              </a:rPr>
              <a:t>as per capita GDP in </a:t>
            </a:r>
            <a:r>
              <a:rPr lang="en-US" sz="2400" b="1" dirty="0" smtClean="0">
                <a:solidFill>
                  <a:srgbClr val="FFC000"/>
                </a:solidFill>
              </a:rPr>
              <a:t>China while </a:t>
            </a:r>
            <a:r>
              <a:rPr lang="en-US" sz="2400" b="1" dirty="0">
                <a:solidFill>
                  <a:srgbClr val="FFC000"/>
                </a:solidFill>
              </a:rPr>
              <a:t>income of the </a:t>
            </a:r>
            <a:r>
              <a:rPr lang="en-US" sz="2400" b="1" dirty="0" smtClean="0">
                <a:solidFill>
                  <a:srgbClr val="FFC000"/>
                </a:solidFill>
              </a:rPr>
              <a:t>richest ten percent has been </a:t>
            </a:r>
            <a:r>
              <a:rPr lang="en-US" sz="2400" b="1" dirty="0">
                <a:solidFill>
                  <a:srgbClr val="FFC000"/>
                </a:solidFill>
              </a:rPr>
              <a:t>growing </a:t>
            </a:r>
            <a:r>
              <a:rPr lang="en-US" sz="2400" b="1" dirty="0" smtClean="0">
                <a:solidFill>
                  <a:srgbClr val="FFC000"/>
                </a:solidFill>
              </a:rPr>
              <a:t>like Germany’s per </a:t>
            </a:r>
            <a:r>
              <a:rPr lang="en-US" sz="2400" b="1" dirty="0">
                <a:solidFill>
                  <a:srgbClr val="FFC000"/>
                </a:solidFill>
              </a:rPr>
              <a:t>capita GDP</a:t>
            </a:r>
            <a:r>
              <a:rPr lang="en-US" sz="3600" b="1" dirty="0">
                <a:solidFill>
                  <a:srgbClr val="FFC000"/>
                </a:solidFill>
              </a:rPr>
              <a:t> </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chemeClr val="accent1">
                    <a:satMod val="150000"/>
                  </a:schemeClr>
                </a:solidFill>
              </a:rPr>
              <a:t>Mexico: Growth Incidence Curve 2000-2008</a:t>
            </a:r>
            <a:endParaRPr lang="en-US" dirty="0">
              <a:solidFill>
                <a:schemeClr val="accent1">
                  <a:satMod val="150000"/>
                </a:schemeClr>
              </a:solidFill>
            </a:endParaRPr>
          </a:p>
        </p:txBody>
      </p:sp>
      <p:sp>
        <p:nvSpPr>
          <p:cNvPr id="4" name="Slide Number Placeholder 3"/>
          <p:cNvSpPr>
            <a:spLocks noGrp="1"/>
          </p:cNvSpPr>
          <p:nvPr>
            <p:ph type="sldNum" sz="quarter" idx="12"/>
          </p:nvPr>
        </p:nvSpPr>
        <p:spPr/>
        <p:txBody>
          <a:bodyPr>
            <a:normAutofit/>
          </a:bodyPr>
          <a:lstStyle/>
          <a:p>
            <a:pPr>
              <a:defRPr/>
            </a:pPr>
            <a:fld id="{28A5A343-2FB9-494D-8584-89989AABBC63}" type="slidenum">
              <a:rPr lang="en-US"/>
              <a:pPr>
                <a:defRPr/>
              </a:pPr>
              <a:t>25</a:t>
            </a:fld>
            <a:endParaRPr lang="en-US"/>
          </a:p>
        </p:txBody>
      </p:sp>
      <p:graphicFrame>
        <p:nvGraphicFramePr>
          <p:cNvPr id="6" name="24 Gráfico"/>
          <p:cNvGraphicFramePr>
            <a:graphicFrameLocks noGrp="1"/>
          </p:cNvGraphicFramePr>
          <p:nvPr>
            <p:ph idx="1"/>
          </p:nvPr>
        </p:nvGraphicFramePr>
        <p:xfrm>
          <a:off x="179512" y="1556793"/>
          <a:ext cx="8507288" cy="484400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Peru: Growth Incidence Curve 2001-2009</a:t>
            </a:r>
            <a:endParaRPr lang="en-US" dirty="0"/>
          </a:p>
        </p:txBody>
      </p:sp>
      <p:sp>
        <p:nvSpPr>
          <p:cNvPr id="4" name="Slide Number Placeholder 3"/>
          <p:cNvSpPr>
            <a:spLocks noGrp="1"/>
          </p:cNvSpPr>
          <p:nvPr>
            <p:ph type="sldNum" sz="quarter" idx="12"/>
          </p:nvPr>
        </p:nvSpPr>
        <p:spPr/>
        <p:txBody>
          <a:bodyPr/>
          <a:lstStyle/>
          <a:p>
            <a:fld id="{F0199905-B910-433B-A8EE-6F7BD097F5F2}" type="slidenum">
              <a:rPr lang="es-MX" smtClean="0"/>
              <a:pPr/>
              <a:t>26</a:t>
            </a:fld>
            <a:endParaRPr lang="es-MX"/>
          </a:p>
        </p:txBody>
      </p:sp>
      <p:graphicFrame>
        <p:nvGraphicFramePr>
          <p:cNvPr id="5" name="32 Gráfico"/>
          <p:cNvGraphicFramePr>
            <a:graphicFrameLocks noGrp="1"/>
          </p:cNvGraphicFramePr>
          <p:nvPr>
            <p:ph idx="1"/>
          </p:nvPr>
        </p:nvGraphicFramePr>
        <p:xfrm>
          <a:off x="457200" y="1774825"/>
          <a:ext cx="8229600" cy="46259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92352"/>
          </a:xfrm>
        </p:spPr>
        <p:txBody>
          <a:bodyPr/>
          <a:lstStyle/>
          <a:p>
            <a:pPr eaLnBrk="1" hangingPunct="1">
              <a:defRPr/>
            </a:pPr>
            <a:r>
              <a:rPr lang="en-US" sz="3600" dirty="0" smtClean="0"/>
              <a:t>Proximate and fundamental determinants of changes in inequality</a:t>
            </a:r>
            <a:endParaRPr lang="en-US" sz="3600" dirty="0"/>
          </a:p>
        </p:txBody>
      </p:sp>
      <p:sp>
        <p:nvSpPr>
          <p:cNvPr id="3" name="Content Placeholder 2"/>
          <p:cNvSpPr>
            <a:spLocks noGrp="1"/>
          </p:cNvSpPr>
          <p:nvPr>
            <p:ph idx="1"/>
          </p:nvPr>
        </p:nvSpPr>
        <p:spPr>
          <a:xfrm>
            <a:off x="152400" y="1752600"/>
            <a:ext cx="8763000" cy="5105400"/>
          </a:xfrm>
        </p:spPr>
        <p:txBody>
          <a:bodyPr>
            <a:normAutofit/>
          </a:bodyPr>
          <a:lstStyle/>
          <a:p>
            <a:pPr eaLnBrk="1" hangingPunct="1">
              <a:defRPr/>
            </a:pPr>
            <a:r>
              <a:rPr lang="en-US" sz="2400" b="1" dirty="0" smtClean="0"/>
              <a:t>There are many different factors that affect the distribution of income over time: “… the evolution of the distribution of income is the result of many different effects—some of them quite large—which may offset one another in whole or in part.” (Bourguignon et al., 2005)</a:t>
            </a:r>
          </a:p>
          <a:p>
            <a:pPr eaLnBrk="1" hangingPunct="1">
              <a:defRPr/>
            </a:pPr>
            <a:r>
              <a:rPr lang="en-US" sz="2400" b="1" dirty="0" smtClean="0"/>
              <a:t>Useful framework: to consider the ‘proximate’ factors that affect the distribution of income at the individual and household level:</a:t>
            </a:r>
          </a:p>
          <a:p>
            <a:pPr marL="914400" lvl="1" indent="-457200" eaLnBrk="1" hangingPunct="1">
              <a:buFont typeface="+mj-lt"/>
              <a:buAutoNum type="arabicPeriod"/>
              <a:defRPr/>
            </a:pPr>
            <a:r>
              <a:rPr lang="en-US" sz="2000" b="1" dirty="0" smtClean="0"/>
              <a:t>Distribution of assets and personal characteristics</a:t>
            </a:r>
          </a:p>
          <a:p>
            <a:pPr marL="914400" lvl="1" indent="-457200" eaLnBrk="1" hangingPunct="1">
              <a:buFont typeface="+mj-lt"/>
              <a:buAutoNum type="arabicPeriod"/>
              <a:defRPr/>
            </a:pPr>
            <a:r>
              <a:rPr lang="en-US" sz="2000" b="1" dirty="0" smtClean="0"/>
              <a:t>Return to assets and characteristics</a:t>
            </a:r>
          </a:p>
          <a:p>
            <a:pPr marL="914400" lvl="1" indent="-457200" eaLnBrk="1" hangingPunct="1">
              <a:buFont typeface="+mj-lt"/>
              <a:buAutoNum type="arabicPeriod"/>
              <a:defRPr/>
            </a:pPr>
            <a:r>
              <a:rPr lang="en-US" sz="2000" b="1" dirty="0" smtClean="0"/>
              <a:t>Utilization of assets and characteristics</a:t>
            </a:r>
          </a:p>
          <a:p>
            <a:pPr marL="914400" lvl="1" indent="-457200" eaLnBrk="1" hangingPunct="1">
              <a:buFont typeface="+mj-lt"/>
              <a:buAutoNum type="arabicPeriod"/>
              <a:defRPr/>
            </a:pPr>
            <a:r>
              <a:rPr lang="en-US" sz="2000" b="1" dirty="0" smtClean="0"/>
              <a:t>Transfers (private and public)</a:t>
            </a:r>
          </a:p>
          <a:p>
            <a:pPr marL="914400" lvl="1" indent="-457200" eaLnBrk="1" hangingPunct="1">
              <a:buFont typeface="+mj-lt"/>
              <a:buAutoNum type="arabicPeriod"/>
              <a:defRPr/>
            </a:pPr>
            <a:r>
              <a:rPr lang="en-US" sz="2000" b="1" dirty="0" smtClean="0"/>
              <a:t>Socio-demographic factors</a:t>
            </a:r>
          </a:p>
          <a:p>
            <a:pPr eaLnBrk="1" hangingPunct="1">
              <a:defRPr/>
            </a:pPr>
            <a:endParaRPr lang="en-US" b="1" dirty="0" smtClean="0"/>
          </a:p>
          <a:p>
            <a:pPr eaLnBrk="1" hangingPunct="1">
              <a:defRPr/>
            </a:pPr>
            <a:endParaRPr lang="en-US" sz="3600" dirty="0" smtClean="0">
              <a:effectLst>
                <a:outerShdw blurRad="38100" dist="38100" dir="2700000" algn="tl">
                  <a:srgbClr val="000000">
                    <a:alpha val="43137"/>
                  </a:srgbClr>
                </a:outerShdw>
              </a:effectLst>
            </a:endParaRPr>
          </a:p>
          <a:p>
            <a:pPr eaLnBrk="1" hangingPunct="1">
              <a:buFont typeface="Wingdings 2" pitchFamily="18" charset="2"/>
              <a:buNone/>
              <a:defRPr/>
            </a:pPr>
            <a:endParaRPr lang="en-US" dirty="0"/>
          </a:p>
        </p:txBody>
      </p:sp>
      <p:sp>
        <p:nvSpPr>
          <p:cNvPr id="4" name="Slide Number Placeholder 3"/>
          <p:cNvSpPr>
            <a:spLocks noGrp="1"/>
          </p:cNvSpPr>
          <p:nvPr>
            <p:ph type="sldNum" sz="quarter" idx="12"/>
          </p:nvPr>
        </p:nvSpPr>
        <p:spPr/>
        <p:txBody>
          <a:bodyPr/>
          <a:lstStyle/>
          <a:p>
            <a:pPr>
              <a:defRPr/>
            </a:pPr>
            <a:fld id="{BAE11517-3928-4E37-95FD-35B38B4DA1EF}" type="slidenum">
              <a:rPr lang="en-US" smtClean="0"/>
              <a:pPr>
                <a:defRPr/>
              </a:pPr>
              <a:t>27</a:t>
            </a:fld>
            <a:endParaRPr lang="en-US"/>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6"/>
          <p:cNvSpPr>
            <a:spLocks noChangeArrowheads="1"/>
          </p:cNvSpPr>
          <p:nvPr/>
        </p:nvSpPr>
        <p:spPr bwMode="auto">
          <a:xfrm>
            <a:off x="0" y="66675"/>
            <a:ext cx="8637588" cy="800100"/>
          </a:xfrm>
          <a:prstGeom prst="rect">
            <a:avLst/>
          </a:prstGeom>
          <a:noFill/>
          <a:ln w="9525">
            <a:noFill/>
            <a:miter lim="800000"/>
            <a:headEnd/>
            <a:tailEnd/>
          </a:ln>
        </p:spPr>
        <p:txBody>
          <a:bodyPr anchor="ctr">
            <a:spAutoFit/>
          </a:bodyPr>
          <a:lstStyle/>
          <a:p>
            <a:pPr indent="447675"/>
            <a:r>
              <a:rPr lang="en-US" sz="2800">
                <a:cs typeface="Times New Roman" pitchFamily="18" charset="0"/>
              </a:rPr>
              <a:t>Household per capita income and its determinants</a:t>
            </a:r>
            <a:endParaRPr lang="en-US" sz="2800"/>
          </a:p>
          <a:p>
            <a:pPr indent="447675" eaLnBrk="0" hangingPunct="0"/>
            <a:endParaRPr lang="en-US"/>
          </a:p>
        </p:txBody>
      </p:sp>
      <p:grpSp>
        <p:nvGrpSpPr>
          <p:cNvPr id="2" name="Group 1"/>
          <p:cNvGrpSpPr>
            <a:grpSpLocks noChangeAspect="1"/>
          </p:cNvGrpSpPr>
          <p:nvPr/>
        </p:nvGrpSpPr>
        <p:grpSpPr bwMode="auto">
          <a:xfrm>
            <a:off x="0" y="609600"/>
            <a:ext cx="9144000" cy="6248400"/>
            <a:chOff x="4284" y="1485"/>
            <a:chExt cx="7028" cy="5231"/>
          </a:xfrm>
        </p:grpSpPr>
        <p:sp>
          <p:nvSpPr>
            <p:cNvPr id="39947" name="AutoShape 15"/>
            <p:cNvSpPr>
              <a:spLocks noChangeAspect="1" noChangeArrowheads="1" noTextEdit="1"/>
            </p:cNvSpPr>
            <p:nvPr/>
          </p:nvSpPr>
          <p:spPr bwMode="auto">
            <a:xfrm>
              <a:off x="4284" y="1485"/>
              <a:ext cx="7028" cy="5231"/>
            </a:xfrm>
            <a:prstGeom prst="rect">
              <a:avLst/>
            </a:prstGeom>
            <a:noFill/>
            <a:ln w="25400">
              <a:solidFill>
                <a:srgbClr val="000000"/>
              </a:solidFill>
              <a:miter lim="800000"/>
              <a:headEnd/>
              <a:tailEnd/>
            </a:ln>
          </p:spPr>
          <p:txBody>
            <a:bodyPr/>
            <a:lstStyle/>
            <a:p>
              <a:endParaRPr lang="en-US"/>
            </a:p>
          </p:txBody>
        </p:sp>
        <p:sp>
          <p:nvSpPr>
            <p:cNvPr id="49166" name="AutoShape 14"/>
            <p:cNvSpPr>
              <a:spLocks noChangeArrowheads="1"/>
            </p:cNvSpPr>
            <p:nvPr/>
          </p:nvSpPr>
          <p:spPr bwMode="auto">
            <a:xfrm>
              <a:off x="6158" y="1664"/>
              <a:ext cx="1725" cy="784"/>
            </a:xfrm>
            <a:prstGeom prst="flowChartAlternateProcess">
              <a:avLst/>
            </a:prstGeom>
            <a:solidFill>
              <a:srgbClr val="FFFFFF"/>
            </a:solidFill>
            <a:ln w="9525">
              <a:solidFill>
                <a:srgbClr val="000000"/>
              </a:solidFill>
              <a:miter lim="800000"/>
              <a:headEnd/>
              <a:tailEnd/>
            </a:ln>
            <a:effectLst>
              <a:outerShdw dist="107763" dir="18900000" algn="ctr" rotWithShape="0">
                <a:srgbClr val="548DD4">
                  <a:alpha val="50000"/>
                </a:srgbClr>
              </a:outerShdw>
            </a:effectLst>
          </p:spPr>
          <p:txBody>
            <a:bodyPr/>
            <a:lstStyle/>
            <a:p>
              <a:pPr algn="ctr">
                <a:defRPr/>
              </a:pPr>
              <a:r>
                <a:rPr lang="en-US" b="1" dirty="0">
                  <a:latin typeface="Arial" pitchFamily="34" charset="0"/>
                  <a:ea typeface="Times New Roman" pitchFamily="18" charset="0"/>
                  <a:cs typeface="Arial" pitchFamily="34" charset="0"/>
                </a:rPr>
                <a:t>Per capita household income </a:t>
              </a:r>
              <a:r>
                <a:rPr lang="en-US" b="1" i="1" dirty="0">
                  <a:latin typeface="Arial" pitchFamily="34" charset="0"/>
                  <a:ea typeface="Times New Roman" pitchFamily="18" charset="0"/>
                  <a:cs typeface="Arial" pitchFamily="34" charset="0"/>
                </a:rPr>
                <a:t> </a:t>
              </a:r>
              <a:endParaRPr lang="en-US" dirty="0">
                <a:latin typeface="Arial" pitchFamily="34" charset="0"/>
                <a:cs typeface="Arial" pitchFamily="34" charset="0"/>
              </a:endParaRPr>
            </a:p>
          </p:txBody>
        </p:sp>
        <p:sp>
          <p:nvSpPr>
            <p:cNvPr id="49165" name="AutoShape 13"/>
            <p:cNvSpPr>
              <a:spLocks noChangeArrowheads="1"/>
            </p:cNvSpPr>
            <p:nvPr/>
          </p:nvSpPr>
          <p:spPr bwMode="auto">
            <a:xfrm>
              <a:off x="4962" y="3028"/>
              <a:ext cx="1702" cy="906"/>
            </a:xfrm>
            <a:prstGeom prst="flowChartAlternateProcess">
              <a:avLst/>
            </a:prstGeom>
            <a:solidFill>
              <a:srgbClr val="FFFFFF">
                <a:alpha val="64999"/>
              </a:srgbClr>
            </a:solidFill>
            <a:ln w="25400">
              <a:solidFill>
                <a:srgbClr val="17365D"/>
              </a:solidFill>
              <a:miter lim="800000"/>
              <a:headEnd/>
              <a:tailEnd/>
            </a:ln>
            <a:effectLst>
              <a:outerShdw dist="107763" dir="18900000" algn="ctr" rotWithShape="0">
                <a:srgbClr val="548DD4">
                  <a:alpha val="50000"/>
                </a:srgbClr>
              </a:outerShdw>
            </a:effectLst>
          </p:spPr>
          <p:txBody>
            <a:bodyPr/>
            <a:lstStyle/>
            <a:p>
              <a:pPr algn="ctr">
                <a:defRPr/>
              </a:pPr>
              <a:r>
                <a:rPr lang="en-US" sz="1400" b="1" dirty="0">
                  <a:solidFill>
                    <a:srgbClr val="17365D"/>
                  </a:solidFill>
                  <a:latin typeface="Arial" pitchFamily="34" charset="0"/>
                  <a:ea typeface="Times New Roman" pitchFamily="18" charset="0"/>
                  <a:cs typeface="Arial" pitchFamily="34" charset="0"/>
                </a:rPr>
                <a:t>Proportion of adults in the household</a:t>
              </a:r>
              <a:endParaRPr lang="en-US" sz="1400" b="1" dirty="0">
                <a:solidFill>
                  <a:srgbClr val="00B050"/>
                </a:solidFill>
                <a:latin typeface="Arial" pitchFamily="34" charset="0"/>
                <a:ea typeface="Times New Roman" pitchFamily="18" charset="0"/>
                <a:cs typeface="Arial" pitchFamily="34" charset="0"/>
              </a:endParaRPr>
            </a:p>
            <a:p>
              <a:pPr>
                <a:buFont typeface="Arial" pitchFamily="34" charset="0"/>
                <a:buChar char="•"/>
                <a:defRPr/>
              </a:pPr>
              <a:r>
                <a:rPr lang="en-US" sz="1400" b="1" dirty="0">
                  <a:solidFill>
                    <a:srgbClr val="00B050"/>
                  </a:solidFill>
                  <a:latin typeface="Arial" pitchFamily="34" charset="0"/>
                  <a:cs typeface="Arial" pitchFamily="34" charset="0"/>
                </a:rPr>
                <a:t>FERTILITY</a:t>
              </a:r>
            </a:p>
            <a:p>
              <a:pPr>
                <a:buFont typeface="Arial" pitchFamily="34" charset="0"/>
                <a:buChar char="•"/>
                <a:defRPr/>
              </a:pPr>
              <a:endParaRPr lang="en-US" sz="1400" b="1" dirty="0">
                <a:solidFill>
                  <a:srgbClr val="00B050"/>
                </a:solidFill>
                <a:latin typeface="Arial" pitchFamily="34" charset="0"/>
                <a:cs typeface="Arial" pitchFamily="34" charset="0"/>
              </a:endParaRPr>
            </a:p>
          </p:txBody>
        </p:sp>
        <p:sp>
          <p:nvSpPr>
            <p:cNvPr id="49164" name="AutoShape 12"/>
            <p:cNvSpPr>
              <a:spLocks noChangeArrowheads="1"/>
            </p:cNvSpPr>
            <p:nvPr/>
          </p:nvSpPr>
          <p:spPr bwMode="auto">
            <a:xfrm>
              <a:off x="6858" y="3028"/>
              <a:ext cx="1702" cy="906"/>
            </a:xfrm>
            <a:prstGeom prst="flowChartAlternateProcess">
              <a:avLst/>
            </a:prstGeom>
            <a:solidFill>
              <a:srgbClr val="FFFFFF"/>
            </a:solidFill>
            <a:ln w="9525">
              <a:solidFill>
                <a:srgbClr val="000000"/>
              </a:solidFill>
              <a:miter lim="800000"/>
              <a:headEnd/>
              <a:tailEnd/>
            </a:ln>
            <a:effectLst>
              <a:outerShdw dist="107763" dir="18900000" algn="ctr" rotWithShape="0">
                <a:srgbClr val="548DD4">
                  <a:alpha val="50000"/>
                </a:srgbClr>
              </a:outerShdw>
            </a:effectLst>
          </p:spPr>
          <p:txBody>
            <a:bodyPr/>
            <a:lstStyle/>
            <a:p>
              <a:pPr algn="ctr">
                <a:defRPr/>
              </a:pPr>
              <a:r>
                <a:rPr lang="en-US" sz="2000" b="1" dirty="0">
                  <a:latin typeface="Arial" pitchFamily="34" charset="0"/>
                  <a:ea typeface="Times New Roman" pitchFamily="18" charset="0"/>
                  <a:cs typeface="Arial" pitchFamily="34" charset="0"/>
                </a:rPr>
                <a:t>Household income per adult</a:t>
              </a:r>
              <a:endParaRPr lang="en-US" sz="2000" dirty="0">
                <a:latin typeface="Arial" pitchFamily="34" charset="0"/>
                <a:cs typeface="Arial" pitchFamily="34" charset="0"/>
              </a:endParaRPr>
            </a:p>
          </p:txBody>
        </p:sp>
        <p:sp>
          <p:nvSpPr>
            <p:cNvPr id="49163" name="AutoShape 11"/>
            <p:cNvSpPr>
              <a:spLocks noChangeArrowheads="1"/>
            </p:cNvSpPr>
            <p:nvPr/>
          </p:nvSpPr>
          <p:spPr bwMode="auto">
            <a:xfrm>
              <a:off x="5865" y="4348"/>
              <a:ext cx="1912" cy="1151"/>
            </a:xfrm>
            <a:prstGeom prst="flowChartAlternateProcess">
              <a:avLst/>
            </a:prstGeom>
            <a:solidFill>
              <a:srgbClr val="FFFFFF">
                <a:alpha val="64999"/>
              </a:srgbClr>
            </a:solidFill>
            <a:ln w="25400">
              <a:solidFill>
                <a:srgbClr val="17365D"/>
              </a:solidFill>
              <a:miter lim="800000"/>
              <a:headEnd/>
              <a:tailEnd/>
            </a:ln>
            <a:effectLst>
              <a:outerShdw dist="107763" dir="18900000" algn="ctr" rotWithShape="0">
                <a:srgbClr val="548DD4">
                  <a:alpha val="50000"/>
                </a:srgbClr>
              </a:outerShdw>
            </a:effectLst>
          </p:spPr>
          <p:txBody>
            <a:bodyPr/>
            <a:lstStyle/>
            <a:p>
              <a:pPr algn="ctr">
                <a:defRPr/>
              </a:pPr>
              <a:r>
                <a:rPr lang="en-US" sz="1400" b="1" dirty="0">
                  <a:solidFill>
                    <a:srgbClr val="17365D"/>
                  </a:solidFill>
                  <a:latin typeface="Arial" pitchFamily="34" charset="0"/>
                  <a:ea typeface="Times New Roman" pitchFamily="18" charset="0"/>
                  <a:cs typeface="Arial" pitchFamily="34" charset="0"/>
                </a:rPr>
                <a:t>Household non-labor income</a:t>
              </a:r>
              <a:r>
                <a:rPr lang="en-US" sz="1400" b="1" i="1" dirty="0">
                  <a:solidFill>
                    <a:srgbClr val="17365D"/>
                  </a:solidFill>
                  <a:latin typeface="Arial" pitchFamily="34" charset="0"/>
                  <a:ea typeface="Times New Roman" pitchFamily="18" charset="0"/>
                  <a:cs typeface="Arial" pitchFamily="34" charset="0"/>
                </a:rPr>
                <a:t> </a:t>
              </a:r>
              <a:r>
                <a:rPr lang="en-US" sz="1400" b="1" dirty="0">
                  <a:solidFill>
                    <a:srgbClr val="17365D"/>
                  </a:solidFill>
                  <a:latin typeface="Arial" pitchFamily="34" charset="0"/>
                  <a:ea typeface="Times New Roman" pitchFamily="18" charset="0"/>
                  <a:cs typeface="Arial" pitchFamily="34" charset="0"/>
                </a:rPr>
                <a:t>per adult</a:t>
              </a:r>
            </a:p>
            <a:p>
              <a:pPr>
                <a:buFont typeface="Arial" pitchFamily="34" charset="0"/>
                <a:buChar char="•"/>
                <a:defRPr/>
              </a:pPr>
              <a:r>
                <a:rPr lang="en-US" sz="1400" b="1" dirty="0">
                  <a:solidFill>
                    <a:srgbClr val="00B050"/>
                  </a:solidFill>
                  <a:latin typeface="Arial" pitchFamily="34" charset="0"/>
                  <a:cs typeface="Arial" pitchFamily="34" charset="0"/>
                </a:rPr>
                <a:t>RENTS &amp; PROFITS</a:t>
              </a:r>
            </a:p>
            <a:p>
              <a:pPr>
                <a:buFont typeface="Arial" pitchFamily="34" charset="0"/>
                <a:buChar char="•"/>
                <a:defRPr/>
              </a:pPr>
              <a:r>
                <a:rPr lang="en-US" sz="1400" b="1" dirty="0">
                  <a:solidFill>
                    <a:srgbClr val="00B050"/>
                  </a:solidFill>
                  <a:latin typeface="Arial" pitchFamily="34" charset="0"/>
                  <a:cs typeface="Arial" pitchFamily="34" charset="0"/>
                </a:rPr>
                <a:t>REMITTANCES</a:t>
              </a:r>
            </a:p>
            <a:p>
              <a:pPr>
                <a:buFont typeface="Arial" pitchFamily="34" charset="0"/>
                <a:buChar char="•"/>
                <a:defRPr/>
              </a:pPr>
              <a:r>
                <a:rPr lang="en-US" sz="1400" b="1" dirty="0">
                  <a:solidFill>
                    <a:srgbClr val="00B050"/>
                  </a:solidFill>
                  <a:latin typeface="Arial" pitchFamily="34" charset="0"/>
                  <a:cs typeface="Arial" pitchFamily="34" charset="0"/>
                </a:rPr>
                <a:t>GOV. TRANSFFERS</a:t>
              </a:r>
              <a:endParaRPr lang="en-US" sz="1400" dirty="0">
                <a:solidFill>
                  <a:srgbClr val="00B050"/>
                </a:solidFill>
                <a:latin typeface="Arial" pitchFamily="34" charset="0"/>
                <a:cs typeface="Arial" pitchFamily="34" charset="0"/>
              </a:endParaRPr>
            </a:p>
          </p:txBody>
        </p:sp>
        <p:sp>
          <p:nvSpPr>
            <p:cNvPr id="49162" name="AutoShape 10"/>
            <p:cNvSpPr>
              <a:spLocks noChangeArrowheads="1"/>
            </p:cNvSpPr>
            <p:nvPr/>
          </p:nvSpPr>
          <p:spPr bwMode="auto">
            <a:xfrm>
              <a:off x="8008" y="4348"/>
              <a:ext cx="1701" cy="908"/>
            </a:xfrm>
            <a:prstGeom prst="flowChartAlternateProcess">
              <a:avLst/>
            </a:prstGeom>
            <a:solidFill>
              <a:srgbClr val="FFFFFF"/>
            </a:solidFill>
            <a:ln w="9525">
              <a:solidFill>
                <a:srgbClr val="000000"/>
              </a:solidFill>
              <a:miter lim="800000"/>
              <a:headEnd/>
              <a:tailEnd/>
            </a:ln>
            <a:effectLst>
              <a:outerShdw dist="107763" dir="18900000" algn="ctr" rotWithShape="0">
                <a:srgbClr val="548DD4">
                  <a:alpha val="50000"/>
                </a:srgbClr>
              </a:outerShdw>
            </a:effectLst>
          </p:spPr>
          <p:txBody>
            <a:bodyPr/>
            <a:lstStyle/>
            <a:p>
              <a:pPr algn="ctr">
                <a:defRPr/>
              </a:pPr>
              <a:r>
                <a:rPr lang="en-US" sz="2000" b="1" dirty="0">
                  <a:latin typeface="Arial" pitchFamily="34" charset="0"/>
                  <a:ea typeface="Times New Roman" pitchFamily="18" charset="0"/>
                  <a:cs typeface="Arial" pitchFamily="34" charset="0"/>
                </a:rPr>
                <a:t>Household labor income per adult</a:t>
              </a:r>
              <a:endParaRPr lang="en-US" sz="2000" dirty="0">
                <a:latin typeface="Arial" pitchFamily="34" charset="0"/>
                <a:cs typeface="Arial" pitchFamily="34" charset="0"/>
              </a:endParaRPr>
            </a:p>
          </p:txBody>
        </p:sp>
        <p:sp>
          <p:nvSpPr>
            <p:cNvPr id="49161" name="AutoShape 9"/>
            <p:cNvSpPr>
              <a:spLocks noChangeArrowheads="1"/>
            </p:cNvSpPr>
            <p:nvPr/>
          </p:nvSpPr>
          <p:spPr bwMode="auto">
            <a:xfrm>
              <a:off x="6336" y="5582"/>
              <a:ext cx="2106" cy="1010"/>
            </a:xfrm>
            <a:prstGeom prst="flowChartAlternateProcess">
              <a:avLst/>
            </a:prstGeom>
            <a:solidFill>
              <a:srgbClr val="FFFFFF">
                <a:alpha val="64999"/>
              </a:srgbClr>
            </a:solidFill>
            <a:ln w="25400">
              <a:solidFill>
                <a:srgbClr val="17365D"/>
              </a:solidFill>
              <a:miter lim="800000"/>
              <a:headEnd/>
              <a:tailEnd/>
            </a:ln>
            <a:effectLst>
              <a:outerShdw dist="107763" dir="18900000" algn="ctr" rotWithShape="0">
                <a:srgbClr val="548DD4">
                  <a:alpha val="50000"/>
                </a:srgbClr>
              </a:outerShdw>
            </a:effectLst>
          </p:spPr>
          <p:txBody>
            <a:bodyPr/>
            <a:lstStyle/>
            <a:p>
              <a:pPr algn="ctr">
                <a:defRPr/>
              </a:pPr>
              <a:r>
                <a:rPr lang="en-US" sz="1400" b="1" dirty="0">
                  <a:solidFill>
                    <a:srgbClr val="17365D"/>
                  </a:solidFill>
                  <a:latin typeface="Arial" pitchFamily="34" charset="0"/>
                  <a:ea typeface="Times New Roman" pitchFamily="18" charset="0"/>
                  <a:cs typeface="Arial" pitchFamily="34" charset="0"/>
                </a:rPr>
                <a:t>Proportion of working adults</a:t>
              </a:r>
            </a:p>
            <a:p>
              <a:pPr>
                <a:buFont typeface="Arial" pitchFamily="34" charset="0"/>
                <a:buChar char="•"/>
                <a:defRPr/>
              </a:pPr>
              <a:r>
                <a:rPr lang="en-US" sz="1400" b="1" dirty="0">
                  <a:solidFill>
                    <a:srgbClr val="00B050"/>
                  </a:solidFill>
                  <a:latin typeface="Arial" pitchFamily="34" charset="0"/>
                  <a:cs typeface="Arial" pitchFamily="34" charset="0"/>
                </a:rPr>
                <a:t>PARTICIPATION IN LABOR FORCE</a:t>
              </a:r>
            </a:p>
            <a:p>
              <a:pPr>
                <a:buFont typeface="Arial" pitchFamily="34" charset="0"/>
                <a:buChar char="•"/>
                <a:defRPr/>
              </a:pPr>
              <a:r>
                <a:rPr lang="en-US" sz="1400" b="1" dirty="0">
                  <a:solidFill>
                    <a:srgbClr val="00B050"/>
                  </a:solidFill>
                  <a:latin typeface="Arial" pitchFamily="34" charset="0"/>
                  <a:cs typeface="Arial" pitchFamily="34" charset="0"/>
                </a:rPr>
                <a:t>EMPLOYMENT OPPORT</a:t>
              </a:r>
            </a:p>
            <a:p>
              <a:pPr>
                <a:defRPr/>
              </a:pPr>
              <a:endParaRPr lang="en-US" sz="2000" dirty="0">
                <a:latin typeface="Arial" pitchFamily="34" charset="0"/>
                <a:cs typeface="Arial" pitchFamily="34" charset="0"/>
              </a:endParaRPr>
            </a:p>
          </p:txBody>
        </p:sp>
        <p:cxnSp>
          <p:nvCxnSpPr>
            <p:cNvPr id="39954" name="AutoShape 8"/>
            <p:cNvCxnSpPr>
              <a:cxnSpLocks noChangeShapeType="1"/>
            </p:cNvCxnSpPr>
            <p:nvPr/>
          </p:nvCxnSpPr>
          <p:spPr bwMode="auto">
            <a:xfrm flipH="1">
              <a:off x="5814" y="2449"/>
              <a:ext cx="1131" cy="559"/>
            </a:xfrm>
            <a:prstGeom prst="straightConnector1">
              <a:avLst/>
            </a:prstGeom>
            <a:noFill/>
            <a:ln w="9525">
              <a:solidFill>
                <a:srgbClr val="000000"/>
              </a:solidFill>
              <a:round/>
              <a:headEnd/>
              <a:tailEnd type="triangle" w="med" len="med"/>
            </a:ln>
          </p:spPr>
        </p:cxnSp>
        <p:cxnSp>
          <p:nvCxnSpPr>
            <p:cNvPr id="39955" name="AutoShape 7"/>
            <p:cNvCxnSpPr>
              <a:cxnSpLocks noChangeShapeType="1"/>
            </p:cNvCxnSpPr>
            <p:nvPr/>
          </p:nvCxnSpPr>
          <p:spPr bwMode="auto">
            <a:xfrm>
              <a:off x="6945" y="2449"/>
              <a:ext cx="765" cy="579"/>
            </a:xfrm>
            <a:prstGeom prst="straightConnector1">
              <a:avLst/>
            </a:prstGeom>
            <a:noFill/>
            <a:ln w="9525">
              <a:solidFill>
                <a:srgbClr val="000000"/>
              </a:solidFill>
              <a:round/>
              <a:headEnd/>
              <a:tailEnd type="triangle" w="med" len="med"/>
            </a:ln>
          </p:spPr>
        </p:cxnSp>
        <p:cxnSp>
          <p:nvCxnSpPr>
            <p:cNvPr id="39956" name="AutoShape 6"/>
            <p:cNvCxnSpPr>
              <a:cxnSpLocks noChangeShapeType="1"/>
            </p:cNvCxnSpPr>
            <p:nvPr/>
          </p:nvCxnSpPr>
          <p:spPr bwMode="auto">
            <a:xfrm flipH="1">
              <a:off x="6927" y="3935"/>
              <a:ext cx="783" cy="393"/>
            </a:xfrm>
            <a:prstGeom prst="straightConnector1">
              <a:avLst/>
            </a:prstGeom>
            <a:noFill/>
            <a:ln w="9525">
              <a:solidFill>
                <a:srgbClr val="000000"/>
              </a:solidFill>
              <a:round/>
              <a:headEnd/>
              <a:tailEnd type="triangle" w="med" len="med"/>
            </a:ln>
          </p:spPr>
        </p:cxnSp>
        <p:cxnSp>
          <p:nvCxnSpPr>
            <p:cNvPr id="39957" name="AutoShape 5"/>
            <p:cNvCxnSpPr>
              <a:cxnSpLocks noChangeShapeType="1"/>
            </p:cNvCxnSpPr>
            <p:nvPr/>
          </p:nvCxnSpPr>
          <p:spPr bwMode="auto">
            <a:xfrm>
              <a:off x="7710" y="3935"/>
              <a:ext cx="1149" cy="413"/>
            </a:xfrm>
            <a:prstGeom prst="straightConnector1">
              <a:avLst/>
            </a:prstGeom>
            <a:noFill/>
            <a:ln w="9525">
              <a:solidFill>
                <a:srgbClr val="000000"/>
              </a:solidFill>
              <a:round/>
              <a:headEnd/>
              <a:tailEnd type="triangle" w="med" len="med"/>
            </a:ln>
          </p:spPr>
        </p:cxnSp>
        <p:cxnSp>
          <p:nvCxnSpPr>
            <p:cNvPr id="39958" name="AutoShape 4"/>
            <p:cNvCxnSpPr>
              <a:cxnSpLocks noChangeShapeType="1"/>
            </p:cNvCxnSpPr>
            <p:nvPr/>
          </p:nvCxnSpPr>
          <p:spPr bwMode="auto">
            <a:xfrm flipH="1">
              <a:off x="8077" y="5255"/>
              <a:ext cx="782" cy="307"/>
            </a:xfrm>
            <a:prstGeom prst="straightConnector1">
              <a:avLst/>
            </a:prstGeom>
            <a:noFill/>
            <a:ln w="9525">
              <a:solidFill>
                <a:srgbClr val="000000"/>
              </a:solidFill>
              <a:round/>
              <a:headEnd/>
              <a:tailEnd type="triangle" w="med" len="med"/>
            </a:ln>
          </p:spPr>
        </p:cxnSp>
        <p:sp>
          <p:nvSpPr>
            <p:cNvPr id="49155" name="AutoShape 3"/>
            <p:cNvSpPr>
              <a:spLocks noChangeArrowheads="1"/>
            </p:cNvSpPr>
            <p:nvPr/>
          </p:nvSpPr>
          <p:spPr bwMode="auto">
            <a:xfrm>
              <a:off x="8559" y="5582"/>
              <a:ext cx="2565" cy="1010"/>
            </a:xfrm>
            <a:prstGeom prst="flowChartAlternateProcess">
              <a:avLst/>
            </a:prstGeom>
            <a:solidFill>
              <a:srgbClr val="FFFFFF">
                <a:alpha val="64999"/>
              </a:srgbClr>
            </a:solidFill>
            <a:ln w="25400">
              <a:solidFill>
                <a:srgbClr val="17365D"/>
              </a:solidFill>
              <a:miter lim="800000"/>
              <a:headEnd/>
              <a:tailEnd/>
            </a:ln>
            <a:effectLst>
              <a:outerShdw dist="107763" dir="18900000" algn="ctr" rotWithShape="0">
                <a:srgbClr val="548DD4">
                  <a:alpha val="50000"/>
                </a:srgbClr>
              </a:outerShdw>
            </a:effectLst>
          </p:spPr>
          <p:txBody>
            <a:bodyPr/>
            <a:lstStyle/>
            <a:p>
              <a:pPr algn="ctr">
                <a:defRPr/>
              </a:pPr>
              <a:r>
                <a:rPr lang="en-US" b="1" dirty="0">
                  <a:solidFill>
                    <a:srgbClr val="17365D"/>
                  </a:solidFill>
                  <a:latin typeface="Arial" pitchFamily="34" charset="0"/>
                  <a:ea typeface="Times New Roman" pitchFamily="18" charset="0"/>
                  <a:cs typeface="Arial" pitchFamily="34" charset="0"/>
                </a:rPr>
                <a:t>Labor income per working adult in the household</a:t>
              </a:r>
            </a:p>
            <a:p>
              <a:pPr>
                <a:buFont typeface="Arial" pitchFamily="34" charset="0"/>
                <a:buChar char="•"/>
                <a:defRPr/>
              </a:pPr>
              <a:r>
                <a:rPr lang="en-US" b="1" dirty="0">
                  <a:solidFill>
                    <a:srgbClr val="00B050"/>
                  </a:solidFill>
                  <a:latin typeface="Arial" pitchFamily="34" charset="0"/>
                  <a:cs typeface="Arial" pitchFamily="34" charset="0"/>
                </a:rPr>
                <a:t>WAGES BY SKILL/OTHER</a:t>
              </a:r>
            </a:p>
            <a:p>
              <a:pPr>
                <a:buFont typeface="Arial" pitchFamily="34" charset="0"/>
                <a:buChar char="•"/>
                <a:defRPr/>
              </a:pPr>
              <a:r>
                <a:rPr lang="en-US" b="1" dirty="0">
                  <a:solidFill>
                    <a:srgbClr val="00B050"/>
                  </a:solidFill>
                  <a:latin typeface="Arial" pitchFamily="34" charset="0"/>
                  <a:cs typeface="Arial" pitchFamily="34" charset="0"/>
                </a:rPr>
                <a:t>HOURS WORKED</a:t>
              </a:r>
              <a:endParaRPr lang="en-US" dirty="0">
                <a:solidFill>
                  <a:srgbClr val="00B050"/>
                </a:solidFill>
                <a:latin typeface="Arial" pitchFamily="34" charset="0"/>
                <a:cs typeface="Arial" pitchFamily="34" charset="0"/>
              </a:endParaRPr>
            </a:p>
          </p:txBody>
        </p:sp>
        <p:cxnSp>
          <p:nvCxnSpPr>
            <p:cNvPr id="39960" name="AutoShape 2"/>
            <p:cNvCxnSpPr>
              <a:cxnSpLocks noChangeShapeType="1"/>
            </p:cNvCxnSpPr>
            <p:nvPr/>
          </p:nvCxnSpPr>
          <p:spPr bwMode="auto">
            <a:xfrm>
              <a:off x="8859" y="5255"/>
              <a:ext cx="1288" cy="307"/>
            </a:xfrm>
            <a:prstGeom prst="straightConnector1">
              <a:avLst/>
            </a:prstGeom>
            <a:noFill/>
            <a:ln w="9525">
              <a:solidFill>
                <a:srgbClr val="000000"/>
              </a:solidFill>
              <a:round/>
              <a:headEnd/>
              <a:tailEnd type="triangle" w="med" len="med"/>
            </a:ln>
          </p:spPr>
        </p:cxnSp>
      </p:grpSp>
      <p:sp>
        <p:nvSpPr>
          <p:cNvPr id="39940" name="Rectangle 24"/>
          <p:cNvSpPr>
            <a:spLocks noChangeArrowheads="1"/>
          </p:cNvSpPr>
          <p:nvPr/>
        </p:nvSpPr>
        <p:spPr bwMode="auto">
          <a:xfrm>
            <a:off x="0" y="3778250"/>
            <a:ext cx="9144000" cy="0"/>
          </a:xfrm>
          <a:prstGeom prst="rect">
            <a:avLst/>
          </a:prstGeom>
          <a:noFill/>
          <a:ln w="9525">
            <a:noFill/>
            <a:miter lim="800000"/>
            <a:headEnd/>
            <a:tailEnd/>
          </a:ln>
        </p:spPr>
        <p:txBody>
          <a:bodyPr wrap="none" anchor="ctr">
            <a:spAutoFit/>
          </a:bodyPr>
          <a:lstStyle/>
          <a:p>
            <a:endParaRPr lang="en-US"/>
          </a:p>
        </p:txBody>
      </p:sp>
      <p:sp>
        <p:nvSpPr>
          <p:cNvPr id="19" name="Oval 18"/>
          <p:cNvSpPr/>
          <p:nvPr/>
        </p:nvSpPr>
        <p:spPr>
          <a:xfrm>
            <a:off x="0" y="838200"/>
            <a:ext cx="22860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chemeClr val="tx1"/>
                </a:solidFill>
              </a:rPr>
              <a:t>DEMOGRAPHIC</a:t>
            </a:r>
          </a:p>
        </p:txBody>
      </p:sp>
      <p:sp>
        <p:nvSpPr>
          <p:cNvPr id="24" name="Down Arrow 23"/>
          <p:cNvSpPr/>
          <p:nvPr/>
        </p:nvSpPr>
        <p:spPr>
          <a:xfrm>
            <a:off x="914400" y="1524000"/>
            <a:ext cx="484188"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Right Arrow Callout 30"/>
          <p:cNvSpPr/>
          <p:nvPr/>
        </p:nvSpPr>
        <p:spPr>
          <a:xfrm>
            <a:off x="0" y="3657600"/>
            <a:ext cx="2057400" cy="1752600"/>
          </a:xfrm>
          <a:prstGeom prst="rightArrowCallout">
            <a:avLst>
              <a:gd name="adj1" fmla="val 18676"/>
              <a:gd name="adj2" fmla="val 16304"/>
              <a:gd name="adj3" fmla="val 25000"/>
              <a:gd name="adj4" fmla="val 70623"/>
            </a:avLst>
          </a:prstGeom>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US" dirty="0">
              <a:solidFill>
                <a:schemeClr val="tx1"/>
              </a:solidFill>
            </a:endParaRPr>
          </a:p>
          <a:p>
            <a:pPr>
              <a:buFont typeface="Arial" pitchFamily="34" charset="0"/>
              <a:buChar char="•"/>
              <a:defRPr/>
            </a:pPr>
            <a:r>
              <a:rPr lang="en-US" b="1" dirty="0">
                <a:solidFill>
                  <a:schemeClr val="tx1"/>
                </a:solidFill>
              </a:rPr>
              <a:t>MARKET</a:t>
            </a:r>
          </a:p>
          <a:p>
            <a:pPr>
              <a:buFont typeface="Arial" pitchFamily="34" charset="0"/>
              <a:buChar char="•"/>
              <a:defRPr/>
            </a:pPr>
            <a:r>
              <a:rPr lang="en-US" b="1" dirty="0">
                <a:solidFill>
                  <a:schemeClr val="tx1"/>
                </a:solidFill>
              </a:rPr>
              <a:t>POLITICS/</a:t>
            </a:r>
          </a:p>
          <a:p>
            <a:pPr>
              <a:defRPr/>
            </a:pPr>
            <a:r>
              <a:rPr lang="en-US" b="1" dirty="0">
                <a:solidFill>
                  <a:schemeClr val="tx1"/>
                </a:solidFill>
              </a:rPr>
              <a:t>INST.</a:t>
            </a:r>
          </a:p>
          <a:p>
            <a:pPr>
              <a:buFont typeface="Arial" pitchFamily="34" charset="0"/>
              <a:buChar char="•"/>
              <a:defRPr/>
            </a:pPr>
            <a:r>
              <a:rPr lang="en-US" b="1" dirty="0">
                <a:solidFill>
                  <a:schemeClr val="tx1"/>
                </a:solidFill>
              </a:rPr>
              <a:t>STATE</a:t>
            </a:r>
          </a:p>
        </p:txBody>
      </p:sp>
      <p:sp>
        <p:nvSpPr>
          <p:cNvPr id="32" name="Right Arrow Callout 31"/>
          <p:cNvSpPr/>
          <p:nvPr/>
        </p:nvSpPr>
        <p:spPr>
          <a:xfrm>
            <a:off x="228600" y="5715000"/>
            <a:ext cx="2438400" cy="914400"/>
          </a:xfrm>
          <a:prstGeom prst="rightArrowCallout">
            <a:avLst>
              <a:gd name="adj1" fmla="val 25000"/>
              <a:gd name="adj2" fmla="val 25000"/>
              <a:gd name="adj3" fmla="val 25000"/>
              <a:gd name="adj4" fmla="val 79118"/>
            </a:avLst>
          </a:prstGeom>
        </p:spPr>
        <p:style>
          <a:lnRef idx="2">
            <a:schemeClr val="accent1">
              <a:shade val="50000"/>
            </a:schemeClr>
          </a:lnRef>
          <a:fillRef idx="1">
            <a:schemeClr val="accent1"/>
          </a:fillRef>
          <a:effectRef idx="0">
            <a:schemeClr val="accent1"/>
          </a:effectRef>
          <a:fontRef idx="minor">
            <a:schemeClr val="lt1"/>
          </a:fontRef>
        </p:style>
        <p:txBody>
          <a:bodyPr/>
          <a:lstStyle/>
          <a:p>
            <a:pPr>
              <a:buFont typeface="Arial" pitchFamily="34" charset="0"/>
              <a:buChar char="•"/>
              <a:defRPr/>
            </a:pPr>
            <a:r>
              <a:rPr lang="en-US" b="1" dirty="0">
                <a:solidFill>
                  <a:schemeClr val="tx1"/>
                </a:solidFill>
              </a:rPr>
              <a:t>DEMOGRAPHIC</a:t>
            </a:r>
          </a:p>
          <a:p>
            <a:pPr>
              <a:buFont typeface="Arial" pitchFamily="34" charset="0"/>
              <a:buChar char="•"/>
              <a:defRPr/>
            </a:pPr>
            <a:endParaRPr lang="en-US" b="1" dirty="0">
              <a:solidFill>
                <a:schemeClr val="tx1"/>
              </a:solidFill>
            </a:endParaRPr>
          </a:p>
          <a:p>
            <a:pPr>
              <a:buFont typeface="Arial" pitchFamily="34" charset="0"/>
              <a:buChar char="•"/>
              <a:defRPr/>
            </a:pPr>
            <a:r>
              <a:rPr lang="en-US" b="1" dirty="0">
                <a:solidFill>
                  <a:schemeClr val="tx1"/>
                </a:solidFill>
              </a:rPr>
              <a:t>MARKET</a:t>
            </a:r>
          </a:p>
          <a:p>
            <a:pPr algn="ctr">
              <a:defRPr/>
            </a:pPr>
            <a:endParaRPr lang="en-US" b="1" dirty="0">
              <a:solidFill>
                <a:schemeClr val="tx1"/>
              </a:solidFill>
            </a:endParaRPr>
          </a:p>
        </p:txBody>
      </p:sp>
      <p:sp>
        <p:nvSpPr>
          <p:cNvPr id="33" name="Down Arrow Callout 32"/>
          <p:cNvSpPr/>
          <p:nvPr/>
        </p:nvSpPr>
        <p:spPr>
          <a:xfrm>
            <a:off x="7239000" y="2895600"/>
            <a:ext cx="1905000" cy="2514600"/>
          </a:xfrm>
          <a:prstGeom prst="downArrowCallout">
            <a:avLst>
              <a:gd name="adj1" fmla="val 25000"/>
              <a:gd name="adj2" fmla="val 25000"/>
              <a:gd name="adj3" fmla="val 25000"/>
              <a:gd name="adj4" fmla="val 65627"/>
            </a:avLst>
          </a:prstGeom>
        </p:spPr>
        <p:style>
          <a:lnRef idx="2">
            <a:schemeClr val="accent1">
              <a:shade val="50000"/>
            </a:schemeClr>
          </a:lnRef>
          <a:fillRef idx="1">
            <a:schemeClr val="accent1"/>
          </a:fillRef>
          <a:effectRef idx="0">
            <a:schemeClr val="accent1"/>
          </a:effectRef>
          <a:fontRef idx="minor">
            <a:schemeClr val="lt1"/>
          </a:fontRef>
        </p:style>
        <p:txBody>
          <a:bodyPr/>
          <a:lstStyle/>
          <a:p>
            <a:pPr>
              <a:buFont typeface="Arial" pitchFamily="34" charset="0"/>
              <a:buChar char="•"/>
              <a:defRPr/>
            </a:pPr>
            <a:r>
              <a:rPr lang="en-US" b="1" dirty="0">
                <a:solidFill>
                  <a:schemeClr val="tx1"/>
                </a:solidFill>
              </a:rPr>
              <a:t>DEMOGRAPHIC</a:t>
            </a:r>
          </a:p>
          <a:p>
            <a:pPr>
              <a:buFont typeface="Arial" pitchFamily="34" charset="0"/>
              <a:buChar char="•"/>
              <a:defRPr/>
            </a:pPr>
            <a:r>
              <a:rPr lang="en-US" b="1" dirty="0">
                <a:solidFill>
                  <a:schemeClr val="tx1"/>
                </a:solidFill>
              </a:rPr>
              <a:t>MARKET</a:t>
            </a:r>
          </a:p>
          <a:p>
            <a:pPr>
              <a:buFont typeface="Arial" pitchFamily="34" charset="0"/>
              <a:buChar char="•"/>
              <a:defRPr/>
            </a:pPr>
            <a:r>
              <a:rPr lang="en-US" b="1" dirty="0">
                <a:solidFill>
                  <a:schemeClr val="tx1"/>
                </a:solidFill>
              </a:rPr>
              <a:t>POLITICS/INST./SOC. NORMS</a:t>
            </a:r>
          </a:p>
          <a:p>
            <a:pPr>
              <a:buFont typeface="Arial" pitchFamily="34" charset="0"/>
              <a:buChar char="•"/>
              <a:defRPr/>
            </a:pPr>
            <a:r>
              <a:rPr lang="en-US" b="1" dirty="0">
                <a:solidFill>
                  <a:schemeClr val="tx1"/>
                </a:solidFill>
              </a:rPr>
              <a:t>STATE</a:t>
            </a:r>
          </a:p>
          <a:p>
            <a:pPr algn="ctr">
              <a:defRPr/>
            </a:pPr>
            <a:r>
              <a:rPr lang="en-US" b="1" dirty="0">
                <a:solidFill>
                  <a:schemeClr val="tx1"/>
                </a:solidFill>
              </a:rPr>
              <a:t>(EDUCATION)</a:t>
            </a:r>
          </a:p>
        </p:txBody>
      </p:sp>
      <p:sp>
        <p:nvSpPr>
          <p:cNvPr id="25" name="Slide Number Placeholder 24"/>
          <p:cNvSpPr>
            <a:spLocks noGrp="1"/>
          </p:cNvSpPr>
          <p:nvPr>
            <p:ph type="sldNum" sz="quarter" idx="12"/>
          </p:nvPr>
        </p:nvSpPr>
        <p:spPr/>
        <p:txBody>
          <a:bodyPr/>
          <a:lstStyle/>
          <a:p>
            <a:pPr>
              <a:defRPr/>
            </a:pPr>
            <a:fld id="{8E1EA5C8-076F-432C-9F80-723EE7C2B518}" type="slidenum">
              <a:rPr lang="en-US" smtClean="0"/>
              <a:pPr>
                <a:defRPr/>
              </a:pPr>
              <a:t>28</a:t>
            </a:fld>
            <a:endParaRPr lang="en-US"/>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t>Decomposition results (</a:t>
            </a:r>
            <a:r>
              <a:rPr lang="en-US" dirty="0" err="1" smtClean="0"/>
              <a:t>Alejo</a:t>
            </a:r>
            <a:r>
              <a:rPr lang="en-US" dirty="0" smtClean="0"/>
              <a:t> et al., 2009):</a:t>
            </a:r>
            <a:endParaRPr lang="en-US" dirty="0"/>
          </a:p>
        </p:txBody>
      </p:sp>
      <p:sp>
        <p:nvSpPr>
          <p:cNvPr id="3" name="Content Placeholder 2"/>
          <p:cNvSpPr>
            <a:spLocks noGrp="1"/>
          </p:cNvSpPr>
          <p:nvPr>
            <p:ph idx="1"/>
          </p:nvPr>
        </p:nvSpPr>
        <p:spPr>
          <a:xfrm>
            <a:off x="381000" y="1752600"/>
            <a:ext cx="8382000" cy="5105400"/>
          </a:xfrm>
        </p:spPr>
        <p:txBody>
          <a:bodyPr>
            <a:normAutofit/>
          </a:bodyPr>
          <a:lstStyle/>
          <a:p>
            <a:pPr eaLnBrk="1" hangingPunct="1">
              <a:defRPr/>
            </a:pPr>
            <a:r>
              <a:rPr lang="en-US" sz="4400" b="1" i="1" dirty="0" smtClean="0"/>
              <a:t>Demographics: </a:t>
            </a:r>
          </a:p>
          <a:p>
            <a:pPr lvl="1">
              <a:defRPr/>
            </a:pPr>
            <a:r>
              <a:rPr lang="en-US" sz="4000" b="1" dirty="0" smtClean="0"/>
              <a:t>Changes in the ratio of adults per household were equalizing, albeit the orders of magnitude were generally smaller except for Peru.</a:t>
            </a:r>
          </a:p>
          <a:p>
            <a:pPr eaLnBrk="1" hangingPunct="1">
              <a:defRPr/>
            </a:pPr>
            <a:endParaRPr lang="en-US" sz="4400" b="1" dirty="0" smtClean="0"/>
          </a:p>
          <a:p>
            <a:pPr eaLnBrk="1" hangingPunct="1">
              <a:buFont typeface="Wingdings 2" pitchFamily="18" charset="2"/>
              <a:buNone/>
              <a:defRPr/>
            </a:pPr>
            <a:endParaRPr lang="en-US" sz="4400" b="1" dirty="0" smtClean="0"/>
          </a:p>
          <a:p>
            <a:pPr eaLnBrk="1" hangingPunct="1">
              <a:defRPr/>
            </a:pPr>
            <a:endParaRPr lang="en-US" sz="4400" b="1" dirty="0" smtClean="0"/>
          </a:p>
          <a:p>
            <a:pPr eaLnBrk="1" hangingPunct="1">
              <a:defRPr/>
            </a:pPr>
            <a:endParaRPr lang="en-US" sz="4400" b="1" dirty="0" smtClean="0"/>
          </a:p>
          <a:p>
            <a:pPr eaLnBrk="1" hangingPunct="1">
              <a:defRPr/>
            </a:pPr>
            <a:endParaRPr lang="en-US" sz="3600" dirty="0" smtClean="0"/>
          </a:p>
          <a:p>
            <a:pPr eaLnBrk="1" hangingPunct="1">
              <a:buFont typeface="Wingdings 2" pitchFamily="18" charset="2"/>
              <a:buNone/>
              <a:defRPr/>
            </a:pPr>
            <a:endParaRPr lang="en-US" sz="3600" dirty="0"/>
          </a:p>
        </p:txBody>
      </p:sp>
      <p:sp>
        <p:nvSpPr>
          <p:cNvPr id="4" name="Slide Number Placeholder 3"/>
          <p:cNvSpPr>
            <a:spLocks noGrp="1"/>
          </p:cNvSpPr>
          <p:nvPr>
            <p:ph type="sldNum" sz="quarter" idx="12"/>
          </p:nvPr>
        </p:nvSpPr>
        <p:spPr/>
        <p:txBody>
          <a:bodyPr/>
          <a:lstStyle/>
          <a:p>
            <a:pPr>
              <a:defRPr/>
            </a:pPr>
            <a:fld id="{60E06A59-8B1C-48CD-87EB-9AFF0657CA40}" type="slidenum">
              <a:rPr lang="en-US" smtClean="0"/>
              <a:pPr>
                <a:defRPr/>
              </a:pPr>
              <a:t>29</a:t>
            </a:fld>
            <a:endParaRPr lang="en-US"/>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p:cNvPicPr>
            <a:picLocks noChangeAspect="1" noChangeArrowheads="1"/>
          </p:cNvPicPr>
          <p:nvPr/>
        </p:nvPicPr>
        <p:blipFill>
          <a:blip r:embed="rId2" cstate="print"/>
          <a:srcRect/>
          <a:stretch>
            <a:fillRect/>
          </a:stretch>
        </p:blipFill>
        <p:spPr bwMode="auto">
          <a:xfrm>
            <a:off x="2514600" y="457200"/>
            <a:ext cx="4343400" cy="6196013"/>
          </a:xfrm>
          <a:prstGeom prst="rect">
            <a:avLst/>
          </a:prstGeom>
          <a:noFill/>
          <a:ln w="9525">
            <a:noFill/>
            <a:miter lim="800000"/>
            <a:headEnd/>
            <a:tailEnd/>
          </a:ln>
        </p:spPr>
      </p:pic>
    </p:spTree>
    <p:extLst>
      <p:ext uri="{BB962C8B-B14F-4D97-AF65-F5344CB8AC3E}">
        <p14:creationId xmlns:p14="http://schemas.microsoft.com/office/powerpoint/2010/main" val="48413926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t>Decomposition results (</a:t>
            </a:r>
            <a:r>
              <a:rPr lang="en-US" dirty="0" err="1" smtClean="0"/>
              <a:t>Alejo</a:t>
            </a:r>
            <a:r>
              <a:rPr lang="en-US" dirty="0" smtClean="0"/>
              <a:t> et al., 2009):</a:t>
            </a:r>
            <a:endParaRPr lang="en-US" dirty="0"/>
          </a:p>
        </p:txBody>
      </p:sp>
      <p:sp>
        <p:nvSpPr>
          <p:cNvPr id="3" name="Content Placeholder 2"/>
          <p:cNvSpPr>
            <a:spLocks noGrp="1"/>
          </p:cNvSpPr>
          <p:nvPr>
            <p:ph idx="1"/>
          </p:nvPr>
        </p:nvSpPr>
        <p:spPr>
          <a:xfrm>
            <a:off x="381000" y="1752600"/>
            <a:ext cx="8382000" cy="5105400"/>
          </a:xfrm>
        </p:spPr>
        <p:txBody>
          <a:bodyPr>
            <a:normAutofit/>
          </a:bodyPr>
          <a:lstStyle/>
          <a:p>
            <a:pPr eaLnBrk="1" hangingPunct="1">
              <a:defRPr/>
            </a:pPr>
            <a:r>
              <a:rPr lang="en-US" sz="4400" b="1" i="1" dirty="0" smtClean="0"/>
              <a:t>Labor force participation: </a:t>
            </a:r>
          </a:p>
          <a:p>
            <a:pPr lvl="1">
              <a:defRPr/>
            </a:pPr>
            <a:r>
              <a:rPr lang="en-US" sz="4000" b="1" dirty="0" smtClean="0"/>
              <a:t>With the exception of Peru, changes in labor force participation (the proportion of working adults) were equalizing.  </a:t>
            </a:r>
          </a:p>
          <a:p>
            <a:pPr lvl="1">
              <a:defRPr/>
            </a:pPr>
            <a:r>
              <a:rPr lang="en-US" sz="4000" b="1" dirty="0" smtClean="0"/>
              <a:t>This effect was stronger in Argentina.</a:t>
            </a:r>
          </a:p>
          <a:p>
            <a:pPr eaLnBrk="1" hangingPunct="1">
              <a:buFont typeface="Wingdings 2" pitchFamily="18" charset="2"/>
              <a:buNone/>
              <a:defRPr/>
            </a:pPr>
            <a:endParaRPr lang="en-US" sz="4400" b="1" dirty="0" smtClean="0"/>
          </a:p>
          <a:p>
            <a:pPr eaLnBrk="1" hangingPunct="1">
              <a:defRPr/>
            </a:pPr>
            <a:endParaRPr lang="en-US" sz="4400" b="1" dirty="0" smtClean="0"/>
          </a:p>
          <a:p>
            <a:pPr eaLnBrk="1" hangingPunct="1">
              <a:defRPr/>
            </a:pPr>
            <a:endParaRPr lang="en-US" sz="4400" b="1" dirty="0" smtClean="0"/>
          </a:p>
          <a:p>
            <a:pPr eaLnBrk="1" hangingPunct="1">
              <a:defRPr/>
            </a:pPr>
            <a:endParaRPr lang="en-US" sz="3600" dirty="0" smtClean="0"/>
          </a:p>
          <a:p>
            <a:pPr eaLnBrk="1" hangingPunct="1">
              <a:buFont typeface="Wingdings 2" pitchFamily="18" charset="2"/>
              <a:buNone/>
              <a:defRPr/>
            </a:pPr>
            <a:endParaRPr lang="en-US" sz="3600" dirty="0"/>
          </a:p>
        </p:txBody>
      </p:sp>
      <p:sp>
        <p:nvSpPr>
          <p:cNvPr id="4" name="Slide Number Placeholder 3"/>
          <p:cNvSpPr>
            <a:spLocks noGrp="1"/>
          </p:cNvSpPr>
          <p:nvPr>
            <p:ph type="sldNum" sz="quarter" idx="12"/>
          </p:nvPr>
        </p:nvSpPr>
        <p:spPr/>
        <p:txBody>
          <a:bodyPr/>
          <a:lstStyle/>
          <a:p>
            <a:pPr>
              <a:defRPr/>
            </a:pPr>
            <a:fld id="{60E06A59-8B1C-48CD-87EB-9AFF0657CA40}" type="slidenum">
              <a:rPr lang="en-US" smtClean="0"/>
              <a:pPr>
                <a:defRPr/>
              </a:pPr>
              <a:t>30</a:t>
            </a:fld>
            <a:endParaRPr lang="en-US"/>
          </a:p>
        </p:txBody>
      </p:sp>
    </p:spTree>
    <p:extLst>
      <p:ext uri="{BB962C8B-B14F-4D97-AF65-F5344CB8AC3E}">
        <p14:creationId xmlns:p14="http://schemas.microsoft.com/office/powerpoint/2010/main" val="337656382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t>Decomposition results (</a:t>
            </a:r>
            <a:r>
              <a:rPr lang="en-US" dirty="0" err="1" smtClean="0"/>
              <a:t>Alejo</a:t>
            </a:r>
            <a:r>
              <a:rPr lang="en-US" dirty="0" smtClean="0"/>
              <a:t> et al., 2009):</a:t>
            </a:r>
            <a:endParaRPr lang="en-US" dirty="0"/>
          </a:p>
        </p:txBody>
      </p:sp>
      <p:sp>
        <p:nvSpPr>
          <p:cNvPr id="3" name="Content Placeholder 2"/>
          <p:cNvSpPr>
            <a:spLocks noGrp="1"/>
          </p:cNvSpPr>
          <p:nvPr>
            <p:ph idx="1"/>
          </p:nvPr>
        </p:nvSpPr>
        <p:spPr>
          <a:xfrm>
            <a:off x="0" y="1556792"/>
            <a:ext cx="8763000" cy="5301208"/>
          </a:xfrm>
        </p:spPr>
        <p:txBody>
          <a:bodyPr>
            <a:noAutofit/>
          </a:bodyPr>
          <a:lstStyle/>
          <a:p>
            <a:pPr eaLnBrk="1" hangingPunct="1">
              <a:defRPr/>
            </a:pPr>
            <a:r>
              <a:rPr lang="en-US" b="1" i="1" dirty="0" smtClean="0"/>
              <a:t>Labor income (Earnings): </a:t>
            </a:r>
          </a:p>
          <a:p>
            <a:pPr lvl="1">
              <a:defRPr/>
            </a:pPr>
            <a:r>
              <a:rPr lang="en-US" sz="3200" b="1" dirty="0" smtClean="0"/>
              <a:t>In Argentina, Brazil, and Mexico between 44% and 65% of the decline in overall inequality is due to a reduction in earnings per working adult inequality. </a:t>
            </a:r>
          </a:p>
          <a:p>
            <a:pPr lvl="1">
              <a:defRPr/>
            </a:pPr>
            <a:r>
              <a:rPr lang="en-US" sz="3200" b="1" dirty="0" smtClean="0"/>
              <a:t>In Peru, however, changes in earnings inequality were </a:t>
            </a:r>
            <a:r>
              <a:rPr lang="en-US" sz="3200" b="1" dirty="0" err="1" smtClean="0"/>
              <a:t>unequalizing</a:t>
            </a:r>
            <a:r>
              <a:rPr lang="en-US" sz="3200" b="1" dirty="0" smtClean="0"/>
              <a:t> at the household level but not at the individual workers’ level.</a:t>
            </a:r>
            <a:endParaRPr lang="en-US" sz="3200" b="1" dirty="0"/>
          </a:p>
          <a:p>
            <a:pPr>
              <a:defRPr/>
            </a:pPr>
            <a:r>
              <a:rPr lang="en-US" b="1" dirty="0" smtClean="0"/>
              <a:t>=&gt;  decline in skill premium a driving force</a:t>
            </a:r>
          </a:p>
          <a:p>
            <a:pPr eaLnBrk="1" hangingPunct="1">
              <a:buFont typeface="Wingdings 2" pitchFamily="18" charset="2"/>
              <a:buNone/>
              <a:defRPr/>
            </a:pPr>
            <a:endParaRPr lang="en-US" b="1" dirty="0" smtClean="0"/>
          </a:p>
          <a:p>
            <a:pPr eaLnBrk="1" hangingPunct="1">
              <a:buFont typeface="Wingdings 2" pitchFamily="18" charset="2"/>
              <a:buNone/>
              <a:defRPr/>
            </a:pPr>
            <a:r>
              <a:rPr lang="en-US" b="1" dirty="0" smtClean="0"/>
              <a:t>	</a:t>
            </a:r>
          </a:p>
          <a:p>
            <a:pPr eaLnBrk="1" hangingPunct="1">
              <a:defRPr/>
            </a:pPr>
            <a:endParaRPr lang="en-US" dirty="0" smtClean="0"/>
          </a:p>
          <a:p>
            <a:pPr eaLnBrk="1" hangingPunct="1">
              <a:buFont typeface="Wingdings 2" pitchFamily="18" charset="2"/>
              <a:buNone/>
              <a:defRPr/>
            </a:pPr>
            <a:endParaRPr lang="en-US" dirty="0"/>
          </a:p>
        </p:txBody>
      </p:sp>
      <p:sp>
        <p:nvSpPr>
          <p:cNvPr id="4" name="Slide Number Placeholder 3"/>
          <p:cNvSpPr>
            <a:spLocks noGrp="1"/>
          </p:cNvSpPr>
          <p:nvPr>
            <p:ph type="sldNum" sz="quarter" idx="12"/>
          </p:nvPr>
        </p:nvSpPr>
        <p:spPr/>
        <p:txBody>
          <a:bodyPr/>
          <a:lstStyle/>
          <a:p>
            <a:pPr>
              <a:defRPr/>
            </a:pPr>
            <a:fld id="{043ECDB9-34DC-4D3D-A8EC-46499640DEA3}" type="slidenum">
              <a:rPr lang="en-US" smtClean="0"/>
              <a:pPr>
                <a:defRPr/>
              </a:pPr>
              <a:t>31</a:t>
            </a:fld>
            <a:endParaRPr lang="en-US"/>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72B40B-87C1-475C-AC8F-BF68BDB8C850}" type="slidenum">
              <a:rPr lang="en-US"/>
              <a:pPr>
                <a:defRPr/>
              </a:pPr>
              <a:t>32</a:t>
            </a:fld>
            <a:endParaRPr lang="en-US"/>
          </a:p>
        </p:txBody>
      </p:sp>
      <p:pic>
        <p:nvPicPr>
          <p:cNvPr id="67587" name="Picture 4"/>
          <p:cNvPicPr>
            <a:picLocks noChangeAspect="1" noChangeArrowheads="1"/>
          </p:cNvPicPr>
          <p:nvPr/>
        </p:nvPicPr>
        <p:blipFill>
          <a:blip r:embed="rId3" cstate="print"/>
          <a:srcRect/>
          <a:stretch>
            <a:fillRect/>
          </a:stretch>
        </p:blipFill>
        <p:spPr bwMode="auto">
          <a:xfrm>
            <a:off x="876300" y="0"/>
            <a:ext cx="7734300" cy="6629400"/>
          </a:xfrm>
          <a:prstGeom prst="rect">
            <a:avLst/>
          </a:prstGeom>
          <a:noFill/>
          <a:ln w="9525">
            <a:noFill/>
            <a:miter lim="800000"/>
            <a:headEnd/>
            <a:tailEnd/>
          </a:ln>
        </p:spPr>
      </p:pic>
    </p:spTree>
    <p:extLst>
      <p:ext uri="{BB962C8B-B14F-4D97-AF65-F5344CB8AC3E}">
        <p14:creationId xmlns:p14="http://schemas.microsoft.com/office/powerpoint/2010/main" val="40170316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2" cstate="print"/>
          <a:srcRect/>
          <a:stretch>
            <a:fillRect/>
          </a:stretch>
        </p:blipFill>
        <p:spPr bwMode="auto">
          <a:xfrm>
            <a:off x="228600" y="1143000"/>
            <a:ext cx="8305800" cy="3810000"/>
          </a:xfrm>
          <a:prstGeom prst="rect">
            <a:avLst/>
          </a:prstGeom>
          <a:noFill/>
          <a:ln w="9525">
            <a:noFill/>
            <a:miter lim="800000"/>
            <a:headEnd/>
            <a:tailEnd/>
          </a:ln>
        </p:spPr>
      </p:pic>
    </p:spTree>
    <p:extLst>
      <p:ext uri="{BB962C8B-B14F-4D97-AF65-F5344CB8AC3E}">
        <p14:creationId xmlns:p14="http://schemas.microsoft.com/office/powerpoint/2010/main" val="15579234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t>Decomposition results (</a:t>
            </a:r>
            <a:r>
              <a:rPr lang="en-US" dirty="0" err="1" smtClean="0"/>
              <a:t>Alejo</a:t>
            </a:r>
            <a:r>
              <a:rPr lang="en-US" dirty="0" smtClean="0"/>
              <a:t> et al., 2009):</a:t>
            </a:r>
            <a:endParaRPr lang="en-US" dirty="0"/>
          </a:p>
        </p:txBody>
      </p:sp>
      <p:sp>
        <p:nvSpPr>
          <p:cNvPr id="3" name="Content Placeholder 2"/>
          <p:cNvSpPr>
            <a:spLocks noGrp="1"/>
          </p:cNvSpPr>
          <p:nvPr>
            <p:ph idx="1"/>
          </p:nvPr>
        </p:nvSpPr>
        <p:spPr>
          <a:xfrm>
            <a:off x="381000" y="1752600"/>
            <a:ext cx="8382000" cy="5105400"/>
          </a:xfrm>
        </p:spPr>
        <p:txBody>
          <a:bodyPr>
            <a:noAutofit/>
          </a:bodyPr>
          <a:lstStyle/>
          <a:p>
            <a:pPr eaLnBrk="1" hangingPunct="1">
              <a:defRPr/>
            </a:pPr>
            <a:r>
              <a:rPr lang="en-US" b="1" i="1" dirty="0" smtClean="0"/>
              <a:t>Non-labor income: </a:t>
            </a:r>
          </a:p>
          <a:p>
            <a:pPr lvl="1">
              <a:defRPr/>
            </a:pPr>
            <a:r>
              <a:rPr lang="en-US" sz="3200" b="1" dirty="0" smtClean="0"/>
              <a:t>Changes in the distribution of non-labor income were equalizing; </a:t>
            </a:r>
          </a:p>
          <a:p>
            <a:pPr lvl="1">
              <a:defRPr/>
            </a:pPr>
            <a:r>
              <a:rPr lang="en-US" sz="3200" b="1" dirty="0" smtClean="0"/>
              <a:t>the contribution of this factor was quite high in Brazil and Peru  (45% and 90%, respectively).</a:t>
            </a:r>
          </a:p>
          <a:p>
            <a:pPr lvl="1">
              <a:defRPr/>
            </a:pPr>
            <a:endParaRPr lang="en-US" sz="3200" b="1" dirty="0"/>
          </a:p>
          <a:p>
            <a:pPr>
              <a:defRPr/>
            </a:pPr>
            <a:r>
              <a:rPr lang="en-US" b="1" dirty="0" smtClean="0"/>
              <a:t>=&gt; more generous and progressive transfers, an important factor</a:t>
            </a:r>
          </a:p>
          <a:p>
            <a:pPr eaLnBrk="1" hangingPunct="1">
              <a:buFont typeface="Wingdings 2" pitchFamily="18" charset="2"/>
              <a:buNone/>
              <a:defRPr/>
            </a:pPr>
            <a:endParaRPr lang="en-US" b="1" dirty="0" smtClean="0"/>
          </a:p>
          <a:p>
            <a:pPr eaLnBrk="1" hangingPunct="1">
              <a:buFont typeface="Wingdings 2" pitchFamily="18" charset="2"/>
              <a:buNone/>
              <a:defRPr/>
            </a:pPr>
            <a:r>
              <a:rPr lang="en-US" b="1" dirty="0" smtClean="0"/>
              <a:t>	</a:t>
            </a:r>
          </a:p>
          <a:p>
            <a:pPr eaLnBrk="1" hangingPunct="1">
              <a:defRPr/>
            </a:pPr>
            <a:endParaRPr lang="en-US" dirty="0" smtClean="0"/>
          </a:p>
          <a:p>
            <a:pPr eaLnBrk="1" hangingPunct="1">
              <a:buFont typeface="Wingdings 2" pitchFamily="18" charset="2"/>
              <a:buNone/>
              <a:defRPr/>
            </a:pPr>
            <a:endParaRPr lang="en-US" dirty="0"/>
          </a:p>
        </p:txBody>
      </p:sp>
      <p:sp>
        <p:nvSpPr>
          <p:cNvPr id="4" name="Slide Number Placeholder 3"/>
          <p:cNvSpPr>
            <a:spLocks noGrp="1"/>
          </p:cNvSpPr>
          <p:nvPr>
            <p:ph type="sldNum" sz="quarter" idx="12"/>
          </p:nvPr>
        </p:nvSpPr>
        <p:spPr/>
        <p:txBody>
          <a:bodyPr/>
          <a:lstStyle/>
          <a:p>
            <a:pPr>
              <a:defRPr/>
            </a:pPr>
            <a:fld id="{043ECDB9-34DC-4D3D-A8EC-46499640DEA3}" type="slidenum">
              <a:rPr lang="en-US" smtClean="0"/>
              <a:pPr>
                <a:defRPr/>
              </a:pPr>
              <a:t>34</a:t>
            </a:fld>
            <a:endParaRPr lang="en-US"/>
          </a:p>
        </p:txBody>
      </p:sp>
    </p:spTree>
    <p:extLst>
      <p:ext uri="{BB962C8B-B14F-4D97-AF65-F5344CB8AC3E}">
        <p14:creationId xmlns:p14="http://schemas.microsoft.com/office/powerpoint/2010/main" val="210438308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hangingPunct="1">
              <a:defRPr/>
            </a:pPr>
            <a:r>
              <a:rPr lang="en-US" sz="3600" dirty="0" smtClean="0"/>
              <a:t>Argentina: Distributional impact </a:t>
            </a:r>
            <a:br>
              <a:rPr lang="en-US" sz="3600" dirty="0" smtClean="0"/>
            </a:br>
            <a:r>
              <a:rPr lang="en-US" sz="3600" dirty="0" smtClean="0"/>
              <a:t>of Conditional cash transfers </a:t>
            </a:r>
            <a:br>
              <a:rPr lang="en-US" sz="3600" dirty="0" smtClean="0"/>
            </a:br>
            <a:endParaRPr lang="en-US" sz="3600" dirty="0"/>
          </a:p>
        </p:txBody>
      </p:sp>
      <p:sp>
        <p:nvSpPr>
          <p:cNvPr id="4" name="Slide Number Placeholder 3"/>
          <p:cNvSpPr>
            <a:spLocks noGrp="1"/>
          </p:cNvSpPr>
          <p:nvPr>
            <p:ph type="sldNum" sz="quarter" idx="12"/>
          </p:nvPr>
        </p:nvSpPr>
        <p:spPr/>
        <p:txBody>
          <a:bodyPr/>
          <a:lstStyle/>
          <a:p>
            <a:pPr>
              <a:defRPr/>
            </a:pPr>
            <a:fld id="{B5EBE9E3-BD3B-4B53-AFC4-D77B37A81985}" type="slidenum">
              <a:rPr lang="en-US" smtClean="0"/>
              <a:pPr>
                <a:defRPr/>
              </a:pPr>
              <a:t>35</a:t>
            </a:fld>
            <a:endParaRPr lang="en-US"/>
          </a:p>
        </p:txBody>
      </p:sp>
      <p:pic>
        <p:nvPicPr>
          <p:cNvPr id="49156" name="Picture 2"/>
          <p:cNvPicPr>
            <a:picLocks noGrp="1" noChangeAspect="1" noChangeArrowheads="1"/>
          </p:cNvPicPr>
          <p:nvPr>
            <p:ph idx="1"/>
          </p:nvPr>
        </p:nvPicPr>
        <p:blipFill>
          <a:blip r:embed="rId2" cstate="print"/>
          <a:srcRect/>
          <a:stretch>
            <a:fillRect/>
          </a:stretch>
        </p:blipFill>
        <p:spPr>
          <a:xfrm>
            <a:off x="457200" y="1676400"/>
            <a:ext cx="8382000" cy="4572000"/>
          </a:xfrm>
        </p:spPr>
      </p:pic>
    </p:spTree>
    <p:extLst>
      <p:ext uri="{BB962C8B-B14F-4D97-AF65-F5344CB8AC3E}">
        <p14:creationId xmlns:p14="http://schemas.microsoft.com/office/powerpoint/2010/main" val="31940308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rmAutofit fontScale="90000"/>
          </a:bodyPr>
          <a:lstStyle/>
          <a:p>
            <a:pPr eaLnBrk="1" hangingPunct="1">
              <a:defRPr/>
            </a:pPr>
            <a:r>
              <a:rPr lang="en-US" dirty="0" smtClean="0"/>
              <a:t>Peru: Decline in non-labor income inequality: progressivity rose in non-monetary transfers</a:t>
            </a:r>
            <a:endParaRPr lang="en-US" dirty="0"/>
          </a:p>
        </p:txBody>
      </p:sp>
      <p:sp>
        <p:nvSpPr>
          <p:cNvPr id="4" name="Slide Number Placeholder 3"/>
          <p:cNvSpPr>
            <a:spLocks noGrp="1"/>
          </p:cNvSpPr>
          <p:nvPr>
            <p:ph type="sldNum" sz="quarter" idx="12"/>
          </p:nvPr>
        </p:nvSpPr>
        <p:spPr/>
        <p:txBody>
          <a:bodyPr/>
          <a:lstStyle/>
          <a:p>
            <a:pPr>
              <a:defRPr/>
            </a:pPr>
            <a:fld id="{3E021687-8EB8-4879-9F2E-931C8AEC4547}" type="slidenum">
              <a:rPr lang="en-US" smtClean="0"/>
              <a:pPr>
                <a:defRPr/>
              </a:pPr>
              <a:t>36</a:t>
            </a:fld>
            <a:endParaRPr lang="en-US"/>
          </a:p>
        </p:txBody>
      </p:sp>
      <p:pic>
        <p:nvPicPr>
          <p:cNvPr id="64516" name="Picture 2"/>
          <p:cNvPicPr>
            <a:picLocks noGrp="1" noChangeAspect="1" noChangeArrowheads="1"/>
          </p:cNvPicPr>
          <p:nvPr>
            <p:ph idx="1"/>
          </p:nvPr>
        </p:nvPicPr>
        <p:blipFill>
          <a:blip r:embed="rId2" cstate="print"/>
          <a:srcRect/>
          <a:stretch>
            <a:fillRect/>
          </a:stretch>
        </p:blipFill>
        <p:spPr>
          <a:xfrm>
            <a:off x="457200" y="2057400"/>
            <a:ext cx="7813675" cy="4525963"/>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t>Why has the skill premium declined?</a:t>
            </a:r>
            <a:endParaRPr lang="en-US" dirty="0"/>
          </a:p>
        </p:txBody>
      </p:sp>
      <p:sp>
        <p:nvSpPr>
          <p:cNvPr id="69635" name="Content Placeholder 2"/>
          <p:cNvSpPr>
            <a:spLocks noGrp="1"/>
          </p:cNvSpPr>
          <p:nvPr>
            <p:ph idx="1"/>
          </p:nvPr>
        </p:nvSpPr>
        <p:spPr>
          <a:xfrm>
            <a:off x="0" y="1371600"/>
            <a:ext cx="9144000" cy="5715000"/>
          </a:xfrm>
        </p:spPr>
        <p:txBody>
          <a:bodyPr>
            <a:normAutofit/>
          </a:bodyPr>
          <a:lstStyle/>
          <a:p>
            <a:pPr eaLnBrk="1" hangingPunct="1"/>
            <a:r>
              <a:rPr lang="en-US" sz="3600" b="1" dirty="0" smtClean="0"/>
              <a:t>Increase in relative supply of high-skilled workers</a:t>
            </a:r>
          </a:p>
          <a:p>
            <a:pPr eaLnBrk="1" hangingPunct="1"/>
            <a:endParaRPr lang="en-US" sz="3600" b="1" dirty="0"/>
          </a:p>
          <a:p>
            <a:r>
              <a:rPr lang="en-US" sz="3600" b="1" dirty="0" smtClean="0"/>
              <a:t>Decline </a:t>
            </a:r>
            <a:r>
              <a:rPr lang="en-US" sz="3600" b="1" dirty="0"/>
              <a:t>in relative demand for skilled labor petered </a:t>
            </a:r>
            <a:r>
              <a:rPr lang="en-US" sz="3600" b="1" dirty="0" smtClean="0"/>
              <a:t>out</a:t>
            </a:r>
          </a:p>
          <a:p>
            <a:endParaRPr lang="en-US" sz="3600" b="1" dirty="0"/>
          </a:p>
          <a:p>
            <a:r>
              <a:rPr lang="en-US" sz="3600" b="1" dirty="0" smtClean="0"/>
              <a:t>Institutional factors that compress the wage structure: minimum wages and unionization</a:t>
            </a:r>
            <a:endParaRPr lang="en-US" sz="3600" b="1" dirty="0"/>
          </a:p>
          <a:p>
            <a:pPr eaLnBrk="1" hangingPunct="1"/>
            <a:endParaRPr lang="en-US" sz="3600" b="1" dirty="0" smtClean="0"/>
          </a:p>
        </p:txBody>
      </p:sp>
      <p:sp>
        <p:nvSpPr>
          <p:cNvPr id="4" name="Slide Number Placeholder 3"/>
          <p:cNvSpPr>
            <a:spLocks noGrp="1"/>
          </p:cNvSpPr>
          <p:nvPr>
            <p:ph type="sldNum" sz="quarter" idx="12"/>
          </p:nvPr>
        </p:nvSpPr>
        <p:spPr/>
        <p:txBody>
          <a:bodyPr/>
          <a:lstStyle/>
          <a:p>
            <a:pPr>
              <a:defRPr/>
            </a:pPr>
            <a:fld id="{FC23C1DB-138B-4379-B1DD-5B42E0A1ECA9}" type="slidenum">
              <a:rPr lang="en-US" smtClean="0"/>
              <a:pPr>
                <a:defRPr/>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BA7DF87-0B24-402A-B866-C0934A81E978}" type="slidenum">
              <a:rPr lang="en-US"/>
              <a:pPr>
                <a:defRPr/>
              </a:pPr>
              <a:t>38</a:t>
            </a:fld>
            <a:endParaRPr lang="en-US"/>
          </a:p>
        </p:txBody>
      </p:sp>
      <p:pic>
        <p:nvPicPr>
          <p:cNvPr id="70659" name="Picture 2"/>
          <p:cNvPicPr>
            <a:picLocks noChangeAspect="1" noChangeArrowheads="1"/>
          </p:cNvPicPr>
          <p:nvPr/>
        </p:nvPicPr>
        <p:blipFill>
          <a:blip r:embed="rId2" cstate="print"/>
          <a:srcRect/>
          <a:stretch>
            <a:fillRect/>
          </a:stretch>
        </p:blipFill>
        <p:spPr bwMode="auto">
          <a:xfrm>
            <a:off x="-47625" y="119063"/>
            <a:ext cx="8886825" cy="6738937"/>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2" cstate="print"/>
          <a:srcRect/>
          <a:stretch>
            <a:fillRect/>
          </a:stretch>
        </p:blipFill>
        <p:spPr bwMode="auto">
          <a:xfrm>
            <a:off x="381000" y="1066800"/>
            <a:ext cx="8458200" cy="48006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AR" dirty="0" err="1" smtClean="0"/>
              <a:t>Outline</a:t>
            </a:r>
            <a:endParaRPr lang="en-US" dirty="0"/>
          </a:p>
        </p:txBody>
      </p:sp>
      <p:sp>
        <p:nvSpPr>
          <p:cNvPr id="3" name="Content Placeholder 2"/>
          <p:cNvSpPr>
            <a:spLocks noGrp="1"/>
          </p:cNvSpPr>
          <p:nvPr>
            <p:ph idx="1"/>
          </p:nvPr>
        </p:nvSpPr>
        <p:spPr>
          <a:xfrm>
            <a:off x="0" y="1600200"/>
            <a:ext cx="9144000" cy="5069160"/>
          </a:xfrm>
        </p:spPr>
        <p:txBody>
          <a:bodyPr>
            <a:normAutofit lnSpcReduction="10000"/>
          </a:bodyPr>
          <a:lstStyle/>
          <a:p>
            <a:r>
              <a:rPr lang="es-AR" dirty="0" smtClean="0"/>
              <a:t>Declining </a:t>
            </a:r>
            <a:r>
              <a:rPr lang="es-AR" dirty="0"/>
              <a:t>i</a:t>
            </a:r>
            <a:r>
              <a:rPr lang="es-AR" dirty="0" smtClean="0"/>
              <a:t>nequality in LA: </a:t>
            </a:r>
          </a:p>
          <a:p>
            <a:pPr lvl="1"/>
            <a:r>
              <a:rPr lang="es-AR" dirty="0" smtClean="0"/>
              <a:t>How </a:t>
            </a:r>
            <a:r>
              <a:rPr lang="es-AR" dirty="0"/>
              <a:t>m</a:t>
            </a:r>
            <a:r>
              <a:rPr lang="es-AR" dirty="0" smtClean="0"/>
              <a:t>uch? </a:t>
            </a:r>
          </a:p>
          <a:p>
            <a:pPr lvl="1"/>
            <a:r>
              <a:rPr lang="es-AR" dirty="0" smtClean="0"/>
              <a:t>Since </a:t>
            </a:r>
            <a:r>
              <a:rPr lang="es-AR" dirty="0"/>
              <a:t>w</a:t>
            </a:r>
            <a:r>
              <a:rPr lang="es-AR" dirty="0" smtClean="0"/>
              <a:t>hen?</a:t>
            </a:r>
          </a:p>
          <a:p>
            <a:pPr lvl="1"/>
            <a:endParaRPr lang="es-AR" dirty="0" smtClean="0"/>
          </a:p>
          <a:p>
            <a:r>
              <a:rPr lang="es-AR" dirty="0" smtClean="0"/>
              <a:t>Declining </a:t>
            </a:r>
            <a:r>
              <a:rPr lang="es-AR" dirty="0"/>
              <a:t>i</a:t>
            </a:r>
            <a:r>
              <a:rPr lang="es-AR" dirty="0" smtClean="0"/>
              <a:t>nequality: Why?</a:t>
            </a:r>
          </a:p>
          <a:p>
            <a:pPr lvl="1"/>
            <a:r>
              <a:rPr lang="es-AR" dirty="0" smtClean="0"/>
              <a:t>Argentina, </a:t>
            </a:r>
            <a:r>
              <a:rPr lang="es-AR" dirty="0" err="1" smtClean="0"/>
              <a:t>Brazil</a:t>
            </a:r>
            <a:r>
              <a:rPr lang="es-AR" dirty="0" smtClean="0"/>
              <a:t>, </a:t>
            </a:r>
            <a:r>
              <a:rPr lang="es-AR" dirty="0" err="1" smtClean="0"/>
              <a:t>Mexico</a:t>
            </a:r>
            <a:r>
              <a:rPr lang="es-AR" dirty="0" smtClean="0"/>
              <a:t> and </a:t>
            </a:r>
            <a:r>
              <a:rPr lang="es-AR" dirty="0" err="1" smtClean="0"/>
              <a:t>Peru</a:t>
            </a:r>
            <a:endParaRPr lang="es-AR" dirty="0" smtClean="0"/>
          </a:p>
          <a:p>
            <a:pPr lvl="2"/>
            <a:r>
              <a:rPr lang="es-AR" dirty="0" smtClean="0"/>
              <a:t>Fall in skill premium</a:t>
            </a:r>
          </a:p>
          <a:p>
            <a:pPr lvl="2"/>
            <a:r>
              <a:rPr lang="es-AR" dirty="0" smtClean="0"/>
              <a:t>More </a:t>
            </a:r>
            <a:r>
              <a:rPr lang="es-AR" dirty="0" err="1" smtClean="0"/>
              <a:t>progressive</a:t>
            </a:r>
            <a:r>
              <a:rPr lang="es-AR" dirty="0" smtClean="0"/>
              <a:t> </a:t>
            </a:r>
            <a:r>
              <a:rPr lang="es-AR" dirty="0" err="1" smtClean="0"/>
              <a:t>government</a:t>
            </a:r>
            <a:r>
              <a:rPr lang="es-AR" dirty="0" smtClean="0"/>
              <a:t> </a:t>
            </a:r>
            <a:r>
              <a:rPr lang="es-AR" dirty="0" err="1" smtClean="0"/>
              <a:t>transfers</a:t>
            </a:r>
            <a:endParaRPr lang="es-AR" dirty="0" smtClean="0"/>
          </a:p>
          <a:p>
            <a:pPr marL="118872" indent="0">
              <a:buNone/>
            </a:pPr>
            <a:endParaRPr lang="es-AR" dirty="0" smtClean="0"/>
          </a:p>
          <a:p>
            <a:r>
              <a:rPr lang="es-AR" dirty="0" smtClean="0"/>
              <a:t>The </a:t>
            </a:r>
            <a:r>
              <a:rPr lang="es-AR" dirty="0"/>
              <a:t>f</a:t>
            </a:r>
            <a:r>
              <a:rPr lang="es-AR" dirty="0" smtClean="0"/>
              <a:t>uture: Will inequality </a:t>
            </a:r>
            <a:r>
              <a:rPr lang="es-AR" dirty="0"/>
              <a:t>c</a:t>
            </a:r>
            <a:r>
              <a:rPr lang="es-AR" dirty="0" smtClean="0"/>
              <a:t>ontinue to decline? </a:t>
            </a:r>
            <a:endParaRPr lang="es-AR" dirty="0"/>
          </a:p>
          <a:p>
            <a:pPr lvl="1"/>
            <a:r>
              <a:rPr lang="es-AR" dirty="0" smtClean="0"/>
              <a:t>Mexico trends after 2006 not optimistic</a:t>
            </a:r>
            <a:endParaRPr lang="en-US" dirty="0"/>
          </a:p>
        </p:txBody>
      </p:sp>
      <p:sp>
        <p:nvSpPr>
          <p:cNvPr id="4" name="Slide Number Placeholder 3"/>
          <p:cNvSpPr>
            <a:spLocks noGrp="1"/>
          </p:cNvSpPr>
          <p:nvPr>
            <p:ph type="sldNum" sz="quarter" idx="12"/>
          </p:nvPr>
        </p:nvSpPr>
        <p:spPr/>
        <p:txBody>
          <a:bodyPr/>
          <a:lstStyle/>
          <a:p>
            <a:fld id="{F0199905-B910-433B-A8EE-6F7BD097F5F2}" type="slidenum">
              <a:rPr lang="es-MX" smtClean="0"/>
              <a:pPr/>
              <a:t>4</a:t>
            </a:fld>
            <a:endParaRPr lang="es-MX"/>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dirty="0" smtClean="0"/>
              <a:t>Other factors specific to country </a:t>
            </a:r>
            <a:endParaRPr lang="en-US" dirty="0"/>
          </a:p>
        </p:txBody>
      </p:sp>
      <p:sp>
        <p:nvSpPr>
          <p:cNvPr id="72707" name="Content Placeholder 2"/>
          <p:cNvSpPr>
            <a:spLocks noGrp="1"/>
          </p:cNvSpPr>
          <p:nvPr>
            <p:ph idx="1"/>
          </p:nvPr>
        </p:nvSpPr>
        <p:spPr>
          <a:xfrm>
            <a:off x="0" y="1600200"/>
            <a:ext cx="9144000" cy="5486400"/>
          </a:xfrm>
        </p:spPr>
        <p:txBody>
          <a:bodyPr>
            <a:noAutofit/>
          </a:bodyPr>
          <a:lstStyle/>
          <a:p>
            <a:r>
              <a:rPr lang="en-US" sz="3600" b="1" dirty="0" smtClean="0"/>
              <a:t>Argentina</a:t>
            </a:r>
            <a:r>
              <a:rPr lang="en-US" sz="3600" b="1" dirty="0"/>
              <a:t>: </a:t>
            </a:r>
            <a:r>
              <a:rPr lang="en-US" sz="3600" b="1" dirty="0" smtClean="0"/>
              <a:t>Pro</a:t>
            </a:r>
            <a:r>
              <a:rPr lang="en-US" sz="3600" b="1" dirty="0"/>
              <a:t>-union government stance and by the impetus to low-skill intensive sectors from devaluation. Increase in minimum wages.  </a:t>
            </a:r>
          </a:p>
          <a:p>
            <a:pPr eaLnBrk="1" hangingPunct="1"/>
            <a:r>
              <a:rPr lang="en-US" sz="3600" b="1" dirty="0" smtClean="0"/>
              <a:t>Brazil: Decline in spatial labor market segmentation and increase in minimum wage.</a:t>
            </a:r>
          </a:p>
          <a:p>
            <a:pPr eaLnBrk="1" hangingPunct="1"/>
            <a:r>
              <a:rPr lang="en-US" sz="3600" b="1" dirty="0" smtClean="0"/>
              <a:t>Mexico: The expansion of post-NAFTA </a:t>
            </a:r>
            <a:r>
              <a:rPr lang="en-US" sz="3600" b="1" i="1" dirty="0" smtClean="0"/>
              <a:t>maquiladoras</a:t>
            </a:r>
            <a:r>
              <a:rPr lang="en-US" sz="3600" b="1" dirty="0" smtClean="0"/>
              <a:t>.</a:t>
            </a:r>
          </a:p>
        </p:txBody>
      </p:sp>
      <p:sp>
        <p:nvSpPr>
          <p:cNvPr id="4" name="Slide Number Placeholder 3"/>
          <p:cNvSpPr>
            <a:spLocks noGrp="1"/>
          </p:cNvSpPr>
          <p:nvPr>
            <p:ph type="sldNum" sz="quarter" idx="12"/>
          </p:nvPr>
        </p:nvSpPr>
        <p:spPr/>
        <p:txBody>
          <a:bodyPr/>
          <a:lstStyle/>
          <a:p>
            <a:pPr>
              <a:defRPr/>
            </a:pPr>
            <a:fld id="{D68612B1-8AF6-4F70-B87B-71837BF1BBED}" type="slidenum">
              <a:rPr lang="en-US" smtClean="0"/>
              <a:pPr>
                <a:defRPr/>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chemeClr val="accent1">
                    <a:satMod val="150000"/>
                  </a:schemeClr>
                </a:solidFill>
              </a:rPr>
              <a:t>Why has inequality in non-labor incomes declined?</a:t>
            </a:r>
            <a:endParaRPr lang="en-US" dirty="0">
              <a:solidFill>
                <a:schemeClr val="accent1">
                  <a:satMod val="150000"/>
                </a:schemeClr>
              </a:solidFill>
            </a:endParaRPr>
          </a:p>
        </p:txBody>
      </p:sp>
      <p:sp>
        <p:nvSpPr>
          <p:cNvPr id="3" name="Content Placeholder 2"/>
          <p:cNvSpPr>
            <a:spLocks noGrp="1"/>
          </p:cNvSpPr>
          <p:nvPr>
            <p:ph idx="1"/>
          </p:nvPr>
        </p:nvSpPr>
        <p:spPr>
          <a:xfrm>
            <a:off x="0" y="1556793"/>
            <a:ext cx="8763000" cy="5301208"/>
          </a:xfrm>
        </p:spPr>
        <p:txBody>
          <a:bodyPr rtlCol="0">
            <a:normAutofit lnSpcReduction="10000"/>
          </a:bodyPr>
          <a:lstStyle/>
          <a:p>
            <a:pPr marL="438912" indent="-320040" eaLnBrk="1" fontAlgn="auto" hangingPunct="1">
              <a:spcBef>
                <a:spcPts val="0"/>
              </a:spcBef>
              <a:spcAft>
                <a:spcPts val="0"/>
              </a:spcAft>
              <a:buFont typeface="Wingdings 2"/>
              <a:buChar char=""/>
              <a:defRPr/>
            </a:pPr>
            <a:r>
              <a:rPr lang="en-US" b="1" dirty="0"/>
              <a:t>G</a:t>
            </a:r>
            <a:r>
              <a:rPr lang="en-US" b="1" dirty="0" smtClean="0"/>
              <a:t>overnment transfers became more progressive and generous for the poor:</a:t>
            </a:r>
          </a:p>
          <a:p>
            <a:pPr lvl="1">
              <a:buClr>
                <a:schemeClr val="accent3"/>
              </a:buClr>
              <a:buFont typeface="Arial"/>
              <a:buChar char="▪"/>
              <a:defRPr/>
            </a:pPr>
            <a:r>
              <a:rPr lang="en-US" b="1" dirty="0" smtClean="0"/>
              <a:t>In Argentina, the safety net program </a:t>
            </a:r>
            <a:r>
              <a:rPr lang="en-US" b="1" i="1" dirty="0" err="1" smtClean="0"/>
              <a:t>Jefes</a:t>
            </a:r>
            <a:r>
              <a:rPr lang="en-US" b="1" i="1" dirty="0" smtClean="0"/>
              <a:t> y </a:t>
            </a:r>
            <a:r>
              <a:rPr lang="en-US" b="1" i="1" dirty="0" err="1" smtClean="0"/>
              <a:t>Jefas</a:t>
            </a:r>
            <a:r>
              <a:rPr lang="en-US" b="1" i="1" dirty="0" smtClean="0"/>
              <a:t> de </a:t>
            </a:r>
            <a:r>
              <a:rPr lang="en-US" b="1" i="1" dirty="0" err="1" smtClean="0"/>
              <a:t>Hogar</a:t>
            </a:r>
            <a:r>
              <a:rPr lang="en-US" b="1" i="1" dirty="0" smtClean="0"/>
              <a:t>.</a:t>
            </a:r>
            <a:endParaRPr lang="en-US" b="1" dirty="0" smtClean="0"/>
          </a:p>
          <a:p>
            <a:pPr lvl="1">
              <a:buClr>
                <a:schemeClr val="accent3"/>
              </a:buClr>
              <a:buFont typeface="Arial"/>
              <a:buChar char="▪"/>
              <a:defRPr/>
            </a:pPr>
            <a:r>
              <a:rPr lang="en-US" b="1" dirty="0" smtClean="0"/>
              <a:t>In Brazil and Mexico, large-scale conditional cash transfers =&gt; can account for between 10 and 20 percent of reduction in overall inequality. An effective redistributive machine because they cost around .5% of GDP.</a:t>
            </a:r>
          </a:p>
          <a:p>
            <a:pPr lvl="1">
              <a:buClr>
                <a:schemeClr val="accent3"/>
              </a:buClr>
              <a:buFont typeface="Arial"/>
              <a:buChar char="▪"/>
              <a:defRPr/>
            </a:pPr>
            <a:r>
              <a:rPr lang="en-US" b="1" dirty="0" smtClean="0"/>
              <a:t>In Peru, in-kind transfers for food programs and health. Also access to basic infrastructure for the poor rose..</a:t>
            </a:r>
          </a:p>
          <a:p>
            <a:pPr marL="996696" lvl="2" eaLnBrk="1" fontAlgn="auto" hangingPunct="1">
              <a:spcAft>
                <a:spcPts val="0"/>
              </a:spcAft>
              <a:buClr>
                <a:schemeClr val="accent3"/>
              </a:buClr>
              <a:buFont typeface="Arial"/>
              <a:buChar char="▪"/>
              <a:defRPr/>
            </a:pPr>
            <a:endParaRPr lang="en-US" dirty="0" smtClean="0"/>
          </a:p>
        </p:txBody>
      </p:sp>
      <p:sp>
        <p:nvSpPr>
          <p:cNvPr id="4" name="Slide Number Placeholder 3"/>
          <p:cNvSpPr>
            <a:spLocks noGrp="1"/>
          </p:cNvSpPr>
          <p:nvPr>
            <p:ph type="sldNum" sz="quarter" idx="12"/>
          </p:nvPr>
        </p:nvSpPr>
        <p:spPr/>
        <p:txBody>
          <a:bodyPr/>
          <a:lstStyle/>
          <a:p>
            <a:pPr>
              <a:defRPr/>
            </a:pPr>
            <a:fld id="{587F0746-104B-42DF-8871-55CB4F305BA5}" type="slidenum">
              <a:rPr lang="en-US"/>
              <a:pPr>
                <a:defRPr/>
              </a:pPr>
              <a:t>41</a:t>
            </a:fld>
            <a:endParaRPr lang="en-US"/>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rPr>
              <a:t>Conclusions</a:t>
            </a:r>
            <a:endParaRPr lang="en-US" dirty="0">
              <a:solidFill>
                <a:schemeClr val="accent1">
                  <a:satMod val="150000"/>
                </a:schemeClr>
              </a:solidFill>
            </a:endParaRPr>
          </a:p>
        </p:txBody>
      </p:sp>
      <p:sp>
        <p:nvSpPr>
          <p:cNvPr id="74755" name="Content Placeholder 2"/>
          <p:cNvSpPr>
            <a:spLocks noGrp="1"/>
          </p:cNvSpPr>
          <p:nvPr>
            <p:ph idx="1"/>
          </p:nvPr>
        </p:nvSpPr>
        <p:spPr/>
        <p:txBody>
          <a:bodyPr/>
          <a:lstStyle/>
          <a:p>
            <a:pPr eaLnBrk="1" hangingPunct="1"/>
            <a:r>
              <a:rPr lang="en-US" sz="2800" b="1" dirty="0" smtClean="0"/>
              <a:t>In the race between skill-biased technological change and educational upgrading, in the last ten years the latter has taken the lead (Tinbergen’s hypothesis)</a:t>
            </a:r>
          </a:p>
          <a:p>
            <a:pPr eaLnBrk="1" hangingPunct="1"/>
            <a:r>
              <a:rPr lang="en-US" sz="2800" b="1" dirty="0" smtClean="0"/>
              <a:t>Perhaps as a consequence of democratization and political competition, government (cash and in-kind) transfers have become more generous and targeted to the poor</a:t>
            </a:r>
          </a:p>
          <a:p>
            <a:pPr eaLnBrk="1" hangingPunct="1"/>
            <a:endParaRPr lang="en-US" sz="4800" b="1" dirty="0" smtClean="0"/>
          </a:p>
        </p:txBody>
      </p:sp>
      <p:sp>
        <p:nvSpPr>
          <p:cNvPr id="4" name="Slide Number Placeholder 3"/>
          <p:cNvSpPr>
            <a:spLocks noGrp="1"/>
          </p:cNvSpPr>
          <p:nvPr>
            <p:ph type="sldNum" sz="quarter" idx="12"/>
          </p:nvPr>
        </p:nvSpPr>
        <p:spPr/>
        <p:txBody>
          <a:bodyPr>
            <a:normAutofit/>
          </a:bodyPr>
          <a:lstStyle/>
          <a:p>
            <a:pPr>
              <a:defRPr/>
            </a:pPr>
            <a:fld id="{EB5E46A0-9FC8-4776-9034-CAA595A3B0F5}" type="slidenum">
              <a:rPr lang="en-US"/>
              <a:pPr>
                <a:defRPr/>
              </a:pPr>
              <a:t>42</a:t>
            </a:fld>
            <a:endParaRPr lang="en-US"/>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hangingPunct="1">
              <a:defRPr/>
            </a:pPr>
            <a:r>
              <a:rPr lang="en-US" sz="2800" dirty="0" smtClean="0"/>
              <a:t/>
            </a:r>
            <a:br>
              <a:rPr lang="en-US" sz="2800" dirty="0" smtClean="0"/>
            </a:br>
            <a:r>
              <a:rPr lang="en-US" sz="4000" dirty="0" smtClean="0"/>
              <a:t>Is Inequality Likely to Continue to Fall? </a:t>
            </a:r>
            <a:r>
              <a:rPr lang="en-US" sz="2800" dirty="0" smtClean="0"/>
              <a:t/>
            </a:r>
            <a:br>
              <a:rPr lang="en-US" sz="2800" dirty="0" smtClean="0"/>
            </a:br>
            <a:endParaRPr lang="en-US" sz="2800" dirty="0"/>
          </a:p>
        </p:txBody>
      </p:sp>
      <p:sp>
        <p:nvSpPr>
          <p:cNvPr id="3" name="Content Placeholder 2"/>
          <p:cNvSpPr>
            <a:spLocks noGrp="1"/>
          </p:cNvSpPr>
          <p:nvPr>
            <p:ph idx="1"/>
          </p:nvPr>
        </p:nvSpPr>
        <p:spPr>
          <a:xfrm>
            <a:off x="152400" y="1600200"/>
            <a:ext cx="8763000" cy="4800600"/>
          </a:xfrm>
        </p:spPr>
        <p:txBody>
          <a:bodyPr>
            <a:normAutofit/>
          </a:bodyPr>
          <a:lstStyle/>
          <a:p>
            <a:pPr eaLnBrk="1" hangingPunct="1">
              <a:defRPr/>
            </a:pPr>
            <a:endParaRPr lang="en-US" b="1" dirty="0" smtClean="0"/>
          </a:p>
          <a:p>
            <a:pPr eaLnBrk="1" hangingPunct="1">
              <a:defRPr/>
            </a:pPr>
            <a:endParaRPr lang="en-US" b="1" dirty="0"/>
          </a:p>
          <a:p>
            <a:pPr eaLnBrk="1" hangingPunct="1">
              <a:defRPr/>
            </a:pPr>
            <a:r>
              <a:rPr lang="en-US" b="1" dirty="0" smtClean="0"/>
              <a:t>Despite the observed progress, inequality continues to be very high and the bulk of government spending is not progressive enough.</a:t>
            </a:r>
          </a:p>
          <a:p>
            <a:pPr eaLnBrk="1" hangingPunct="1">
              <a:defRPr/>
            </a:pPr>
            <a:endParaRPr lang="en-US" b="1" dirty="0" smtClean="0"/>
          </a:p>
        </p:txBody>
      </p:sp>
      <p:sp>
        <p:nvSpPr>
          <p:cNvPr id="4" name="Slide Number Placeholder 3"/>
          <p:cNvSpPr>
            <a:spLocks noGrp="1"/>
          </p:cNvSpPr>
          <p:nvPr>
            <p:ph type="sldNum" sz="quarter" idx="12"/>
          </p:nvPr>
        </p:nvSpPr>
        <p:spPr/>
        <p:txBody>
          <a:bodyPr/>
          <a:lstStyle/>
          <a:p>
            <a:pPr>
              <a:defRPr/>
            </a:pPr>
            <a:fld id="{FBCFB6F8-3BD5-42D1-B15C-08D862BD7685}" type="slidenum">
              <a:rPr lang="en-US" smtClean="0"/>
              <a:pPr>
                <a:defRPr/>
              </a:pPr>
              <a:t>43</a:t>
            </a:fld>
            <a:endParaRPr lang="en-US"/>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hangingPunct="1">
              <a:defRPr/>
            </a:pPr>
            <a:r>
              <a:rPr lang="en-US" sz="2800" dirty="0" smtClean="0"/>
              <a:t/>
            </a:r>
            <a:br>
              <a:rPr lang="en-US" sz="2800" dirty="0" smtClean="0"/>
            </a:br>
            <a:r>
              <a:rPr lang="en-US" sz="4000" dirty="0" smtClean="0"/>
              <a:t>Is Inequality Likely to Continue to Fall? </a:t>
            </a:r>
            <a:r>
              <a:rPr lang="en-US" sz="2800" dirty="0" smtClean="0"/>
              <a:t/>
            </a:r>
            <a:br>
              <a:rPr lang="en-US" sz="2800" dirty="0" smtClean="0"/>
            </a:br>
            <a:endParaRPr lang="en-US" sz="2800" dirty="0"/>
          </a:p>
        </p:txBody>
      </p:sp>
      <p:sp>
        <p:nvSpPr>
          <p:cNvPr id="3" name="Content Placeholder 2"/>
          <p:cNvSpPr>
            <a:spLocks noGrp="1"/>
          </p:cNvSpPr>
          <p:nvPr>
            <p:ph idx="1"/>
          </p:nvPr>
        </p:nvSpPr>
        <p:spPr>
          <a:xfrm>
            <a:off x="152400" y="1600200"/>
            <a:ext cx="8763000" cy="4800600"/>
          </a:xfrm>
        </p:spPr>
        <p:txBody>
          <a:bodyPr>
            <a:normAutofit/>
          </a:bodyPr>
          <a:lstStyle/>
          <a:p>
            <a:pPr eaLnBrk="1" hangingPunct="1">
              <a:defRPr/>
            </a:pPr>
            <a:r>
              <a:rPr lang="en-US" b="1" dirty="0" smtClean="0"/>
              <a:t>The decline in inequality resulting from the educational upgrading of the population will eventually hit the ‘access to tertiary education barrier’ which is much more difficult to overcome: inequality in quality and ‘opportunity cost’ are high and costly to address.</a:t>
            </a:r>
          </a:p>
          <a:p>
            <a:pPr>
              <a:defRPr/>
            </a:pPr>
            <a:r>
              <a:rPr lang="en-US" b="1" dirty="0" smtClean="0"/>
              <a:t>=&gt; United States experience should serve as warning (</a:t>
            </a:r>
            <a:r>
              <a:rPr lang="en-US" b="1" dirty="0" err="1" smtClean="0"/>
              <a:t>Goldin</a:t>
            </a:r>
            <a:r>
              <a:rPr lang="en-US" b="1" dirty="0" smtClean="0"/>
              <a:t> and Katz, 2008)</a:t>
            </a:r>
            <a:endParaRPr lang="en-US" dirty="0"/>
          </a:p>
        </p:txBody>
      </p:sp>
      <p:sp>
        <p:nvSpPr>
          <p:cNvPr id="4" name="Slide Number Placeholder 3"/>
          <p:cNvSpPr>
            <a:spLocks noGrp="1"/>
          </p:cNvSpPr>
          <p:nvPr>
            <p:ph type="sldNum" sz="quarter" idx="12"/>
          </p:nvPr>
        </p:nvSpPr>
        <p:spPr/>
        <p:txBody>
          <a:bodyPr/>
          <a:lstStyle/>
          <a:p>
            <a:pPr>
              <a:defRPr/>
            </a:pPr>
            <a:fld id="{FBCFB6F8-3BD5-42D1-B15C-08D862BD7685}" type="slidenum">
              <a:rPr lang="en-US" smtClean="0"/>
              <a:pPr>
                <a:defRPr/>
              </a:pPr>
              <a:t>44</a:t>
            </a:fld>
            <a:endParaRPr lang="en-US"/>
          </a:p>
        </p:txBody>
      </p:sp>
    </p:spTree>
    <p:extLst>
      <p:ext uri="{BB962C8B-B14F-4D97-AF65-F5344CB8AC3E}">
        <p14:creationId xmlns:p14="http://schemas.microsoft.com/office/powerpoint/2010/main" val="3581023378"/>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Could declining inequality in Mexico have lost its momentum already?</a:t>
            </a:r>
            <a:endParaRPr lang="en-US" dirty="0"/>
          </a:p>
        </p:txBody>
      </p:sp>
      <p:sp>
        <p:nvSpPr>
          <p:cNvPr id="6" name="Content Placeholder 5"/>
          <p:cNvSpPr>
            <a:spLocks noGrp="1"/>
          </p:cNvSpPr>
          <p:nvPr>
            <p:ph idx="1"/>
          </p:nvPr>
        </p:nvSpPr>
        <p:spPr/>
        <p:txBody>
          <a:bodyPr>
            <a:normAutofit lnSpcReduction="10000"/>
          </a:bodyPr>
          <a:lstStyle/>
          <a:p>
            <a:r>
              <a:rPr lang="en-US" dirty="0" smtClean="0"/>
              <a:t>Since mid-2000’s decline in inequality has lost momentum.</a:t>
            </a:r>
          </a:p>
          <a:p>
            <a:endParaRPr lang="en-US" dirty="0"/>
          </a:p>
          <a:p>
            <a:r>
              <a:rPr lang="en-US" dirty="0" smtClean="0"/>
              <a:t>There is preliminary evidence that the relative demand for low-skilled labor is falling.</a:t>
            </a:r>
          </a:p>
          <a:p>
            <a:endParaRPr lang="en-US" dirty="0"/>
          </a:p>
          <a:p>
            <a:r>
              <a:rPr lang="en-US" dirty="0" smtClean="0"/>
              <a:t>Could this be a transitory effect related to the financial crisis or a bad omen of things to come?</a:t>
            </a:r>
            <a:endParaRPr lang="en-US" dirty="0"/>
          </a:p>
        </p:txBody>
      </p:sp>
    </p:spTree>
    <p:extLst>
      <p:ext uri="{BB962C8B-B14F-4D97-AF65-F5344CB8AC3E}">
        <p14:creationId xmlns:p14="http://schemas.microsoft.com/office/powerpoint/2010/main" val="29838864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0199905-B910-433B-A8EE-6F7BD097F5F2}" type="slidenum">
              <a:rPr lang="es-MX" smtClean="0"/>
              <a:pPr/>
              <a:t>46</a:t>
            </a:fld>
            <a:endParaRPr lang="es-MX"/>
          </a:p>
        </p:txBody>
      </p:sp>
      <p:pic>
        <p:nvPicPr>
          <p:cNvPr id="3" name="Picture 2"/>
          <p:cNvPicPr>
            <a:picLocks noChangeAspect="1"/>
          </p:cNvPicPr>
          <p:nvPr/>
        </p:nvPicPr>
        <p:blipFill>
          <a:blip r:embed="rId2"/>
          <a:stretch>
            <a:fillRect/>
          </a:stretch>
        </p:blipFill>
        <p:spPr>
          <a:xfrm>
            <a:off x="395536" y="404663"/>
            <a:ext cx="7920880" cy="5831439"/>
          </a:xfrm>
          <a:prstGeom prst="rect">
            <a:avLst/>
          </a:prstGeom>
        </p:spPr>
      </p:pic>
    </p:spTree>
    <p:extLst>
      <p:ext uri="{BB962C8B-B14F-4D97-AF65-F5344CB8AC3E}">
        <p14:creationId xmlns:p14="http://schemas.microsoft.com/office/powerpoint/2010/main" val="7372495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0199905-B910-433B-A8EE-6F7BD097F5F2}" type="slidenum">
              <a:rPr lang="es-MX" smtClean="0"/>
              <a:pPr/>
              <a:t>47</a:t>
            </a:fld>
            <a:endParaRPr lang="es-MX"/>
          </a:p>
        </p:txBody>
      </p:sp>
      <p:pic>
        <p:nvPicPr>
          <p:cNvPr id="3" name="Picture 2"/>
          <p:cNvPicPr>
            <a:picLocks noChangeAspect="1"/>
          </p:cNvPicPr>
          <p:nvPr/>
        </p:nvPicPr>
        <p:blipFill>
          <a:blip r:embed="rId2"/>
          <a:stretch>
            <a:fillRect/>
          </a:stretch>
        </p:blipFill>
        <p:spPr>
          <a:xfrm>
            <a:off x="251520" y="404663"/>
            <a:ext cx="8712968" cy="6086571"/>
          </a:xfrm>
          <a:prstGeom prst="rect">
            <a:avLst/>
          </a:prstGeom>
        </p:spPr>
      </p:pic>
    </p:spTree>
    <p:extLst>
      <p:ext uri="{BB962C8B-B14F-4D97-AF65-F5344CB8AC3E}">
        <p14:creationId xmlns:p14="http://schemas.microsoft.com/office/powerpoint/2010/main" val="11296069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0199905-B910-433B-A8EE-6F7BD097F5F2}" type="slidenum">
              <a:rPr lang="es-MX" smtClean="0"/>
              <a:pPr/>
              <a:t>48</a:t>
            </a:fld>
            <a:endParaRPr lang="es-MX"/>
          </a:p>
        </p:txBody>
      </p:sp>
      <p:pic>
        <p:nvPicPr>
          <p:cNvPr id="3" name="Picture 2"/>
          <p:cNvPicPr>
            <a:picLocks noChangeAspect="1"/>
          </p:cNvPicPr>
          <p:nvPr/>
        </p:nvPicPr>
        <p:blipFill>
          <a:blip r:embed="rId2"/>
          <a:stretch>
            <a:fillRect/>
          </a:stretch>
        </p:blipFill>
        <p:spPr>
          <a:xfrm>
            <a:off x="251520" y="260647"/>
            <a:ext cx="7776864" cy="6533229"/>
          </a:xfrm>
          <a:prstGeom prst="rect">
            <a:avLst/>
          </a:prstGeom>
        </p:spPr>
      </p:pic>
    </p:spTree>
    <p:extLst>
      <p:ext uri="{BB962C8B-B14F-4D97-AF65-F5344CB8AC3E}">
        <p14:creationId xmlns:p14="http://schemas.microsoft.com/office/powerpoint/2010/main" val="32675614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eaLnBrk="1" fontAlgn="auto" hangingPunct="1">
              <a:spcAft>
                <a:spcPts val="0"/>
              </a:spcAft>
              <a:defRPr/>
            </a:pPr>
            <a:r>
              <a:rPr lang="en-US" dirty="0" smtClean="0">
                <a:solidFill>
                  <a:schemeClr val="accent1">
                    <a:satMod val="150000"/>
                  </a:schemeClr>
                </a:solidFill>
              </a:rPr>
              <a:t>THANK YOU</a:t>
            </a:r>
            <a:br>
              <a:rPr lang="en-US" dirty="0" smtClean="0">
                <a:solidFill>
                  <a:schemeClr val="accent1">
                    <a:satMod val="150000"/>
                  </a:schemeClr>
                </a:solidFill>
              </a:rPr>
            </a:br>
            <a:endParaRPr lang="en-US" dirty="0">
              <a:solidFill>
                <a:schemeClr val="accent1">
                  <a:satMod val="150000"/>
                </a:schemeClr>
              </a:solidFill>
            </a:endParaRPr>
          </a:p>
        </p:txBody>
      </p:sp>
      <p:sp>
        <p:nvSpPr>
          <p:cNvPr id="76803" name="Subtitle 2"/>
          <p:cNvSpPr>
            <a:spLocks noGrp="1"/>
          </p:cNvSpPr>
          <p:nvPr>
            <p:ph type="subTitle" idx="1"/>
          </p:nvPr>
        </p:nvSpPr>
        <p:spPr>
          <a:xfrm>
            <a:off x="685800" y="1828800"/>
            <a:ext cx="8077200" cy="1500188"/>
          </a:xfrm>
        </p:spPr>
        <p:txBody>
          <a:bodyPr/>
          <a:lstStyle/>
          <a:p>
            <a:pPr eaLnBrk="1" hangingPunct="1"/>
            <a:endParaRPr lang="en-US" smtClean="0"/>
          </a:p>
        </p:txBody>
      </p:sp>
      <p:sp>
        <p:nvSpPr>
          <p:cNvPr id="5" name="Slide Number Placeholder 4"/>
          <p:cNvSpPr>
            <a:spLocks noGrp="1"/>
          </p:cNvSpPr>
          <p:nvPr>
            <p:ph type="sldNum" sz="quarter" idx="12"/>
          </p:nvPr>
        </p:nvSpPr>
        <p:spPr/>
        <p:txBody>
          <a:bodyPr/>
          <a:lstStyle/>
          <a:p>
            <a:pPr>
              <a:defRPr/>
            </a:pPr>
            <a:fld id="{ACC4EFC4-4B46-4351-ADBD-BC6BC5F33F49}" type="slidenum">
              <a:rPr lang="en-US"/>
              <a:pPr>
                <a:defRPr/>
              </a:pPr>
              <a:t>49</a:t>
            </a:fld>
            <a:endParaRPr lang="en-US"/>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0" hangingPunct="0"/>
            <a:r>
              <a:rPr lang="en-US" sz="4800" dirty="0" err="1" smtClean="0">
                <a:cs typeface="Times New Roman" pitchFamily="18" charset="0"/>
              </a:rPr>
              <a:t>Gini</a:t>
            </a:r>
            <a:r>
              <a:rPr lang="en-US" sz="4800" dirty="0" smtClean="0">
                <a:cs typeface="Times New Roman" pitchFamily="18" charset="0"/>
              </a:rPr>
              <a:t> Coefficient by Region (in %), 2004</a:t>
            </a:r>
            <a:endParaRPr lang="en-US" sz="4800" dirty="0"/>
          </a:p>
        </p:txBody>
      </p:sp>
      <p:pic>
        <p:nvPicPr>
          <p:cNvPr id="4" name="Picture 1"/>
          <p:cNvPicPr>
            <a:picLocks noGrp="1" noChangeAspect="1" noChangeArrowheads="1"/>
          </p:cNvPicPr>
          <p:nvPr>
            <p:ph idx="1"/>
          </p:nvPr>
        </p:nvPicPr>
        <p:blipFill>
          <a:blip r:embed="rId2" cstate="print"/>
          <a:srcRect/>
          <a:stretch>
            <a:fillRect/>
          </a:stretch>
        </p:blipFill>
        <p:spPr bwMode="auto">
          <a:xfrm>
            <a:off x="395536" y="1579387"/>
            <a:ext cx="8424936" cy="5060099"/>
          </a:xfrm>
          <a:prstGeom prst="rect">
            <a:avLst/>
          </a:prstGeom>
          <a:noFill/>
          <a:ln w="9525">
            <a:noFill/>
            <a:miter lim="800000"/>
            <a:headEnd/>
            <a:tailEnd/>
          </a:ln>
        </p:spPr>
      </p:pic>
      <p:cxnSp>
        <p:nvCxnSpPr>
          <p:cNvPr id="5" name="Straight Arrow Connector 4"/>
          <p:cNvCxnSpPr/>
          <p:nvPr/>
        </p:nvCxnSpPr>
        <p:spPr>
          <a:xfrm>
            <a:off x="2267744" y="1268760"/>
            <a:ext cx="5832648" cy="93610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fld id="{F0199905-B910-433B-A8EE-6F7BD097F5F2}" type="slidenum">
              <a:rPr lang="es-MX" smtClean="0"/>
              <a:pPr/>
              <a:t>5</a:t>
            </a:fld>
            <a:endParaRPr lang="es-MX"/>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685800" y="2650"/>
            <a:ext cx="7620000" cy="1323439"/>
          </a:xfrm>
          <a:prstGeom prst="rect">
            <a:avLst/>
          </a:prstGeom>
          <a:solidFill>
            <a:schemeClr val="tx1"/>
          </a:solidFill>
          <a:ln w="9525">
            <a:noFill/>
            <a:miter lim="800000"/>
            <a:headEnd/>
            <a:tailEnd/>
          </a:ln>
        </p:spPr>
        <p:txBody>
          <a:bodyPr anchor="ctr">
            <a:spAutoFit/>
          </a:bodyPr>
          <a:lstStyle/>
          <a:p>
            <a:pPr algn="ctr"/>
            <a:endParaRPr lang="en-US" sz="4000" dirty="0">
              <a:solidFill>
                <a:srgbClr val="FFC000"/>
              </a:solidFill>
            </a:endParaRPr>
          </a:p>
          <a:p>
            <a:pPr algn="ctr" eaLnBrk="0" hangingPunct="0"/>
            <a:r>
              <a:rPr lang="en-US" sz="4000" b="1" dirty="0" smtClean="0">
                <a:solidFill>
                  <a:srgbClr val="FFC000"/>
                </a:solidFill>
                <a:cs typeface="Times New Roman" pitchFamily="18" charset="0"/>
              </a:rPr>
              <a:t>Excess Inequality (IDB, 2011)</a:t>
            </a:r>
            <a:endParaRPr lang="en-US" sz="4000" b="1" dirty="0">
              <a:solidFill>
                <a:srgbClr val="FFC000"/>
              </a:solidFill>
            </a:endParaRPr>
          </a:p>
        </p:txBody>
      </p:sp>
      <p:sp>
        <p:nvSpPr>
          <p:cNvPr id="4" name="Slide Number Placeholder 3"/>
          <p:cNvSpPr>
            <a:spLocks noGrp="1"/>
          </p:cNvSpPr>
          <p:nvPr>
            <p:ph type="sldNum" sz="quarter" idx="12"/>
          </p:nvPr>
        </p:nvSpPr>
        <p:spPr/>
        <p:txBody>
          <a:bodyPr/>
          <a:lstStyle/>
          <a:p>
            <a:pPr>
              <a:defRPr/>
            </a:pPr>
            <a:fld id="{2F835CD7-4407-44EA-A9BA-92063B16B068}" type="slidenum">
              <a:rPr lang="en-US" smtClean="0"/>
              <a:pPr>
                <a:defRPr/>
              </a:pPr>
              <a:t>6</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381000" y="1676400"/>
            <a:ext cx="7924800" cy="481965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685800" y="94983"/>
            <a:ext cx="7620000" cy="1138773"/>
          </a:xfrm>
          <a:prstGeom prst="rect">
            <a:avLst/>
          </a:prstGeom>
          <a:solidFill>
            <a:schemeClr val="tx1"/>
          </a:solidFill>
          <a:ln w="9525">
            <a:noFill/>
            <a:miter lim="800000"/>
            <a:headEnd/>
            <a:tailEnd/>
          </a:ln>
        </p:spPr>
        <p:txBody>
          <a:bodyPr anchor="ctr">
            <a:spAutoFit/>
          </a:bodyPr>
          <a:lstStyle/>
          <a:p>
            <a:pPr algn="ctr"/>
            <a:endParaRPr lang="en-US" sz="2800" dirty="0"/>
          </a:p>
          <a:p>
            <a:pPr algn="ctr" eaLnBrk="0" hangingPunct="0"/>
            <a:r>
              <a:rPr lang="en-US" sz="4000" b="1" dirty="0" smtClean="0">
                <a:solidFill>
                  <a:srgbClr val="FFC000"/>
                </a:solidFill>
                <a:cs typeface="Times New Roman" pitchFamily="18" charset="0"/>
              </a:rPr>
              <a:t>Excess Poverty (IDB, 2011)</a:t>
            </a:r>
            <a:endParaRPr lang="en-US" sz="4000" b="1" dirty="0">
              <a:solidFill>
                <a:srgbClr val="FFC000"/>
              </a:solidFill>
            </a:endParaRPr>
          </a:p>
        </p:txBody>
      </p:sp>
      <p:sp>
        <p:nvSpPr>
          <p:cNvPr id="4" name="Slide Number Placeholder 3"/>
          <p:cNvSpPr>
            <a:spLocks noGrp="1"/>
          </p:cNvSpPr>
          <p:nvPr>
            <p:ph type="sldNum" sz="quarter" idx="12"/>
          </p:nvPr>
        </p:nvSpPr>
        <p:spPr/>
        <p:txBody>
          <a:bodyPr/>
          <a:lstStyle/>
          <a:p>
            <a:pPr>
              <a:defRPr/>
            </a:pPr>
            <a:fld id="{2F835CD7-4407-44EA-A9BA-92063B16B068}" type="slidenum">
              <a:rPr lang="en-US" smtClean="0"/>
              <a:pPr>
                <a:defRPr/>
              </a:pPr>
              <a:t>7</a:t>
            </a:fld>
            <a:endParaRPr lang="en-US"/>
          </a:p>
        </p:txBody>
      </p:sp>
      <p:pic>
        <p:nvPicPr>
          <p:cNvPr id="2050" name="Picture 2"/>
          <p:cNvPicPr>
            <a:picLocks noChangeAspect="1" noChangeArrowheads="1"/>
          </p:cNvPicPr>
          <p:nvPr/>
        </p:nvPicPr>
        <p:blipFill>
          <a:blip r:embed="rId2" cstate="print"/>
          <a:srcRect/>
          <a:stretch>
            <a:fillRect/>
          </a:stretch>
        </p:blipFill>
        <p:spPr bwMode="auto">
          <a:xfrm>
            <a:off x="609600" y="1371600"/>
            <a:ext cx="7924800" cy="4962525"/>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435280" cy="1340768"/>
          </a:xfrm>
        </p:spPr>
        <p:txBody>
          <a:bodyPr>
            <a:normAutofit fontScale="90000"/>
          </a:bodyPr>
          <a:lstStyle/>
          <a:p>
            <a:pPr eaLnBrk="1" fontAlgn="auto" hangingPunct="1">
              <a:spcAft>
                <a:spcPts val="0"/>
              </a:spcAft>
              <a:defRPr/>
            </a:pPr>
            <a:r>
              <a:rPr lang="en-US" sz="4800" dirty="0" smtClean="0">
                <a:solidFill>
                  <a:schemeClr val="accent1">
                    <a:satMod val="150000"/>
                  </a:schemeClr>
                </a:solidFill>
              </a:rPr>
              <a:t>Declining Inequality in LA: How Much?</a:t>
            </a:r>
            <a:endParaRPr lang="en-US" sz="4800" dirty="0">
              <a:solidFill>
                <a:schemeClr val="accent1">
                  <a:satMod val="150000"/>
                </a:schemeClr>
              </a:solidFill>
            </a:endParaRPr>
          </a:p>
        </p:txBody>
      </p:sp>
      <p:sp>
        <p:nvSpPr>
          <p:cNvPr id="13315" name="Content Placeholder 2"/>
          <p:cNvSpPr>
            <a:spLocks noGrp="1"/>
          </p:cNvSpPr>
          <p:nvPr>
            <p:ph idx="1"/>
          </p:nvPr>
        </p:nvSpPr>
        <p:spPr>
          <a:xfrm>
            <a:off x="457200" y="1524000"/>
            <a:ext cx="8229600" cy="5334000"/>
          </a:xfrm>
        </p:spPr>
        <p:txBody>
          <a:bodyPr>
            <a:normAutofit/>
          </a:bodyPr>
          <a:lstStyle/>
          <a:p>
            <a:pPr eaLnBrk="1" hangingPunct="1"/>
            <a:r>
              <a:rPr lang="en-US" b="1" dirty="0" smtClean="0"/>
              <a:t>Inequality in most Latin American countries (13 out of 17) has declined (roughly 1% a year) between (circa) 2000 and (circa) 2009 </a:t>
            </a:r>
          </a:p>
          <a:p>
            <a:pPr marL="118872" indent="0" eaLnBrk="1" hangingPunct="1">
              <a:buNone/>
            </a:pPr>
            <a:endParaRPr lang="en-US" b="1" dirty="0" smtClean="0"/>
          </a:p>
          <a:p>
            <a:pPr eaLnBrk="1" hangingPunct="1"/>
            <a:r>
              <a:rPr lang="en-US" b="1" dirty="0" smtClean="0"/>
              <a:t>Decline continued through the global financial crisis in 2009</a:t>
            </a:r>
          </a:p>
          <a:p>
            <a:pPr eaLnBrk="1" hangingPunct="1"/>
            <a:endParaRPr lang="en-US" b="1" dirty="0" smtClean="0"/>
          </a:p>
          <a:p>
            <a:pPr eaLnBrk="1" hangingPunct="1"/>
            <a:r>
              <a:rPr lang="en-US" b="1" dirty="0" smtClean="0"/>
              <a:t>Inequality declined in LA while it rose in other regions</a:t>
            </a:r>
          </a:p>
          <a:p>
            <a:pPr eaLnBrk="1" hangingPunct="1"/>
            <a:endParaRPr lang="en-US" b="1" dirty="0" smtClean="0"/>
          </a:p>
          <a:p>
            <a:pPr lvl="1" eaLnBrk="1" hangingPunct="1"/>
            <a:endParaRPr lang="en-US" b="1" dirty="0" smtClean="0"/>
          </a:p>
          <a:p>
            <a:pPr eaLnBrk="1" hangingPunct="1"/>
            <a:endParaRPr lang="en-US" dirty="0" smtClean="0"/>
          </a:p>
          <a:p>
            <a:pPr eaLnBrk="1" hangingPunct="1"/>
            <a:endParaRPr lang="en-US" dirty="0" smtClean="0"/>
          </a:p>
          <a:p>
            <a:pPr eaLnBrk="1" hangingPunct="1">
              <a:buFont typeface="Wingdings 2" pitchFamily="18" charset="2"/>
              <a:buNone/>
            </a:pPr>
            <a:endParaRPr lang="en-US" dirty="0" smtClean="0"/>
          </a:p>
        </p:txBody>
      </p:sp>
      <p:sp>
        <p:nvSpPr>
          <p:cNvPr id="5" name="Slide Number Placeholder 4"/>
          <p:cNvSpPr>
            <a:spLocks noGrp="1"/>
          </p:cNvSpPr>
          <p:nvPr>
            <p:ph type="sldNum" sz="quarter" idx="12"/>
          </p:nvPr>
        </p:nvSpPr>
        <p:spPr/>
        <p:txBody>
          <a:bodyPr>
            <a:normAutofit/>
          </a:bodyPr>
          <a:lstStyle/>
          <a:p>
            <a:pPr>
              <a:defRPr/>
            </a:pPr>
            <a:fld id="{E51FA242-C8CE-4E0B-B489-AC1D826A0F92}" type="slidenum">
              <a:rPr lang="en-US"/>
              <a:pPr>
                <a:defRPr/>
              </a:pPr>
              <a:t>8</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51520" y="260648"/>
            <a:ext cx="8712968" cy="1200329"/>
          </a:xfrm>
          <a:prstGeom prst="rect">
            <a:avLst/>
          </a:prstGeom>
          <a:noFill/>
        </p:spPr>
        <p:txBody>
          <a:bodyPr wrap="square" rtlCol="0">
            <a:spAutoFit/>
          </a:bodyPr>
          <a:lstStyle/>
          <a:p>
            <a:r>
              <a:rPr lang="en-US" sz="3600" b="1" dirty="0" smtClean="0">
                <a:solidFill>
                  <a:srgbClr val="FFC000"/>
                </a:solidFill>
              </a:rPr>
              <a:t>Change in </a:t>
            </a:r>
            <a:r>
              <a:rPr lang="en-US" sz="3600" b="1" dirty="0" err="1" smtClean="0">
                <a:solidFill>
                  <a:srgbClr val="FFC000"/>
                </a:solidFill>
              </a:rPr>
              <a:t>Gini</a:t>
            </a:r>
            <a:r>
              <a:rPr lang="en-US" sz="3600" b="1" dirty="0" smtClean="0">
                <a:solidFill>
                  <a:srgbClr val="FFC000"/>
                </a:solidFill>
              </a:rPr>
              <a:t> Coefficient by Country: circa 2000-2009 (yearly change in percent)</a:t>
            </a:r>
            <a:endParaRPr lang="es-MX" sz="3600" b="1" dirty="0">
              <a:solidFill>
                <a:srgbClr val="FFC000"/>
              </a:solidFill>
            </a:endParaRPr>
          </a:p>
        </p:txBody>
      </p:sp>
      <p:pic>
        <p:nvPicPr>
          <p:cNvPr id="3074" name="Picture 2"/>
          <p:cNvPicPr>
            <a:picLocks noChangeAspect="1" noChangeArrowheads="1"/>
          </p:cNvPicPr>
          <p:nvPr/>
        </p:nvPicPr>
        <p:blipFill>
          <a:blip r:embed="rId2" cstate="print"/>
          <a:srcRect/>
          <a:stretch>
            <a:fillRect/>
          </a:stretch>
        </p:blipFill>
        <p:spPr bwMode="auto">
          <a:xfrm>
            <a:off x="0" y="1556792"/>
            <a:ext cx="9166226" cy="5122987"/>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F0199905-B910-433B-A8EE-6F7BD097F5F2}" type="slidenum">
              <a:rPr lang="es-MX" smtClean="0"/>
              <a:pPr/>
              <a:t>9</a:t>
            </a:fld>
            <a:endParaRPr lang="es-MX"/>
          </a:p>
        </p:txBody>
      </p:sp>
      <p:cxnSp>
        <p:nvCxnSpPr>
          <p:cNvPr id="5" name="Straight Arrow Connector 4"/>
          <p:cNvCxnSpPr/>
          <p:nvPr/>
        </p:nvCxnSpPr>
        <p:spPr>
          <a:xfrm rot="5400000">
            <a:off x="6120966" y="2744130"/>
            <a:ext cx="18002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7524328" y="5157192"/>
            <a:ext cx="1619672" cy="1296144"/>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1597</TotalTime>
  <Words>1712</Words>
  <Application>Microsoft Macintosh PowerPoint</Application>
  <PresentationFormat>On-screen Show (4:3)</PresentationFormat>
  <Paragraphs>260</Paragraphs>
  <Slides>49</Slides>
  <Notes>2</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Module</vt:lpstr>
      <vt:lpstr>Declining Inequality in Latin America: How Much, Since When and Why Nora Lustig  Professor, Tulane University Nonresident Fellow, CGD and IAD  </vt:lpstr>
      <vt:lpstr>References:</vt:lpstr>
      <vt:lpstr>PowerPoint Presentation</vt:lpstr>
      <vt:lpstr>Outline</vt:lpstr>
      <vt:lpstr>Gini Coefficient by Region (in %), 2004</vt:lpstr>
      <vt:lpstr>PowerPoint Presentation</vt:lpstr>
      <vt:lpstr>PowerPoint Presentation</vt:lpstr>
      <vt:lpstr>Declining Inequality in LA: How Much?</vt:lpstr>
      <vt:lpstr>PowerPoint Presentation</vt:lpstr>
      <vt:lpstr>Comparing the Increase in the 1990’s with Decline in the 2000’s (Lustig et al., 2011)</vt:lpstr>
      <vt:lpstr>Declining Inequality in LA: Since When?</vt:lpstr>
      <vt:lpstr>PowerPoint Presentation</vt:lpstr>
      <vt:lpstr>PowerPoint Presentation</vt:lpstr>
      <vt:lpstr>PowerPoint Presentation</vt:lpstr>
      <vt:lpstr>First Year in Which Inequality Started to Decline (Lustig et al, 2011)</vt:lpstr>
      <vt:lpstr>The decline in inequality has been widespread  </vt:lpstr>
      <vt:lpstr>PowerPoint Presentation</vt:lpstr>
      <vt:lpstr>Yearly Change in Gini: Left and Non-left Regimes (circa 2000-2009) </vt:lpstr>
      <vt:lpstr>Why has inequality declined in Latin America? Are there factors in common?</vt:lpstr>
      <vt:lpstr>PowerPoint Presentation</vt:lpstr>
      <vt:lpstr>Decline is robust</vt:lpstr>
      <vt:lpstr>Four countries are a ...</vt:lpstr>
      <vt:lpstr>Sample Representative of High and Low Growth Countries</vt:lpstr>
      <vt:lpstr>PowerPoint Presentation</vt:lpstr>
      <vt:lpstr>Mexico: Growth Incidence Curve 2000-2008</vt:lpstr>
      <vt:lpstr>Peru: Growth Incidence Curve 2001-2009</vt:lpstr>
      <vt:lpstr>Proximate and fundamental determinants of changes in inequality</vt:lpstr>
      <vt:lpstr>PowerPoint Presentation</vt:lpstr>
      <vt:lpstr>Decomposition results (Alejo et al., 2009):</vt:lpstr>
      <vt:lpstr>Decomposition results (Alejo et al., 2009):</vt:lpstr>
      <vt:lpstr>Decomposition results (Alejo et al., 2009):</vt:lpstr>
      <vt:lpstr>PowerPoint Presentation</vt:lpstr>
      <vt:lpstr>PowerPoint Presentation</vt:lpstr>
      <vt:lpstr>Decomposition results (Alejo et al., 2009):</vt:lpstr>
      <vt:lpstr>Argentina: Distributional impact  of Conditional cash transfers  </vt:lpstr>
      <vt:lpstr>Peru: Decline in non-labor income inequality: progressivity rose in non-monetary transfers</vt:lpstr>
      <vt:lpstr>Why has the skill premium declined?</vt:lpstr>
      <vt:lpstr>PowerPoint Presentation</vt:lpstr>
      <vt:lpstr>PowerPoint Presentation</vt:lpstr>
      <vt:lpstr>Other factors specific to country </vt:lpstr>
      <vt:lpstr>Why has inequality in non-labor incomes declined?</vt:lpstr>
      <vt:lpstr>Conclusions</vt:lpstr>
      <vt:lpstr> Is Inequality Likely to Continue to Fall?  </vt:lpstr>
      <vt:lpstr> Is Inequality Likely to Continue to Fall?  </vt:lpstr>
      <vt:lpstr>Could declining inequality in Mexico have lost its momentum already?</vt:lpstr>
      <vt:lpstr>PowerPoint Presentation</vt:lpstr>
      <vt:lpstr>PowerPoint Presentation</vt:lpstr>
      <vt:lpstr>PowerPoint Presentation</vt:lpstr>
      <vt:lpstr>THANK YOU </vt:lpstr>
    </vt:vector>
  </TitlesOfParts>
  <Company>PNUD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IDH</dc:creator>
  <cp:lastModifiedBy>Nora Lustig</cp:lastModifiedBy>
  <cp:revision>75</cp:revision>
  <dcterms:created xsi:type="dcterms:W3CDTF">2011-03-07T23:54:13Z</dcterms:created>
  <dcterms:modified xsi:type="dcterms:W3CDTF">2012-06-29T12:45:52Z</dcterms:modified>
</cp:coreProperties>
</file>