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426" r:id="rId2"/>
    <p:sldId id="347" r:id="rId3"/>
    <p:sldId id="353" r:id="rId4"/>
    <p:sldId id="354" r:id="rId5"/>
    <p:sldId id="366" r:id="rId6"/>
    <p:sldId id="454" r:id="rId7"/>
    <p:sldId id="455" r:id="rId8"/>
    <p:sldId id="456" r:id="rId9"/>
    <p:sldId id="457" r:id="rId10"/>
    <p:sldId id="459" r:id="rId11"/>
    <p:sldId id="344" r:id="rId12"/>
    <p:sldId id="368" r:id="rId13"/>
    <p:sldId id="462" r:id="rId14"/>
    <p:sldId id="464" r:id="rId15"/>
    <p:sldId id="463" r:id="rId16"/>
    <p:sldId id="465" r:id="rId17"/>
    <p:sldId id="466" r:id="rId18"/>
    <p:sldId id="467" r:id="rId19"/>
    <p:sldId id="472" r:id="rId20"/>
    <p:sldId id="468" r:id="rId21"/>
    <p:sldId id="469" r:id="rId22"/>
    <p:sldId id="471" r:id="rId23"/>
    <p:sldId id="470" r:id="rId24"/>
    <p:sldId id="460" r:id="rId25"/>
    <p:sldId id="461" r:id="rId26"/>
    <p:sldId id="423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1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WD%20INEQ%20IN%20LA%20LUSTIG%20ET%20AL\EDUARDO%20ORTIZ%20EXCLs\GRAPHS&amp;TBLS\Graphs_Tables_NL_LF_EO_7Apr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2"/>
          <c:order val="0"/>
          <c:tx>
            <c:strRef>
              <c:f>Decline_New!$O$7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Decline_New!$N$7</c:f>
              <c:numCache>
                <c:formatCode>General</c:formatCode>
                <c:ptCount val="1"/>
              </c:numCache>
            </c:numRef>
          </c:xVal>
          <c:yVal>
            <c:numRef>
              <c:f>Decline_New!$M$7</c:f>
              <c:numCache>
                <c:formatCode>General</c:formatCode>
                <c:ptCount val="1"/>
                <c:pt idx="0">
                  <c:v>1994.0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Decline_New!$O$8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Decline_New!$N$8</c:f>
              <c:numCache>
                <c:formatCode>General</c:formatCode>
                <c:ptCount val="1"/>
              </c:numCache>
            </c:numRef>
          </c:xVal>
          <c:yVal>
            <c:numRef>
              <c:f>Decline_New!$M$8</c:f>
              <c:numCache>
                <c:formatCode>General</c:formatCode>
                <c:ptCount val="1"/>
                <c:pt idx="0">
                  <c:v>1995.0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Decline_New!$O$9</c:f>
              <c:strCache>
                <c:ptCount val="1"/>
                <c:pt idx="0">
                  <c:v>Mexico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Decline_New!$N$9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Decline_New!$M$9</c:f>
              <c:numCache>
                <c:formatCode>General</c:formatCode>
                <c:ptCount val="1"/>
                <c:pt idx="0">
                  <c:v>1996.0</c:v>
                </c:pt>
              </c:numCache>
            </c:numRef>
          </c:yVal>
          <c:smooth val="0"/>
        </c:ser>
        <c:ser>
          <c:idx val="5"/>
          <c:order val="3"/>
          <c:tx>
            <c:strRef>
              <c:f>Decline_New!$O$10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Decline_New!$N$10</c:f>
              <c:numCache>
                <c:formatCode>General</c:formatCode>
                <c:ptCount val="1"/>
              </c:numCache>
            </c:numRef>
          </c:xVal>
          <c:yVal>
            <c:numRef>
              <c:f>Decline_New!$M$10</c:f>
              <c:numCache>
                <c:formatCode>General</c:formatCode>
                <c:ptCount val="1"/>
                <c:pt idx="0">
                  <c:v>1997.0</c:v>
                </c:pt>
              </c:numCache>
            </c:numRef>
          </c:yVal>
          <c:smooth val="0"/>
        </c:ser>
        <c:ser>
          <c:idx val="6"/>
          <c:order val="4"/>
          <c:tx>
            <c:strRef>
              <c:f>Decline_New!$O$11</c:f>
              <c:strCache>
                <c:ptCount val="1"/>
                <c:pt idx="0">
                  <c:v>Brazil, Chile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C000"/>
              </a:solidFill>
              <a:ln>
                <a:solidFill>
                  <a:sysClr val="windowText" lastClr="000000">
                    <a:lumMod val="75000"/>
                    <a:lumOff val="25000"/>
                  </a:sysClr>
                </a:solidFill>
              </a:ln>
            </c:spPr>
          </c:marker>
          <c:dLbls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Decline_New!$N$11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Decline_New!$M$11</c:f>
              <c:numCache>
                <c:formatCode>General</c:formatCode>
                <c:ptCount val="1"/>
                <c:pt idx="0">
                  <c:v>1998.0</c:v>
                </c:pt>
              </c:numCache>
            </c:numRef>
          </c:yVal>
          <c:smooth val="0"/>
        </c:ser>
        <c:ser>
          <c:idx val="7"/>
          <c:order val="5"/>
          <c:tx>
            <c:strRef>
              <c:f>Decline_New!$O$12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Decline_New!$N$12</c:f>
              <c:numCache>
                <c:formatCode>General</c:formatCode>
                <c:ptCount val="1"/>
              </c:numCache>
            </c:numRef>
          </c:xVal>
          <c:yVal>
            <c:numRef>
              <c:f>Decline_New!$M$12</c:f>
              <c:numCache>
                <c:formatCode>General</c:formatCode>
                <c:ptCount val="1"/>
                <c:pt idx="0">
                  <c:v>1999.0</c:v>
                </c:pt>
              </c:numCache>
            </c:numRef>
          </c:yVal>
          <c:smooth val="0"/>
        </c:ser>
        <c:ser>
          <c:idx val="8"/>
          <c:order val="6"/>
          <c:tx>
            <c:strRef>
              <c:f>Decline_New!$O$13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Decline_New!$N$13</c:f>
              <c:numCache>
                <c:formatCode>General</c:formatCode>
                <c:ptCount val="1"/>
              </c:numCache>
            </c:numRef>
          </c:xVal>
          <c:yVal>
            <c:numRef>
              <c:f>Decline_New!$M$13</c:f>
              <c:numCache>
                <c:formatCode>General</c:formatCode>
                <c:ptCount val="1"/>
                <c:pt idx="0">
                  <c:v>2000.0</c:v>
                </c:pt>
              </c:numCache>
            </c:numRef>
          </c:yVal>
          <c:smooth val="0"/>
        </c:ser>
        <c:ser>
          <c:idx val="9"/>
          <c:order val="7"/>
          <c:tx>
            <c:strRef>
              <c:f>Decline_New!$O$14</c:f>
              <c:strCache>
                <c:ptCount val="1"/>
                <c:pt idx="0">
                  <c:v>El Salvador, Panama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B0F0"/>
              </a:solidFill>
              <a:ln>
                <a:solidFill>
                  <a:sysClr val="windowText" lastClr="000000">
                    <a:lumMod val="75000"/>
                    <a:lumOff val="25000"/>
                  </a:sysClr>
                </a:solidFill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Decline_New!$N$14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Decline_New!$M$14</c:f>
              <c:numCache>
                <c:formatCode>General</c:formatCode>
                <c:ptCount val="1"/>
                <c:pt idx="0">
                  <c:v>2001.0</c:v>
                </c:pt>
              </c:numCache>
            </c:numRef>
          </c:yVal>
          <c:smooth val="0"/>
        </c:ser>
        <c:ser>
          <c:idx val="10"/>
          <c:order val="8"/>
          <c:tx>
            <c:strRef>
              <c:f>Decline_New!$O$15</c:f>
              <c:strCache>
                <c:ptCount val="1"/>
                <c:pt idx="0">
                  <c:v>Argentina, Bolivia, Venezuela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7030A0"/>
              </a:solidFill>
            </c:spPr>
          </c:marker>
          <c:dPt>
            <c:idx val="0"/>
            <c:marker>
              <c:spPr>
                <a:solidFill>
                  <a:srgbClr val="7030A0"/>
                </a:solidFill>
                <a:ln>
                  <a:solidFill>
                    <a:sysClr val="windowText" lastClr="000000">
                      <a:lumMod val="75000"/>
                      <a:lumOff val="25000"/>
                    </a:sysClr>
                  </a:solidFill>
                </a:ln>
              </c:spPr>
            </c:marker>
            <c:bubble3D val="0"/>
          </c:dPt>
          <c:dLbls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Decline_New!$N$15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Decline_New!$M$15</c:f>
              <c:numCache>
                <c:formatCode>General</c:formatCode>
                <c:ptCount val="1"/>
                <c:pt idx="0">
                  <c:v>2002.0</c:v>
                </c:pt>
              </c:numCache>
            </c:numRef>
          </c:yVal>
          <c:smooth val="0"/>
        </c:ser>
        <c:ser>
          <c:idx val="11"/>
          <c:order val="9"/>
          <c:tx>
            <c:strRef>
              <c:f>Decline_New!$O$16</c:f>
              <c:strCache>
                <c:ptCount val="1"/>
                <c:pt idx="0">
                  <c:v>Dominican Republic, Ecuador, Paraguay, Peru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B050"/>
              </a:solidFill>
            </c:spPr>
          </c:marker>
          <c:dPt>
            <c:idx val="0"/>
            <c:marker>
              <c:spPr>
                <a:solidFill>
                  <a:srgbClr val="00B050"/>
                </a:solidFill>
                <a:ln>
                  <a:solidFill>
                    <a:sysClr val="windowText" lastClr="000000">
                      <a:lumMod val="75000"/>
                      <a:lumOff val="25000"/>
                    </a:sysClr>
                  </a:solidFill>
                </a:ln>
              </c:spPr>
            </c:marker>
            <c:bubble3D val="0"/>
          </c:dPt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Decline_New!$N$16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Decline_New!$M$16</c:f>
              <c:numCache>
                <c:formatCode>General</c:formatCode>
                <c:ptCount val="1"/>
                <c:pt idx="0">
                  <c:v>2003.0</c:v>
                </c:pt>
              </c:numCache>
            </c:numRef>
          </c:yVal>
          <c:smooth val="0"/>
        </c:ser>
        <c:ser>
          <c:idx val="12"/>
          <c:order val="10"/>
          <c:tx>
            <c:strRef>
              <c:f>Decline_New!$O$17</c:f>
              <c:strCache>
                <c:ptCount val="1"/>
              </c:strCache>
            </c:strRef>
          </c:tx>
          <c:spPr>
            <a:ln w="28575">
              <a:noFill/>
            </a:ln>
          </c:spPr>
          <c:xVal>
            <c:numRef>
              <c:f>Decline_New!$N$17</c:f>
              <c:numCache>
                <c:formatCode>General</c:formatCode>
                <c:ptCount val="1"/>
              </c:numCache>
            </c:numRef>
          </c:xVal>
          <c:yVal>
            <c:numRef>
              <c:f>Decline_New!$M$17</c:f>
              <c:numCache>
                <c:formatCode>General</c:formatCode>
                <c:ptCount val="1"/>
                <c:pt idx="0">
                  <c:v>2004.0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8725048"/>
        <c:axId val="2089912328"/>
      </c:scatterChart>
      <c:valAx>
        <c:axId val="2088725048"/>
        <c:scaling>
          <c:orientation val="minMax"/>
          <c:max val="2.0"/>
        </c:scaling>
        <c:delete val="1"/>
        <c:axPos val="b"/>
        <c:numFmt formatCode="General" sourceLinked="1"/>
        <c:majorTickMark val="none"/>
        <c:minorTickMark val="none"/>
        <c:tickLblPos val="none"/>
        <c:crossAx val="2089912328"/>
        <c:crosses val="autoZero"/>
        <c:crossBetween val="midCat"/>
        <c:majorUnit val="1.0"/>
      </c:valAx>
      <c:valAx>
        <c:axId val="2089912328"/>
        <c:scaling>
          <c:orientation val="minMax"/>
          <c:max val="2004.0"/>
          <c:min val="1994.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Year when inequality started to decline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88725048"/>
        <c:crosses val="autoZero"/>
        <c:crossBetween val="midCat"/>
        <c:majorUnit val="1.0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7B91-4EAA-4212-BD93-211A83AB308E}" type="datetimeFigureOut">
              <a:rPr lang="en-US" smtClean="0"/>
              <a:pPr/>
              <a:t>7/1/12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F7B67-C533-4915-B976-465D96DF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1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DF0-8185-43F1-9EC2-11CEB7DE742F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40D-3C2F-4687-830A-F49CF9054224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1011-65EA-4449-956A-361AE17DFE01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94B-E765-44E0-AF32-D4DFF2EF6B2D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3D5A-10C3-4F4F-9E92-54248D72BB39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3A36-E3F5-4ACE-845B-E7D7202ED19F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9FD2-BB38-4C9B-A0E6-A37A6820BA04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F134-356C-4621-8098-DF7B8C218D3C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367C-D04A-4294-9A30-F69590D42441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D489-E096-4816-8B73-09ADD58859F8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12960D1-CC2F-4F0B-B2C6-D932B489C338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074F9C-CBB3-415C-BD05-6F952F2333E4}" type="datetime1">
              <a:rPr lang="es-MX" smtClean="0"/>
              <a:pPr/>
              <a:t>7/1/12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2.xls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3.xls"/><Relationship Id="rId4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deas.repec.org/p/tul/wpaper/1118.html" TargetMode="External"/><Relationship Id="rId3" Type="http://schemas.openxmlformats.org/officeDocument/2006/relationships/hyperlink" Target="http://www.wider.unu.edu/publications/working-papers/2012/en_GB/wp2012-010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4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4932784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Declining Inequality in Latin America:</a:t>
            </a:r>
            <a:br>
              <a:rPr lang="en-US" sz="5400" dirty="0" smtClean="0"/>
            </a:br>
            <a:r>
              <a:rPr lang="en-US" sz="5400" dirty="0" smtClean="0"/>
              <a:t>How Much, Since When and Why</a:t>
            </a:r>
            <a:br>
              <a:rPr lang="en-US" sz="5400" dirty="0" smtClean="0"/>
            </a:br>
            <a:r>
              <a:rPr lang="es-AR" sz="4000" dirty="0" smtClean="0">
                <a:solidFill>
                  <a:schemeClr val="tx1"/>
                </a:solidFill>
              </a:rPr>
              <a:t>Nora </a:t>
            </a:r>
            <a:r>
              <a:rPr lang="es-AR" sz="4000" dirty="0" err="1" smtClean="0">
                <a:solidFill>
                  <a:schemeClr val="tx1"/>
                </a:solidFill>
              </a:rPr>
              <a:t>Lustig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tx1"/>
                </a:solidFill>
              </a:rPr>
              <a:t>Professor, Tulane University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Nonresident Fellow, CGD and IAD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0" y="5157192"/>
            <a:ext cx="8964488" cy="1700808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 smtClean="0"/>
              <a:t>China Development Research Foundation</a:t>
            </a:r>
            <a:endParaRPr lang="en-US" sz="2800" b="1" i="1" dirty="0" smtClean="0"/>
          </a:p>
          <a:p>
            <a:pPr algn="ctr"/>
            <a:r>
              <a:rPr lang="en-US" sz="2800" b="1" i="1" dirty="0" smtClean="0"/>
              <a:t>Beijing, July 2, </a:t>
            </a:r>
            <a:r>
              <a:rPr lang="en-US" sz="2800" b="1" i="1" dirty="0" smtClean="0"/>
              <a:t>2012</a:t>
            </a:r>
          </a:p>
          <a:p>
            <a:pPr algn="ctr" eaLnBrk="1" hangingPunct="1"/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8067A-4B2C-44E5-9347-D4FF16BEED6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+mj-ea"/>
                <a:cs typeface="+mj-cs"/>
              </a:rPr>
              <a:t>More homogeneity in the 2000s</a:t>
            </a:r>
            <a:endParaRPr lang="en-US" smtClean="0">
              <a:latin typeface="Arial" charset="0"/>
              <a:ea typeface="+mj-ea"/>
              <a:cs typeface="+mj-cs"/>
            </a:endParaRPr>
          </a:p>
        </p:txBody>
      </p:sp>
      <p:graphicFrame>
        <p:nvGraphicFramePr>
          <p:cNvPr id="13314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905000" y="2290763"/>
          <a:ext cx="533400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Chart" r:id="rId3" imgW="5334000" imgH="3143250" progId="Excel.Chart.8">
                  <p:embed/>
                </p:oleObj>
              </mc:Choice>
              <mc:Fallback>
                <p:oleObj name="Chart" r:id="rId3" imgW="5334000" imgH="3143250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90763"/>
                        <a:ext cx="5334000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762000" y="1295400"/>
            <a:ext cx="3313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AR" sz="2000" b="1">
                <a:cs typeface="+mn-cs"/>
              </a:rPr>
              <a:t>Change in Gini coefficient</a:t>
            </a:r>
            <a:endParaRPr lang="es-ES" sz="2000" b="1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14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r>
              <a:rPr lang="es-MX" sz="4800" dirty="0" err="1" smtClean="0"/>
              <a:t>First</a:t>
            </a:r>
            <a:r>
              <a:rPr lang="es-MX" sz="4800" dirty="0" smtClean="0"/>
              <a:t> </a:t>
            </a:r>
            <a:r>
              <a:rPr lang="es-MX" sz="4800" dirty="0" err="1" smtClean="0"/>
              <a:t>Year</a:t>
            </a:r>
            <a:r>
              <a:rPr lang="es-MX" sz="4800" dirty="0" smtClean="0"/>
              <a:t> in </a:t>
            </a:r>
            <a:r>
              <a:rPr lang="es-MX" sz="4800" dirty="0" err="1" smtClean="0"/>
              <a:t>Which</a:t>
            </a:r>
            <a:r>
              <a:rPr lang="es-MX" sz="4800" dirty="0" smtClean="0"/>
              <a:t> </a:t>
            </a:r>
            <a:r>
              <a:rPr lang="es-MX" sz="4800" dirty="0" err="1" smtClean="0"/>
              <a:t>Inequality</a:t>
            </a:r>
            <a:r>
              <a:rPr lang="es-MX" sz="4800" dirty="0" smtClean="0"/>
              <a:t> </a:t>
            </a:r>
            <a:r>
              <a:rPr lang="es-MX" sz="4800" dirty="0" err="1" smtClean="0"/>
              <a:t>Started</a:t>
            </a:r>
            <a:r>
              <a:rPr lang="es-MX" sz="4800" dirty="0" smtClean="0"/>
              <a:t> </a:t>
            </a:r>
            <a:r>
              <a:rPr lang="es-MX" sz="4800" dirty="0" err="1" smtClean="0"/>
              <a:t>to</a:t>
            </a:r>
            <a:r>
              <a:rPr lang="es-MX" sz="4800" dirty="0" smtClean="0"/>
              <a:t> Decline (</a:t>
            </a:r>
            <a:r>
              <a:rPr lang="es-MX" sz="4800" dirty="0" err="1" smtClean="0"/>
              <a:t>Lustig</a:t>
            </a:r>
            <a:r>
              <a:rPr lang="es-MX" sz="4800" dirty="0" smtClean="0"/>
              <a:t> et al, 2011)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11</a:t>
            </a:fld>
            <a:endParaRPr lang="es-MX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5 Gráfico"/>
          <p:cNvGraphicFramePr/>
          <p:nvPr/>
        </p:nvGraphicFramePr>
        <p:xfrm>
          <a:off x="179512" y="1628800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The decline in inequality has been widespread 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64488" cy="53340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 smtClean="0"/>
              <a:t>Fast growing countries (Chile and Peru), slow growing countries (Brazil and Mexico) and countries recovering from crisis (Argentina and Venezuela)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/>
              <a:t>Persistently high inequality countries (Brazil) and normally low inequality countries (Argentina)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b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 smtClean="0"/>
              <a:t>Countries with left “populist” governments (Argentina), left social-democratic governments (e.g., Brazil, Chile) and center/center-right governments (e.g., Mexico and Peru)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4E8FDF4-0EE4-4379-A265-2A378865025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Decline in labor income inequality associated with a fall in the so-called premium to skills</a:t>
            </a:r>
          </a:p>
          <a:p>
            <a:pPr lvl="1"/>
            <a:r>
              <a:rPr lang="en-US" dirty="0" smtClean="0"/>
              <a:t>Decomposition exercises reveal that the quantity effect was </a:t>
            </a:r>
            <a:r>
              <a:rPr lang="en-US" dirty="0" err="1" smtClean="0"/>
              <a:t>unequalizing</a:t>
            </a:r>
            <a:r>
              <a:rPr lang="en-US" dirty="0" smtClean="0"/>
              <a:t> in many countries (Paradox of progress in education) but the price effect (change in skill premium) was equalizing</a:t>
            </a:r>
          </a:p>
          <a:p>
            <a:r>
              <a:rPr lang="en-US" dirty="0" smtClean="0"/>
              <a:t>Decline in non-labor income inequality associated with more generous and targeted cash transfers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813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explains decline in skill premium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the same in all countries:</a:t>
            </a:r>
            <a:endParaRPr lang="en-US" dirty="0"/>
          </a:p>
          <a:p>
            <a:pPr lvl="1"/>
            <a:r>
              <a:rPr lang="en-US" dirty="0" smtClean="0"/>
              <a:t>Relative </a:t>
            </a:r>
            <a:r>
              <a:rPr lang="en-US" dirty="0"/>
              <a:t>demand of educated workers rose more slowly in the 2000’s ( several countries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Relative supply of educated workers rose faster than demand in the 2000’s (Mexico)</a:t>
            </a:r>
          </a:p>
          <a:p>
            <a:pPr lvl="1"/>
            <a:r>
              <a:rPr lang="en-US" dirty="0" smtClean="0"/>
              <a:t>Minimum wages, unions (Argentina, Ecuador, Venezuela)</a:t>
            </a:r>
          </a:p>
          <a:p>
            <a:pPr lvl="1"/>
            <a:r>
              <a:rPr lang="en-US" dirty="0" smtClean="0"/>
              <a:t>Reduction in unemployment/commodity boom</a:t>
            </a:r>
          </a:p>
          <a:p>
            <a:pPr lvl="1"/>
            <a:r>
              <a:rPr lang="en-US" dirty="0" smtClean="0"/>
              <a:t>“Degraded” tertiary (Chile)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608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07976"/>
          </a:xfrm>
        </p:spPr>
        <p:txBody>
          <a:bodyPr>
            <a:normAutofit/>
          </a:bodyPr>
          <a:lstStyle/>
          <a:p>
            <a:r>
              <a:rPr lang="es-AR" dirty="0">
                <a:latin typeface="Arial" charset="0"/>
              </a:rPr>
              <a:t>W</a:t>
            </a:r>
            <a:r>
              <a:rPr lang="es-AR" b="1" dirty="0" smtClean="0">
                <a:latin typeface="Arial" charset="0"/>
              </a:rPr>
              <a:t>age premium</a:t>
            </a:r>
            <a:r>
              <a:rPr lang="es-AR" dirty="0" smtClean="0">
                <a:latin typeface="Arial" charset="0"/>
              </a:rPr>
              <a:t>: 1990s and 2000s</a:t>
            </a:r>
            <a:endParaRPr lang="es-AR" dirty="0">
              <a:latin typeface="Arial" charset="0"/>
            </a:endParaRPr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990600" y="1066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b="1"/>
              <a:t>Annual change in skilled/unskilled conditional wage gap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b="1"/>
              <a:t>Latin America </a:t>
            </a:r>
            <a:r>
              <a:rPr lang="en-US" sz="1400" b="1"/>
              <a:t>(16 countries)</a:t>
            </a:r>
            <a:endParaRPr lang="en-US" sz="1200" b="1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None/>
            </a:pPr>
            <a:endParaRPr lang="en-US" sz="1600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Char char="¨"/>
            </a:pPr>
            <a:endParaRPr lang="en-US" sz="2400"/>
          </a:p>
        </p:txBody>
      </p:sp>
      <p:pic>
        <p:nvPicPr>
          <p:cNvPr id="2406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315200" cy="477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106680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sz="1200"/>
              <a:t>Source: Gasparini, Galiani, Cruces and Acosta (2011). </a:t>
            </a:r>
            <a:endParaRPr lang="en-US" sz="1600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Char char="¨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5755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800" b="1">
                <a:latin typeface="Arial" charset="0"/>
              </a:rPr>
              <a:t>Relative supplies increasing at </a:t>
            </a:r>
            <a:r>
              <a:rPr lang="es-AR" sz="2800" b="1">
                <a:latin typeface="Arial" charset="0"/>
              </a:rPr>
              <a:t>similar </a:t>
            </a:r>
            <a:r>
              <a:rPr lang="es-AR" sz="2800" b="1" smtClean="0">
                <a:latin typeface="Arial" charset="0"/>
              </a:rPr>
              <a:t>rates for the average of 16 countries; Mexico, however, supply rose faster in the 2000s</a:t>
            </a:r>
            <a:endParaRPr lang="es-AR" sz="2800" b="1">
              <a:latin typeface="Arial" charset="0"/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914400" y="1143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b="1"/>
              <a:t>Annual changes in skilled/unskilled wage gap, and relative supplies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b="1"/>
              <a:t>Latin America </a:t>
            </a:r>
            <a:r>
              <a:rPr lang="en-US" sz="1400" b="1"/>
              <a:t>(16 countries)</a:t>
            </a:r>
            <a:endParaRPr lang="en-US" sz="1200" b="1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None/>
            </a:pPr>
            <a:endParaRPr lang="en-US" sz="1600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Char char="¨"/>
            </a:pPr>
            <a:endParaRPr lang="en-US" sz="2400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91440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sz="1200"/>
              <a:t>Source: Gasparini, Galiani, Cruces and Acosta (2011). </a:t>
            </a:r>
            <a:endParaRPr lang="en-US" sz="1600"/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Char char="¨"/>
            </a:pPr>
            <a:endParaRPr lang="en-US" sz="2000"/>
          </a:p>
        </p:txBody>
      </p:sp>
      <p:pic>
        <p:nvPicPr>
          <p:cNvPr id="2283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1628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211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Content Placeholder 2"/>
          <p:cNvSpPr>
            <a:spLocks/>
          </p:cNvSpPr>
          <p:nvPr/>
        </p:nvSpPr>
        <p:spPr bwMode="auto">
          <a:xfrm>
            <a:off x="457200" y="304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endParaRPr lang="en-US" sz="2400">
              <a:cs typeface="+mn-cs"/>
            </a:endParaRPr>
          </a:p>
          <a:p>
            <a:pPr marL="609600" indent="-609600"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r>
              <a:rPr 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	More active labor policy</a:t>
            </a:r>
          </a:p>
          <a:p>
            <a:pPr marL="609600" indent="-609600">
              <a:lnSpc>
                <a:spcPct val="40000"/>
              </a:lnSpc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endParaRPr lang="en-US" sz="3200" b="1">
              <a:solidFill>
                <a:schemeClr val="bg2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marL="609600" indent="-609600">
              <a:lnSpc>
                <a:spcPct val="160000"/>
              </a:lnSpc>
              <a:buFont typeface="Symbol" charset="0"/>
              <a:buChar char=""/>
              <a:defRPr/>
            </a:pPr>
            <a:r>
              <a:rPr lang="es-ES" sz="2000">
                <a:cs typeface="+mn-cs"/>
              </a:rPr>
              <a:t>Minimum wage, unions, income policies</a:t>
            </a:r>
          </a:p>
          <a:p>
            <a:pPr marL="609600" indent="-609600">
              <a:lnSpc>
                <a:spcPct val="110000"/>
              </a:lnSpc>
              <a:buFont typeface="Symbol" charset="0"/>
              <a:buNone/>
              <a:defRPr/>
            </a:pPr>
            <a:endParaRPr lang="en-US">
              <a:cs typeface="+mn-cs"/>
            </a:endParaRPr>
          </a:p>
          <a:p>
            <a:pPr marL="609600" indent="-609600">
              <a:lnSpc>
                <a:spcPct val="160000"/>
              </a:lnSpc>
              <a:buFont typeface="Symbol" charset="0"/>
              <a:buNone/>
              <a:defRPr/>
            </a:pPr>
            <a:r>
              <a:rPr lang="en-US" i="1">
                <a:cs typeface="+mn-cs"/>
              </a:rPr>
              <a:t>          Increase in real value of minimum wage (2002-2010</a:t>
            </a:r>
            <a:r>
              <a:rPr lang="en-US">
                <a:cs typeface="+mn-cs"/>
              </a:rPr>
              <a:t>)</a:t>
            </a:r>
          </a:p>
        </p:txBody>
      </p:sp>
      <p:pic>
        <p:nvPicPr>
          <p:cNvPr id="2355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65425"/>
            <a:ext cx="7226300" cy="409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426994"/>
      </p:ext>
    </p:extLst>
  </p:cSld>
  <p:clrMapOvr>
    <a:masterClrMapping/>
  </p:clrMapOvr>
  <p:transition xmlns:p14="http://schemas.microsoft.com/office/powerpoint/2010/main" advTm="1265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Content Placeholder 2"/>
          <p:cNvSpPr>
            <a:spLocks/>
          </p:cNvSpPr>
          <p:nvPr/>
        </p:nvSpPr>
        <p:spPr bwMode="auto">
          <a:xfrm>
            <a:off x="685800" y="3048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endParaRPr lang="en-US" sz="2400">
              <a:cs typeface="+mn-cs"/>
            </a:endParaRPr>
          </a:p>
          <a:p>
            <a:pPr marL="609600" indent="-609600"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r>
              <a:rPr 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Employment</a:t>
            </a:r>
          </a:p>
          <a:p>
            <a:pPr marL="609600" indent="-609600">
              <a:lnSpc>
                <a:spcPct val="50000"/>
              </a:lnSpc>
              <a:spcBef>
                <a:spcPct val="10000"/>
              </a:spcBef>
              <a:buClr>
                <a:schemeClr val="bg2"/>
              </a:buClr>
              <a:buSzPct val="75000"/>
              <a:buFont typeface="Wingdings" charset="0"/>
              <a:buNone/>
              <a:defRPr/>
            </a:pPr>
            <a:endParaRPr lang="en-US" sz="3200" b="1">
              <a:solidFill>
                <a:schemeClr val="bg2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marL="609600" indent="-609600">
              <a:lnSpc>
                <a:spcPct val="160000"/>
              </a:lnSpc>
              <a:buFont typeface="Symbol" charset="0"/>
              <a:buChar char=""/>
              <a:defRPr/>
            </a:pPr>
            <a:r>
              <a:rPr lang="en-US">
                <a:cs typeface="+mn-cs"/>
              </a:rPr>
              <a:t>Reduction in unemployment</a:t>
            </a:r>
          </a:p>
          <a:p>
            <a:pPr marL="609600" indent="-609600">
              <a:lnSpc>
                <a:spcPct val="160000"/>
              </a:lnSpc>
              <a:buFont typeface="Symbol" charset="0"/>
              <a:buChar char=""/>
              <a:defRPr/>
            </a:pPr>
            <a:r>
              <a:rPr lang="en-US">
                <a:cs typeface="+mn-cs"/>
              </a:rPr>
              <a:t>Increase in female labor market participation (especially poor)</a:t>
            </a:r>
          </a:p>
          <a:p>
            <a:pPr marL="609600" indent="-609600">
              <a:buFont typeface="Symbol" charset="0"/>
              <a:buChar char=""/>
              <a:defRPr/>
            </a:pPr>
            <a:endParaRPr lang="en-US">
              <a:cs typeface="+mn-cs"/>
            </a:endParaRPr>
          </a:p>
          <a:p>
            <a:pPr marL="609600" indent="-609600">
              <a:lnSpc>
                <a:spcPct val="160000"/>
              </a:lnSpc>
              <a:buFont typeface="Symbol" charset="0"/>
              <a:buNone/>
              <a:defRPr/>
            </a:pPr>
            <a:r>
              <a:rPr lang="en-US" b="1">
                <a:cs typeface="+mn-cs"/>
              </a:rPr>
              <a:t>Unemployment rate (Latin America)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609600" y="3205163"/>
          <a:ext cx="7086600" cy="365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Chart" r:id="rId3" imgW="6629400" imgH="4181475" progId="Excel.Chart.8">
                  <p:embed/>
                </p:oleObj>
              </mc:Choice>
              <mc:Fallback>
                <p:oleObj name="Chart" r:id="rId3" imgW="6629400" imgH="41814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5163"/>
                        <a:ext cx="7086600" cy="365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5654687"/>
      </p:ext>
    </p:extLst>
  </p:cSld>
  <p:clrMapOvr>
    <a:masterClrMapping/>
  </p:clrMapOvr>
  <p:transition xmlns:p14="http://schemas.microsoft.com/office/powerpoint/2010/main" advTm="1265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Taxes, Transfers and Income Redistribution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Ongoing project for 12 countries; results are available for 6</a:t>
            </a:r>
          </a:p>
          <a:p>
            <a:endParaRPr lang="en-US" dirty="0"/>
          </a:p>
          <a:p>
            <a:r>
              <a:rPr lang="en-US" dirty="0" smtClean="0"/>
              <a:t>Standard Fiscal Incidence Analysis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Household surveys from around 2008-2011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08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hangingPunct="0"/>
            <a:r>
              <a:rPr lang="en-US" sz="4800" dirty="0" err="1" smtClean="0">
                <a:cs typeface="Times New Roman" pitchFamily="18" charset="0"/>
              </a:rPr>
              <a:t>Gini</a:t>
            </a:r>
            <a:r>
              <a:rPr lang="en-US" sz="4800" dirty="0" smtClean="0">
                <a:cs typeface="Times New Roman" pitchFamily="18" charset="0"/>
              </a:rPr>
              <a:t> Coefficient by Region (in %), 2004</a:t>
            </a:r>
            <a:endParaRPr lang="en-US" sz="48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79387"/>
            <a:ext cx="8424936" cy="50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267744" y="1268760"/>
            <a:ext cx="5832648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Cash Transfers and Inequality (decline in </a:t>
            </a:r>
            <a:r>
              <a:rPr lang="en-US" dirty="0" err="1" smtClean="0"/>
              <a:t>Gini</a:t>
            </a:r>
            <a:r>
              <a:rPr lang="en-US" dirty="0" smtClean="0"/>
              <a:t> in %)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20</a:t>
            </a:fld>
            <a:endParaRPr lang="es-MX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72816"/>
            <a:ext cx="804973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11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4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Transfer and Decline in Ext Poverty (Change in headcount ratio in %)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21</a:t>
            </a:fld>
            <a:endParaRPr lang="es-MX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1844824"/>
            <a:ext cx="826206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73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of Cash Transfers among Extreme Poor (in %)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22</a:t>
            </a:fld>
            <a:endParaRPr lang="es-MX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772816"/>
            <a:ext cx="854716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74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Taxes and Cash and in-kind Transfers (</a:t>
            </a:r>
            <a:r>
              <a:rPr lang="en-US" dirty="0" err="1" smtClean="0"/>
              <a:t>Gini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23</a:t>
            </a:fld>
            <a:endParaRPr lang="es-MX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4784"/>
            <a:ext cx="902278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83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endParaRPr lang="es-AR" sz="2400" i="1" dirty="0" smtClean="0"/>
          </a:p>
          <a:p>
            <a:r>
              <a:rPr lang="es-AR" sz="2400" b="1" i="1" dirty="0" smtClean="0"/>
              <a:t>Declining </a:t>
            </a:r>
            <a:r>
              <a:rPr lang="es-AR" sz="2400" b="1" i="1" dirty="0"/>
              <a:t>Inequality in Latin </a:t>
            </a:r>
            <a:r>
              <a:rPr lang="es-AR" sz="2400" b="1" i="1" dirty="0" smtClean="0"/>
              <a:t>America: A </a:t>
            </a:r>
            <a:r>
              <a:rPr lang="es-AR" sz="2400" b="1" i="1" dirty="0"/>
              <a:t>Decade of Progress? </a:t>
            </a:r>
            <a:r>
              <a:rPr lang="es-MX" sz="2400" b="1" dirty="0" err="1"/>
              <a:t>Edited</a:t>
            </a:r>
            <a:r>
              <a:rPr lang="es-MX" sz="2400" b="1" dirty="0"/>
              <a:t> </a:t>
            </a:r>
            <a:r>
              <a:rPr lang="es-MX" sz="2400" b="1" dirty="0" err="1"/>
              <a:t>by</a:t>
            </a:r>
            <a:r>
              <a:rPr lang="es-MX" sz="2400" b="1" dirty="0"/>
              <a:t> Luis F. López-Calva and Nora Lustig, Brookings Institution and UNDP, </a:t>
            </a:r>
            <a:r>
              <a:rPr lang="es-MX" sz="2400" b="1" dirty="0" smtClean="0"/>
              <a:t>2010</a:t>
            </a:r>
            <a:r>
              <a:rPr lang="es-MX" sz="2400" b="1" dirty="0" smtClean="0"/>
              <a:t>.</a:t>
            </a:r>
            <a:endParaRPr lang="es-MX" sz="2400" b="1" dirty="0" smtClean="0"/>
          </a:p>
          <a:p>
            <a:r>
              <a:rPr lang="es-MX" sz="2400" b="1" dirty="0" smtClean="0"/>
              <a:t>“Declining Inequality in Latin America: How Much, Since When and Why?,” Lustig, Lopez-Calva and Ortiz, Working Paper, Tulane University, </a:t>
            </a:r>
            <a:r>
              <a:rPr lang="es-MX" sz="2400" b="1" dirty="0"/>
              <a:t>2011. </a:t>
            </a:r>
            <a:r>
              <a:rPr lang="es-MX" sz="2400" b="1" dirty="0">
                <a:hlinkClick r:id="rId2"/>
              </a:rPr>
              <a:t>http://ideas.repec.org/p/tul/wpaper/1118.</a:t>
            </a:r>
            <a:r>
              <a:rPr lang="es-MX" sz="2400" b="1" dirty="0" smtClean="0">
                <a:hlinkClick r:id="rId2"/>
              </a:rPr>
              <a:t>html</a:t>
            </a:r>
            <a:endParaRPr lang="es-MX" sz="2400" b="1" dirty="0" smtClean="0"/>
          </a:p>
          <a:p>
            <a:r>
              <a:rPr lang="es-MX" sz="2400" b="1" dirty="0" smtClean="0"/>
              <a:t>“The </a:t>
            </a:r>
            <a:r>
              <a:rPr lang="es-MX" sz="2400" b="1" dirty="0" smtClean="0"/>
              <a:t>Rise and Fall of Income Inequality in Mexico: 1989-2010</a:t>
            </a:r>
            <a:r>
              <a:rPr lang="es-MX" sz="2400" b="1" dirty="0" smtClean="0"/>
              <a:t>,” </a:t>
            </a:r>
            <a:r>
              <a:rPr lang="es-MX" sz="2400" b="1" dirty="0" smtClean="0"/>
              <a:t>Campos, Esquivel and Lustig, Working Paper, WIDER, January 2012.</a:t>
            </a:r>
            <a:r>
              <a:rPr lang="en-US" sz="2400" u="sng" dirty="0" smtClean="0">
                <a:hlinkClick r:id="rId3"/>
              </a:rPr>
              <a:t>http</a:t>
            </a:r>
            <a:r>
              <a:rPr lang="en-US" sz="2400" u="sng" dirty="0">
                <a:hlinkClick r:id="rId3"/>
              </a:rPr>
              <a:t>://www.wider.unu.edu/publications/working-papers/2012/en_GB/wp2012-010</a:t>
            </a:r>
            <a:r>
              <a:rPr lang="en-US" sz="2400" u="sng" dirty="0" smtClean="0">
                <a:hlinkClick r:id="rId3"/>
              </a:rPr>
              <a:t>/</a:t>
            </a:r>
            <a:endParaRPr lang="en-US" sz="2400" dirty="0" smtClean="0"/>
          </a:p>
          <a:p>
            <a:r>
              <a:rPr lang="es-MX" sz="2400" b="1" dirty="0" smtClean="0"/>
              <a:t>“Recent trends in inequality in LA,” ppt presentation by Leonardo Gasparini, Universidad Carlos III, Madrid, May 2012. </a:t>
            </a:r>
          </a:p>
          <a:p>
            <a:r>
              <a:rPr lang="es-MX" sz="2400" b="1" dirty="0" smtClean="0"/>
              <a:t>“Taxes, transfers and income redistribution in Latin America,” Lustig, N. (c00rdinator), 2012</a:t>
            </a:r>
            <a:endParaRPr lang="es-MX" sz="2400" b="1" dirty="0" smtClean="0"/>
          </a:p>
          <a:p>
            <a:pPr>
              <a:buNone/>
            </a:pPr>
            <a:endParaRPr lang="es-MX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352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57200"/>
            <a:ext cx="4343400" cy="61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731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THANK YOU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7680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4EFC4-4B46-4351-ADBD-BC6BC5F33F49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2650"/>
            <a:ext cx="7620000" cy="132343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4000" dirty="0">
              <a:solidFill>
                <a:srgbClr val="FFC000"/>
              </a:solidFill>
            </a:endParaRPr>
          </a:p>
          <a:p>
            <a:pPr algn="ctr" eaLnBrk="0" hangingPunct="0"/>
            <a:r>
              <a:rPr lang="en-US" sz="4000" b="1" dirty="0" smtClean="0">
                <a:solidFill>
                  <a:srgbClr val="FFC000"/>
                </a:solidFill>
                <a:cs typeface="Times New Roman" pitchFamily="18" charset="0"/>
              </a:rPr>
              <a:t>Excess Inequality (IDB, 2011)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35CD7-4407-44EA-A9BA-92063B16B06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79248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94983"/>
            <a:ext cx="7620000" cy="113877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2800" dirty="0"/>
          </a:p>
          <a:p>
            <a:pPr algn="ctr" eaLnBrk="0" hangingPunct="0"/>
            <a:r>
              <a:rPr lang="en-US" sz="4000" b="1" dirty="0" smtClean="0">
                <a:solidFill>
                  <a:srgbClr val="FFC000"/>
                </a:solidFill>
                <a:cs typeface="Times New Roman" pitchFamily="18" charset="0"/>
              </a:rPr>
              <a:t>Excess Poverty (IDB, 2011)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35CD7-4407-44EA-A9BA-92063B16B0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79248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13407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>Declining Inequality in LA: How Much?</a:t>
            </a:r>
            <a:endParaRPr lang="en-US" sz="48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Inequality in </a:t>
            </a:r>
            <a:r>
              <a:rPr lang="en-US" b="1" dirty="0" smtClean="0"/>
              <a:t>all</a:t>
            </a:r>
            <a:r>
              <a:rPr lang="en-US" b="1" dirty="0" smtClean="0"/>
              <a:t> </a:t>
            </a:r>
            <a:r>
              <a:rPr lang="en-US" b="1" dirty="0" smtClean="0"/>
              <a:t>Latin American countries </a:t>
            </a:r>
            <a:r>
              <a:rPr lang="en-US" b="1" dirty="0" smtClean="0"/>
              <a:t> </a:t>
            </a:r>
            <a:r>
              <a:rPr lang="en-US" b="1" dirty="0" smtClean="0"/>
              <a:t>has declined </a:t>
            </a:r>
            <a:r>
              <a:rPr lang="en-US" b="1" dirty="0" smtClean="0"/>
              <a:t>between </a:t>
            </a:r>
            <a:r>
              <a:rPr lang="en-US" b="1" dirty="0" smtClean="0"/>
              <a:t>(circa) 2000 and (circa) </a:t>
            </a:r>
            <a:r>
              <a:rPr lang="en-US" b="1" dirty="0" smtClean="0"/>
              <a:t>2011 </a:t>
            </a:r>
            <a:endParaRPr lang="en-US" b="1" dirty="0" smtClean="0"/>
          </a:p>
          <a:p>
            <a:pPr marL="118872" indent="0" eaLnBrk="1" hangingPunct="1">
              <a:buNone/>
            </a:pPr>
            <a:endParaRPr lang="en-US" b="1" dirty="0" smtClean="0"/>
          </a:p>
          <a:p>
            <a:pPr eaLnBrk="1" hangingPunct="1"/>
            <a:r>
              <a:rPr lang="en-US" b="1" dirty="0" smtClean="0"/>
              <a:t>Decline continued through the global financial crisis in 2009</a:t>
            </a:r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Inequality declined in LA while it rose in other regions</a:t>
            </a:r>
          </a:p>
          <a:p>
            <a:pPr eaLnBrk="1" hangingPunct="1"/>
            <a:endParaRPr lang="en-US" b="1" dirty="0" smtClean="0"/>
          </a:p>
          <a:p>
            <a:pPr lvl="1" eaLnBrk="1" hangingPunct="1"/>
            <a:endParaRPr lang="en-US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51FA242-C8CE-4E0B-B489-AC1D826A0F92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Inequality in LA: 1980-2010</a:t>
            </a:r>
            <a:endParaRPr lang="en-US" dirty="0" smtClean="0">
              <a:latin typeface="Arial" charset="0"/>
              <a:ea typeface="+mj-ea"/>
              <a:cs typeface="+mj-cs"/>
            </a:endParaRPr>
          </a:p>
        </p:txBody>
      </p:sp>
      <p:graphicFrame>
        <p:nvGraphicFramePr>
          <p:cNvPr id="8194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081088" y="1954213"/>
          <a:ext cx="6981825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3" imgW="6981825" imgH="3819525" progId="Excel.Chart.8">
                  <p:embed/>
                </p:oleObj>
              </mc:Choice>
              <mc:Fallback>
                <p:oleObj name="Chart" r:id="rId3" imgW="6981825" imgH="3819525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1954213"/>
                        <a:ext cx="6981825" cy="381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1219200" y="1600200"/>
            <a:ext cx="5837238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AR" sz="2000" b="1">
                <a:cs typeface="+mn-cs"/>
              </a:rPr>
              <a:t>Gini coefficient – Household per capita income</a:t>
            </a:r>
            <a:endParaRPr lang="es-ES" sz="2000" b="1">
              <a:cs typeface="+mn-cs"/>
            </a:endParaRPr>
          </a:p>
          <a:p>
            <a:pPr>
              <a:defRPr/>
            </a:pPr>
            <a:r>
              <a:rPr lang="es-AR" sz="1600">
                <a:cs typeface="+mn-cs"/>
              </a:rPr>
              <a:t>Unweighted averages</a:t>
            </a:r>
            <a:r>
              <a:rPr lang="es-AR">
                <a:cs typeface="+mn-cs"/>
              </a:rPr>
              <a:t>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990600" y="6400800"/>
            <a:ext cx="601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cs typeface="+mn-cs"/>
              </a:rPr>
              <a:t>Source: own estimates based on SEDLAC (CEDLAS and World Bank).</a:t>
            </a:r>
          </a:p>
        </p:txBody>
      </p:sp>
      <p:sp>
        <p:nvSpPr>
          <p:cNvPr id="214025" name="Line 9"/>
          <p:cNvSpPr>
            <a:spLocks noChangeShapeType="1"/>
          </p:cNvSpPr>
          <p:nvPr/>
        </p:nvSpPr>
        <p:spPr bwMode="auto">
          <a:xfrm>
            <a:off x="6858000" y="2971800"/>
            <a:ext cx="838200" cy="1066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91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+mj-ea"/>
                <a:cs typeface="+mj-cs"/>
              </a:rPr>
              <a:t>A consistent fall in inequality in the 2000s</a:t>
            </a:r>
            <a:endParaRPr lang="en-US" sz="3200" smtClean="0">
              <a:latin typeface="Arial" charset="0"/>
              <a:ea typeface="+mj-ea"/>
              <a:cs typeface="+mj-cs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914400" y="1524000"/>
            <a:ext cx="5462588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AR" sz="2000" b="1">
                <a:cs typeface="+mn-cs"/>
              </a:rPr>
              <a:t>Gini coefficient </a:t>
            </a:r>
            <a:r>
              <a:rPr lang="es-AR" b="1">
                <a:cs typeface="+mn-cs"/>
              </a:rPr>
              <a:t>– Household per capita income</a:t>
            </a:r>
            <a:endParaRPr lang="es-ES" sz="2000" b="1">
              <a:cs typeface="+mn-cs"/>
            </a:endParaRPr>
          </a:p>
          <a:p>
            <a:pPr>
              <a:defRPr/>
            </a:pPr>
            <a:r>
              <a:rPr lang="es-AR" sz="1600">
                <a:cs typeface="+mn-cs"/>
              </a:rPr>
              <a:t>Unweighted averages</a:t>
            </a:r>
            <a:r>
              <a:rPr lang="es-AR">
                <a:cs typeface="+mn-cs"/>
              </a:rPr>
              <a:t> </a:t>
            </a:r>
          </a:p>
        </p:txBody>
      </p:sp>
      <p:pic>
        <p:nvPicPr>
          <p:cNvPr id="14848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777240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990600" y="6400800"/>
            <a:ext cx="601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cs typeface="+mn-cs"/>
              </a:rPr>
              <a:t>Source: own estimates based on SEDLAC (CEDLAS and World Bank).</a:t>
            </a:r>
          </a:p>
        </p:txBody>
      </p:sp>
    </p:spTree>
    <p:extLst>
      <p:ext uri="{BB962C8B-B14F-4D97-AF65-F5344CB8AC3E}">
        <p14:creationId xmlns:p14="http://schemas.microsoft.com/office/powerpoint/2010/main" val="303312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0" y="533400"/>
            <a:ext cx="8991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en-US" sz="2800" b="1">
                <a:solidFill>
                  <a:srgbClr val="000099"/>
                </a:solidFill>
                <a:cs typeface="Arial" charset="0"/>
              </a:rPr>
              <a:t>Poverty, growth and inequality </a:t>
            </a:r>
          </a:p>
          <a:p>
            <a:pPr algn="ctr">
              <a:tabLst>
                <a:tab pos="677863" algn="l"/>
              </a:tabLst>
            </a:pPr>
            <a:r>
              <a:rPr lang="en-US" sz="1600" b="1">
                <a:cs typeface="Arial" charset="0"/>
              </a:rPr>
              <a:t>Latin America, 4 USD PPP international poverty line</a:t>
            </a:r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381000" y="6172200"/>
            <a:ext cx="601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cs typeface="+mn-cs"/>
              </a:rPr>
              <a:t>Source: own estimates based on SEDLAC (CEDLAS and World Bank).</a:t>
            </a:r>
          </a:p>
        </p:txBody>
      </p:sp>
      <p:pic>
        <p:nvPicPr>
          <p:cNvPr id="2467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839200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7747547"/>
      </p:ext>
    </p:extLst>
  </p:cSld>
  <p:clrMapOvr>
    <a:masterClrMapping/>
  </p:clrMapOvr>
  <p:transition xmlns:p14="http://schemas.microsoft.com/office/powerpoint/2010/main" advTm="6451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69620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838200"/>
          </a:xfrm>
        </p:spPr>
        <p:txBody>
          <a:bodyPr/>
          <a:lstStyle/>
          <a:p>
            <a:r>
              <a:rPr lang="es-ES" sz="3600" b="1">
                <a:latin typeface="Arial" charset="0"/>
              </a:rPr>
              <a:t>Decomposition of poverty changes</a:t>
            </a: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4572000" y="1828800"/>
            <a:ext cx="1219200" cy="2057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6629400" y="1828800"/>
            <a:ext cx="1295400" cy="20574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62000" y="4114800"/>
            <a:ext cx="601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cs typeface="+mn-cs"/>
              </a:rPr>
              <a:t>Source: Gasparini et al. (2012).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53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animBg="1"/>
      <p:bldP spid="194567" grpId="0" animBg="1"/>
      <p:bldP spid="1945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1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819</Words>
  <Application>Microsoft Macintosh PowerPoint</Application>
  <PresentationFormat>On-screen Show (4:3)</PresentationFormat>
  <Paragraphs>110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Module</vt:lpstr>
      <vt:lpstr>Microsoft Excel Chart</vt:lpstr>
      <vt:lpstr>Declining Inequality in Latin America: How Much, Since When and Why Nora Lustig  Professor, Tulane University Nonresident Fellow, CGD and IAD  </vt:lpstr>
      <vt:lpstr>Gini Coefficient by Region (in %), 2004</vt:lpstr>
      <vt:lpstr>PowerPoint Presentation</vt:lpstr>
      <vt:lpstr>PowerPoint Presentation</vt:lpstr>
      <vt:lpstr>Declining Inequality in LA: How Much?</vt:lpstr>
      <vt:lpstr>Inequality in LA: 1980-2010</vt:lpstr>
      <vt:lpstr>A consistent fall in inequality in the 2000s</vt:lpstr>
      <vt:lpstr>PowerPoint Presentation</vt:lpstr>
      <vt:lpstr>Decomposition of poverty changes</vt:lpstr>
      <vt:lpstr>More homogeneity in the 2000s</vt:lpstr>
      <vt:lpstr>First Year in Which Inequality Started to Decline (Lustig et al, 2011)</vt:lpstr>
      <vt:lpstr>The decline in inequality has been widespread  </vt:lpstr>
      <vt:lpstr>Driving Factors</vt:lpstr>
      <vt:lpstr>What explains decline in skill premium</vt:lpstr>
      <vt:lpstr>Wage premium: 1990s and 2000s</vt:lpstr>
      <vt:lpstr>Relative supplies increasing at similar rates for the average of 16 countries; Mexico, however, supply rose faster in the 2000s</vt:lpstr>
      <vt:lpstr>PowerPoint Presentation</vt:lpstr>
      <vt:lpstr>PowerPoint Presentation</vt:lpstr>
      <vt:lpstr>Taxes, Transfers and Income Redistribution</vt:lpstr>
      <vt:lpstr>Cash Transfers and Inequality (decline in Gini in %) </vt:lpstr>
      <vt:lpstr>Cash Transfer and Decline in Ext Poverty (Change in headcount ratio in %)</vt:lpstr>
      <vt:lpstr>Coverage of Cash Transfers among Extreme Poor (in %)</vt:lpstr>
      <vt:lpstr>Taxes and Cash and in-kind Transfers (Gini)</vt:lpstr>
      <vt:lpstr>References:</vt:lpstr>
      <vt:lpstr>PowerPoint Presentation</vt:lpstr>
      <vt:lpstr>THANK YOU </vt:lpstr>
    </vt:vector>
  </TitlesOfParts>
  <Company>PNUD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IDH</dc:creator>
  <cp:lastModifiedBy>Nora Lustig</cp:lastModifiedBy>
  <cp:revision>83</cp:revision>
  <dcterms:created xsi:type="dcterms:W3CDTF">2011-03-07T23:54:13Z</dcterms:created>
  <dcterms:modified xsi:type="dcterms:W3CDTF">2012-07-01T14:53:52Z</dcterms:modified>
</cp:coreProperties>
</file>