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5"/>
  </p:notesMasterIdLst>
  <p:sldIdLst>
    <p:sldId id="426" r:id="rId2"/>
    <p:sldId id="439" r:id="rId3"/>
    <p:sldId id="440" r:id="rId4"/>
    <p:sldId id="323" r:id="rId5"/>
    <p:sldId id="347" r:id="rId6"/>
    <p:sldId id="353" r:id="rId7"/>
    <p:sldId id="354" r:id="rId8"/>
    <p:sldId id="366" r:id="rId9"/>
    <p:sldId id="438" r:id="rId10"/>
    <p:sldId id="349" r:id="rId11"/>
    <p:sldId id="343" r:id="rId12"/>
    <p:sldId id="322" r:id="rId13"/>
    <p:sldId id="344" r:id="rId14"/>
    <p:sldId id="368" r:id="rId15"/>
    <p:sldId id="370" r:id="rId16"/>
    <p:sldId id="283" r:id="rId17"/>
    <p:sldId id="382" r:id="rId18"/>
    <p:sldId id="379" r:id="rId19"/>
    <p:sldId id="380" r:id="rId20"/>
    <p:sldId id="427" r:id="rId21"/>
    <p:sldId id="384" r:id="rId22"/>
    <p:sldId id="391" r:id="rId23"/>
    <p:sldId id="392" r:id="rId24"/>
    <p:sldId id="393" r:id="rId25"/>
    <p:sldId id="412" r:id="rId26"/>
    <p:sldId id="414" r:id="rId27"/>
    <p:sldId id="416" r:id="rId28"/>
    <p:sldId id="417" r:id="rId29"/>
    <p:sldId id="419" r:id="rId30"/>
    <p:sldId id="420" r:id="rId31"/>
    <p:sldId id="421" r:id="rId32"/>
    <p:sldId id="422" r:id="rId33"/>
    <p:sldId id="423" r:id="rId3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38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oralustig\Documents\WORK%20IN%20PROGRESS\ECONOMIA\EDUARDO%20ORTIZ%20EXCLs\grafs%20en%20castellano%20marzo%208_201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noralustig\Documents\WORK%20IN%20PROGRESS\ECONOMIA\EDUARDO%20ORTIZ%20EXCLs\Graphs_Tables_NL_LF_EO_7Apr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noralustig\Documents\WORK%20IN%20PROGRESS\WD%20INEQ%20IN%20LA%20LUSTIG%20ET%20AL\EDUARDO%20ORTIZ%20EXCLs\GRAPHS&amp;TBLS\Graphs_Tables_NL_LF_EO_7Apr1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noralustig\Documents\WORK%20IN%20PROGRESS\WD%20INEQ%20IN%20LA%20LUSTIG%20ET%20AL\EDUARDO%20ORTIZ%20EXCLs\GRAPHS&amp;TBLS\Graphs_Tables_NL_LF_EO_7Apr1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noralustig\Documents\WORK%20IN%20PROGRESS\WD%20INEQ%20IN%20LA%20LUSTIG%20ET%20AL\EDUARDO%20ORTIZ%20EXCLs\GRAPHS&amp;TBLS\Graphs_Tables_NL_LF_EO_7Apr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[1]GiniLAC!$O$67</c:f>
              <c:strCache>
                <c:ptCount val="1"/>
                <c:pt idx="0">
                  <c:v>Average (a)</c:v>
                </c:pt>
              </c:strCache>
            </c:strRef>
          </c:tx>
          <c:spPr>
            <a:solidFill>
              <a:schemeClr val="bg1">
                <a:lumMod val="50000"/>
              </a:schemeClr>
            </a:solidFill>
            <a:ln>
              <a:solidFill>
                <a:schemeClr val="bg1">
                  <a:lumMod val="50000"/>
                </a:schemeClr>
              </a:solidFill>
            </a:ln>
          </c:spPr>
          <c:invertIfNegative val="0"/>
          <c:dLbls>
            <c:showLegendKey val="0"/>
            <c:showVal val="1"/>
            <c:showCatName val="0"/>
            <c:showSerName val="0"/>
            <c:showPercent val="0"/>
            <c:showBubbleSize val="0"/>
            <c:showLeaderLines val="0"/>
          </c:dLbls>
          <c:cat>
            <c:strRef>
              <c:f>[1]GiniLAC!$N$68:$N$72</c:f>
              <c:strCache>
                <c:ptCount val="5"/>
                <c:pt idx="0">
                  <c:v>Early 90s                           (12 countries)</c:v>
                </c:pt>
                <c:pt idx="1">
                  <c:v>Mid-90s                                      (15 countries)</c:v>
                </c:pt>
                <c:pt idx="2">
                  <c:v>Late 90s                        (16 countries)</c:v>
                </c:pt>
                <c:pt idx="3">
                  <c:v>Mid-2000s                              (17 countries)</c:v>
                </c:pt>
                <c:pt idx="4">
                  <c:v>Late 2000s                       (17 countries)</c:v>
                </c:pt>
              </c:strCache>
            </c:strRef>
          </c:cat>
          <c:val>
            <c:numRef>
              <c:f>[1]GiniLAC!$O$68:$O$72</c:f>
              <c:numCache>
                <c:formatCode>0.000</c:formatCode>
                <c:ptCount val="5"/>
                <c:pt idx="0">
                  <c:v>0.508631034166667</c:v>
                </c:pt>
                <c:pt idx="1">
                  <c:v>0.523170770666667</c:v>
                </c:pt>
                <c:pt idx="2">
                  <c:v>0.529840041875</c:v>
                </c:pt>
                <c:pt idx="3">
                  <c:v>0.517680722941177</c:v>
                </c:pt>
                <c:pt idx="4">
                  <c:v>0.502656855294118</c:v>
                </c:pt>
              </c:numCache>
            </c:numRef>
          </c:val>
        </c:ser>
        <c:ser>
          <c:idx val="1"/>
          <c:order val="1"/>
          <c:tx>
            <c:strRef>
              <c:f>[1]GiniLAC!$P$67</c:f>
              <c:strCache>
                <c:ptCount val="1"/>
                <c:pt idx="0">
                  <c:v>Average (b)</c:v>
                </c:pt>
              </c:strCache>
            </c:strRef>
          </c:tx>
          <c:spPr>
            <a:solidFill>
              <a:schemeClr val="bg1">
                <a:lumMod val="75000"/>
              </a:schemeClr>
            </a:solidFill>
            <a:ln>
              <a:solidFill>
                <a:schemeClr val="bg1">
                  <a:lumMod val="75000"/>
                </a:schemeClr>
              </a:solidFill>
            </a:ln>
          </c:spPr>
          <c:invertIfNegative val="0"/>
          <c:dLbls>
            <c:showLegendKey val="0"/>
            <c:showVal val="1"/>
            <c:showCatName val="0"/>
            <c:showSerName val="0"/>
            <c:showPercent val="0"/>
            <c:showBubbleSize val="0"/>
            <c:showLeaderLines val="0"/>
          </c:dLbls>
          <c:cat>
            <c:strRef>
              <c:f>[1]GiniLAC!$N$68:$N$72</c:f>
              <c:strCache>
                <c:ptCount val="5"/>
                <c:pt idx="0">
                  <c:v>Early 90s                           (12 countries)</c:v>
                </c:pt>
                <c:pt idx="1">
                  <c:v>Mid-90s                                      (15 countries)</c:v>
                </c:pt>
                <c:pt idx="2">
                  <c:v>Late 90s                        (16 countries)</c:v>
                </c:pt>
                <c:pt idx="3">
                  <c:v>Mid-2000s                              (17 countries)</c:v>
                </c:pt>
                <c:pt idx="4">
                  <c:v>Late 2000s                       (17 countries)</c:v>
                </c:pt>
              </c:strCache>
            </c:strRef>
          </c:cat>
          <c:val>
            <c:numRef>
              <c:f>[1]GiniLAC!$P$68:$P$72</c:f>
              <c:numCache>
                <c:formatCode>0.000</c:formatCode>
                <c:ptCount val="5"/>
                <c:pt idx="0">
                  <c:v>0.519951127777778</c:v>
                </c:pt>
                <c:pt idx="1">
                  <c:v>0.536741234615387</c:v>
                </c:pt>
                <c:pt idx="2">
                  <c:v>0.540403463846154</c:v>
                </c:pt>
                <c:pt idx="3">
                  <c:v>0.524303604615385</c:v>
                </c:pt>
                <c:pt idx="4">
                  <c:v>0.502479195384615</c:v>
                </c:pt>
              </c:numCache>
            </c:numRef>
          </c:val>
        </c:ser>
        <c:dLbls>
          <c:showLegendKey val="0"/>
          <c:showVal val="0"/>
          <c:showCatName val="0"/>
          <c:showSerName val="0"/>
          <c:showPercent val="0"/>
          <c:showBubbleSize val="0"/>
        </c:dLbls>
        <c:gapWidth val="50"/>
        <c:axId val="2116650808"/>
        <c:axId val="2117629960"/>
      </c:barChart>
      <c:catAx>
        <c:axId val="2116650808"/>
        <c:scaling>
          <c:orientation val="minMax"/>
        </c:scaling>
        <c:delete val="0"/>
        <c:axPos val="b"/>
        <c:majorTickMark val="out"/>
        <c:minorTickMark val="none"/>
        <c:tickLblPos val="nextTo"/>
        <c:txPr>
          <a:bodyPr/>
          <a:lstStyle/>
          <a:p>
            <a:pPr>
              <a:defRPr sz="1150"/>
            </a:pPr>
            <a:endParaRPr lang="en-US"/>
          </a:p>
        </c:txPr>
        <c:crossAx val="2117629960"/>
        <c:crosses val="autoZero"/>
        <c:auto val="1"/>
        <c:lblAlgn val="ctr"/>
        <c:lblOffset val="100"/>
        <c:noMultiLvlLbl val="0"/>
      </c:catAx>
      <c:valAx>
        <c:axId val="2117629960"/>
        <c:scaling>
          <c:orientation val="minMax"/>
        </c:scaling>
        <c:delete val="0"/>
        <c:axPos val="l"/>
        <c:majorGridlines>
          <c:spPr>
            <a:ln>
              <a:solidFill>
                <a:schemeClr val="bg1">
                  <a:lumMod val="95000"/>
                </a:schemeClr>
              </a:solidFill>
              <a:prstDash val="dash"/>
            </a:ln>
          </c:spPr>
        </c:majorGridlines>
        <c:numFmt formatCode="0.000" sourceLinked="1"/>
        <c:majorTickMark val="out"/>
        <c:minorTickMark val="none"/>
        <c:tickLblPos val="nextTo"/>
        <c:crossAx val="2116650808"/>
        <c:crosses val="autoZero"/>
        <c:crossBetween val="between"/>
      </c:valAx>
    </c:plotArea>
    <c:plotVisOnly val="1"/>
    <c:dispBlanksAs val="gap"/>
    <c:showDLblsOverMax val="0"/>
  </c:chart>
  <c:spPr>
    <a:solidFill>
      <a:schemeClr val="bg1"/>
    </a:solidFill>
    <a:ln>
      <a:solidFill>
        <a:schemeClr val="bg1"/>
      </a:solidFill>
    </a:ln>
  </c:spPr>
  <c:txPr>
    <a:bodyPr/>
    <a:lstStyle/>
    <a:p>
      <a:pPr>
        <a:defRPr sz="1100">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Before!$D$5</c:f>
              <c:strCache>
                <c:ptCount val="1"/>
                <c:pt idx="0">
                  <c:v>Change of Gini in percentage points</c:v>
                </c:pt>
              </c:strCache>
            </c:strRef>
          </c:tx>
          <c:spPr>
            <a:solidFill>
              <a:schemeClr val="bg1">
                <a:lumMod val="95000"/>
              </a:schemeClr>
            </a:solidFill>
            <a:ln>
              <a:solidFill>
                <a:schemeClr val="bg1">
                  <a:lumMod val="85000"/>
                </a:schemeClr>
              </a:solidFill>
            </a:ln>
          </c:spPr>
          <c:invertIfNegative val="0"/>
          <c:dPt>
            <c:idx val="1"/>
            <c:invertIfNegative val="0"/>
            <c:bubble3D val="0"/>
            <c:spPr>
              <a:solidFill>
                <a:schemeClr val="bg1">
                  <a:lumMod val="85000"/>
                </a:schemeClr>
              </a:solidFill>
              <a:ln>
                <a:solidFill>
                  <a:schemeClr val="bg1">
                    <a:lumMod val="75000"/>
                  </a:schemeClr>
                </a:solidFill>
              </a:ln>
            </c:spPr>
          </c:dPt>
          <c:dPt>
            <c:idx val="3"/>
            <c:invertIfNegative val="0"/>
            <c:bubble3D val="0"/>
            <c:spPr>
              <a:solidFill>
                <a:schemeClr val="bg1">
                  <a:lumMod val="85000"/>
                </a:schemeClr>
              </a:solidFill>
              <a:ln>
                <a:solidFill>
                  <a:schemeClr val="bg1">
                    <a:lumMod val="75000"/>
                  </a:schemeClr>
                </a:solidFill>
              </a:ln>
            </c:spPr>
          </c:dPt>
          <c:dPt>
            <c:idx val="5"/>
            <c:invertIfNegative val="0"/>
            <c:bubble3D val="0"/>
            <c:spPr>
              <a:solidFill>
                <a:schemeClr val="bg1">
                  <a:lumMod val="85000"/>
                </a:schemeClr>
              </a:solidFill>
              <a:ln>
                <a:solidFill>
                  <a:schemeClr val="bg1">
                    <a:lumMod val="75000"/>
                  </a:schemeClr>
                </a:solidFill>
              </a:ln>
            </c:spPr>
          </c:dPt>
          <c:dPt>
            <c:idx val="7"/>
            <c:invertIfNegative val="0"/>
            <c:bubble3D val="0"/>
            <c:spPr>
              <a:solidFill>
                <a:schemeClr val="bg1">
                  <a:lumMod val="85000"/>
                </a:schemeClr>
              </a:solidFill>
              <a:ln>
                <a:solidFill>
                  <a:schemeClr val="bg1">
                    <a:lumMod val="75000"/>
                  </a:schemeClr>
                </a:solidFill>
              </a:ln>
            </c:spPr>
          </c:dPt>
          <c:dPt>
            <c:idx val="9"/>
            <c:invertIfNegative val="0"/>
            <c:bubble3D val="0"/>
            <c:spPr>
              <a:solidFill>
                <a:schemeClr val="bg1">
                  <a:lumMod val="85000"/>
                </a:schemeClr>
              </a:solidFill>
              <a:ln>
                <a:solidFill>
                  <a:schemeClr val="bg1">
                    <a:lumMod val="75000"/>
                  </a:schemeClr>
                </a:solidFill>
              </a:ln>
            </c:spPr>
          </c:dPt>
          <c:dPt>
            <c:idx val="11"/>
            <c:invertIfNegative val="0"/>
            <c:bubble3D val="0"/>
            <c:spPr>
              <a:solidFill>
                <a:schemeClr val="bg1">
                  <a:lumMod val="85000"/>
                </a:schemeClr>
              </a:solidFill>
              <a:ln>
                <a:solidFill>
                  <a:schemeClr val="bg1">
                    <a:lumMod val="75000"/>
                  </a:schemeClr>
                </a:solidFill>
              </a:ln>
            </c:spPr>
          </c:dPt>
          <c:dPt>
            <c:idx val="13"/>
            <c:invertIfNegative val="0"/>
            <c:bubble3D val="0"/>
            <c:spPr>
              <a:solidFill>
                <a:schemeClr val="bg1">
                  <a:lumMod val="85000"/>
                </a:schemeClr>
              </a:solidFill>
              <a:ln>
                <a:solidFill>
                  <a:schemeClr val="bg1">
                    <a:lumMod val="75000"/>
                  </a:schemeClr>
                </a:solidFill>
              </a:ln>
            </c:spPr>
          </c:dPt>
          <c:dPt>
            <c:idx val="15"/>
            <c:invertIfNegative val="0"/>
            <c:bubble3D val="0"/>
            <c:spPr>
              <a:solidFill>
                <a:schemeClr val="bg1">
                  <a:lumMod val="85000"/>
                </a:schemeClr>
              </a:solidFill>
              <a:ln>
                <a:solidFill>
                  <a:schemeClr val="bg1">
                    <a:lumMod val="75000"/>
                  </a:schemeClr>
                </a:solidFill>
              </a:ln>
            </c:spPr>
          </c:dPt>
          <c:dPt>
            <c:idx val="17"/>
            <c:invertIfNegative val="0"/>
            <c:bubble3D val="0"/>
            <c:spPr>
              <a:solidFill>
                <a:schemeClr val="bg1">
                  <a:lumMod val="85000"/>
                </a:schemeClr>
              </a:solidFill>
              <a:ln>
                <a:solidFill>
                  <a:schemeClr val="bg1">
                    <a:lumMod val="75000"/>
                  </a:schemeClr>
                </a:solidFill>
              </a:ln>
            </c:spPr>
          </c:dPt>
          <c:dPt>
            <c:idx val="19"/>
            <c:invertIfNegative val="0"/>
            <c:bubble3D val="0"/>
            <c:spPr>
              <a:solidFill>
                <a:schemeClr val="bg1">
                  <a:lumMod val="85000"/>
                </a:schemeClr>
              </a:solidFill>
              <a:ln>
                <a:solidFill>
                  <a:schemeClr val="bg1">
                    <a:lumMod val="75000"/>
                  </a:schemeClr>
                </a:solidFill>
              </a:ln>
            </c:spPr>
          </c:dPt>
          <c:dPt>
            <c:idx val="21"/>
            <c:invertIfNegative val="0"/>
            <c:bubble3D val="0"/>
            <c:spPr>
              <a:solidFill>
                <a:schemeClr val="bg1">
                  <a:lumMod val="85000"/>
                </a:schemeClr>
              </a:solidFill>
              <a:ln>
                <a:solidFill>
                  <a:schemeClr val="bg1">
                    <a:lumMod val="75000"/>
                  </a:schemeClr>
                </a:solidFill>
              </a:ln>
            </c:spPr>
          </c:dPt>
          <c:dLbls>
            <c:txPr>
              <a:bodyPr/>
              <a:lstStyle/>
              <a:p>
                <a:pPr>
                  <a:defRPr b="1"/>
                </a:pPr>
                <a:endParaRPr lang="en-US"/>
              </a:p>
            </c:txPr>
            <c:showLegendKey val="0"/>
            <c:showVal val="1"/>
            <c:showCatName val="0"/>
            <c:showSerName val="0"/>
            <c:showPercent val="0"/>
            <c:showBubbleSize val="0"/>
            <c:showLeaderLines val="0"/>
          </c:dLbls>
          <c:cat>
            <c:multiLvlStrRef>
              <c:f>Before!$B$6:$C$27</c:f>
              <c:multiLvlStrCache>
                <c:ptCount val="22"/>
                <c:lvl>
                  <c:pt idx="0">
                    <c:v>1992-2002</c:v>
                  </c:pt>
                  <c:pt idx="1">
                    <c:v>2002-2009</c:v>
                  </c:pt>
                  <c:pt idx="2">
                    <c:v>1997-2003</c:v>
                  </c:pt>
                  <c:pt idx="3">
                    <c:v>2003-2009</c:v>
                  </c:pt>
                  <c:pt idx="4">
                    <c:v>1997-2003</c:v>
                  </c:pt>
                  <c:pt idx="5">
                    <c:v>2003-2009</c:v>
                  </c:pt>
                  <c:pt idx="6">
                    <c:v>1995-2001</c:v>
                  </c:pt>
                  <c:pt idx="7">
                    <c:v>2001-2008</c:v>
                  </c:pt>
                  <c:pt idx="8">
                    <c:v>1985-1998</c:v>
                  </c:pt>
                  <c:pt idx="9">
                    <c:v>1998-2009</c:v>
                  </c:pt>
                  <c:pt idx="10">
                    <c:v>1989-2001</c:v>
                  </c:pt>
                  <c:pt idx="11">
                    <c:v>2001-2009</c:v>
                  </c:pt>
                  <c:pt idx="12">
                    <c:v>1989-1996</c:v>
                  </c:pt>
                  <c:pt idx="13">
                    <c:v>1996-2008</c:v>
                  </c:pt>
                  <c:pt idx="14">
                    <c:v>1989-2002</c:v>
                  </c:pt>
                  <c:pt idx="15">
                    <c:v>2002-2006</c:v>
                  </c:pt>
                  <c:pt idx="16">
                    <c:v>1992-1998</c:v>
                  </c:pt>
                  <c:pt idx="17">
                    <c:v>1998-2009</c:v>
                  </c:pt>
                  <c:pt idx="18">
                    <c:v>2000-2003</c:v>
                  </c:pt>
                  <c:pt idx="19">
                    <c:v>2003-2009</c:v>
                  </c:pt>
                  <c:pt idx="20">
                    <c:v>1997-2002</c:v>
                  </c:pt>
                  <c:pt idx="21">
                    <c:v>2002-2007</c:v>
                  </c:pt>
                </c:lvl>
                <c:lvl>
                  <c:pt idx="0">
                    <c:v>Argentina</c:v>
                  </c:pt>
                  <c:pt idx="2">
                    <c:v>Peru</c:v>
                  </c:pt>
                  <c:pt idx="4">
                    <c:v>Paraguay</c:v>
                  </c:pt>
                  <c:pt idx="6">
                    <c:v>El Salvador</c:v>
                  </c:pt>
                  <c:pt idx="8">
                    <c:v>Brazil</c:v>
                  </c:pt>
                  <c:pt idx="10">
                    <c:v>Panama</c:v>
                  </c:pt>
                  <c:pt idx="12">
                    <c:v>Mexico</c:v>
                  </c:pt>
                  <c:pt idx="14">
                    <c:v>Venezuela</c:v>
                  </c:pt>
                  <c:pt idx="16">
                    <c:v>Chile</c:v>
                  </c:pt>
                  <c:pt idx="18">
                    <c:v>Dominican Rep.</c:v>
                  </c:pt>
                  <c:pt idx="20">
                    <c:v>Bolivia</c:v>
                  </c:pt>
                </c:lvl>
              </c:multiLvlStrCache>
            </c:multiLvlStrRef>
          </c:cat>
          <c:val>
            <c:numRef>
              <c:f>Before!$D$6:$D$27</c:f>
              <c:numCache>
                <c:formatCode>0.0</c:formatCode>
                <c:ptCount val="22"/>
                <c:pt idx="0">
                  <c:v>8.235760999999996</c:v>
                </c:pt>
                <c:pt idx="1">
                  <c:v>-8.403977000000001</c:v>
                </c:pt>
                <c:pt idx="2">
                  <c:v>2.742191999999999</c:v>
                </c:pt>
                <c:pt idx="3">
                  <c:v>-7.375748999999999</c:v>
                </c:pt>
                <c:pt idx="4">
                  <c:v>0.0592170000000039</c:v>
                </c:pt>
                <c:pt idx="5">
                  <c:v>-6.200753999999996</c:v>
                </c:pt>
                <c:pt idx="6">
                  <c:v>2.644191000000002</c:v>
                </c:pt>
                <c:pt idx="7">
                  <c:v>-5.966847999999999</c:v>
                </c:pt>
                <c:pt idx="8">
                  <c:v>4.061442999999997</c:v>
                </c:pt>
                <c:pt idx="9">
                  <c:v>-5.428504999999987</c:v>
                </c:pt>
                <c:pt idx="10">
                  <c:v>1.457354000000009</c:v>
                </c:pt>
                <c:pt idx="11">
                  <c:v>-4.377143000000004</c:v>
                </c:pt>
                <c:pt idx="12">
                  <c:v>2.537999000000007</c:v>
                </c:pt>
                <c:pt idx="13">
                  <c:v>-4.199047</c:v>
                </c:pt>
                <c:pt idx="14">
                  <c:v>5.017928999999988</c:v>
                </c:pt>
                <c:pt idx="15">
                  <c:v>-4.050677999999998</c:v>
                </c:pt>
                <c:pt idx="16">
                  <c:v>0.783673000000008</c:v>
                </c:pt>
                <c:pt idx="17">
                  <c:v>-3.507433999999998</c:v>
                </c:pt>
                <c:pt idx="18">
                  <c:v>0.0711600000000061</c:v>
                </c:pt>
                <c:pt idx="19">
                  <c:v>-3.141750000000009</c:v>
                </c:pt>
                <c:pt idx="20">
                  <c:v>2.065901999999994</c:v>
                </c:pt>
                <c:pt idx="21">
                  <c:v>-2.862835999999998</c:v>
                </c:pt>
              </c:numCache>
            </c:numRef>
          </c:val>
        </c:ser>
        <c:dLbls>
          <c:showLegendKey val="0"/>
          <c:showVal val="0"/>
          <c:showCatName val="0"/>
          <c:showSerName val="0"/>
          <c:showPercent val="0"/>
          <c:showBubbleSize val="0"/>
        </c:dLbls>
        <c:gapWidth val="50"/>
        <c:axId val="2114287976"/>
        <c:axId val="2114386520"/>
      </c:barChart>
      <c:lineChart>
        <c:grouping val="standard"/>
        <c:varyColors val="0"/>
        <c:ser>
          <c:idx val="1"/>
          <c:order val="1"/>
          <c:tx>
            <c:strRef>
              <c:f>Before!$E$5</c:f>
              <c:strCache>
                <c:ptCount val="1"/>
                <c:pt idx="0">
                  <c:v>Average of increase</c:v>
                </c:pt>
              </c:strCache>
            </c:strRef>
          </c:tx>
          <c:spPr>
            <a:ln w="19050">
              <a:solidFill>
                <a:schemeClr val="tx1">
                  <a:lumMod val="50000"/>
                  <a:lumOff val="50000"/>
                </a:schemeClr>
              </a:solidFill>
              <a:prstDash val="sysDot"/>
            </a:ln>
          </c:spPr>
          <c:marker>
            <c:symbol val="none"/>
          </c:marker>
          <c:dLbls>
            <c:dLbl>
              <c:idx val="21"/>
              <c:layout/>
              <c:showLegendKey val="0"/>
              <c:showVal val="1"/>
              <c:showCatName val="0"/>
              <c:showSerName val="0"/>
              <c:showPercent val="0"/>
              <c:showBubbleSize val="0"/>
            </c:dLbl>
            <c:spPr>
              <a:ln>
                <a:solidFill>
                  <a:schemeClr val="tx1">
                    <a:lumMod val="50000"/>
                    <a:lumOff val="50000"/>
                  </a:schemeClr>
                </a:solidFill>
              </a:ln>
            </c:spPr>
            <c:showLegendKey val="0"/>
            <c:showVal val="0"/>
            <c:showCatName val="0"/>
            <c:showSerName val="0"/>
            <c:showPercent val="0"/>
            <c:showBubbleSize val="0"/>
          </c:dLbls>
          <c:cat>
            <c:multiLvlStrRef>
              <c:f>Before!$B$6:$C$27</c:f>
              <c:multiLvlStrCache>
                <c:ptCount val="22"/>
                <c:lvl>
                  <c:pt idx="0">
                    <c:v>1992-2002</c:v>
                  </c:pt>
                  <c:pt idx="1">
                    <c:v>2002-2009</c:v>
                  </c:pt>
                  <c:pt idx="2">
                    <c:v>1997-2003</c:v>
                  </c:pt>
                  <c:pt idx="3">
                    <c:v>2003-2009</c:v>
                  </c:pt>
                  <c:pt idx="4">
                    <c:v>1997-2003</c:v>
                  </c:pt>
                  <c:pt idx="5">
                    <c:v>2003-2009</c:v>
                  </c:pt>
                  <c:pt idx="6">
                    <c:v>1995-2001</c:v>
                  </c:pt>
                  <c:pt idx="7">
                    <c:v>2001-2008</c:v>
                  </c:pt>
                  <c:pt idx="8">
                    <c:v>1985-1998</c:v>
                  </c:pt>
                  <c:pt idx="9">
                    <c:v>1998-2009</c:v>
                  </c:pt>
                  <c:pt idx="10">
                    <c:v>1989-2001</c:v>
                  </c:pt>
                  <c:pt idx="11">
                    <c:v>2001-2009</c:v>
                  </c:pt>
                  <c:pt idx="12">
                    <c:v>1989-1996</c:v>
                  </c:pt>
                  <c:pt idx="13">
                    <c:v>1996-2008</c:v>
                  </c:pt>
                  <c:pt idx="14">
                    <c:v>1989-2002</c:v>
                  </c:pt>
                  <c:pt idx="15">
                    <c:v>2002-2006</c:v>
                  </c:pt>
                  <c:pt idx="16">
                    <c:v>1992-1998</c:v>
                  </c:pt>
                  <c:pt idx="17">
                    <c:v>1998-2009</c:v>
                  </c:pt>
                  <c:pt idx="18">
                    <c:v>2000-2003</c:v>
                  </c:pt>
                  <c:pt idx="19">
                    <c:v>2003-2009</c:v>
                  </c:pt>
                  <c:pt idx="20">
                    <c:v>1997-2002</c:v>
                  </c:pt>
                  <c:pt idx="21">
                    <c:v>2002-2007</c:v>
                  </c:pt>
                </c:lvl>
                <c:lvl>
                  <c:pt idx="0">
                    <c:v>Argentina</c:v>
                  </c:pt>
                  <c:pt idx="2">
                    <c:v>Peru</c:v>
                  </c:pt>
                  <c:pt idx="4">
                    <c:v>Paraguay</c:v>
                  </c:pt>
                  <c:pt idx="6">
                    <c:v>El Salvador</c:v>
                  </c:pt>
                  <c:pt idx="8">
                    <c:v>Brazil</c:v>
                  </c:pt>
                  <c:pt idx="10">
                    <c:v>Panama</c:v>
                  </c:pt>
                  <c:pt idx="12">
                    <c:v>Mexico</c:v>
                  </c:pt>
                  <c:pt idx="14">
                    <c:v>Venezuela</c:v>
                  </c:pt>
                  <c:pt idx="16">
                    <c:v>Chile</c:v>
                  </c:pt>
                  <c:pt idx="18">
                    <c:v>Dominican Rep.</c:v>
                  </c:pt>
                  <c:pt idx="20">
                    <c:v>Bolivia</c:v>
                  </c:pt>
                </c:lvl>
              </c:multiLvlStrCache>
            </c:multiLvlStrRef>
          </c:cat>
          <c:val>
            <c:numRef>
              <c:f>Before!$E$6:$E$27</c:f>
              <c:numCache>
                <c:formatCode>0.0</c:formatCode>
                <c:ptCount val="22"/>
                <c:pt idx="0">
                  <c:v>2.69789281818182</c:v>
                </c:pt>
                <c:pt idx="1">
                  <c:v>2.69789281818182</c:v>
                </c:pt>
                <c:pt idx="2">
                  <c:v>2.69789281818182</c:v>
                </c:pt>
                <c:pt idx="3">
                  <c:v>2.69789281818182</c:v>
                </c:pt>
                <c:pt idx="4">
                  <c:v>2.69789281818182</c:v>
                </c:pt>
                <c:pt idx="5">
                  <c:v>2.69789281818182</c:v>
                </c:pt>
                <c:pt idx="6">
                  <c:v>2.69789281818182</c:v>
                </c:pt>
                <c:pt idx="7">
                  <c:v>2.69789281818182</c:v>
                </c:pt>
                <c:pt idx="8">
                  <c:v>2.69789281818182</c:v>
                </c:pt>
                <c:pt idx="9">
                  <c:v>2.69789281818182</c:v>
                </c:pt>
                <c:pt idx="10">
                  <c:v>2.69789281818182</c:v>
                </c:pt>
                <c:pt idx="11">
                  <c:v>2.69789281818182</c:v>
                </c:pt>
                <c:pt idx="12">
                  <c:v>2.69789281818182</c:v>
                </c:pt>
                <c:pt idx="13">
                  <c:v>2.69789281818182</c:v>
                </c:pt>
                <c:pt idx="14">
                  <c:v>2.69789281818182</c:v>
                </c:pt>
                <c:pt idx="15">
                  <c:v>2.69789281818182</c:v>
                </c:pt>
                <c:pt idx="16">
                  <c:v>2.69789281818182</c:v>
                </c:pt>
                <c:pt idx="17">
                  <c:v>2.69789281818182</c:v>
                </c:pt>
                <c:pt idx="18">
                  <c:v>2.69789281818182</c:v>
                </c:pt>
                <c:pt idx="19">
                  <c:v>2.69789281818182</c:v>
                </c:pt>
                <c:pt idx="20">
                  <c:v>2.69789281818182</c:v>
                </c:pt>
                <c:pt idx="21">
                  <c:v>2.69789281818182</c:v>
                </c:pt>
              </c:numCache>
            </c:numRef>
          </c:val>
          <c:smooth val="0"/>
        </c:ser>
        <c:ser>
          <c:idx val="2"/>
          <c:order val="2"/>
          <c:tx>
            <c:strRef>
              <c:f>Before!$F$5</c:f>
              <c:strCache>
                <c:ptCount val="1"/>
                <c:pt idx="0">
                  <c:v>Average of decrease</c:v>
                </c:pt>
              </c:strCache>
            </c:strRef>
          </c:tx>
          <c:spPr>
            <a:ln w="12700">
              <a:solidFill>
                <a:schemeClr val="tx1">
                  <a:lumMod val="50000"/>
                  <a:lumOff val="50000"/>
                </a:schemeClr>
              </a:solidFill>
              <a:prstDash val="dash"/>
            </a:ln>
          </c:spPr>
          <c:marker>
            <c:symbol val="none"/>
          </c:marker>
          <c:dLbls>
            <c:dLbl>
              <c:idx val="21"/>
              <c:layout>
                <c:manualLayout>
                  <c:x val="-0.00256657042027591"/>
                  <c:y val="0.0"/>
                </c:manualLayout>
              </c:layout>
              <c:showLegendKey val="0"/>
              <c:showVal val="1"/>
              <c:showCatName val="0"/>
              <c:showSerName val="0"/>
              <c:showPercent val="0"/>
              <c:showBubbleSize val="0"/>
            </c:dLbl>
            <c:spPr>
              <a:ln>
                <a:solidFill>
                  <a:schemeClr val="tx1">
                    <a:lumMod val="50000"/>
                    <a:lumOff val="50000"/>
                  </a:schemeClr>
                </a:solidFill>
              </a:ln>
            </c:spPr>
            <c:showLegendKey val="0"/>
            <c:showVal val="0"/>
            <c:showCatName val="0"/>
            <c:showSerName val="0"/>
            <c:showPercent val="0"/>
            <c:showBubbleSize val="0"/>
          </c:dLbls>
          <c:cat>
            <c:multiLvlStrRef>
              <c:f>Before!$B$6:$C$27</c:f>
              <c:multiLvlStrCache>
                <c:ptCount val="22"/>
                <c:lvl>
                  <c:pt idx="0">
                    <c:v>1992-2002</c:v>
                  </c:pt>
                  <c:pt idx="1">
                    <c:v>2002-2009</c:v>
                  </c:pt>
                  <c:pt idx="2">
                    <c:v>1997-2003</c:v>
                  </c:pt>
                  <c:pt idx="3">
                    <c:v>2003-2009</c:v>
                  </c:pt>
                  <c:pt idx="4">
                    <c:v>1997-2003</c:v>
                  </c:pt>
                  <c:pt idx="5">
                    <c:v>2003-2009</c:v>
                  </c:pt>
                  <c:pt idx="6">
                    <c:v>1995-2001</c:v>
                  </c:pt>
                  <c:pt idx="7">
                    <c:v>2001-2008</c:v>
                  </c:pt>
                  <c:pt idx="8">
                    <c:v>1985-1998</c:v>
                  </c:pt>
                  <c:pt idx="9">
                    <c:v>1998-2009</c:v>
                  </c:pt>
                  <c:pt idx="10">
                    <c:v>1989-2001</c:v>
                  </c:pt>
                  <c:pt idx="11">
                    <c:v>2001-2009</c:v>
                  </c:pt>
                  <c:pt idx="12">
                    <c:v>1989-1996</c:v>
                  </c:pt>
                  <c:pt idx="13">
                    <c:v>1996-2008</c:v>
                  </c:pt>
                  <c:pt idx="14">
                    <c:v>1989-2002</c:v>
                  </c:pt>
                  <c:pt idx="15">
                    <c:v>2002-2006</c:v>
                  </c:pt>
                  <c:pt idx="16">
                    <c:v>1992-1998</c:v>
                  </c:pt>
                  <c:pt idx="17">
                    <c:v>1998-2009</c:v>
                  </c:pt>
                  <c:pt idx="18">
                    <c:v>2000-2003</c:v>
                  </c:pt>
                  <c:pt idx="19">
                    <c:v>2003-2009</c:v>
                  </c:pt>
                  <c:pt idx="20">
                    <c:v>1997-2002</c:v>
                  </c:pt>
                  <c:pt idx="21">
                    <c:v>2002-2007</c:v>
                  </c:pt>
                </c:lvl>
                <c:lvl>
                  <c:pt idx="0">
                    <c:v>Argentina</c:v>
                  </c:pt>
                  <c:pt idx="2">
                    <c:v>Peru</c:v>
                  </c:pt>
                  <c:pt idx="4">
                    <c:v>Paraguay</c:v>
                  </c:pt>
                  <c:pt idx="6">
                    <c:v>El Salvador</c:v>
                  </c:pt>
                  <c:pt idx="8">
                    <c:v>Brazil</c:v>
                  </c:pt>
                  <c:pt idx="10">
                    <c:v>Panama</c:v>
                  </c:pt>
                  <c:pt idx="12">
                    <c:v>Mexico</c:v>
                  </c:pt>
                  <c:pt idx="14">
                    <c:v>Venezuela</c:v>
                  </c:pt>
                  <c:pt idx="16">
                    <c:v>Chile</c:v>
                  </c:pt>
                  <c:pt idx="18">
                    <c:v>Dominican Rep.</c:v>
                  </c:pt>
                  <c:pt idx="20">
                    <c:v>Bolivia</c:v>
                  </c:pt>
                </c:lvl>
              </c:multiLvlStrCache>
            </c:multiLvlStrRef>
          </c:cat>
          <c:val>
            <c:numRef>
              <c:f>Before!$F$6:$F$27</c:f>
              <c:numCache>
                <c:formatCode>0.0</c:formatCode>
                <c:ptCount val="22"/>
                <c:pt idx="0">
                  <c:v>-5.046792818181817</c:v>
                </c:pt>
                <c:pt idx="1">
                  <c:v>-5.046792818181817</c:v>
                </c:pt>
                <c:pt idx="2">
                  <c:v>-5.046792818181817</c:v>
                </c:pt>
                <c:pt idx="3">
                  <c:v>-5.046792818181817</c:v>
                </c:pt>
                <c:pt idx="4">
                  <c:v>-5.046792818181817</c:v>
                </c:pt>
                <c:pt idx="5">
                  <c:v>-5.046792818181817</c:v>
                </c:pt>
                <c:pt idx="6">
                  <c:v>-5.046792818181817</c:v>
                </c:pt>
                <c:pt idx="7">
                  <c:v>-5.046792818181817</c:v>
                </c:pt>
                <c:pt idx="8">
                  <c:v>-5.046792818181817</c:v>
                </c:pt>
                <c:pt idx="9">
                  <c:v>-5.046792818181817</c:v>
                </c:pt>
                <c:pt idx="10">
                  <c:v>-5.046792818181817</c:v>
                </c:pt>
                <c:pt idx="11">
                  <c:v>-5.046792818181817</c:v>
                </c:pt>
                <c:pt idx="12">
                  <c:v>-5.046792818181817</c:v>
                </c:pt>
                <c:pt idx="13">
                  <c:v>-5.046792818181817</c:v>
                </c:pt>
                <c:pt idx="14">
                  <c:v>-5.046792818181817</c:v>
                </c:pt>
                <c:pt idx="15">
                  <c:v>-5.046792818181817</c:v>
                </c:pt>
                <c:pt idx="16">
                  <c:v>-5.046792818181817</c:v>
                </c:pt>
                <c:pt idx="17">
                  <c:v>-5.046792818181817</c:v>
                </c:pt>
                <c:pt idx="18">
                  <c:v>-5.046792818181817</c:v>
                </c:pt>
                <c:pt idx="19">
                  <c:v>-5.046792818181817</c:v>
                </c:pt>
                <c:pt idx="20">
                  <c:v>-5.046792818181817</c:v>
                </c:pt>
                <c:pt idx="21">
                  <c:v>-5.046792818181817</c:v>
                </c:pt>
              </c:numCache>
            </c:numRef>
          </c:val>
          <c:smooth val="0"/>
        </c:ser>
        <c:dLbls>
          <c:showLegendKey val="0"/>
          <c:showVal val="0"/>
          <c:showCatName val="0"/>
          <c:showSerName val="0"/>
          <c:showPercent val="0"/>
          <c:showBubbleSize val="0"/>
        </c:dLbls>
        <c:marker val="1"/>
        <c:smooth val="0"/>
        <c:axId val="2114287976"/>
        <c:axId val="2114386520"/>
      </c:lineChart>
      <c:catAx>
        <c:axId val="2114287976"/>
        <c:scaling>
          <c:orientation val="minMax"/>
        </c:scaling>
        <c:delete val="0"/>
        <c:axPos val="b"/>
        <c:majorTickMark val="out"/>
        <c:minorTickMark val="none"/>
        <c:tickLblPos val="low"/>
        <c:crossAx val="2114386520"/>
        <c:crosses val="autoZero"/>
        <c:auto val="1"/>
        <c:lblAlgn val="ctr"/>
        <c:lblOffset val="100"/>
        <c:noMultiLvlLbl val="0"/>
      </c:catAx>
      <c:valAx>
        <c:axId val="2114386520"/>
        <c:scaling>
          <c:orientation val="minMax"/>
        </c:scaling>
        <c:delete val="0"/>
        <c:axPos val="l"/>
        <c:majorGridlines>
          <c:spPr>
            <a:ln>
              <a:solidFill>
                <a:schemeClr val="bg1">
                  <a:lumMod val="95000"/>
                </a:schemeClr>
              </a:solidFill>
              <a:prstDash val="dash"/>
            </a:ln>
          </c:spPr>
        </c:majorGridlines>
        <c:numFmt formatCode="0.0" sourceLinked="1"/>
        <c:majorTickMark val="out"/>
        <c:minorTickMark val="none"/>
        <c:tickLblPos val="nextTo"/>
        <c:crossAx val="2114287976"/>
        <c:crosses val="autoZero"/>
        <c:crossBetween val="between"/>
      </c:valAx>
    </c:plotArea>
    <c:legend>
      <c:legendPos val="t"/>
      <c:layout/>
      <c:overlay val="0"/>
    </c:legend>
    <c:plotVisOnly val="1"/>
    <c:dispBlanksAs val="gap"/>
    <c:showDLblsOverMax val="0"/>
  </c:chart>
  <c:spPr>
    <a:solidFill>
      <a:schemeClr val="bg1"/>
    </a:solidFill>
    <a:ln>
      <a:solidFill>
        <a:schemeClr val="bg1"/>
      </a:solidFill>
    </a:ln>
  </c:spPr>
  <c:txPr>
    <a:bodyPr/>
    <a:lstStyle/>
    <a:p>
      <a:pPr>
        <a:defRPr sz="1200">
          <a:latin typeface="Times New Roman" pitchFamily="18" charset="0"/>
          <a:cs typeface="Times New Roman"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2"/>
          <c:order val="0"/>
          <c:tx>
            <c:strRef>
              <c:f>Decline_New!$O$7</c:f>
              <c:strCache>
                <c:ptCount val="1"/>
              </c:strCache>
            </c:strRef>
          </c:tx>
          <c:spPr>
            <a:ln w="28575">
              <a:noFill/>
            </a:ln>
          </c:spPr>
          <c:xVal>
            <c:numRef>
              <c:f>Decline_New!$N$7</c:f>
              <c:numCache>
                <c:formatCode>General</c:formatCode>
                <c:ptCount val="1"/>
              </c:numCache>
            </c:numRef>
          </c:xVal>
          <c:yVal>
            <c:numRef>
              <c:f>Decline_New!$M$7</c:f>
              <c:numCache>
                <c:formatCode>General</c:formatCode>
                <c:ptCount val="1"/>
                <c:pt idx="0">
                  <c:v>1994.0</c:v>
                </c:pt>
              </c:numCache>
            </c:numRef>
          </c:yVal>
          <c:smooth val="0"/>
        </c:ser>
        <c:ser>
          <c:idx val="3"/>
          <c:order val="1"/>
          <c:tx>
            <c:strRef>
              <c:f>Decline_New!$O$8</c:f>
              <c:strCache>
                <c:ptCount val="1"/>
              </c:strCache>
            </c:strRef>
          </c:tx>
          <c:spPr>
            <a:ln w="28575">
              <a:noFill/>
            </a:ln>
          </c:spPr>
          <c:xVal>
            <c:numRef>
              <c:f>Decline_New!$N$8</c:f>
              <c:numCache>
                <c:formatCode>General</c:formatCode>
                <c:ptCount val="1"/>
              </c:numCache>
            </c:numRef>
          </c:xVal>
          <c:yVal>
            <c:numRef>
              <c:f>Decline_New!$M$8</c:f>
              <c:numCache>
                <c:formatCode>General</c:formatCode>
                <c:ptCount val="1"/>
                <c:pt idx="0">
                  <c:v>1995.0</c:v>
                </c:pt>
              </c:numCache>
            </c:numRef>
          </c:yVal>
          <c:smooth val="0"/>
        </c:ser>
        <c:ser>
          <c:idx val="4"/>
          <c:order val="2"/>
          <c:tx>
            <c:strRef>
              <c:f>Decline_New!$O$9</c:f>
              <c:strCache>
                <c:ptCount val="1"/>
                <c:pt idx="0">
                  <c:v>Mexico</c:v>
                </c:pt>
              </c:strCache>
            </c:strRef>
          </c:tx>
          <c:spPr>
            <a:ln w="28575">
              <a:noFill/>
            </a:ln>
          </c:spPr>
          <c:marker>
            <c:symbol val="circle"/>
            <c:size val="7"/>
            <c:spPr>
              <a:solidFill>
                <a:srgbClr val="C00000"/>
              </a:solidFill>
              <a:ln>
                <a:solidFill>
                  <a:schemeClr val="tx1">
                    <a:lumMod val="75000"/>
                    <a:lumOff val="25000"/>
                  </a:schemeClr>
                </a:solidFill>
              </a:ln>
            </c:spPr>
          </c:marker>
          <c:dLbls>
            <c:showLegendKey val="0"/>
            <c:showVal val="0"/>
            <c:showCatName val="0"/>
            <c:showSerName val="1"/>
            <c:showPercent val="0"/>
            <c:showBubbleSize val="0"/>
            <c:showLeaderLines val="0"/>
          </c:dLbls>
          <c:xVal>
            <c:numRef>
              <c:f>Decline_New!$N$9</c:f>
              <c:numCache>
                <c:formatCode>General</c:formatCode>
                <c:ptCount val="1"/>
                <c:pt idx="0">
                  <c:v>1.0</c:v>
                </c:pt>
              </c:numCache>
            </c:numRef>
          </c:xVal>
          <c:yVal>
            <c:numRef>
              <c:f>Decline_New!$M$9</c:f>
              <c:numCache>
                <c:formatCode>General</c:formatCode>
                <c:ptCount val="1"/>
                <c:pt idx="0">
                  <c:v>1996.0</c:v>
                </c:pt>
              </c:numCache>
            </c:numRef>
          </c:yVal>
          <c:smooth val="0"/>
        </c:ser>
        <c:ser>
          <c:idx val="5"/>
          <c:order val="3"/>
          <c:tx>
            <c:strRef>
              <c:f>Decline_New!$O$10</c:f>
              <c:strCache>
                <c:ptCount val="1"/>
              </c:strCache>
            </c:strRef>
          </c:tx>
          <c:spPr>
            <a:ln w="28575">
              <a:noFill/>
            </a:ln>
          </c:spPr>
          <c:xVal>
            <c:numRef>
              <c:f>Decline_New!$N$10</c:f>
              <c:numCache>
                <c:formatCode>General</c:formatCode>
                <c:ptCount val="1"/>
              </c:numCache>
            </c:numRef>
          </c:xVal>
          <c:yVal>
            <c:numRef>
              <c:f>Decline_New!$M$10</c:f>
              <c:numCache>
                <c:formatCode>General</c:formatCode>
                <c:ptCount val="1"/>
                <c:pt idx="0">
                  <c:v>1997.0</c:v>
                </c:pt>
              </c:numCache>
            </c:numRef>
          </c:yVal>
          <c:smooth val="0"/>
        </c:ser>
        <c:ser>
          <c:idx val="6"/>
          <c:order val="4"/>
          <c:tx>
            <c:strRef>
              <c:f>Decline_New!$O$11</c:f>
              <c:strCache>
                <c:ptCount val="1"/>
                <c:pt idx="0">
                  <c:v>Brazil, Chile</c:v>
                </c:pt>
              </c:strCache>
            </c:strRef>
          </c:tx>
          <c:spPr>
            <a:ln w="28575">
              <a:noFill/>
            </a:ln>
          </c:spPr>
          <c:marker>
            <c:symbol val="circle"/>
            <c:size val="7"/>
            <c:spPr>
              <a:solidFill>
                <a:srgbClr val="FFC000"/>
              </a:solidFill>
              <a:ln>
                <a:solidFill>
                  <a:sysClr val="windowText" lastClr="000000">
                    <a:lumMod val="75000"/>
                    <a:lumOff val="25000"/>
                  </a:sysClr>
                </a:solidFill>
              </a:ln>
            </c:spPr>
          </c:marker>
          <c:dLbls>
            <c:dLblPos val="l"/>
            <c:showLegendKey val="0"/>
            <c:showVal val="0"/>
            <c:showCatName val="0"/>
            <c:showSerName val="1"/>
            <c:showPercent val="0"/>
            <c:showBubbleSize val="0"/>
            <c:showLeaderLines val="0"/>
          </c:dLbls>
          <c:xVal>
            <c:numRef>
              <c:f>Decline_New!$N$11</c:f>
              <c:numCache>
                <c:formatCode>General</c:formatCode>
                <c:ptCount val="1"/>
                <c:pt idx="0">
                  <c:v>1.0</c:v>
                </c:pt>
              </c:numCache>
            </c:numRef>
          </c:xVal>
          <c:yVal>
            <c:numRef>
              <c:f>Decline_New!$M$11</c:f>
              <c:numCache>
                <c:formatCode>General</c:formatCode>
                <c:ptCount val="1"/>
                <c:pt idx="0">
                  <c:v>1998.0</c:v>
                </c:pt>
              </c:numCache>
            </c:numRef>
          </c:yVal>
          <c:smooth val="0"/>
        </c:ser>
        <c:ser>
          <c:idx val="7"/>
          <c:order val="5"/>
          <c:tx>
            <c:strRef>
              <c:f>Decline_New!$O$12</c:f>
              <c:strCache>
                <c:ptCount val="1"/>
              </c:strCache>
            </c:strRef>
          </c:tx>
          <c:spPr>
            <a:ln w="28575">
              <a:noFill/>
            </a:ln>
          </c:spPr>
          <c:xVal>
            <c:numRef>
              <c:f>Decline_New!$N$12</c:f>
              <c:numCache>
                <c:formatCode>General</c:formatCode>
                <c:ptCount val="1"/>
              </c:numCache>
            </c:numRef>
          </c:xVal>
          <c:yVal>
            <c:numRef>
              <c:f>Decline_New!$M$12</c:f>
              <c:numCache>
                <c:formatCode>General</c:formatCode>
                <c:ptCount val="1"/>
                <c:pt idx="0">
                  <c:v>1999.0</c:v>
                </c:pt>
              </c:numCache>
            </c:numRef>
          </c:yVal>
          <c:smooth val="0"/>
        </c:ser>
        <c:ser>
          <c:idx val="8"/>
          <c:order val="6"/>
          <c:tx>
            <c:strRef>
              <c:f>Decline_New!$O$13</c:f>
              <c:strCache>
                <c:ptCount val="1"/>
              </c:strCache>
            </c:strRef>
          </c:tx>
          <c:spPr>
            <a:ln w="28575">
              <a:noFill/>
            </a:ln>
          </c:spPr>
          <c:xVal>
            <c:numRef>
              <c:f>Decline_New!$N$13</c:f>
              <c:numCache>
                <c:formatCode>General</c:formatCode>
                <c:ptCount val="1"/>
              </c:numCache>
            </c:numRef>
          </c:xVal>
          <c:yVal>
            <c:numRef>
              <c:f>Decline_New!$M$13</c:f>
              <c:numCache>
                <c:formatCode>General</c:formatCode>
                <c:ptCount val="1"/>
                <c:pt idx="0">
                  <c:v>2000.0</c:v>
                </c:pt>
              </c:numCache>
            </c:numRef>
          </c:yVal>
          <c:smooth val="0"/>
        </c:ser>
        <c:ser>
          <c:idx val="9"/>
          <c:order val="7"/>
          <c:tx>
            <c:strRef>
              <c:f>Decline_New!$O$14</c:f>
              <c:strCache>
                <c:ptCount val="1"/>
                <c:pt idx="0">
                  <c:v>El Salvador, Panama</c:v>
                </c:pt>
              </c:strCache>
            </c:strRef>
          </c:tx>
          <c:spPr>
            <a:ln w="28575">
              <a:noFill/>
            </a:ln>
          </c:spPr>
          <c:marker>
            <c:symbol val="circle"/>
            <c:size val="7"/>
            <c:spPr>
              <a:solidFill>
                <a:srgbClr val="00B0F0"/>
              </a:solidFill>
              <a:ln>
                <a:solidFill>
                  <a:sysClr val="windowText" lastClr="000000">
                    <a:lumMod val="75000"/>
                    <a:lumOff val="25000"/>
                  </a:sysClr>
                </a:solidFill>
              </a:ln>
            </c:spPr>
          </c:marker>
          <c:dLbls>
            <c:showLegendKey val="0"/>
            <c:showVal val="0"/>
            <c:showCatName val="0"/>
            <c:showSerName val="1"/>
            <c:showPercent val="0"/>
            <c:showBubbleSize val="0"/>
            <c:showLeaderLines val="0"/>
          </c:dLbls>
          <c:xVal>
            <c:numRef>
              <c:f>Decline_New!$N$14</c:f>
              <c:numCache>
                <c:formatCode>General</c:formatCode>
                <c:ptCount val="1"/>
                <c:pt idx="0">
                  <c:v>1.0</c:v>
                </c:pt>
              </c:numCache>
            </c:numRef>
          </c:xVal>
          <c:yVal>
            <c:numRef>
              <c:f>Decline_New!$M$14</c:f>
              <c:numCache>
                <c:formatCode>General</c:formatCode>
                <c:ptCount val="1"/>
                <c:pt idx="0">
                  <c:v>2001.0</c:v>
                </c:pt>
              </c:numCache>
            </c:numRef>
          </c:yVal>
          <c:smooth val="0"/>
        </c:ser>
        <c:ser>
          <c:idx val="10"/>
          <c:order val="8"/>
          <c:tx>
            <c:strRef>
              <c:f>Decline_New!$O$15</c:f>
              <c:strCache>
                <c:ptCount val="1"/>
                <c:pt idx="0">
                  <c:v>Argentina, Bolivia, Venezuela</c:v>
                </c:pt>
              </c:strCache>
            </c:strRef>
          </c:tx>
          <c:spPr>
            <a:ln w="28575">
              <a:noFill/>
            </a:ln>
          </c:spPr>
          <c:marker>
            <c:symbol val="circle"/>
            <c:size val="7"/>
            <c:spPr>
              <a:solidFill>
                <a:srgbClr val="7030A0"/>
              </a:solidFill>
            </c:spPr>
          </c:marker>
          <c:dPt>
            <c:idx val="0"/>
            <c:marker>
              <c:spPr>
                <a:solidFill>
                  <a:srgbClr val="7030A0"/>
                </a:solidFill>
                <a:ln>
                  <a:solidFill>
                    <a:sysClr val="windowText" lastClr="000000">
                      <a:lumMod val="75000"/>
                      <a:lumOff val="25000"/>
                    </a:sysClr>
                  </a:solidFill>
                </a:ln>
              </c:spPr>
            </c:marker>
            <c:bubble3D val="0"/>
          </c:dPt>
          <c:dLbls>
            <c:dLblPos val="l"/>
            <c:showLegendKey val="0"/>
            <c:showVal val="0"/>
            <c:showCatName val="0"/>
            <c:showSerName val="1"/>
            <c:showPercent val="0"/>
            <c:showBubbleSize val="0"/>
            <c:showLeaderLines val="0"/>
          </c:dLbls>
          <c:xVal>
            <c:numRef>
              <c:f>Decline_New!$N$15</c:f>
              <c:numCache>
                <c:formatCode>General</c:formatCode>
                <c:ptCount val="1"/>
                <c:pt idx="0">
                  <c:v>1.0</c:v>
                </c:pt>
              </c:numCache>
            </c:numRef>
          </c:xVal>
          <c:yVal>
            <c:numRef>
              <c:f>Decline_New!$M$15</c:f>
              <c:numCache>
                <c:formatCode>General</c:formatCode>
                <c:ptCount val="1"/>
                <c:pt idx="0">
                  <c:v>2002.0</c:v>
                </c:pt>
              </c:numCache>
            </c:numRef>
          </c:yVal>
          <c:smooth val="0"/>
        </c:ser>
        <c:ser>
          <c:idx val="11"/>
          <c:order val="9"/>
          <c:tx>
            <c:strRef>
              <c:f>Decline_New!$O$16</c:f>
              <c:strCache>
                <c:ptCount val="1"/>
                <c:pt idx="0">
                  <c:v>Dominican Republic, Ecuador, Paraguay, Peru</c:v>
                </c:pt>
              </c:strCache>
            </c:strRef>
          </c:tx>
          <c:spPr>
            <a:ln w="28575">
              <a:noFill/>
            </a:ln>
          </c:spPr>
          <c:marker>
            <c:symbol val="circle"/>
            <c:size val="7"/>
            <c:spPr>
              <a:solidFill>
                <a:srgbClr val="00B050"/>
              </a:solidFill>
            </c:spPr>
          </c:marker>
          <c:dPt>
            <c:idx val="0"/>
            <c:marker>
              <c:spPr>
                <a:solidFill>
                  <a:srgbClr val="00B050"/>
                </a:solidFill>
                <a:ln>
                  <a:solidFill>
                    <a:sysClr val="windowText" lastClr="000000">
                      <a:lumMod val="75000"/>
                      <a:lumOff val="25000"/>
                    </a:sysClr>
                  </a:solidFill>
                </a:ln>
              </c:spPr>
            </c:marker>
            <c:bubble3D val="0"/>
          </c:dPt>
          <c:dLbls>
            <c:showLegendKey val="0"/>
            <c:showVal val="0"/>
            <c:showCatName val="0"/>
            <c:showSerName val="1"/>
            <c:showPercent val="0"/>
            <c:showBubbleSize val="0"/>
            <c:showLeaderLines val="0"/>
          </c:dLbls>
          <c:xVal>
            <c:numRef>
              <c:f>Decline_New!$N$16</c:f>
              <c:numCache>
                <c:formatCode>General</c:formatCode>
                <c:ptCount val="1"/>
                <c:pt idx="0">
                  <c:v>1.0</c:v>
                </c:pt>
              </c:numCache>
            </c:numRef>
          </c:xVal>
          <c:yVal>
            <c:numRef>
              <c:f>Decline_New!$M$16</c:f>
              <c:numCache>
                <c:formatCode>General</c:formatCode>
                <c:ptCount val="1"/>
                <c:pt idx="0">
                  <c:v>2003.0</c:v>
                </c:pt>
              </c:numCache>
            </c:numRef>
          </c:yVal>
          <c:smooth val="0"/>
        </c:ser>
        <c:ser>
          <c:idx val="12"/>
          <c:order val="10"/>
          <c:tx>
            <c:strRef>
              <c:f>Decline_New!$O$17</c:f>
              <c:strCache>
                <c:ptCount val="1"/>
              </c:strCache>
            </c:strRef>
          </c:tx>
          <c:spPr>
            <a:ln w="28575">
              <a:noFill/>
            </a:ln>
          </c:spPr>
          <c:xVal>
            <c:numRef>
              <c:f>Decline_New!$N$17</c:f>
              <c:numCache>
                <c:formatCode>General</c:formatCode>
                <c:ptCount val="1"/>
              </c:numCache>
            </c:numRef>
          </c:xVal>
          <c:yVal>
            <c:numRef>
              <c:f>Decline_New!$M$17</c:f>
              <c:numCache>
                <c:formatCode>General</c:formatCode>
                <c:ptCount val="1"/>
                <c:pt idx="0">
                  <c:v>2004.0</c:v>
                </c:pt>
              </c:numCache>
            </c:numRef>
          </c:yVal>
          <c:smooth val="0"/>
        </c:ser>
        <c:dLbls>
          <c:showLegendKey val="0"/>
          <c:showVal val="0"/>
          <c:showCatName val="0"/>
          <c:showSerName val="0"/>
          <c:showPercent val="0"/>
          <c:showBubbleSize val="0"/>
        </c:dLbls>
        <c:axId val="2119414680"/>
        <c:axId val="2119417640"/>
      </c:scatterChart>
      <c:valAx>
        <c:axId val="2119414680"/>
        <c:scaling>
          <c:orientation val="minMax"/>
          <c:max val="2.0"/>
        </c:scaling>
        <c:delete val="1"/>
        <c:axPos val="b"/>
        <c:numFmt formatCode="General" sourceLinked="1"/>
        <c:majorTickMark val="none"/>
        <c:minorTickMark val="none"/>
        <c:tickLblPos val="none"/>
        <c:crossAx val="2119417640"/>
        <c:crosses val="autoZero"/>
        <c:crossBetween val="midCat"/>
        <c:majorUnit val="1.0"/>
      </c:valAx>
      <c:valAx>
        <c:axId val="2119417640"/>
        <c:scaling>
          <c:orientation val="minMax"/>
          <c:max val="2004.0"/>
          <c:min val="1994.0"/>
        </c:scaling>
        <c:delete val="0"/>
        <c:axPos val="l"/>
        <c:majorGridlines>
          <c:spPr>
            <a:ln>
              <a:solidFill>
                <a:schemeClr val="bg1">
                  <a:lumMod val="85000"/>
                </a:schemeClr>
              </a:solidFill>
              <a:prstDash val="dash"/>
            </a:ln>
          </c:spPr>
        </c:majorGridlines>
        <c:title>
          <c:tx>
            <c:rich>
              <a:bodyPr/>
              <a:lstStyle/>
              <a:p>
                <a:pPr>
                  <a:defRPr/>
                </a:pPr>
                <a:r>
                  <a:rPr lang="es-MX"/>
                  <a:t>Year when inequality started to decline</a:t>
                </a:r>
              </a:p>
            </c:rich>
          </c:tx>
          <c:layout/>
          <c:overlay val="0"/>
        </c:title>
        <c:numFmt formatCode="General" sourceLinked="1"/>
        <c:majorTickMark val="none"/>
        <c:minorTickMark val="none"/>
        <c:tickLblPos val="nextTo"/>
        <c:crossAx val="2119414680"/>
        <c:crosses val="autoZero"/>
        <c:crossBetween val="midCat"/>
        <c:majorUnit val="1.0"/>
      </c:valAx>
      <c:spPr>
        <a:ln>
          <a:solidFill>
            <a:schemeClr val="tx1">
              <a:lumMod val="75000"/>
              <a:lumOff val="25000"/>
            </a:schemeClr>
          </a:solidFill>
        </a:ln>
      </c:spPr>
    </c:plotArea>
    <c:plotVisOnly val="1"/>
    <c:dispBlanksAs val="gap"/>
    <c:showDLblsOverMax val="0"/>
  </c:chart>
  <c:spPr>
    <a:solidFill>
      <a:schemeClr val="bg1"/>
    </a:solidFill>
    <a:ln>
      <a:solidFill>
        <a:schemeClr val="bg1"/>
      </a:solidFill>
    </a:ln>
  </c:spPr>
  <c:txPr>
    <a:bodyPr/>
    <a:lstStyle/>
    <a:p>
      <a:pPr>
        <a:defRPr sz="1100">
          <a:latin typeface="Times New Roman" pitchFamily="18" charset="0"/>
          <a:cs typeface="Times New Roman"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'GIC1'!$BN$7</c:f>
              <c:strCache>
                <c:ptCount val="1"/>
                <c:pt idx="0">
                  <c:v>Household per capita income for each decile</c:v>
                </c:pt>
              </c:strCache>
            </c:strRef>
          </c:tx>
          <c:spPr>
            <a:solidFill>
              <a:schemeClr val="bg1"/>
            </a:solidFill>
            <a:ln>
              <a:solidFill>
                <a:schemeClr val="tx1">
                  <a:lumMod val="75000"/>
                  <a:lumOff val="25000"/>
                </a:schemeClr>
              </a:solidFill>
            </a:ln>
          </c:spPr>
          <c:invertIfNegative val="0"/>
          <c:dLbls>
            <c:numFmt formatCode="#,##0.0" sourceLinked="0"/>
            <c:txPr>
              <a:bodyPr/>
              <a:lstStyle/>
              <a:p>
                <a:pPr>
                  <a:defRPr b="1"/>
                </a:pPr>
                <a:endParaRPr lang="en-US"/>
              </a:p>
            </c:txPr>
            <c:showLegendKey val="0"/>
            <c:showVal val="1"/>
            <c:showCatName val="0"/>
            <c:showSerName val="0"/>
            <c:showPercent val="0"/>
            <c:showBubbleSize val="0"/>
            <c:showLeaderLines val="0"/>
          </c:dLbls>
          <c:cat>
            <c:numRef>
              <c:f>'GIC1'!$A$9:$A$18</c:f>
              <c:numCache>
                <c:formatCode>#,##0</c:formatCode>
                <c:ptCount val="10"/>
                <c:pt idx="0">
                  <c:v>1.0</c:v>
                </c:pt>
                <c:pt idx="1">
                  <c:v>2.0</c:v>
                </c:pt>
                <c:pt idx="2">
                  <c:v>3.0</c:v>
                </c:pt>
                <c:pt idx="3">
                  <c:v>4.0</c:v>
                </c:pt>
                <c:pt idx="4">
                  <c:v>5.0</c:v>
                </c:pt>
                <c:pt idx="5">
                  <c:v>6.0</c:v>
                </c:pt>
                <c:pt idx="6">
                  <c:v>7.0</c:v>
                </c:pt>
                <c:pt idx="7">
                  <c:v>8.0</c:v>
                </c:pt>
                <c:pt idx="8">
                  <c:v>9.0</c:v>
                </c:pt>
                <c:pt idx="9">
                  <c:v>10.0</c:v>
                </c:pt>
              </c:numCache>
            </c:numRef>
          </c:cat>
          <c:val>
            <c:numRef>
              <c:f>'GIC1'!$BN$9:$BN$18</c:f>
              <c:numCache>
                <c:formatCode>#,##0.0</c:formatCode>
                <c:ptCount val="10"/>
                <c:pt idx="0">
                  <c:v>4.070730753017067</c:v>
                </c:pt>
                <c:pt idx="1">
                  <c:v>3.839546419825011</c:v>
                </c:pt>
                <c:pt idx="2">
                  <c:v>3.254963543263462</c:v>
                </c:pt>
                <c:pt idx="3">
                  <c:v>3.100631884726761</c:v>
                </c:pt>
                <c:pt idx="4">
                  <c:v>2.841427227728417</c:v>
                </c:pt>
                <c:pt idx="5">
                  <c:v>2.57715982798476</c:v>
                </c:pt>
                <c:pt idx="6">
                  <c:v>2.323925692022767</c:v>
                </c:pt>
                <c:pt idx="7">
                  <c:v>2.246974852345525</c:v>
                </c:pt>
                <c:pt idx="8">
                  <c:v>1.839005670600644</c:v>
                </c:pt>
                <c:pt idx="9">
                  <c:v>0.556504846230268</c:v>
                </c:pt>
              </c:numCache>
            </c:numRef>
          </c:val>
        </c:ser>
        <c:dLbls>
          <c:showLegendKey val="0"/>
          <c:showVal val="0"/>
          <c:showCatName val="0"/>
          <c:showSerName val="0"/>
          <c:showPercent val="0"/>
          <c:showBubbleSize val="0"/>
        </c:dLbls>
        <c:gapWidth val="50"/>
        <c:axId val="2117840664"/>
        <c:axId val="2117846136"/>
      </c:barChart>
      <c:lineChart>
        <c:grouping val="standard"/>
        <c:varyColors val="0"/>
        <c:ser>
          <c:idx val="1"/>
          <c:order val="1"/>
          <c:tx>
            <c:strRef>
              <c:f>'GIC1'!$BO$7</c:f>
              <c:strCache>
                <c:ptCount val="1"/>
                <c:pt idx="0">
                  <c:v>Average of income per capita growth rates</c:v>
                </c:pt>
              </c:strCache>
            </c:strRef>
          </c:tx>
          <c:spPr>
            <a:ln w="12700">
              <a:solidFill>
                <a:srgbClr val="0070C0"/>
              </a:solidFill>
              <a:prstDash val="sysDash"/>
            </a:ln>
          </c:spPr>
          <c:marker>
            <c:symbol val="none"/>
          </c:marker>
          <c:dLbls>
            <c:dLbl>
              <c:idx val="9"/>
              <c:layout/>
              <c:showLegendKey val="0"/>
              <c:showVal val="1"/>
              <c:showCatName val="0"/>
              <c:showSerName val="0"/>
              <c:showPercent val="0"/>
              <c:showBubbleSize val="0"/>
            </c:dLbl>
            <c:spPr>
              <a:ln>
                <a:solidFill>
                  <a:srgbClr val="0070C0"/>
                </a:solidFill>
              </a:ln>
            </c:spPr>
            <c:txPr>
              <a:bodyPr/>
              <a:lstStyle/>
              <a:p>
                <a:pPr>
                  <a:defRPr b="1">
                    <a:solidFill>
                      <a:srgbClr val="0070C0"/>
                    </a:solidFill>
                  </a:defRPr>
                </a:pPr>
                <a:endParaRPr lang="en-US"/>
              </a:p>
            </c:txPr>
            <c:showLegendKey val="0"/>
            <c:showVal val="0"/>
            <c:showCatName val="0"/>
            <c:showSerName val="0"/>
            <c:showPercent val="0"/>
            <c:showBubbleSize val="0"/>
          </c:dLbls>
          <c:val>
            <c:numRef>
              <c:f>'GIC1'!$BO$9:$BO$18</c:f>
              <c:numCache>
                <c:formatCode>#,##0.0</c:formatCode>
                <c:ptCount val="10"/>
                <c:pt idx="0">
                  <c:v>2.66508707177447</c:v>
                </c:pt>
                <c:pt idx="1">
                  <c:v>2.66508707177447</c:v>
                </c:pt>
                <c:pt idx="2">
                  <c:v>2.66508707177447</c:v>
                </c:pt>
                <c:pt idx="3">
                  <c:v>2.66508707177447</c:v>
                </c:pt>
                <c:pt idx="4">
                  <c:v>2.66508707177447</c:v>
                </c:pt>
                <c:pt idx="5">
                  <c:v>2.66508707177447</c:v>
                </c:pt>
                <c:pt idx="6">
                  <c:v>2.66508707177447</c:v>
                </c:pt>
                <c:pt idx="7">
                  <c:v>2.66508707177447</c:v>
                </c:pt>
                <c:pt idx="8">
                  <c:v>2.66508707177447</c:v>
                </c:pt>
                <c:pt idx="9">
                  <c:v>2.66508707177447</c:v>
                </c:pt>
              </c:numCache>
            </c:numRef>
          </c:val>
          <c:smooth val="0"/>
        </c:ser>
        <c:dLbls>
          <c:showLegendKey val="0"/>
          <c:showVal val="0"/>
          <c:showCatName val="0"/>
          <c:showSerName val="0"/>
          <c:showPercent val="0"/>
          <c:showBubbleSize val="0"/>
        </c:dLbls>
        <c:marker val="1"/>
        <c:smooth val="0"/>
        <c:axId val="2117840664"/>
        <c:axId val="2117846136"/>
      </c:lineChart>
      <c:catAx>
        <c:axId val="2117840664"/>
        <c:scaling>
          <c:orientation val="minMax"/>
        </c:scaling>
        <c:delete val="0"/>
        <c:axPos val="b"/>
        <c:title>
          <c:tx>
            <c:rich>
              <a:bodyPr/>
              <a:lstStyle/>
              <a:p>
                <a:pPr>
                  <a:defRPr/>
                </a:pPr>
                <a:r>
                  <a:rPr lang="es-MX"/>
                  <a:t>Decil</a:t>
                </a:r>
              </a:p>
            </c:rich>
          </c:tx>
          <c:layout/>
          <c:overlay val="0"/>
        </c:title>
        <c:numFmt formatCode="#,##0" sourceLinked="1"/>
        <c:majorTickMark val="none"/>
        <c:minorTickMark val="none"/>
        <c:tickLblPos val="low"/>
        <c:crossAx val="2117846136"/>
        <c:crosses val="autoZero"/>
        <c:auto val="1"/>
        <c:lblAlgn val="ctr"/>
        <c:lblOffset val="100"/>
        <c:noMultiLvlLbl val="0"/>
      </c:catAx>
      <c:valAx>
        <c:axId val="2117846136"/>
        <c:scaling>
          <c:orientation val="minMax"/>
        </c:scaling>
        <c:delete val="0"/>
        <c:axPos val="l"/>
        <c:title>
          <c:tx>
            <c:rich>
              <a:bodyPr/>
              <a:lstStyle/>
              <a:p>
                <a:pPr>
                  <a:defRPr/>
                </a:pPr>
                <a:r>
                  <a:rPr lang="es-MX"/>
                  <a:t>Rate of annual growth (in %)</a:t>
                </a:r>
              </a:p>
            </c:rich>
          </c:tx>
          <c:layout/>
          <c:overlay val="0"/>
        </c:title>
        <c:numFmt formatCode="#,##0.0" sourceLinked="1"/>
        <c:majorTickMark val="out"/>
        <c:minorTickMark val="none"/>
        <c:tickLblPos val="nextTo"/>
        <c:crossAx val="2117840664"/>
        <c:crosses val="autoZero"/>
        <c:crossBetween val="between"/>
      </c:valAx>
    </c:plotArea>
    <c:legend>
      <c:legendPos val="t"/>
      <c:layout/>
      <c:overlay val="0"/>
    </c:legend>
    <c:plotVisOnly val="1"/>
    <c:dispBlanksAs val="gap"/>
    <c:showDLblsOverMax val="0"/>
  </c:chart>
  <c:spPr>
    <a:solidFill>
      <a:sysClr val="window" lastClr="FFFFFF"/>
    </a:solidFill>
    <a:ln>
      <a:solidFill>
        <a:schemeClr val="bg1"/>
      </a:solidFill>
    </a:ln>
  </c:spPr>
  <c:txPr>
    <a:bodyPr/>
    <a:lstStyle/>
    <a:p>
      <a:pPr>
        <a:defRPr sz="1050">
          <a:latin typeface="Times New Roman" pitchFamily="18" charset="0"/>
          <a:cs typeface="Times New Roman"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'GIC1'!$CL$7</c:f>
              <c:strCache>
                <c:ptCount val="1"/>
                <c:pt idx="0">
                  <c:v>Household per capita income for each decile</c:v>
                </c:pt>
              </c:strCache>
            </c:strRef>
          </c:tx>
          <c:spPr>
            <a:solidFill>
              <a:schemeClr val="bg1"/>
            </a:solidFill>
            <a:ln>
              <a:solidFill>
                <a:schemeClr val="tx1">
                  <a:lumMod val="75000"/>
                  <a:lumOff val="25000"/>
                </a:schemeClr>
              </a:solidFill>
            </a:ln>
          </c:spPr>
          <c:invertIfNegative val="0"/>
          <c:dLbls>
            <c:numFmt formatCode="#,##0.0" sourceLinked="0"/>
            <c:txPr>
              <a:bodyPr/>
              <a:lstStyle/>
              <a:p>
                <a:pPr>
                  <a:defRPr b="1"/>
                </a:pPr>
                <a:endParaRPr lang="en-US"/>
              </a:p>
            </c:txPr>
            <c:showLegendKey val="0"/>
            <c:showVal val="1"/>
            <c:showCatName val="0"/>
            <c:showSerName val="0"/>
            <c:showPercent val="0"/>
            <c:showBubbleSize val="0"/>
            <c:showLeaderLines val="0"/>
          </c:dLbls>
          <c:cat>
            <c:numRef>
              <c:f>'GIC1'!$A$9:$A$18</c:f>
              <c:numCache>
                <c:formatCode>#,##0</c:formatCode>
                <c:ptCount val="10"/>
                <c:pt idx="0">
                  <c:v>1.0</c:v>
                </c:pt>
                <c:pt idx="1">
                  <c:v>2.0</c:v>
                </c:pt>
                <c:pt idx="2">
                  <c:v>3.0</c:v>
                </c:pt>
                <c:pt idx="3">
                  <c:v>4.0</c:v>
                </c:pt>
                <c:pt idx="4">
                  <c:v>5.0</c:v>
                </c:pt>
                <c:pt idx="5">
                  <c:v>6.0</c:v>
                </c:pt>
                <c:pt idx="6">
                  <c:v>7.0</c:v>
                </c:pt>
                <c:pt idx="7">
                  <c:v>8.0</c:v>
                </c:pt>
                <c:pt idx="8">
                  <c:v>9.0</c:v>
                </c:pt>
                <c:pt idx="9">
                  <c:v>10.0</c:v>
                </c:pt>
              </c:numCache>
            </c:numRef>
          </c:cat>
          <c:val>
            <c:numRef>
              <c:f>'GIC1'!$CL$9:$CL$18</c:f>
              <c:numCache>
                <c:formatCode>#,##0.0</c:formatCode>
                <c:ptCount val="10"/>
                <c:pt idx="0">
                  <c:v>9.55373576648071</c:v>
                </c:pt>
                <c:pt idx="1">
                  <c:v>7.761700947047028</c:v>
                </c:pt>
                <c:pt idx="2">
                  <c:v>7.323021488622763</c:v>
                </c:pt>
                <c:pt idx="3">
                  <c:v>7.148429796087538</c:v>
                </c:pt>
                <c:pt idx="4">
                  <c:v>7.029204981183082</c:v>
                </c:pt>
                <c:pt idx="5">
                  <c:v>6.776942016867841</c:v>
                </c:pt>
                <c:pt idx="6">
                  <c:v>6.480944224581153</c:v>
                </c:pt>
                <c:pt idx="7">
                  <c:v>6.036024601236536</c:v>
                </c:pt>
                <c:pt idx="8">
                  <c:v>5.127527228949435</c:v>
                </c:pt>
                <c:pt idx="9">
                  <c:v>2.643017877833153</c:v>
                </c:pt>
              </c:numCache>
            </c:numRef>
          </c:val>
        </c:ser>
        <c:dLbls>
          <c:showLegendKey val="0"/>
          <c:showVal val="0"/>
          <c:showCatName val="0"/>
          <c:showSerName val="0"/>
          <c:showPercent val="0"/>
          <c:showBubbleSize val="0"/>
        </c:dLbls>
        <c:gapWidth val="50"/>
        <c:axId val="2115169400"/>
        <c:axId val="2115243896"/>
      </c:barChart>
      <c:lineChart>
        <c:grouping val="standard"/>
        <c:varyColors val="0"/>
        <c:ser>
          <c:idx val="1"/>
          <c:order val="1"/>
          <c:tx>
            <c:strRef>
              <c:f>'GIC1'!$CM$7</c:f>
              <c:strCache>
                <c:ptCount val="1"/>
                <c:pt idx="0">
                  <c:v>Average of income per capita growth rates</c:v>
                </c:pt>
              </c:strCache>
            </c:strRef>
          </c:tx>
          <c:spPr>
            <a:ln w="12700">
              <a:solidFill>
                <a:srgbClr val="0070C0"/>
              </a:solidFill>
              <a:prstDash val="sysDash"/>
            </a:ln>
          </c:spPr>
          <c:marker>
            <c:symbol val="none"/>
          </c:marker>
          <c:dLbls>
            <c:dLbl>
              <c:idx val="9"/>
              <c:layout/>
              <c:showLegendKey val="0"/>
              <c:showVal val="1"/>
              <c:showCatName val="0"/>
              <c:showSerName val="0"/>
              <c:showPercent val="0"/>
              <c:showBubbleSize val="0"/>
            </c:dLbl>
            <c:spPr>
              <a:ln>
                <a:solidFill>
                  <a:srgbClr val="0070C0"/>
                </a:solidFill>
              </a:ln>
            </c:spPr>
            <c:txPr>
              <a:bodyPr/>
              <a:lstStyle/>
              <a:p>
                <a:pPr>
                  <a:defRPr b="1">
                    <a:solidFill>
                      <a:srgbClr val="0070C0"/>
                    </a:solidFill>
                  </a:defRPr>
                </a:pPr>
                <a:endParaRPr lang="en-US"/>
              </a:p>
            </c:txPr>
            <c:showLegendKey val="0"/>
            <c:showVal val="0"/>
            <c:showCatName val="0"/>
            <c:showSerName val="0"/>
            <c:showPercent val="0"/>
            <c:showBubbleSize val="0"/>
          </c:dLbls>
          <c:val>
            <c:numRef>
              <c:f>'GIC1'!$CM$9:$CM$18</c:f>
              <c:numCache>
                <c:formatCode>#,##0.0</c:formatCode>
                <c:ptCount val="10"/>
                <c:pt idx="0">
                  <c:v>6.588054892888924</c:v>
                </c:pt>
                <c:pt idx="1">
                  <c:v>6.588054892888924</c:v>
                </c:pt>
                <c:pt idx="2">
                  <c:v>6.588054892888924</c:v>
                </c:pt>
                <c:pt idx="3">
                  <c:v>6.588054892888924</c:v>
                </c:pt>
                <c:pt idx="4">
                  <c:v>6.588054892888924</c:v>
                </c:pt>
                <c:pt idx="5">
                  <c:v>6.588054892888924</c:v>
                </c:pt>
                <c:pt idx="6">
                  <c:v>6.588054892888924</c:v>
                </c:pt>
                <c:pt idx="7">
                  <c:v>6.588054892888924</c:v>
                </c:pt>
                <c:pt idx="8">
                  <c:v>6.588054892888924</c:v>
                </c:pt>
                <c:pt idx="9">
                  <c:v>6.588054892888924</c:v>
                </c:pt>
              </c:numCache>
            </c:numRef>
          </c:val>
          <c:smooth val="0"/>
        </c:ser>
        <c:dLbls>
          <c:showLegendKey val="0"/>
          <c:showVal val="0"/>
          <c:showCatName val="0"/>
          <c:showSerName val="0"/>
          <c:showPercent val="0"/>
          <c:showBubbleSize val="0"/>
        </c:dLbls>
        <c:marker val="1"/>
        <c:smooth val="0"/>
        <c:axId val="2115169400"/>
        <c:axId val="2115243896"/>
      </c:lineChart>
      <c:catAx>
        <c:axId val="2115169400"/>
        <c:scaling>
          <c:orientation val="minMax"/>
        </c:scaling>
        <c:delete val="0"/>
        <c:axPos val="b"/>
        <c:title>
          <c:tx>
            <c:rich>
              <a:bodyPr/>
              <a:lstStyle/>
              <a:p>
                <a:pPr>
                  <a:defRPr/>
                </a:pPr>
                <a:r>
                  <a:rPr lang="es-MX"/>
                  <a:t>Decil</a:t>
                </a:r>
              </a:p>
            </c:rich>
          </c:tx>
          <c:layout/>
          <c:overlay val="0"/>
        </c:title>
        <c:numFmt formatCode="#,##0" sourceLinked="1"/>
        <c:majorTickMark val="none"/>
        <c:minorTickMark val="none"/>
        <c:tickLblPos val="low"/>
        <c:crossAx val="2115243896"/>
        <c:crosses val="autoZero"/>
        <c:auto val="1"/>
        <c:lblAlgn val="ctr"/>
        <c:lblOffset val="100"/>
        <c:noMultiLvlLbl val="0"/>
      </c:catAx>
      <c:valAx>
        <c:axId val="2115243896"/>
        <c:scaling>
          <c:orientation val="minMax"/>
        </c:scaling>
        <c:delete val="0"/>
        <c:axPos val="l"/>
        <c:title>
          <c:tx>
            <c:rich>
              <a:bodyPr/>
              <a:lstStyle/>
              <a:p>
                <a:pPr>
                  <a:defRPr/>
                </a:pPr>
                <a:r>
                  <a:rPr lang="es-MX"/>
                  <a:t>Rate of annual growth (in %)</a:t>
                </a:r>
              </a:p>
            </c:rich>
          </c:tx>
          <c:layout/>
          <c:overlay val="0"/>
        </c:title>
        <c:numFmt formatCode="#,##0.0" sourceLinked="1"/>
        <c:majorTickMark val="out"/>
        <c:minorTickMark val="none"/>
        <c:tickLblPos val="nextTo"/>
        <c:crossAx val="2115169400"/>
        <c:crosses val="autoZero"/>
        <c:crossBetween val="between"/>
      </c:valAx>
    </c:plotArea>
    <c:legend>
      <c:legendPos val="t"/>
      <c:layout/>
      <c:overlay val="0"/>
    </c:legend>
    <c:plotVisOnly val="1"/>
    <c:dispBlanksAs val="gap"/>
    <c:showDLblsOverMax val="0"/>
  </c:chart>
  <c:spPr>
    <a:solidFill>
      <a:sysClr val="window" lastClr="FFFFFF"/>
    </a:solidFill>
    <a:ln>
      <a:solidFill>
        <a:schemeClr val="bg1"/>
      </a:solidFill>
    </a:ln>
  </c:spPr>
  <c:txPr>
    <a:bodyPr/>
    <a:lstStyle/>
    <a:p>
      <a:pPr>
        <a:defRPr sz="1050">
          <a:latin typeface="Times New Roman" pitchFamily="18" charset="0"/>
          <a:cs typeface="Times New Roman" pitchFamily="18"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1E7B91-4EAA-4212-BD93-211A83AB308E}" type="datetimeFigureOut">
              <a:rPr lang="en-US" smtClean="0"/>
              <a:pPr/>
              <a:t>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0F7B67-C533-4915-B976-465D96DFC8D5}" type="slidenum">
              <a:rPr lang="en-US" smtClean="0"/>
              <a:pPr/>
              <a:t>‹#›</a:t>
            </a:fld>
            <a:endParaRPr lang="en-US"/>
          </a:p>
        </p:txBody>
      </p:sp>
    </p:spTree>
    <p:extLst>
      <p:ext uri="{BB962C8B-B14F-4D97-AF65-F5344CB8AC3E}">
        <p14:creationId xmlns:p14="http://schemas.microsoft.com/office/powerpoint/2010/main" val="628401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0F7B67-C533-4915-B976-465D96DFC8D5}"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CAFC5302-F604-499F-9036-6F82A1F2BB2B}" type="slidenum">
              <a:rPr lang="pt-BR" sz="1200"/>
              <a:pPr algn="r"/>
              <a:t>18</a:t>
            </a:fld>
            <a:endParaRPr lang="pt-BR" sz="120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a:spcBef>
                <a:spcPct val="0"/>
              </a:spcBef>
            </a:pPr>
            <a:endParaRPr lang="pt-BR"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3972" name="Slide Number Placeholder 3"/>
          <p:cNvSpPr>
            <a:spLocks noGrp="1"/>
          </p:cNvSpPr>
          <p:nvPr>
            <p:ph type="sldNum" sz="quarter" idx="5"/>
          </p:nvPr>
        </p:nvSpPr>
        <p:spPr>
          <a:noFill/>
        </p:spPr>
        <p:txBody>
          <a:bodyPr/>
          <a:lstStyle/>
          <a:p>
            <a:fld id="{DB861273-F625-4BBD-BE33-AE7767201FBC}" type="slidenum">
              <a:rPr lang="en-US" smtClean="0">
                <a:latin typeface="Arial" charset="0"/>
                <a:cs typeface="Arial" charset="0"/>
              </a:rPr>
              <a:pPr/>
              <a:t>26</a:t>
            </a:fld>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0AA3DF0-8185-43F1-9EC2-11CEB7DE742F}" type="datetime1">
              <a:rPr lang="es-MX" smtClean="0"/>
              <a:pPr/>
              <a:t>1/12/12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FA940D-3C2F-4687-830A-F49CF9054224}" type="datetime1">
              <a:rPr lang="es-MX" smtClean="0"/>
              <a:pPr/>
              <a:t>1/12/12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281011-65EA-4449-956A-361AE17DFE01}" type="datetime1">
              <a:rPr lang="es-MX" smtClean="0"/>
              <a:pPr/>
              <a:t>1/12/12</a:t>
            </a:fld>
            <a:endParaRPr lang="es-MX"/>
          </a:p>
        </p:txBody>
      </p:sp>
      <p:sp>
        <p:nvSpPr>
          <p:cNvPr id="5" name="Footer Placeholder 4"/>
          <p:cNvSpPr>
            <a:spLocks noGrp="1"/>
          </p:cNvSpPr>
          <p:nvPr>
            <p:ph type="ftr" sz="quarter" idx="11"/>
          </p:nvPr>
        </p:nvSpPr>
        <p:spPr>
          <a:xfrm>
            <a:off x="2640597" y="6377459"/>
            <a:ext cx="3836404" cy="365125"/>
          </a:xfrm>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80A94B-E765-44E0-AF32-D4DFF2EF6B2D}" type="datetime1">
              <a:rPr lang="es-MX" smtClean="0"/>
              <a:pPr/>
              <a:t>1/12/12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E2F3D5A-10C3-4F4F-9E92-54248D72BB39}" type="datetime1">
              <a:rPr lang="es-MX" smtClean="0"/>
              <a:pPr/>
              <a:t>1/12/12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493A36-E3F5-4ACE-845B-E7D7202ED19F}" type="datetime1">
              <a:rPr lang="es-MX" smtClean="0"/>
              <a:pPr/>
              <a:t>1/12/12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3879FD2-BB38-4C9B-A0E6-A37A6820BA04}" type="datetime1">
              <a:rPr lang="es-MX" smtClean="0"/>
              <a:pPr/>
              <a:t>1/12/12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A3BF134-356C-4621-8098-DF7B8C218D3C}" type="datetime1">
              <a:rPr lang="es-MX" smtClean="0"/>
              <a:pPr/>
              <a:t>1/12/12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CA367C-D04A-4294-9A30-F69590D42441}" type="datetime1">
              <a:rPr lang="es-MX" smtClean="0"/>
              <a:pPr/>
              <a:t>1/12/12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24FD489-E096-4816-8B73-09ADD58859F8}" type="datetime1">
              <a:rPr lang="es-MX" smtClean="0"/>
              <a:pPr/>
              <a:t>1/12/12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0199905-B910-433B-A8EE-6F7BD097F5F2}" type="slidenum">
              <a:rPr lang="es-MX" smtClean="0"/>
              <a:pPr/>
              <a:t>‹#›</a:t>
            </a:fld>
            <a:endParaRPr lang="es-MX"/>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12960D1-CC2F-4F0B-B2C6-D932B489C338}" type="datetime1">
              <a:rPr lang="es-MX" smtClean="0"/>
              <a:pPr/>
              <a:t>1/12/12</a:t>
            </a:fld>
            <a:endParaRPr lang="es-MX"/>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p>
        </p:txBody>
      </p:sp>
      <p:sp>
        <p:nvSpPr>
          <p:cNvPr id="7" name="Slide Number Placeholder 6"/>
          <p:cNvSpPr>
            <a:spLocks noGrp="1"/>
          </p:cNvSpPr>
          <p:nvPr>
            <p:ph type="sldNum" sz="quarter" idx="12"/>
          </p:nvPr>
        </p:nvSpPr>
        <p:spPr>
          <a:xfrm>
            <a:off x="8339328" y="1170432"/>
            <a:ext cx="733864" cy="201168"/>
          </a:xfrm>
        </p:spPr>
        <p:txBody>
          <a:bodyPr/>
          <a:lstStyle/>
          <a:p>
            <a:fld id="{F0199905-B910-433B-A8EE-6F7BD097F5F2}" type="slidenum">
              <a:rPr lang="es-MX" smtClean="0"/>
              <a:pPr/>
              <a:t>‹#›</a:t>
            </a:fld>
            <a:endParaRPr lang="es-MX"/>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F074F9C-CBB3-415C-BD05-6F952F2333E4}" type="datetime1">
              <a:rPr lang="es-MX" smtClean="0"/>
              <a:pPr/>
              <a:t>1/12/12</a:t>
            </a:fld>
            <a:endParaRPr lang="es-MX"/>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0199905-B910-433B-A8EE-6F7BD097F5F2}" type="slidenum">
              <a:rPr lang="es-MX" smtClean="0"/>
              <a:pPr/>
              <a:t>‹#›</a:t>
            </a:fld>
            <a:endParaRPr lang="es-MX"/>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9144000" cy="4932784"/>
          </a:xfrm>
        </p:spPr>
        <p:txBody>
          <a:bodyPr>
            <a:noAutofit/>
          </a:bodyPr>
          <a:lstStyle/>
          <a:p>
            <a:pPr algn="ctr"/>
            <a:r>
              <a:rPr lang="en-US" sz="5400" dirty="0" smtClean="0"/>
              <a:t/>
            </a:r>
            <a:br>
              <a:rPr lang="en-US" sz="5400" dirty="0" smtClean="0"/>
            </a:br>
            <a:r>
              <a:rPr lang="en-US" sz="5400" dirty="0" smtClean="0"/>
              <a:t>Declining </a:t>
            </a:r>
            <a:r>
              <a:rPr lang="en-US" sz="5400" dirty="0" smtClean="0"/>
              <a:t>Inequality in Latin </a:t>
            </a:r>
            <a:r>
              <a:rPr lang="en-US" sz="5400" dirty="0" smtClean="0"/>
              <a:t>America </a:t>
            </a:r>
            <a:br>
              <a:rPr lang="en-US" sz="5400" dirty="0" smtClean="0"/>
            </a:br>
            <a:r>
              <a:rPr lang="en-US" sz="5400" dirty="0" smtClean="0"/>
              <a:t/>
            </a:r>
            <a:br>
              <a:rPr lang="en-US" sz="5400" dirty="0" smtClean="0"/>
            </a:br>
            <a:r>
              <a:rPr lang="es-AR" sz="2800" dirty="0" smtClean="0">
                <a:solidFill>
                  <a:schemeClr val="tx1"/>
                </a:solidFill>
              </a:rPr>
              <a:t>Nora </a:t>
            </a:r>
            <a:r>
              <a:rPr lang="es-AR" sz="2800" dirty="0" smtClean="0">
                <a:solidFill>
                  <a:schemeClr val="tx1"/>
                </a:solidFill>
              </a:rPr>
              <a:t>Lustig</a:t>
            </a:r>
            <a:r>
              <a:rPr lang="en-US" sz="2800" dirty="0" smtClean="0"/>
              <a:t> </a:t>
            </a:r>
            <a:br>
              <a:rPr lang="en-US" sz="2800" dirty="0" smtClean="0"/>
            </a:br>
            <a:r>
              <a:rPr lang="en-US" sz="2800" dirty="0" smtClean="0">
                <a:solidFill>
                  <a:schemeClr val="tx1"/>
                </a:solidFill>
              </a:rPr>
              <a:t>Samuel Z. Stone Professor of Latin American Economics, </a:t>
            </a:r>
            <a:r>
              <a:rPr lang="en-US" sz="2800" dirty="0" smtClean="0">
                <a:solidFill>
                  <a:schemeClr val="tx1"/>
                </a:solidFill>
              </a:rPr>
              <a:t>Tulane University</a:t>
            </a:r>
            <a:br>
              <a:rPr lang="en-US" sz="2800" dirty="0" smtClean="0">
                <a:solidFill>
                  <a:schemeClr val="tx1"/>
                </a:solidFill>
              </a:rPr>
            </a:br>
            <a:r>
              <a:rPr lang="en-US" sz="2800" dirty="0" smtClean="0">
                <a:solidFill>
                  <a:schemeClr val="tx1"/>
                </a:solidFill>
              </a:rPr>
              <a:t>Nonresident Fellow, CGD and IAD</a:t>
            </a:r>
            <a:br>
              <a:rPr lang="en-US" sz="2800" dirty="0" smtClean="0">
                <a:solidFill>
                  <a:schemeClr val="tx1"/>
                </a:solidFill>
              </a:rPr>
            </a:br>
            <a:r>
              <a:rPr lang="en-US" sz="3200" dirty="0" smtClean="0">
                <a:solidFill>
                  <a:schemeClr val="tx1"/>
                </a:solidFill>
              </a:rPr>
              <a:t/>
            </a:r>
            <a:br>
              <a:rPr lang="en-US" sz="3200" dirty="0" smtClean="0">
                <a:solidFill>
                  <a:schemeClr val="tx1"/>
                </a:solidFill>
              </a:rPr>
            </a:br>
            <a:endParaRPr lang="en-US" sz="3200" dirty="0">
              <a:solidFill>
                <a:schemeClr val="accent1">
                  <a:satMod val="150000"/>
                </a:schemeClr>
              </a:solidFill>
            </a:endParaRPr>
          </a:p>
        </p:txBody>
      </p:sp>
      <p:sp>
        <p:nvSpPr>
          <p:cNvPr id="8195" name="Subtitle 2"/>
          <p:cNvSpPr>
            <a:spLocks noGrp="1"/>
          </p:cNvSpPr>
          <p:nvPr>
            <p:ph type="subTitle" idx="1"/>
          </p:nvPr>
        </p:nvSpPr>
        <p:spPr>
          <a:xfrm>
            <a:off x="0" y="5157192"/>
            <a:ext cx="8964488" cy="1700808"/>
          </a:xfrm>
        </p:spPr>
        <p:txBody>
          <a:bodyPr>
            <a:noAutofit/>
          </a:bodyPr>
          <a:lstStyle/>
          <a:p>
            <a:pPr algn="ctr"/>
            <a:r>
              <a:rPr lang="fr-FR" sz="2800" dirty="0" smtClean="0"/>
              <a:t>GDN </a:t>
            </a:r>
            <a:r>
              <a:rPr lang="fr-FR" sz="2800" dirty="0"/>
              <a:t>Global Policy Dialogue </a:t>
            </a:r>
            <a:r>
              <a:rPr lang="fr-FR" sz="2800" dirty="0" err="1"/>
              <a:t>Series</a:t>
            </a:r>
            <a:r>
              <a:rPr lang="fr-FR" sz="2800" dirty="0"/>
              <a:t>: </a:t>
            </a:r>
            <a:r>
              <a:rPr lang="fr-FR" sz="2800" b="1" i="1" dirty="0"/>
              <a:t>Vignettes in Global </a:t>
            </a:r>
            <a:r>
              <a:rPr lang="fr-FR" sz="2800" b="1" i="1" dirty="0" err="1"/>
              <a:t>Development</a:t>
            </a:r>
            <a:endParaRPr lang="en-US" sz="2800" dirty="0"/>
          </a:p>
          <a:p>
            <a:pPr algn="ctr"/>
            <a:r>
              <a:rPr lang="en-IN" sz="2800" dirty="0" smtClean="0"/>
              <a:t>Friday</a:t>
            </a:r>
            <a:r>
              <a:rPr lang="en-IN" sz="2800" dirty="0"/>
              <a:t>, 13 January 2012; New Delhi, INDIA</a:t>
            </a:r>
            <a:r>
              <a:rPr lang="en-US" sz="2800" dirty="0"/>
              <a:t> </a:t>
            </a:r>
            <a:endParaRPr lang="en-US" sz="2800" b="1" dirty="0" smtClean="0">
              <a:solidFill>
                <a:schemeClr val="tx1"/>
              </a:solidFill>
            </a:endParaRPr>
          </a:p>
        </p:txBody>
      </p:sp>
      <p:sp>
        <p:nvSpPr>
          <p:cNvPr id="4" name="Slide Number Placeholder 3"/>
          <p:cNvSpPr>
            <a:spLocks noGrp="1"/>
          </p:cNvSpPr>
          <p:nvPr>
            <p:ph type="sldNum" sz="quarter" idx="12"/>
          </p:nvPr>
        </p:nvSpPr>
        <p:spPr/>
        <p:txBody>
          <a:bodyPr/>
          <a:lstStyle/>
          <a:p>
            <a:pPr>
              <a:defRPr/>
            </a:pPr>
            <a:fld id="{AF28067A-4B2C-44E5-9347-D4FF16BEED62}" type="slidenum">
              <a:rPr lang="en-US"/>
              <a:pPr>
                <a:defRPr/>
              </a:pPr>
              <a:t>1</a:t>
            </a:fld>
            <a:endParaRPr lang="en-US"/>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260648"/>
            <a:ext cx="8712968" cy="1200329"/>
          </a:xfrm>
          <a:prstGeom prst="rect">
            <a:avLst/>
          </a:prstGeom>
          <a:noFill/>
        </p:spPr>
        <p:txBody>
          <a:bodyPr wrap="square" rtlCol="0">
            <a:spAutoFit/>
          </a:bodyPr>
          <a:lstStyle/>
          <a:p>
            <a:r>
              <a:rPr lang="en-US" sz="3600" b="1" dirty="0" smtClean="0">
                <a:solidFill>
                  <a:srgbClr val="FFC000"/>
                </a:solidFill>
              </a:rPr>
              <a:t>Change in </a:t>
            </a:r>
            <a:r>
              <a:rPr lang="en-US" sz="3600" b="1" dirty="0" err="1" smtClean="0">
                <a:solidFill>
                  <a:srgbClr val="FFC000"/>
                </a:solidFill>
              </a:rPr>
              <a:t>Gini</a:t>
            </a:r>
            <a:r>
              <a:rPr lang="en-US" sz="3600" b="1" dirty="0" smtClean="0">
                <a:solidFill>
                  <a:srgbClr val="FFC000"/>
                </a:solidFill>
              </a:rPr>
              <a:t> Coefficient by Country: circa 2000-2009 (yearly change in percent)</a:t>
            </a:r>
            <a:endParaRPr lang="es-MX" sz="3600" b="1" dirty="0">
              <a:solidFill>
                <a:srgbClr val="FFC000"/>
              </a:solidFill>
            </a:endParaRPr>
          </a:p>
        </p:txBody>
      </p:sp>
      <p:pic>
        <p:nvPicPr>
          <p:cNvPr id="3074" name="Picture 2"/>
          <p:cNvPicPr>
            <a:picLocks noChangeAspect="1" noChangeArrowheads="1"/>
          </p:cNvPicPr>
          <p:nvPr/>
        </p:nvPicPr>
        <p:blipFill>
          <a:blip r:embed="rId2" cstate="print"/>
          <a:srcRect/>
          <a:stretch>
            <a:fillRect/>
          </a:stretch>
        </p:blipFill>
        <p:spPr bwMode="auto">
          <a:xfrm>
            <a:off x="0" y="1556792"/>
            <a:ext cx="9166226" cy="5122987"/>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F0199905-B910-433B-A8EE-6F7BD097F5F2}" type="slidenum">
              <a:rPr lang="es-MX" smtClean="0"/>
              <a:pPr/>
              <a:t>10</a:t>
            </a:fld>
            <a:endParaRPr lang="es-MX"/>
          </a:p>
        </p:txBody>
      </p:sp>
      <p:cxnSp>
        <p:nvCxnSpPr>
          <p:cNvPr id="5" name="Straight Arrow Connector 4"/>
          <p:cNvCxnSpPr/>
          <p:nvPr/>
        </p:nvCxnSpPr>
        <p:spPr>
          <a:xfrm rot="5400000">
            <a:off x="6120966" y="2744130"/>
            <a:ext cx="18002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7524328" y="5157192"/>
            <a:ext cx="1619672" cy="1296144"/>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Autofit/>
          </a:bodyPr>
          <a:lstStyle/>
          <a:p>
            <a:r>
              <a:rPr lang="es-AR" sz="3600" dirty="0" err="1" smtClean="0"/>
              <a:t>Comparing</a:t>
            </a:r>
            <a:r>
              <a:rPr lang="es-AR" sz="3600" dirty="0" smtClean="0"/>
              <a:t> </a:t>
            </a:r>
            <a:r>
              <a:rPr lang="es-AR" sz="3600" dirty="0" err="1" smtClean="0"/>
              <a:t>the</a:t>
            </a:r>
            <a:r>
              <a:rPr lang="es-AR" sz="3600" dirty="0" smtClean="0"/>
              <a:t> </a:t>
            </a:r>
            <a:r>
              <a:rPr lang="es-AR" sz="3600" dirty="0" err="1" smtClean="0"/>
              <a:t>Increase</a:t>
            </a:r>
            <a:r>
              <a:rPr lang="es-AR" sz="3600" dirty="0" smtClean="0"/>
              <a:t> in </a:t>
            </a:r>
            <a:r>
              <a:rPr lang="es-AR" sz="3600" dirty="0" err="1" smtClean="0"/>
              <a:t>the</a:t>
            </a:r>
            <a:r>
              <a:rPr lang="es-AR" sz="3600" dirty="0" smtClean="0"/>
              <a:t> 1990’s </a:t>
            </a:r>
            <a:r>
              <a:rPr lang="es-AR" sz="3600" dirty="0" err="1" smtClean="0"/>
              <a:t>with</a:t>
            </a:r>
            <a:r>
              <a:rPr lang="es-AR" sz="3600" dirty="0" smtClean="0"/>
              <a:t> Decline in </a:t>
            </a:r>
            <a:r>
              <a:rPr lang="es-AR" sz="3600" dirty="0" err="1" smtClean="0"/>
              <a:t>the</a:t>
            </a:r>
            <a:r>
              <a:rPr lang="es-AR" sz="3600" dirty="0" smtClean="0"/>
              <a:t> 2000’s (</a:t>
            </a:r>
            <a:r>
              <a:rPr lang="es-AR" sz="3600" dirty="0" err="1" smtClean="0"/>
              <a:t>Lustig</a:t>
            </a:r>
            <a:r>
              <a:rPr lang="es-AR" sz="3600" dirty="0" smtClean="0"/>
              <a:t> et al., 2011)</a:t>
            </a:r>
            <a:endParaRPr lang="en-US" sz="3600" dirty="0"/>
          </a:p>
        </p:txBody>
      </p:sp>
      <p:graphicFrame>
        <p:nvGraphicFramePr>
          <p:cNvPr id="4" name="4 Gráfico"/>
          <p:cNvGraphicFramePr>
            <a:graphicFrameLocks noGrp="1"/>
          </p:cNvGraphicFramePr>
          <p:nvPr>
            <p:ph idx="1"/>
          </p:nvPr>
        </p:nvGraphicFramePr>
        <p:xfrm>
          <a:off x="0" y="1628800"/>
          <a:ext cx="8892480"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F0199905-B910-433B-A8EE-6F7BD097F5F2}" type="slidenum">
              <a:rPr lang="es-MX" smtClean="0"/>
              <a:pPr/>
              <a:t>11</a:t>
            </a:fld>
            <a:endParaRPr lang="es-MX"/>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10146"/>
          </a:xfrm>
        </p:spPr>
        <p:txBody>
          <a:bodyPr>
            <a:noAutofit/>
          </a:bodyPr>
          <a:lstStyle/>
          <a:p>
            <a:pPr algn="ctr">
              <a:defRPr/>
            </a:pPr>
            <a:r>
              <a:rPr lang="en-US" sz="3600" dirty="0" smtClean="0"/>
              <a:t>Declining Inequality in LA: Since When?</a:t>
            </a:r>
            <a:endParaRPr lang="en-US" sz="3600" b="1" dirty="0"/>
          </a:p>
        </p:txBody>
      </p:sp>
      <p:sp>
        <p:nvSpPr>
          <p:cNvPr id="11267" name="Content Placeholder 2"/>
          <p:cNvSpPr>
            <a:spLocks noGrp="1"/>
          </p:cNvSpPr>
          <p:nvPr>
            <p:ph idx="1"/>
          </p:nvPr>
        </p:nvSpPr>
        <p:spPr>
          <a:xfrm>
            <a:off x="228600" y="1524000"/>
            <a:ext cx="8610600" cy="5334000"/>
          </a:xfrm>
        </p:spPr>
        <p:txBody>
          <a:bodyPr>
            <a:normAutofit/>
          </a:bodyPr>
          <a:lstStyle/>
          <a:p>
            <a:pPr algn="just" eaLnBrk="1" hangingPunct="1"/>
            <a:endParaRPr lang="es-MX" sz="2800" dirty="0" smtClean="0"/>
          </a:p>
          <a:p>
            <a:pPr algn="just" eaLnBrk="1" hangingPunct="1"/>
            <a:r>
              <a:rPr lang="es-MX" sz="2800" dirty="0" smtClean="0"/>
              <a:t>In </a:t>
            </a:r>
            <a:r>
              <a:rPr lang="es-MX" sz="2800" dirty="0" err="1" smtClean="0"/>
              <a:t>three</a:t>
            </a:r>
            <a:r>
              <a:rPr lang="es-MX" sz="2800" dirty="0" smtClean="0"/>
              <a:t> </a:t>
            </a:r>
            <a:r>
              <a:rPr lang="es-MX" sz="2800" dirty="0" err="1" smtClean="0"/>
              <a:t>countries</a:t>
            </a:r>
            <a:r>
              <a:rPr lang="es-MX" sz="2800" dirty="0" smtClean="0"/>
              <a:t>, </a:t>
            </a:r>
            <a:r>
              <a:rPr lang="es-MX" sz="2800" dirty="0" err="1" smtClean="0"/>
              <a:t>during</a:t>
            </a:r>
            <a:r>
              <a:rPr lang="es-MX" sz="2800" dirty="0" smtClean="0"/>
              <a:t> </a:t>
            </a:r>
            <a:r>
              <a:rPr lang="es-MX" sz="2800" dirty="0" err="1" smtClean="0"/>
              <a:t>second</a:t>
            </a:r>
            <a:r>
              <a:rPr lang="es-MX" sz="2800" dirty="0" smtClean="0"/>
              <a:t> </a:t>
            </a:r>
            <a:r>
              <a:rPr lang="es-MX" sz="2800" dirty="0" err="1" smtClean="0"/>
              <a:t>half</a:t>
            </a:r>
            <a:r>
              <a:rPr lang="es-MX" sz="2800" dirty="0" smtClean="0"/>
              <a:t> of 1990s: </a:t>
            </a:r>
            <a:r>
              <a:rPr lang="es-MX" sz="2800" dirty="0" err="1" smtClean="0"/>
              <a:t>Mexico</a:t>
            </a:r>
            <a:r>
              <a:rPr lang="es-MX" sz="2800" dirty="0" smtClean="0"/>
              <a:t>, </a:t>
            </a:r>
            <a:r>
              <a:rPr lang="es-MX" sz="2800" dirty="0" err="1" smtClean="0"/>
              <a:t>Brazil</a:t>
            </a:r>
            <a:r>
              <a:rPr lang="es-MX" sz="2800" dirty="0" smtClean="0"/>
              <a:t> and Chile</a:t>
            </a:r>
          </a:p>
          <a:p>
            <a:pPr algn="just" eaLnBrk="1" hangingPunct="1"/>
            <a:endParaRPr lang="es-MX" sz="2800" dirty="0"/>
          </a:p>
          <a:p>
            <a:pPr algn="just" eaLnBrk="1" hangingPunct="1"/>
            <a:r>
              <a:rPr lang="es-MX" sz="2800" dirty="0" smtClean="0"/>
              <a:t>In </a:t>
            </a:r>
            <a:r>
              <a:rPr lang="es-MX" sz="2800" dirty="0" err="1" smtClean="0"/>
              <a:t>six</a:t>
            </a:r>
            <a:r>
              <a:rPr lang="es-MX" sz="2800" dirty="0" smtClean="0"/>
              <a:t>, </a:t>
            </a:r>
            <a:r>
              <a:rPr lang="es-MX" sz="2800" dirty="0" err="1" smtClean="0"/>
              <a:t>started</a:t>
            </a:r>
            <a:r>
              <a:rPr lang="es-MX" sz="2800" dirty="0" smtClean="0"/>
              <a:t> in 2002-2003: Argentina, Bolivia, El Salvador, Paraguay, </a:t>
            </a:r>
            <a:r>
              <a:rPr lang="es-MX" sz="2800" dirty="0" err="1" smtClean="0"/>
              <a:t>Panama</a:t>
            </a:r>
            <a:r>
              <a:rPr lang="es-MX" sz="2800" dirty="0" smtClean="0"/>
              <a:t> and </a:t>
            </a:r>
            <a:r>
              <a:rPr lang="es-MX" sz="2800" dirty="0" err="1" smtClean="0"/>
              <a:t>Peru</a:t>
            </a:r>
            <a:endParaRPr lang="es-MX" sz="2800" dirty="0" smtClean="0"/>
          </a:p>
          <a:p>
            <a:pPr algn="just" eaLnBrk="1" hangingPunct="1"/>
            <a:endParaRPr lang="es-MX" sz="2800" dirty="0"/>
          </a:p>
          <a:p>
            <a:pPr algn="just" eaLnBrk="1" hangingPunct="1"/>
            <a:r>
              <a:rPr lang="es-MX" sz="2800" dirty="0" smtClean="0"/>
              <a:t>In </a:t>
            </a:r>
            <a:r>
              <a:rPr lang="es-MX" sz="2800" dirty="0" err="1" smtClean="0"/>
              <a:t>others</a:t>
            </a:r>
            <a:r>
              <a:rPr lang="es-MX" sz="2800" dirty="0" smtClean="0"/>
              <a:t>, </a:t>
            </a:r>
            <a:r>
              <a:rPr lang="es-MX" sz="2800" dirty="0" err="1" smtClean="0"/>
              <a:t>although</a:t>
            </a:r>
            <a:r>
              <a:rPr lang="es-MX" sz="2800" dirty="0" smtClean="0"/>
              <a:t> </a:t>
            </a:r>
            <a:r>
              <a:rPr lang="es-MX" sz="2800" dirty="0" err="1" smtClean="0"/>
              <a:t>there</a:t>
            </a:r>
            <a:r>
              <a:rPr lang="es-MX" sz="2800" dirty="0" smtClean="0"/>
              <a:t> are </a:t>
            </a:r>
            <a:r>
              <a:rPr lang="es-MX" sz="2800" dirty="0" err="1" smtClean="0"/>
              <a:t>fluctuations</a:t>
            </a:r>
            <a:r>
              <a:rPr lang="es-MX" sz="2800" dirty="0" smtClean="0"/>
              <a:t>, </a:t>
            </a:r>
            <a:r>
              <a:rPr lang="es-MX" sz="2800" dirty="0" err="1" smtClean="0"/>
              <a:t>inequality</a:t>
            </a:r>
            <a:r>
              <a:rPr lang="es-MX" sz="2800" dirty="0" smtClean="0"/>
              <a:t> </a:t>
            </a:r>
            <a:r>
              <a:rPr lang="es-MX" sz="2800" dirty="0" err="1" smtClean="0"/>
              <a:t>between</a:t>
            </a:r>
            <a:r>
              <a:rPr lang="es-MX" sz="2800" dirty="0" smtClean="0"/>
              <a:t> 2000 and 2009 </a:t>
            </a:r>
            <a:r>
              <a:rPr lang="es-MX" sz="2800" dirty="0" err="1" smtClean="0"/>
              <a:t>increased</a:t>
            </a:r>
            <a:r>
              <a:rPr lang="es-MX" sz="2800" dirty="0" smtClean="0"/>
              <a:t>: Costa Rica, Honduras and Uruguay</a:t>
            </a:r>
            <a:endParaRPr lang="es-MX" dirty="0" smtClean="0"/>
          </a:p>
          <a:p>
            <a:pPr lvl="1" algn="just" eaLnBrk="1" hangingPunct="1"/>
            <a:endParaRPr lang="es-MX" dirty="0" smtClean="0"/>
          </a:p>
          <a:p>
            <a:pPr algn="just" eaLnBrk="1" hangingPunct="1"/>
            <a:endParaRPr lang="es-MX" dirty="0" smtClean="0"/>
          </a:p>
          <a:p>
            <a:pPr algn="just" eaLnBrk="1" hangingPunct="1"/>
            <a:endParaRPr lang="es-MX" dirty="0" smtClean="0"/>
          </a:p>
          <a:p>
            <a:pPr algn="just" eaLnBrk="1" hangingPunct="1">
              <a:buFont typeface="Wingdings 2" pitchFamily="18" charset="2"/>
              <a:buNone/>
            </a:pPr>
            <a:endParaRPr lang="es-MX" dirty="0" smtClean="0"/>
          </a:p>
        </p:txBody>
      </p:sp>
      <p:sp>
        <p:nvSpPr>
          <p:cNvPr id="5" name="Slide Number Placeholder 4"/>
          <p:cNvSpPr>
            <a:spLocks noGrp="1"/>
          </p:cNvSpPr>
          <p:nvPr>
            <p:ph type="sldNum" sz="quarter" idx="12"/>
          </p:nvPr>
        </p:nvSpPr>
        <p:spPr/>
        <p:txBody>
          <a:bodyPr>
            <a:normAutofit/>
          </a:bodyPr>
          <a:lstStyle/>
          <a:p>
            <a:pPr>
              <a:defRPr/>
            </a:pPr>
            <a:fld id="{E47A7C7B-5295-4A9E-B347-E6F49EBB680F}" type="slidenum">
              <a:rPr lang="en-US"/>
              <a:pPr>
                <a:defRPr/>
              </a:pPr>
              <a:t>12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56792"/>
          </a:xfrm>
        </p:spPr>
        <p:txBody>
          <a:bodyPr>
            <a:normAutofit fontScale="90000"/>
          </a:bodyPr>
          <a:lstStyle/>
          <a:p>
            <a:r>
              <a:rPr lang="es-MX" sz="4800" dirty="0" err="1" smtClean="0"/>
              <a:t>First</a:t>
            </a:r>
            <a:r>
              <a:rPr lang="es-MX" sz="4800" dirty="0" smtClean="0"/>
              <a:t> </a:t>
            </a:r>
            <a:r>
              <a:rPr lang="es-MX" sz="4800" dirty="0" err="1" smtClean="0"/>
              <a:t>Year</a:t>
            </a:r>
            <a:r>
              <a:rPr lang="es-MX" sz="4800" dirty="0" smtClean="0"/>
              <a:t> in </a:t>
            </a:r>
            <a:r>
              <a:rPr lang="es-MX" sz="4800" dirty="0" err="1" smtClean="0"/>
              <a:t>Which</a:t>
            </a:r>
            <a:r>
              <a:rPr lang="es-MX" sz="4800" dirty="0" smtClean="0"/>
              <a:t> </a:t>
            </a:r>
            <a:r>
              <a:rPr lang="es-MX" sz="4800" dirty="0" err="1" smtClean="0"/>
              <a:t>Inequality</a:t>
            </a:r>
            <a:r>
              <a:rPr lang="es-MX" sz="4800" dirty="0" smtClean="0"/>
              <a:t> </a:t>
            </a:r>
            <a:r>
              <a:rPr lang="es-MX" sz="4800" dirty="0" err="1" smtClean="0"/>
              <a:t>Started</a:t>
            </a:r>
            <a:r>
              <a:rPr lang="es-MX" sz="4800" dirty="0" smtClean="0"/>
              <a:t> </a:t>
            </a:r>
            <a:r>
              <a:rPr lang="es-MX" sz="4800" dirty="0" err="1" smtClean="0"/>
              <a:t>to</a:t>
            </a:r>
            <a:r>
              <a:rPr lang="es-MX" sz="4800" dirty="0" smtClean="0"/>
              <a:t> Decline (</a:t>
            </a:r>
            <a:r>
              <a:rPr lang="es-MX" sz="4800" dirty="0" err="1" smtClean="0"/>
              <a:t>Lustig</a:t>
            </a:r>
            <a:r>
              <a:rPr lang="es-MX" sz="4800" dirty="0" smtClean="0"/>
              <a:t> et al, 2011)</a:t>
            </a:r>
            <a:endParaRPr lang="en-US" dirty="0"/>
          </a:p>
        </p:txBody>
      </p:sp>
      <p:sp>
        <p:nvSpPr>
          <p:cNvPr id="5" name="Slide Number Placeholder 4"/>
          <p:cNvSpPr>
            <a:spLocks noGrp="1"/>
          </p:cNvSpPr>
          <p:nvPr>
            <p:ph type="sldNum" sz="quarter" idx="12"/>
          </p:nvPr>
        </p:nvSpPr>
        <p:spPr/>
        <p:txBody>
          <a:bodyPr/>
          <a:lstStyle/>
          <a:p>
            <a:fld id="{F0199905-B910-433B-A8EE-6F7BD097F5F2}" type="slidenum">
              <a:rPr lang="es-MX" smtClean="0"/>
              <a:pPr/>
              <a:t>13</a:t>
            </a:fld>
            <a:endParaRPr lang="es-MX"/>
          </a:p>
        </p:txBody>
      </p:sp>
      <p:sp>
        <p:nvSpPr>
          <p:cNvPr id="6" name="Content Placeholder 5"/>
          <p:cNvSpPr>
            <a:spLocks noGrp="1"/>
          </p:cNvSpPr>
          <p:nvPr>
            <p:ph idx="1"/>
          </p:nvPr>
        </p:nvSpPr>
        <p:spPr/>
        <p:txBody>
          <a:bodyPr/>
          <a:lstStyle/>
          <a:p>
            <a:endParaRPr lang="en-US"/>
          </a:p>
        </p:txBody>
      </p:sp>
      <p:graphicFrame>
        <p:nvGraphicFramePr>
          <p:cNvPr id="7" name="5 Gráfico"/>
          <p:cNvGraphicFramePr/>
          <p:nvPr/>
        </p:nvGraphicFramePr>
        <p:xfrm>
          <a:off x="179512" y="1628800"/>
          <a:ext cx="8784976" cy="49685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82000" cy="609600"/>
          </a:xfrm>
        </p:spPr>
        <p:txBody>
          <a:bodyPr>
            <a:normAutofit fontScale="90000"/>
          </a:bodyPr>
          <a:lstStyle/>
          <a:p>
            <a:pPr eaLnBrk="1" fontAlgn="auto" hangingPunct="1">
              <a:spcAft>
                <a:spcPts val="0"/>
              </a:spcAft>
              <a:defRPr/>
            </a:pPr>
            <a:r>
              <a:rPr lang="en-US" sz="4000" dirty="0" smtClean="0">
                <a:solidFill>
                  <a:schemeClr val="accent1">
                    <a:satMod val="150000"/>
                  </a:schemeClr>
                </a:solidFill>
              </a:rPr>
              <a:t>The decline in inequality has been widespread </a:t>
            </a:r>
            <a:r>
              <a:rPr lang="en-US" dirty="0" smtClean="0">
                <a:solidFill>
                  <a:schemeClr val="accent1">
                    <a:satMod val="150000"/>
                  </a:schemeClr>
                </a:solidFill>
              </a:rPr>
              <a:t/>
            </a:r>
            <a:br>
              <a:rPr lang="en-US" dirty="0" smtClean="0">
                <a:solidFill>
                  <a:schemeClr val="accent1">
                    <a:satMod val="150000"/>
                  </a:schemeClr>
                </a:solidFill>
              </a:rPr>
            </a:br>
            <a:endParaRPr lang="en-US" dirty="0">
              <a:solidFill>
                <a:schemeClr val="accent1">
                  <a:satMod val="150000"/>
                </a:schemeClr>
              </a:solidFill>
            </a:endParaRPr>
          </a:p>
        </p:txBody>
      </p:sp>
      <p:sp>
        <p:nvSpPr>
          <p:cNvPr id="3" name="Content Placeholder 2"/>
          <p:cNvSpPr>
            <a:spLocks noGrp="1"/>
          </p:cNvSpPr>
          <p:nvPr>
            <p:ph idx="1"/>
          </p:nvPr>
        </p:nvSpPr>
        <p:spPr>
          <a:xfrm>
            <a:off x="457200" y="1524000"/>
            <a:ext cx="8229600" cy="5334000"/>
          </a:xfrm>
        </p:spPr>
        <p:txBody>
          <a:bodyPr rtlCol="0">
            <a:normAutofit fontScale="92500" lnSpcReduction="20000"/>
          </a:bodyPr>
          <a:lstStyle/>
          <a:p>
            <a:pPr marL="438912" indent="-320040" eaLnBrk="1" fontAlgn="auto" hangingPunct="1">
              <a:spcBef>
                <a:spcPts val="0"/>
              </a:spcBef>
              <a:spcAft>
                <a:spcPts val="0"/>
              </a:spcAft>
              <a:buFont typeface="Wingdings 2"/>
              <a:buNone/>
              <a:defRPr/>
            </a:pPr>
            <a:r>
              <a:rPr lang="en-US" b="1" dirty="0" smtClean="0"/>
              <a:t>The decline took place in:</a:t>
            </a:r>
          </a:p>
          <a:p>
            <a:pPr marL="438912" indent="-320040" eaLnBrk="1" fontAlgn="auto" hangingPunct="1">
              <a:spcBef>
                <a:spcPts val="0"/>
              </a:spcBef>
              <a:spcAft>
                <a:spcPts val="0"/>
              </a:spcAft>
              <a:buFont typeface="Wingdings 2"/>
              <a:buChar char=""/>
              <a:defRPr/>
            </a:pPr>
            <a:r>
              <a:rPr lang="en-US" b="1" dirty="0" smtClean="0"/>
              <a:t>Persistently high inequality countries (Brazil) and normally low inequality countries (Argentina)</a:t>
            </a:r>
          </a:p>
          <a:p>
            <a:pPr marL="438912" indent="-320040" eaLnBrk="1" fontAlgn="auto" hangingPunct="1">
              <a:spcBef>
                <a:spcPts val="0"/>
              </a:spcBef>
              <a:spcAft>
                <a:spcPts val="0"/>
              </a:spcAft>
              <a:buFont typeface="Wingdings 2"/>
              <a:buChar char=""/>
              <a:defRPr/>
            </a:pPr>
            <a:r>
              <a:rPr lang="en-US" b="1" dirty="0" smtClean="0"/>
              <a:t> Fast growing countries (Chile and Peru), slow growing countries (Brazil and Mexico) and countries recovering from crisis (Argentina and Venezuela)</a:t>
            </a:r>
          </a:p>
          <a:p>
            <a:pPr marL="438912" indent="-320040" eaLnBrk="1" fontAlgn="auto" hangingPunct="1">
              <a:spcBef>
                <a:spcPts val="0"/>
              </a:spcBef>
              <a:spcAft>
                <a:spcPts val="0"/>
              </a:spcAft>
              <a:buFont typeface="Wingdings 2"/>
              <a:buChar char=""/>
              <a:defRPr/>
            </a:pPr>
            <a:r>
              <a:rPr lang="en-US" b="1" dirty="0" smtClean="0"/>
              <a:t>Countries with left “populist” governments (Argentina), left social-democratic governments (e.g., Brazil, Chile) and center/center-right governments (e.g., Mexico and Peru)</a:t>
            </a:r>
          </a:p>
          <a:p>
            <a:pPr marL="731520" lvl="1" indent="-274320" eaLnBrk="1" fontAlgn="auto" hangingPunct="1">
              <a:spcAft>
                <a:spcPts val="0"/>
              </a:spcAft>
              <a:buFont typeface="Wingdings"/>
              <a:buChar char=""/>
              <a:defRPr/>
            </a:pPr>
            <a:endParaRPr lang="en-US" dirty="0" smtClean="0"/>
          </a:p>
          <a:p>
            <a:pPr marL="731520" lvl="1" indent="-274320" eaLnBrk="1" fontAlgn="auto" hangingPunct="1">
              <a:spcAft>
                <a:spcPts val="0"/>
              </a:spcAft>
              <a:buFont typeface="Wingdings"/>
              <a:buChar char=""/>
              <a:defRPr/>
            </a:pPr>
            <a:endParaRPr lang="en-US" dirty="0" smtClean="0"/>
          </a:p>
          <a:p>
            <a:pPr marL="438912" indent="-320040" eaLnBrk="1" fontAlgn="auto" hangingPunct="1">
              <a:spcBef>
                <a:spcPts val="0"/>
              </a:spcBef>
              <a:spcAft>
                <a:spcPts val="0"/>
              </a:spcAft>
              <a:buFont typeface="Wingdings 2"/>
              <a:buChar char=""/>
              <a:defRPr/>
            </a:pPr>
            <a:endParaRPr lang="en-US" dirty="0" smtClean="0"/>
          </a:p>
          <a:p>
            <a:pPr marL="438912" indent="-320040" eaLnBrk="1" fontAlgn="auto" hangingPunct="1">
              <a:spcBef>
                <a:spcPts val="0"/>
              </a:spcBef>
              <a:spcAft>
                <a:spcPts val="0"/>
              </a:spcAft>
              <a:buFont typeface="Wingdings 2"/>
              <a:buChar char=""/>
              <a:defRPr/>
            </a:pPr>
            <a:endParaRPr lang="en-US" dirty="0" smtClean="0"/>
          </a:p>
          <a:p>
            <a:pPr marL="438912" indent="-320040" eaLnBrk="1" fontAlgn="auto" hangingPunct="1">
              <a:spcBef>
                <a:spcPts val="0"/>
              </a:spcBef>
              <a:spcAft>
                <a:spcPts val="0"/>
              </a:spcAft>
              <a:buFont typeface="Wingdings 2"/>
              <a:buNone/>
              <a:defRPr/>
            </a:pPr>
            <a:endParaRPr lang="en-US" dirty="0"/>
          </a:p>
        </p:txBody>
      </p:sp>
      <p:sp>
        <p:nvSpPr>
          <p:cNvPr id="4" name="Slide Number Placeholder 3"/>
          <p:cNvSpPr>
            <a:spLocks noGrp="1"/>
          </p:cNvSpPr>
          <p:nvPr>
            <p:ph type="sldNum" sz="quarter" idx="12"/>
          </p:nvPr>
        </p:nvSpPr>
        <p:spPr/>
        <p:txBody>
          <a:bodyPr>
            <a:normAutofit/>
          </a:bodyPr>
          <a:lstStyle/>
          <a:p>
            <a:pPr>
              <a:defRPr/>
            </a:pPr>
            <a:fld id="{24E8FDF4-0EE4-4379-A265-2A378865025F}" type="slidenum">
              <a:rPr lang="en-US"/>
              <a:pPr>
                <a:defRPr/>
              </a:pPr>
              <a:t>14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28800"/>
          </a:xfrm>
        </p:spPr>
        <p:txBody>
          <a:bodyPr>
            <a:noAutofit/>
          </a:bodyPr>
          <a:lstStyle/>
          <a:p>
            <a:pPr eaLnBrk="1" fontAlgn="auto" hangingPunct="1">
              <a:spcAft>
                <a:spcPts val="0"/>
              </a:spcAft>
              <a:defRPr/>
            </a:pPr>
            <a:r>
              <a:rPr lang="en-US" sz="4000" dirty="0" smtClean="0">
                <a:solidFill>
                  <a:schemeClr val="accent1">
                    <a:satMod val="150000"/>
                  </a:schemeClr>
                </a:solidFill>
              </a:rPr>
              <a:t>Why has inequality declined in Latin America? Are there factors in common?</a:t>
            </a:r>
            <a:endParaRPr lang="en-US" sz="4000" dirty="0">
              <a:solidFill>
                <a:schemeClr val="accent1">
                  <a:satMod val="150000"/>
                </a:schemeClr>
              </a:solidFill>
            </a:endParaRPr>
          </a:p>
        </p:txBody>
      </p:sp>
      <p:sp>
        <p:nvSpPr>
          <p:cNvPr id="3" name="Content Placeholder 2"/>
          <p:cNvSpPr>
            <a:spLocks noGrp="1"/>
          </p:cNvSpPr>
          <p:nvPr>
            <p:ph idx="1"/>
          </p:nvPr>
        </p:nvSpPr>
        <p:spPr>
          <a:xfrm>
            <a:off x="152400" y="1600200"/>
            <a:ext cx="8763000" cy="5257800"/>
          </a:xfrm>
        </p:spPr>
        <p:txBody>
          <a:bodyPr rtlCol="0">
            <a:normAutofit fontScale="25000" lnSpcReduction="20000"/>
          </a:bodyPr>
          <a:lstStyle/>
          <a:p>
            <a:pPr marL="438912" indent="-320040" eaLnBrk="1" fontAlgn="auto" hangingPunct="1">
              <a:spcBef>
                <a:spcPts val="0"/>
              </a:spcBef>
              <a:spcAft>
                <a:spcPts val="0"/>
              </a:spcAft>
              <a:buFont typeface="Wingdings 2"/>
              <a:buChar char=""/>
              <a:defRPr/>
            </a:pPr>
            <a:endParaRPr lang="en-US" sz="12800" b="1" dirty="0" smtClean="0"/>
          </a:p>
          <a:p>
            <a:pPr marL="438912" indent="-320040" eaLnBrk="1" fontAlgn="auto" hangingPunct="1">
              <a:spcBef>
                <a:spcPts val="0"/>
              </a:spcBef>
              <a:spcAft>
                <a:spcPts val="0"/>
              </a:spcAft>
              <a:buFont typeface="Wingdings 2"/>
              <a:buChar char=""/>
              <a:defRPr/>
            </a:pPr>
            <a:r>
              <a:rPr lang="en-US" sz="12800" b="1" dirty="0" smtClean="0"/>
              <a:t>In-depth analysis in four countries:</a:t>
            </a:r>
          </a:p>
          <a:p>
            <a:pPr marL="731520" lvl="1" indent="-274320" eaLnBrk="1" fontAlgn="auto" hangingPunct="1">
              <a:lnSpc>
                <a:spcPct val="120000"/>
              </a:lnSpc>
              <a:spcAft>
                <a:spcPts val="0"/>
              </a:spcAft>
              <a:buFont typeface="Wingdings"/>
              <a:buChar char=""/>
              <a:defRPr/>
            </a:pPr>
            <a:r>
              <a:rPr lang="en-US" sz="12800" b="1" dirty="0" smtClean="0"/>
              <a:t>Argentina (</a:t>
            </a:r>
            <a:r>
              <a:rPr lang="en-US" sz="12800" b="1" dirty="0" err="1" smtClean="0"/>
              <a:t>Gasparini</a:t>
            </a:r>
            <a:r>
              <a:rPr lang="en-US" sz="12800" b="1" dirty="0" smtClean="0"/>
              <a:t> and Cruces) (urban; 2/3 of pop)</a:t>
            </a:r>
          </a:p>
          <a:p>
            <a:pPr marL="731520" lvl="1" indent="-274320" eaLnBrk="1" fontAlgn="auto" hangingPunct="1">
              <a:lnSpc>
                <a:spcPct val="120000"/>
              </a:lnSpc>
              <a:spcAft>
                <a:spcPts val="0"/>
              </a:spcAft>
              <a:buFont typeface="Wingdings"/>
              <a:buChar char=""/>
              <a:defRPr/>
            </a:pPr>
            <a:r>
              <a:rPr lang="en-US" sz="12800" b="1" dirty="0" smtClean="0"/>
              <a:t>Brazil (Barros, </a:t>
            </a:r>
            <a:r>
              <a:rPr lang="en-US" sz="12800" b="1" dirty="0" err="1" smtClean="0"/>
              <a:t>Carvalho</a:t>
            </a:r>
            <a:r>
              <a:rPr lang="en-US" sz="12800" b="1" dirty="0" smtClean="0"/>
              <a:t>, </a:t>
            </a:r>
            <a:r>
              <a:rPr lang="en-US" sz="12800" b="1" dirty="0" err="1" smtClean="0"/>
              <a:t>Mendoca</a:t>
            </a:r>
            <a:r>
              <a:rPr lang="en-US" sz="12800" b="1" dirty="0" smtClean="0"/>
              <a:t> &amp; Franco)</a:t>
            </a:r>
          </a:p>
          <a:p>
            <a:pPr marL="731520" lvl="1" indent="-274320" eaLnBrk="1" fontAlgn="auto" hangingPunct="1">
              <a:lnSpc>
                <a:spcPct val="120000"/>
              </a:lnSpc>
              <a:spcAft>
                <a:spcPts val="0"/>
              </a:spcAft>
              <a:buFont typeface="Wingdings"/>
              <a:buChar char=""/>
              <a:defRPr/>
            </a:pPr>
            <a:r>
              <a:rPr lang="en-US" sz="12800" b="1" dirty="0" smtClean="0"/>
              <a:t>Mexico (Esquivel, </a:t>
            </a:r>
            <a:r>
              <a:rPr lang="en-US" sz="12800" b="1" dirty="0" err="1" smtClean="0"/>
              <a:t>Lustig</a:t>
            </a:r>
            <a:r>
              <a:rPr lang="en-US" sz="12800" b="1" dirty="0" smtClean="0"/>
              <a:t> and Scott)</a:t>
            </a:r>
          </a:p>
          <a:p>
            <a:pPr marL="731520" lvl="1" indent="-274320" eaLnBrk="1" fontAlgn="auto" hangingPunct="1">
              <a:lnSpc>
                <a:spcPct val="120000"/>
              </a:lnSpc>
              <a:spcAft>
                <a:spcPts val="0"/>
              </a:spcAft>
              <a:buFont typeface="Wingdings"/>
              <a:buChar char=""/>
              <a:defRPr/>
            </a:pPr>
            <a:r>
              <a:rPr lang="en-US" sz="12800" b="1" dirty="0" smtClean="0"/>
              <a:t>Peru (Jaramillo &amp; </a:t>
            </a:r>
            <a:r>
              <a:rPr lang="en-US" sz="12800" b="1" dirty="0" err="1" smtClean="0"/>
              <a:t>Saavedra</a:t>
            </a:r>
            <a:r>
              <a:rPr lang="en-US" sz="12800" b="1" dirty="0" smtClean="0"/>
              <a:t>)</a:t>
            </a:r>
          </a:p>
          <a:p>
            <a:pPr marL="731520" lvl="1" indent="-274320" eaLnBrk="1" fontAlgn="auto" hangingPunct="1">
              <a:lnSpc>
                <a:spcPct val="120000"/>
              </a:lnSpc>
              <a:spcAft>
                <a:spcPts val="0"/>
              </a:spcAft>
              <a:buNone/>
              <a:defRPr/>
            </a:pPr>
            <a:endParaRPr lang="en-US" sz="12800" b="1" dirty="0" smtClean="0"/>
          </a:p>
          <a:p>
            <a:pPr marL="731520" lvl="1" indent="-274320" eaLnBrk="1" fontAlgn="auto" hangingPunct="1">
              <a:lnSpc>
                <a:spcPct val="120000"/>
              </a:lnSpc>
              <a:spcAft>
                <a:spcPts val="0"/>
              </a:spcAft>
              <a:buNone/>
              <a:defRPr/>
            </a:pPr>
            <a:r>
              <a:rPr lang="en-US" sz="12800" b="1" dirty="0" smtClean="0"/>
              <a:t>Source: Lopez-</a:t>
            </a:r>
            <a:r>
              <a:rPr lang="en-US" sz="12800" b="1" dirty="0" err="1" smtClean="0"/>
              <a:t>Calva</a:t>
            </a:r>
            <a:r>
              <a:rPr lang="en-US" sz="12800" b="1" dirty="0" smtClean="0"/>
              <a:t> and </a:t>
            </a:r>
            <a:r>
              <a:rPr lang="en-US" sz="12800" b="1" dirty="0" err="1" smtClean="0"/>
              <a:t>Lustig</a:t>
            </a:r>
            <a:r>
              <a:rPr lang="en-US" sz="12800" b="1" dirty="0" smtClean="0"/>
              <a:t> (2010)</a:t>
            </a:r>
          </a:p>
          <a:p>
            <a:pPr marL="731520" lvl="1" indent="-274320" eaLnBrk="1" fontAlgn="auto" hangingPunct="1">
              <a:lnSpc>
                <a:spcPct val="120000"/>
              </a:lnSpc>
              <a:spcAft>
                <a:spcPts val="0"/>
              </a:spcAft>
              <a:buFont typeface="Wingdings"/>
              <a:buChar char=""/>
              <a:defRPr/>
            </a:pPr>
            <a:endParaRPr lang="en-US" sz="9600" b="1" dirty="0" smtClean="0"/>
          </a:p>
          <a:p>
            <a:pPr marL="438912" indent="-320040" eaLnBrk="1" fontAlgn="auto" hangingPunct="1">
              <a:lnSpc>
                <a:spcPct val="120000"/>
              </a:lnSpc>
              <a:spcBef>
                <a:spcPts val="0"/>
              </a:spcBef>
              <a:spcAft>
                <a:spcPts val="0"/>
              </a:spcAft>
              <a:buFont typeface="Wingdings 2"/>
              <a:buChar char=""/>
              <a:defRPr/>
            </a:pPr>
            <a:endParaRPr lang="en-US" sz="11200" b="1" dirty="0" smtClean="0"/>
          </a:p>
          <a:p>
            <a:pPr marL="438912" indent="-320040" eaLnBrk="1" fontAlgn="auto" hangingPunct="1">
              <a:lnSpc>
                <a:spcPct val="120000"/>
              </a:lnSpc>
              <a:spcBef>
                <a:spcPts val="0"/>
              </a:spcBef>
              <a:spcAft>
                <a:spcPts val="0"/>
              </a:spcAft>
              <a:buFont typeface="Wingdings 2"/>
              <a:buChar char=""/>
              <a:defRPr/>
            </a:pPr>
            <a:endParaRPr lang="en-US" sz="8000" b="1" dirty="0" smtClean="0"/>
          </a:p>
          <a:p>
            <a:pPr marL="438912" indent="-320040" eaLnBrk="1" fontAlgn="auto" hangingPunct="1">
              <a:lnSpc>
                <a:spcPct val="120000"/>
              </a:lnSpc>
              <a:spcBef>
                <a:spcPts val="0"/>
              </a:spcBef>
              <a:spcAft>
                <a:spcPts val="0"/>
              </a:spcAft>
              <a:buFont typeface="Wingdings 2"/>
              <a:buNone/>
              <a:defRPr/>
            </a:pPr>
            <a:endParaRPr lang="en-US" sz="5800" b="1" dirty="0" smtClean="0"/>
          </a:p>
          <a:p>
            <a:pPr marL="438912" indent="-320040" eaLnBrk="1" fontAlgn="auto" hangingPunct="1">
              <a:lnSpc>
                <a:spcPct val="120000"/>
              </a:lnSpc>
              <a:spcBef>
                <a:spcPts val="0"/>
              </a:spcBef>
              <a:spcAft>
                <a:spcPts val="0"/>
              </a:spcAft>
              <a:buFont typeface="Wingdings 2"/>
              <a:buChar char=""/>
              <a:defRPr/>
            </a:pPr>
            <a:endParaRPr lang="en-US" sz="5800" b="1" dirty="0" smtClean="0"/>
          </a:p>
          <a:p>
            <a:pPr marL="438912" indent="-320040" eaLnBrk="1" fontAlgn="auto" hangingPunct="1">
              <a:lnSpc>
                <a:spcPct val="120000"/>
              </a:lnSpc>
              <a:spcBef>
                <a:spcPts val="0"/>
              </a:spcBef>
              <a:spcAft>
                <a:spcPts val="0"/>
              </a:spcAft>
              <a:buFont typeface="Wingdings 2"/>
              <a:buNone/>
              <a:defRPr/>
            </a:pPr>
            <a:endParaRPr lang="en-US" sz="2400" b="1" dirty="0" smtClean="0"/>
          </a:p>
          <a:p>
            <a:pPr marL="438912" indent="-320040" eaLnBrk="1" fontAlgn="auto" hangingPunct="1">
              <a:lnSpc>
                <a:spcPct val="120000"/>
              </a:lnSpc>
              <a:spcBef>
                <a:spcPts val="0"/>
              </a:spcBef>
              <a:spcAft>
                <a:spcPts val="0"/>
              </a:spcAft>
              <a:buFont typeface="Wingdings 2"/>
              <a:buNone/>
              <a:defRPr/>
            </a:pPr>
            <a:r>
              <a:rPr lang="en-US" sz="2400" b="1" dirty="0" smtClean="0"/>
              <a:t> </a:t>
            </a:r>
          </a:p>
          <a:p>
            <a:pPr marL="438912" indent="-320040" eaLnBrk="1" fontAlgn="auto" hangingPunct="1">
              <a:lnSpc>
                <a:spcPct val="120000"/>
              </a:lnSpc>
              <a:spcBef>
                <a:spcPts val="0"/>
              </a:spcBef>
              <a:spcAft>
                <a:spcPts val="0"/>
              </a:spcAft>
              <a:buFont typeface="Wingdings 2"/>
              <a:buChar char=""/>
              <a:defRPr/>
            </a:pPr>
            <a:endParaRPr lang="en-US" b="1" dirty="0" smtClean="0"/>
          </a:p>
          <a:p>
            <a:pPr marL="438912" indent="-320040" eaLnBrk="1" fontAlgn="auto" hangingPunct="1">
              <a:spcBef>
                <a:spcPts val="0"/>
              </a:spcBef>
              <a:spcAft>
                <a:spcPts val="0"/>
              </a:spcAft>
              <a:buFont typeface="Wingdings 2"/>
              <a:buChar char=""/>
              <a:defRPr/>
            </a:pPr>
            <a:endParaRPr lang="en-US" sz="3600" dirty="0" smtClean="0">
              <a:effectLst>
                <a:outerShdw blurRad="38100" dist="38100" dir="2700000" algn="tl">
                  <a:srgbClr val="000000">
                    <a:alpha val="43137"/>
                  </a:srgbClr>
                </a:outerShdw>
              </a:effectLst>
            </a:endParaRPr>
          </a:p>
          <a:p>
            <a:pPr marL="438912" indent="-320040" eaLnBrk="1" fontAlgn="auto" hangingPunct="1">
              <a:spcBef>
                <a:spcPts val="0"/>
              </a:spcBef>
              <a:spcAft>
                <a:spcPts val="0"/>
              </a:spcAft>
              <a:buFont typeface="Wingdings 2"/>
              <a:buNone/>
              <a:defRPr/>
            </a:pPr>
            <a:endParaRPr lang="en-US" dirty="0"/>
          </a:p>
        </p:txBody>
      </p:sp>
      <p:sp>
        <p:nvSpPr>
          <p:cNvPr id="4" name="Slide Number Placeholder 3"/>
          <p:cNvSpPr>
            <a:spLocks noGrp="1"/>
          </p:cNvSpPr>
          <p:nvPr>
            <p:ph type="sldNum" sz="quarter" idx="12"/>
          </p:nvPr>
        </p:nvSpPr>
        <p:spPr/>
        <p:txBody>
          <a:bodyPr>
            <a:normAutofit/>
          </a:bodyPr>
          <a:lstStyle/>
          <a:p>
            <a:pPr>
              <a:defRPr/>
            </a:pPr>
            <a:fld id="{0E7CFDED-514B-484E-BD91-DCC597EBD5B7}" type="slidenum">
              <a:rPr lang="en-US"/>
              <a:pPr>
                <a:defRPr/>
              </a:pPr>
              <a:t>15</a:t>
            </a:fld>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srcRect/>
          <a:stretch>
            <a:fillRect/>
          </a:stretch>
        </p:blipFill>
        <p:spPr bwMode="auto">
          <a:xfrm>
            <a:off x="381000" y="457200"/>
            <a:ext cx="7848600" cy="5972175"/>
          </a:xfrm>
          <a:prstGeom prst="rect">
            <a:avLst/>
          </a:prstGeom>
          <a:noFill/>
          <a:ln w="9525">
            <a:noFill/>
            <a:miter lim="800000"/>
            <a:headEnd/>
            <a:tailEnd/>
          </a:ln>
        </p:spPr>
      </p:pic>
      <p:cxnSp>
        <p:nvCxnSpPr>
          <p:cNvPr id="4" name="Straight Arrow Connector 3"/>
          <p:cNvCxnSpPr/>
          <p:nvPr/>
        </p:nvCxnSpPr>
        <p:spPr>
          <a:xfrm rot="5400000">
            <a:off x="5472100" y="1664804"/>
            <a:ext cx="1152128" cy="50405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103948" y="2168860"/>
            <a:ext cx="1152128" cy="50405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6624228" y="2744924"/>
            <a:ext cx="1152128" cy="50405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5472100" y="2888940"/>
            <a:ext cx="864096" cy="64807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p:txBody>
          <a:bodyPr/>
          <a:lstStyle/>
          <a:p>
            <a:fld id="{F0199905-B910-433B-A8EE-6F7BD097F5F2}" type="slidenum">
              <a:rPr lang="es-MX" smtClean="0"/>
              <a:pPr/>
              <a:t>16</a:t>
            </a:fld>
            <a:endParaRPr lang="es-MX"/>
          </a:p>
        </p:txBody>
      </p:sp>
      <p:cxnSp>
        <p:nvCxnSpPr>
          <p:cNvPr id="13" name="Straight Connector 12"/>
          <p:cNvCxnSpPr/>
          <p:nvPr/>
        </p:nvCxnSpPr>
        <p:spPr>
          <a:xfrm>
            <a:off x="1979712" y="4005064"/>
            <a:ext cx="1656184" cy="1296144"/>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4427984" y="5085184"/>
            <a:ext cx="792088" cy="792088"/>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3635896" y="5157192"/>
            <a:ext cx="792088" cy="144016"/>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2843808" y="4365104"/>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Sample Representative of High and Low Growth Countries</a:t>
            </a:r>
            <a:endParaRPr lang="en-US" dirty="0"/>
          </a:p>
        </p:txBody>
      </p:sp>
      <p:sp>
        <p:nvSpPr>
          <p:cNvPr id="4" name="Content Placeholder 3"/>
          <p:cNvSpPr>
            <a:spLocks noGrp="1"/>
          </p:cNvSpPr>
          <p:nvPr>
            <p:ph idx="1"/>
          </p:nvPr>
        </p:nvSpPr>
        <p:spPr/>
        <p:txBody>
          <a:bodyPr/>
          <a:lstStyle/>
          <a:p>
            <a:r>
              <a:rPr lang="en-US" b="1" dirty="0" smtClean="0"/>
              <a:t>Argentina and Peru were growing at around 6 percent a year since 2003</a:t>
            </a:r>
          </a:p>
          <a:p>
            <a:endParaRPr lang="en-US" b="1" dirty="0" smtClean="0"/>
          </a:p>
          <a:p>
            <a:endParaRPr lang="en-US" b="1" dirty="0" smtClean="0"/>
          </a:p>
          <a:p>
            <a:r>
              <a:rPr lang="en-US" b="1" dirty="0" smtClean="0"/>
              <a:t>Brazil and Mexico were growing at less than 3 percent a year (Brazil’s growth rate picked up only from 2008 onwards) </a:t>
            </a: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3"/>
          <p:cNvPicPr>
            <a:picLocks noChangeAspect="1" noChangeArrowheads="1"/>
          </p:cNvPicPr>
          <p:nvPr/>
        </p:nvPicPr>
        <p:blipFill>
          <a:blip r:embed="rId3" cstate="print"/>
          <a:srcRect/>
          <a:stretch>
            <a:fillRect/>
          </a:stretch>
        </p:blipFill>
        <p:spPr bwMode="auto">
          <a:xfrm>
            <a:off x="0" y="1412776"/>
            <a:ext cx="9012238" cy="5445224"/>
          </a:xfrm>
          <a:prstGeom prst="rect">
            <a:avLst/>
          </a:prstGeom>
          <a:solidFill>
            <a:schemeClr val="tx1"/>
          </a:solidFill>
          <a:ln w="9525">
            <a:noFill/>
            <a:miter lim="800000"/>
            <a:headEnd/>
            <a:tailEnd/>
          </a:ln>
        </p:spPr>
      </p:pic>
      <p:sp>
        <p:nvSpPr>
          <p:cNvPr id="3" name="Rectangle 2"/>
          <p:cNvSpPr>
            <a:spLocks noChangeArrowheads="1"/>
          </p:cNvSpPr>
          <p:nvPr/>
        </p:nvSpPr>
        <p:spPr bwMode="auto">
          <a:xfrm>
            <a:off x="179388" y="44450"/>
            <a:ext cx="8785225" cy="1368326"/>
          </a:xfrm>
          <a:prstGeom prst="rect">
            <a:avLst/>
          </a:prstGeom>
          <a:noFill/>
          <a:ln w="9525">
            <a:noFill/>
            <a:miter lim="800000"/>
            <a:headEnd/>
            <a:tailEnd/>
          </a:ln>
          <a:effectLst/>
        </p:spPr>
        <p:txBody>
          <a:bodyPr anchor="ctr"/>
          <a:lstStyle/>
          <a:p>
            <a:pPr>
              <a:defRPr/>
            </a:pPr>
            <a:r>
              <a:rPr lang="en-US" sz="2400" b="1" dirty="0" smtClean="0">
                <a:solidFill>
                  <a:srgbClr val="FFC000"/>
                </a:solidFill>
              </a:rPr>
              <a:t>Income </a:t>
            </a:r>
            <a:r>
              <a:rPr lang="en-US" sz="2400" b="1" dirty="0">
                <a:solidFill>
                  <a:srgbClr val="FFC000"/>
                </a:solidFill>
              </a:rPr>
              <a:t>of the Brazilian poor has been growing as </a:t>
            </a:r>
            <a:r>
              <a:rPr lang="en-US" sz="2400" b="1" dirty="0" smtClean="0">
                <a:solidFill>
                  <a:srgbClr val="FFC000"/>
                </a:solidFill>
              </a:rPr>
              <a:t>fast </a:t>
            </a:r>
            <a:r>
              <a:rPr lang="en-US" sz="2400" b="1" dirty="0">
                <a:solidFill>
                  <a:srgbClr val="FFC000"/>
                </a:solidFill>
              </a:rPr>
              <a:t>as per capita GDP in </a:t>
            </a:r>
            <a:r>
              <a:rPr lang="en-US" sz="2400" b="1" dirty="0" smtClean="0">
                <a:solidFill>
                  <a:srgbClr val="FFC000"/>
                </a:solidFill>
              </a:rPr>
              <a:t>China while </a:t>
            </a:r>
            <a:r>
              <a:rPr lang="en-US" sz="2400" b="1" dirty="0">
                <a:solidFill>
                  <a:srgbClr val="FFC000"/>
                </a:solidFill>
              </a:rPr>
              <a:t>income of the </a:t>
            </a:r>
            <a:r>
              <a:rPr lang="en-US" sz="2400" b="1" dirty="0" smtClean="0">
                <a:solidFill>
                  <a:srgbClr val="FFC000"/>
                </a:solidFill>
              </a:rPr>
              <a:t>richest ten percent has been </a:t>
            </a:r>
            <a:r>
              <a:rPr lang="en-US" sz="2400" b="1" dirty="0">
                <a:solidFill>
                  <a:srgbClr val="FFC000"/>
                </a:solidFill>
              </a:rPr>
              <a:t>growing </a:t>
            </a:r>
            <a:r>
              <a:rPr lang="en-US" sz="2400" b="1" dirty="0" smtClean="0">
                <a:solidFill>
                  <a:srgbClr val="FFC000"/>
                </a:solidFill>
              </a:rPr>
              <a:t>like Germany’s per </a:t>
            </a:r>
            <a:r>
              <a:rPr lang="en-US" sz="2400" b="1" dirty="0">
                <a:solidFill>
                  <a:srgbClr val="FFC000"/>
                </a:solidFill>
              </a:rPr>
              <a:t>capita GDP</a:t>
            </a:r>
            <a:r>
              <a:rPr lang="en-US" sz="3600" b="1" dirty="0">
                <a:solidFill>
                  <a:srgbClr val="FFC000"/>
                </a:solidFill>
              </a:rPr>
              <a:t> </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accent1">
                    <a:satMod val="150000"/>
                  </a:schemeClr>
                </a:solidFill>
              </a:rPr>
              <a:t>Mexico: Growth Incidence Curve 2000-2008</a:t>
            </a:r>
            <a:endParaRPr lang="en-US" dirty="0">
              <a:solidFill>
                <a:schemeClr val="accent1">
                  <a:satMod val="150000"/>
                </a:schemeClr>
              </a:solidFill>
            </a:endParaRPr>
          </a:p>
        </p:txBody>
      </p:sp>
      <p:sp>
        <p:nvSpPr>
          <p:cNvPr id="4" name="Slide Number Placeholder 3"/>
          <p:cNvSpPr>
            <a:spLocks noGrp="1"/>
          </p:cNvSpPr>
          <p:nvPr>
            <p:ph type="sldNum" sz="quarter" idx="12"/>
          </p:nvPr>
        </p:nvSpPr>
        <p:spPr/>
        <p:txBody>
          <a:bodyPr>
            <a:normAutofit/>
          </a:bodyPr>
          <a:lstStyle/>
          <a:p>
            <a:pPr>
              <a:defRPr/>
            </a:pPr>
            <a:fld id="{28A5A343-2FB9-494D-8584-89989AABBC63}" type="slidenum">
              <a:rPr lang="en-US"/>
              <a:pPr>
                <a:defRPr/>
              </a:pPr>
              <a:t>19</a:t>
            </a:fld>
            <a:endParaRPr lang="en-US"/>
          </a:p>
        </p:txBody>
      </p:sp>
      <p:graphicFrame>
        <p:nvGraphicFramePr>
          <p:cNvPr id="6" name="24 Gráfico"/>
          <p:cNvGraphicFramePr>
            <a:graphicFrameLocks noGrp="1"/>
          </p:cNvGraphicFramePr>
          <p:nvPr>
            <p:ph idx="1"/>
          </p:nvPr>
        </p:nvGraphicFramePr>
        <p:xfrm>
          <a:off x="179512" y="1556793"/>
          <a:ext cx="8507288" cy="48440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s-AR" dirty="0" smtClean="0"/>
              <a:t>Sponsors </a:t>
            </a:r>
            <a:r>
              <a:rPr lang="es-AR" dirty="0" smtClean="0"/>
              <a:t>and sources:</a:t>
            </a:r>
            <a:endParaRPr lang="en-US" dirty="0"/>
          </a:p>
        </p:txBody>
      </p:sp>
      <p:sp>
        <p:nvSpPr>
          <p:cNvPr id="3" name="Content Placeholder 2"/>
          <p:cNvSpPr>
            <a:spLocks noGrp="1"/>
          </p:cNvSpPr>
          <p:nvPr>
            <p:ph idx="1"/>
          </p:nvPr>
        </p:nvSpPr>
        <p:spPr>
          <a:xfrm>
            <a:off x="0" y="980728"/>
            <a:ext cx="9144000" cy="5877272"/>
          </a:xfrm>
        </p:spPr>
        <p:txBody>
          <a:bodyPr>
            <a:noAutofit/>
          </a:bodyPr>
          <a:lstStyle/>
          <a:p>
            <a:endParaRPr lang="es-AR" sz="2150" i="1" dirty="0" smtClean="0"/>
          </a:p>
          <a:p>
            <a:endParaRPr lang="es-AR" sz="2150" b="1" i="1" dirty="0" smtClean="0"/>
          </a:p>
          <a:p>
            <a:r>
              <a:rPr lang="es-AR" sz="2150" b="1" i="1" dirty="0" smtClean="0"/>
              <a:t>UNDP-</a:t>
            </a:r>
            <a:r>
              <a:rPr lang="es-AR" sz="2150" b="1" i="1" dirty="0" err="1" smtClean="0"/>
              <a:t>Sponsored</a:t>
            </a:r>
            <a:r>
              <a:rPr lang="es-AR" sz="2150" b="1" i="1" dirty="0" smtClean="0"/>
              <a:t> Project (</a:t>
            </a:r>
            <a:r>
              <a:rPr lang="es-AR" sz="2150" b="1" i="1" dirty="0" err="1" smtClean="0"/>
              <a:t>coordinated</a:t>
            </a:r>
            <a:r>
              <a:rPr lang="es-AR" sz="2150" b="1" i="1" dirty="0" smtClean="0"/>
              <a:t> </a:t>
            </a:r>
            <a:r>
              <a:rPr lang="es-AR" sz="2150" b="1" i="1" dirty="0" err="1" smtClean="0"/>
              <a:t>with</a:t>
            </a:r>
            <a:r>
              <a:rPr lang="es-AR" sz="2150" b="1" i="1" dirty="0" smtClean="0"/>
              <a:t> Luis F. </a:t>
            </a:r>
            <a:r>
              <a:rPr lang="es-AR" sz="2150" b="1" i="1" dirty="0" err="1" smtClean="0"/>
              <a:t>Lopez</a:t>
            </a:r>
            <a:r>
              <a:rPr lang="es-AR" sz="2150" b="1" i="1" dirty="0" smtClean="0"/>
              <a:t>-Calva)</a:t>
            </a:r>
          </a:p>
          <a:p>
            <a:r>
              <a:rPr lang="es-AR" sz="2150" b="1" i="1" dirty="0" err="1" smtClean="0"/>
              <a:t>Declining</a:t>
            </a:r>
            <a:r>
              <a:rPr lang="es-AR" sz="2150" b="1" i="1" dirty="0" smtClean="0"/>
              <a:t> </a:t>
            </a:r>
            <a:r>
              <a:rPr lang="es-AR" sz="2150" b="1" i="1" dirty="0" err="1"/>
              <a:t>Inequality</a:t>
            </a:r>
            <a:r>
              <a:rPr lang="es-AR" sz="2150" b="1" i="1" dirty="0"/>
              <a:t> in </a:t>
            </a:r>
            <a:r>
              <a:rPr lang="es-AR" sz="2150" b="1" i="1" dirty="0" err="1"/>
              <a:t>Latin</a:t>
            </a:r>
            <a:r>
              <a:rPr lang="es-AR" sz="2150" b="1" i="1" dirty="0"/>
              <a:t> </a:t>
            </a:r>
            <a:r>
              <a:rPr lang="es-AR" sz="2150" b="1" i="1" dirty="0" err="1" smtClean="0"/>
              <a:t>America</a:t>
            </a:r>
            <a:r>
              <a:rPr lang="es-AR" sz="2150" b="1" i="1" dirty="0" smtClean="0"/>
              <a:t>: A </a:t>
            </a:r>
            <a:r>
              <a:rPr lang="es-AR" sz="2150" b="1" i="1" dirty="0" err="1"/>
              <a:t>Decade</a:t>
            </a:r>
            <a:r>
              <a:rPr lang="es-AR" sz="2150" b="1" i="1" dirty="0"/>
              <a:t> of </a:t>
            </a:r>
            <a:r>
              <a:rPr lang="es-AR" sz="2150" b="1" i="1" dirty="0" err="1"/>
              <a:t>Progress</a:t>
            </a:r>
            <a:r>
              <a:rPr lang="es-AR" sz="2150" b="1" i="1" dirty="0"/>
              <a:t>? </a:t>
            </a:r>
            <a:r>
              <a:rPr lang="es-MX" sz="2150" b="1" dirty="0" err="1"/>
              <a:t>Edited</a:t>
            </a:r>
            <a:r>
              <a:rPr lang="es-MX" sz="2150" b="1" dirty="0"/>
              <a:t> </a:t>
            </a:r>
            <a:r>
              <a:rPr lang="es-MX" sz="2150" b="1" dirty="0" err="1"/>
              <a:t>by</a:t>
            </a:r>
            <a:r>
              <a:rPr lang="es-MX" sz="2150" b="1" dirty="0"/>
              <a:t> Luis F. López-Calva and Nora </a:t>
            </a:r>
            <a:r>
              <a:rPr lang="es-MX" sz="2150" b="1" dirty="0" err="1"/>
              <a:t>Lustig</a:t>
            </a:r>
            <a:r>
              <a:rPr lang="es-MX" sz="2150" b="1" dirty="0"/>
              <a:t>, Brookings </a:t>
            </a:r>
            <a:r>
              <a:rPr lang="es-MX" sz="2150" b="1" dirty="0" err="1"/>
              <a:t>Institution</a:t>
            </a:r>
            <a:r>
              <a:rPr lang="es-MX" sz="2150" b="1" dirty="0"/>
              <a:t> and UNDP, </a:t>
            </a:r>
            <a:r>
              <a:rPr lang="es-MX" sz="2150" b="1" dirty="0" smtClean="0"/>
              <a:t>2010</a:t>
            </a:r>
          </a:p>
          <a:p>
            <a:r>
              <a:rPr lang="en-US" sz="2150" b="1" dirty="0"/>
              <a:t>“Declining Inequality in Latin America: Some Economics, Some Politics,” </a:t>
            </a:r>
            <a:r>
              <a:rPr lang="en-US" sz="2150" b="1" dirty="0" err="1"/>
              <a:t>Birdsall</a:t>
            </a:r>
            <a:r>
              <a:rPr lang="en-US" sz="2150" b="1" dirty="0"/>
              <a:t>, </a:t>
            </a:r>
            <a:r>
              <a:rPr lang="en-US" sz="2150" b="1" dirty="0" err="1"/>
              <a:t>Lustig</a:t>
            </a:r>
            <a:r>
              <a:rPr lang="en-US" sz="2150" b="1" dirty="0"/>
              <a:t> and McLeod in </a:t>
            </a:r>
            <a:r>
              <a:rPr lang="en-US" sz="2150" b="1" i="1" dirty="0"/>
              <a:t>Handbook of Latin American Politics</a:t>
            </a:r>
            <a:r>
              <a:rPr lang="en-US" sz="2150" b="1" dirty="0"/>
              <a:t>, forthcoming</a:t>
            </a:r>
            <a:endParaRPr lang="es-MX" sz="2150" b="1" dirty="0" smtClean="0"/>
          </a:p>
          <a:p>
            <a:r>
              <a:rPr lang="es-MX" sz="2150" b="1" dirty="0" smtClean="0"/>
              <a:t>“</a:t>
            </a:r>
            <a:r>
              <a:rPr lang="es-MX" sz="2150" b="1" dirty="0" err="1" smtClean="0"/>
              <a:t>Declining</a:t>
            </a:r>
            <a:r>
              <a:rPr lang="es-MX" sz="2150" b="1" dirty="0" smtClean="0"/>
              <a:t> </a:t>
            </a:r>
            <a:r>
              <a:rPr lang="es-MX" sz="2150" b="1" dirty="0" err="1" smtClean="0"/>
              <a:t>Inequality</a:t>
            </a:r>
            <a:r>
              <a:rPr lang="es-MX" sz="2150" b="1" dirty="0" smtClean="0"/>
              <a:t> in </a:t>
            </a:r>
            <a:r>
              <a:rPr lang="es-MX" sz="2150" b="1" dirty="0" err="1" smtClean="0"/>
              <a:t>Latin</a:t>
            </a:r>
            <a:r>
              <a:rPr lang="es-MX" sz="2150" b="1" dirty="0" smtClean="0"/>
              <a:t> </a:t>
            </a:r>
            <a:r>
              <a:rPr lang="es-MX" sz="2150" b="1" dirty="0" err="1" smtClean="0"/>
              <a:t>America</a:t>
            </a:r>
            <a:r>
              <a:rPr lang="es-MX" sz="2150" b="1" dirty="0" smtClean="0"/>
              <a:t>: </a:t>
            </a:r>
            <a:r>
              <a:rPr lang="es-MX" sz="2150" b="1" dirty="0" err="1" smtClean="0"/>
              <a:t>How</a:t>
            </a:r>
            <a:r>
              <a:rPr lang="es-MX" sz="2150" b="1" dirty="0" smtClean="0"/>
              <a:t> </a:t>
            </a:r>
            <a:r>
              <a:rPr lang="es-MX" sz="2150" b="1" dirty="0" err="1" smtClean="0"/>
              <a:t>Much</a:t>
            </a:r>
            <a:r>
              <a:rPr lang="es-MX" sz="2150" b="1" dirty="0" smtClean="0"/>
              <a:t>, </a:t>
            </a:r>
            <a:r>
              <a:rPr lang="es-MX" sz="2150" b="1" dirty="0" err="1" smtClean="0"/>
              <a:t>Since</a:t>
            </a:r>
            <a:r>
              <a:rPr lang="es-MX" sz="2150" b="1" dirty="0" smtClean="0"/>
              <a:t> </a:t>
            </a:r>
            <a:r>
              <a:rPr lang="es-MX" sz="2150" b="1" dirty="0" err="1" smtClean="0"/>
              <a:t>When</a:t>
            </a:r>
            <a:r>
              <a:rPr lang="es-MX" sz="2150" b="1" dirty="0" smtClean="0"/>
              <a:t> and </a:t>
            </a:r>
            <a:r>
              <a:rPr lang="es-MX" sz="2150" b="1" dirty="0" err="1" smtClean="0"/>
              <a:t>Why</a:t>
            </a:r>
            <a:r>
              <a:rPr lang="es-MX" sz="2150" b="1" dirty="0" smtClean="0"/>
              <a:t>?,” </a:t>
            </a:r>
            <a:r>
              <a:rPr lang="es-MX" sz="2150" b="1" dirty="0" err="1" smtClean="0"/>
              <a:t>Lustig</a:t>
            </a:r>
            <a:r>
              <a:rPr lang="es-MX" sz="2150" b="1" dirty="0" smtClean="0"/>
              <a:t>, </a:t>
            </a:r>
            <a:r>
              <a:rPr lang="es-MX" sz="2150" b="1" dirty="0" err="1" smtClean="0"/>
              <a:t>Lopez</a:t>
            </a:r>
            <a:r>
              <a:rPr lang="es-MX" sz="2150" b="1" dirty="0" smtClean="0"/>
              <a:t>-Calva and Ortiz, </a:t>
            </a:r>
            <a:r>
              <a:rPr lang="es-MX" sz="2150" b="1" dirty="0" err="1" smtClean="0"/>
              <a:t>working</a:t>
            </a:r>
            <a:r>
              <a:rPr lang="es-MX" sz="2150" b="1" dirty="0" smtClean="0"/>
              <a:t> </a:t>
            </a:r>
            <a:r>
              <a:rPr lang="es-MX" sz="2150" b="1" dirty="0" err="1" smtClean="0"/>
              <a:t>paper</a:t>
            </a:r>
            <a:r>
              <a:rPr lang="es-MX" sz="2150" b="1" dirty="0" smtClean="0"/>
              <a:t>, Tulane </a:t>
            </a:r>
            <a:r>
              <a:rPr lang="es-MX" sz="2150" b="1" dirty="0" err="1" smtClean="0"/>
              <a:t>University</a:t>
            </a:r>
            <a:r>
              <a:rPr lang="es-MX" sz="2150" b="1" dirty="0" smtClean="0"/>
              <a:t>.</a:t>
            </a:r>
            <a:endParaRPr lang="es-MX" sz="2150" b="1" dirty="0" smtClean="0">
              <a:solidFill>
                <a:schemeClr val="bg1"/>
              </a:solidFill>
            </a:endParaRPr>
          </a:p>
          <a:p>
            <a:r>
              <a:rPr lang="en-US" sz="2150" b="1" dirty="0" smtClean="0"/>
              <a:t> </a:t>
            </a:r>
            <a:r>
              <a:rPr lang="en-US" sz="2150" b="1" dirty="0"/>
              <a:t>“Poverty and Inequality under Latin America’s New Left Regimes,” </a:t>
            </a:r>
            <a:r>
              <a:rPr lang="en-US" sz="2150" b="1" dirty="0" smtClean="0"/>
              <a:t>McLeod, Darryl and Nora </a:t>
            </a:r>
            <a:r>
              <a:rPr lang="en-US" sz="2150" b="1" dirty="0" err="1" smtClean="0"/>
              <a:t>Lustig</a:t>
            </a:r>
            <a:r>
              <a:rPr lang="en-US" sz="2150" b="1" dirty="0" smtClean="0"/>
              <a:t> (2010). Paper </a:t>
            </a:r>
            <a:r>
              <a:rPr lang="en-US" sz="2150" b="1" dirty="0"/>
              <a:t>prepared for the 15</a:t>
            </a:r>
            <a:r>
              <a:rPr lang="en-US" sz="2150" b="1" baseline="30000" dirty="0"/>
              <a:t>th</a:t>
            </a:r>
            <a:r>
              <a:rPr lang="en-US" sz="2150" b="1" dirty="0"/>
              <a:t> Annual LACEA Meeting, Medellin, Colombia: Universidad de Antioquia and Universidad </a:t>
            </a:r>
            <a:r>
              <a:rPr lang="en-US" sz="2150" b="1" dirty="0" err="1"/>
              <a:t>Eafit</a:t>
            </a:r>
            <a:r>
              <a:rPr lang="en-US" sz="2150" b="1" dirty="0" smtClean="0"/>
              <a:t>. Under revision, 2011</a:t>
            </a:r>
          </a:p>
          <a:p>
            <a:r>
              <a:rPr lang="es-ES" sz="2150" b="1" dirty="0" smtClean="0"/>
              <a:t>“Cambios en la desigualdad del ingreso en América Latina. Contribución de sus principales determinantes: 1995 – 2006” (2009) Alejo et al., PNUD </a:t>
            </a:r>
          </a:p>
          <a:p>
            <a:endParaRPr lang="es-MX" sz="2150" b="1" dirty="0" smtClean="0"/>
          </a:p>
          <a:p>
            <a:pPr>
              <a:buNone/>
            </a:pPr>
            <a:endParaRPr lang="es-MX" sz="2150" dirty="0" smtClean="0"/>
          </a:p>
        </p:txBody>
      </p:sp>
      <p:sp>
        <p:nvSpPr>
          <p:cNvPr id="4" name="Slide Number Placeholder 3"/>
          <p:cNvSpPr>
            <a:spLocks noGrp="1"/>
          </p:cNvSpPr>
          <p:nvPr>
            <p:ph type="sldNum" sz="quarter" idx="12"/>
          </p:nvPr>
        </p:nvSpPr>
        <p:spPr/>
        <p:txBody>
          <a:bodyPr/>
          <a:lstStyle/>
          <a:p>
            <a:fld id="{F0199905-B910-433B-A8EE-6F7BD097F5F2}" type="slidenum">
              <a:rPr lang="es-MX" smtClean="0"/>
              <a:pPr/>
              <a:t>2</a:t>
            </a:fld>
            <a:endParaRPr lang="es-MX"/>
          </a:p>
        </p:txBody>
      </p:sp>
    </p:spTree>
    <p:extLst>
      <p:ext uri="{BB962C8B-B14F-4D97-AF65-F5344CB8AC3E}">
        <p14:creationId xmlns:p14="http://schemas.microsoft.com/office/powerpoint/2010/main" val="1500724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Peru</a:t>
            </a:r>
            <a:r>
              <a:rPr lang="en-US" dirty="0" smtClean="0"/>
              <a:t>: </a:t>
            </a:r>
            <a:r>
              <a:rPr lang="en-US" dirty="0" smtClean="0"/>
              <a:t>Growth Incidence Curve 2001-2009</a:t>
            </a:r>
            <a:endParaRPr lang="en-US"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20</a:t>
            </a:fld>
            <a:endParaRPr lang="es-MX"/>
          </a:p>
        </p:txBody>
      </p:sp>
      <p:graphicFrame>
        <p:nvGraphicFramePr>
          <p:cNvPr id="5" name="32 Gráfico"/>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92352"/>
          </a:xfrm>
        </p:spPr>
        <p:txBody>
          <a:bodyPr/>
          <a:lstStyle/>
          <a:p>
            <a:pPr eaLnBrk="1" hangingPunct="1">
              <a:defRPr/>
            </a:pPr>
            <a:r>
              <a:rPr lang="en-US" sz="3600" dirty="0" smtClean="0"/>
              <a:t>Proximate and fundamental determinants of changes in inequality</a:t>
            </a:r>
            <a:endParaRPr lang="en-US" sz="3600" dirty="0"/>
          </a:p>
        </p:txBody>
      </p:sp>
      <p:sp>
        <p:nvSpPr>
          <p:cNvPr id="3" name="Content Placeholder 2"/>
          <p:cNvSpPr>
            <a:spLocks noGrp="1"/>
          </p:cNvSpPr>
          <p:nvPr>
            <p:ph idx="1"/>
          </p:nvPr>
        </p:nvSpPr>
        <p:spPr>
          <a:xfrm>
            <a:off x="152400" y="1752600"/>
            <a:ext cx="8763000" cy="5105400"/>
          </a:xfrm>
        </p:spPr>
        <p:txBody>
          <a:bodyPr>
            <a:normAutofit/>
          </a:bodyPr>
          <a:lstStyle/>
          <a:p>
            <a:pPr eaLnBrk="1" hangingPunct="1">
              <a:defRPr/>
            </a:pPr>
            <a:r>
              <a:rPr lang="en-US" sz="2400" b="1" dirty="0" smtClean="0"/>
              <a:t>There are many different factors that affect the distribution of income over time: “… the evolution of the distribution of income is the result of many different effects—some of them quite large—which may offset one another in whole or in part.” (Bourguignon et al., 2005)</a:t>
            </a:r>
          </a:p>
          <a:p>
            <a:pPr eaLnBrk="1" hangingPunct="1">
              <a:defRPr/>
            </a:pPr>
            <a:r>
              <a:rPr lang="en-US" sz="2400" b="1" dirty="0" smtClean="0"/>
              <a:t>Useful framework: to consider the ‘proximate’ factors that affect the distribution of income at the individual and household level:</a:t>
            </a:r>
          </a:p>
          <a:p>
            <a:pPr marL="914400" lvl="1" indent="-457200" eaLnBrk="1" hangingPunct="1">
              <a:buFont typeface="+mj-lt"/>
              <a:buAutoNum type="arabicPeriod"/>
              <a:defRPr/>
            </a:pPr>
            <a:r>
              <a:rPr lang="en-US" sz="2000" b="1" dirty="0" smtClean="0"/>
              <a:t>Socio</a:t>
            </a:r>
            <a:r>
              <a:rPr lang="en-US" sz="2000" b="1" dirty="0" smtClean="0"/>
              <a:t>-demographic </a:t>
            </a:r>
            <a:r>
              <a:rPr lang="en-US" sz="2000" b="1" dirty="0" smtClean="0"/>
              <a:t>factors: dependency ratios and proportion of working adults </a:t>
            </a:r>
          </a:p>
          <a:p>
            <a:pPr marL="914400" lvl="1" indent="-457200">
              <a:buFont typeface="+mj-lt"/>
              <a:buAutoNum type="arabicPeriod"/>
              <a:defRPr/>
            </a:pPr>
            <a:r>
              <a:rPr lang="en-US" sz="2000" b="1" dirty="0"/>
              <a:t>Distribution of assets and personal </a:t>
            </a:r>
            <a:r>
              <a:rPr lang="en-US" sz="2000" b="1" dirty="0" smtClean="0"/>
              <a:t>characteristics. </a:t>
            </a:r>
          </a:p>
          <a:p>
            <a:pPr marL="914400" lvl="1" indent="-457200">
              <a:buFont typeface="+mj-lt"/>
              <a:buAutoNum type="arabicPeriod"/>
              <a:defRPr/>
            </a:pPr>
            <a:r>
              <a:rPr lang="en-US" sz="2000" b="1" dirty="0" smtClean="0"/>
              <a:t>Return </a:t>
            </a:r>
            <a:r>
              <a:rPr lang="en-US" sz="2000" b="1" dirty="0"/>
              <a:t>to assets and characteristics</a:t>
            </a:r>
          </a:p>
          <a:p>
            <a:pPr marL="914400" lvl="1" indent="-457200">
              <a:buFont typeface="+mj-lt"/>
              <a:buAutoNum type="arabicPeriod"/>
              <a:defRPr/>
            </a:pPr>
            <a:r>
              <a:rPr lang="en-US" sz="2000" b="1" dirty="0" smtClean="0"/>
              <a:t>Transfers </a:t>
            </a:r>
            <a:r>
              <a:rPr lang="en-US" sz="2000" b="1" dirty="0"/>
              <a:t>(private and public)</a:t>
            </a:r>
          </a:p>
          <a:p>
            <a:pPr marL="914400" lvl="1" indent="-457200" eaLnBrk="1" hangingPunct="1">
              <a:buFont typeface="+mj-lt"/>
              <a:buAutoNum type="arabicPeriod"/>
              <a:defRPr/>
            </a:pPr>
            <a:endParaRPr lang="en-US" sz="2000" b="1" dirty="0" smtClean="0"/>
          </a:p>
          <a:p>
            <a:pPr eaLnBrk="1" hangingPunct="1">
              <a:defRPr/>
            </a:pPr>
            <a:endParaRPr lang="en-US" b="1" dirty="0" smtClean="0"/>
          </a:p>
          <a:p>
            <a:pPr eaLnBrk="1" hangingPunct="1">
              <a:defRPr/>
            </a:pPr>
            <a:endParaRPr lang="en-US" sz="3600" dirty="0" smtClean="0">
              <a:effectLst>
                <a:outerShdw blurRad="38100" dist="38100" dir="2700000" algn="tl">
                  <a:srgbClr val="000000">
                    <a:alpha val="43137"/>
                  </a:srgbClr>
                </a:outerShdw>
              </a:effectLst>
            </a:endParaRPr>
          </a:p>
          <a:p>
            <a:pPr eaLnBrk="1" hangingPunct="1">
              <a:buFont typeface="Wingdings 2" pitchFamily="18" charset="2"/>
              <a:buNone/>
              <a:defRPr/>
            </a:pPr>
            <a:endParaRPr lang="en-US" dirty="0"/>
          </a:p>
        </p:txBody>
      </p:sp>
      <p:sp>
        <p:nvSpPr>
          <p:cNvPr id="4" name="Slide Number Placeholder 3"/>
          <p:cNvSpPr>
            <a:spLocks noGrp="1"/>
          </p:cNvSpPr>
          <p:nvPr>
            <p:ph type="sldNum" sz="quarter" idx="12"/>
          </p:nvPr>
        </p:nvSpPr>
        <p:spPr/>
        <p:txBody>
          <a:bodyPr/>
          <a:lstStyle/>
          <a:p>
            <a:pPr>
              <a:defRPr/>
            </a:pPr>
            <a:fld id="{BAE11517-3928-4E37-95FD-35B38B4DA1EF}" type="slidenum">
              <a:rPr lang="en-US" smtClean="0"/>
              <a:pPr>
                <a:defRPr/>
              </a:pPr>
              <a:t>21</a:t>
            </a:fld>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Decomposition results (</a:t>
            </a:r>
            <a:r>
              <a:rPr lang="en-US" dirty="0" err="1" smtClean="0"/>
              <a:t>Alejo</a:t>
            </a:r>
            <a:r>
              <a:rPr lang="en-US" dirty="0" smtClean="0"/>
              <a:t> et al., 2009):</a:t>
            </a:r>
            <a:endParaRPr lang="en-US" dirty="0"/>
          </a:p>
        </p:txBody>
      </p:sp>
      <p:sp>
        <p:nvSpPr>
          <p:cNvPr id="3" name="Content Placeholder 2"/>
          <p:cNvSpPr>
            <a:spLocks noGrp="1"/>
          </p:cNvSpPr>
          <p:nvPr>
            <p:ph idx="1"/>
          </p:nvPr>
        </p:nvSpPr>
        <p:spPr>
          <a:xfrm>
            <a:off x="381000" y="1752600"/>
            <a:ext cx="8382000" cy="5105400"/>
          </a:xfrm>
        </p:spPr>
        <p:txBody>
          <a:bodyPr>
            <a:normAutofit fontScale="85000" lnSpcReduction="20000"/>
          </a:bodyPr>
          <a:lstStyle/>
          <a:p>
            <a:pPr eaLnBrk="1" hangingPunct="1">
              <a:defRPr/>
            </a:pPr>
            <a:r>
              <a:rPr lang="en-US" sz="4400" b="1" i="1" dirty="0" smtClean="0"/>
              <a:t>Demographics: </a:t>
            </a:r>
            <a:r>
              <a:rPr lang="en-US" sz="4400" b="1" dirty="0" smtClean="0"/>
              <a:t>Changes in the ratio of adults per household were equalizing, albeit the orders of magnitude were generally smaller except for Peru.</a:t>
            </a:r>
          </a:p>
          <a:p>
            <a:pPr eaLnBrk="1" hangingPunct="1">
              <a:defRPr/>
            </a:pPr>
            <a:endParaRPr lang="en-US" sz="4400" b="1" dirty="0" smtClean="0"/>
          </a:p>
          <a:p>
            <a:pPr eaLnBrk="1" hangingPunct="1">
              <a:defRPr/>
            </a:pPr>
            <a:r>
              <a:rPr lang="en-US" sz="4400" b="1" i="1" dirty="0" smtClean="0"/>
              <a:t>Labor force participation: </a:t>
            </a:r>
            <a:r>
              <a:rPr lang="en-US" sz="4400" b="1" dirty="0" smtClean="0"/>
              <a:t>With the exception of Peru, changes in labor force participation (the proportion of working adults) were equalizing.  This effect was stronger in Argentina.</a:t>
            </a:r>
          </a:p>
          <a:p>
            <a:pPr eaLnBrk="1" hangingPunct="1">
              <a:buFont typeface="Wingdings 2" pitchFamily="18" charset="2"/>
              <a:buNone/>
              <a:defRPr/>
            </a:pPr>
            <a:endParaRPr lang="en-US" sz="4400" b="1" dirty="0" smtClean="0"/>
          </a:p>
          <a:p>
            <a:pPr eaLnBrk="1" hangingPunct="1">
              <a:defRPr/>
            </a:pPr>
            <a:endParaRPr lang="en-US" sz="4400" b="1" dirty="0" smtClean="0"/>
          </a:p>
          <a:p>
            <a:pPr eaLnBrk="1" hangingPunct="1">
              <a:defRPr/>
            </a:pPr>
            <a:endParaRPr lang="en-US" sz="4400" b="1" dirty="0" smtClean="0"/>
          </a:p>
          <a:p>
            <a:pPr eaLnBrk="1" hangingPunct="1">
              <a:defRPr/>
            </a:pPr>
            <a:endParaRPr lang="en-US" sz="3600" dirty="0" smtClean="0"/>
          </a:p>
          <a:p>
            <a:pPr eaLnBrk="1" hangingPunct="1">
              <a:buFont typeface="Wingdings 2" pitchFamily="18" charset="2"/>
              <a:buNone/>
              <a:defRPr/>
            </a:pPr>
            <a:endParaRPr lang="en-US" sz="3600" dirty="0"/>
          </a:p>
        </p:txBody>
      </p:sp>
      <p:sp>
        <p:nvSpPr>
          <p:cNvPr id="4" name="Slide Number Placeholder 3"/>
          <p:cNvSpPr>
            <a:spLocks noGrp="1"/>
          </p:cNvSpPr>
          <p:nvPr>
            <p:ph type="sldNum" sz="quarter" idx="12"/>
          </p:nvPr>
        </p:nvSpPr>
        <p:spPr/>
        <p:txBody>
          <a:bodyPr/>
          <a:lstStyle/>
          <a:p>
            <a:pPr>
              <a:defRPr/>
            </a:pPr>
            <a:fld id="{60E06A59-8B1C-48CD-87EB-9AFF0657CA40}" type="slidenum">
              <a:rPr lang="en-US" smtClean="0"/>
              <a:pPr>
                <a:defRPr/>
              </a:pPr>
              <a:t>22</a:t>
            </a:fld>
            <a:endParaRPr lang="en-US"/>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Decomposition results (</a:t>
            </a:r>
            <a:r>
              <a:rPr lang="en-US" dirty="0" err="1" smtClean="0"/>
              <a:t>Alejo</a:t>
            </a:r>
            <a:r>
              <a:rPr lang="en-US" dirty="0" smtClean="0"/>
              <a:t> et al., 2009):</a:t>
            </a:r>
            <a:endParaRPr lang="en-US" dirty="0"/>
          </a:p>
        </p:txBody>
      </p:sp>
      <p:sp>
        <p:nvSpPr>
          <p:cNvPr id="3" name="Content Placeholder 2"/>
          <p:cNvSpPr>
            <a:spLocks noGrp="1"/>
          </p:cNvSpPr>
          <p:nvPr>
            <p:ph idx="1"/>
          </p:nvPr>
        </p:nvSpPr>
        <p:spPr>
          <a:xfrm>
            <a:off x="381000" y="1752600"/>
            <a:ext cx="8382000" cy="5105400"/>
          </a:xfrm>
        </p:spPr>
        <p:txBody>
          <a:bodyPr>
            <a:normAutofit fontScale="47500" lnSpcReduction="20000"/>
          </a:bodyPr>
          <a:lstStyle/>
          <a:p>
            <a:pPr eaLnBrk="1" hangingPunct="1">
              <a:buFont typeface="Wingdings 2" pitchFamily="18" charset="2"/>
              <a:buNone/>
              <a:defRPr/>
            </a:pPr>
            <a:endParaRPr lang="en-US" sz="4400" b="1" dirty="0" smtClean="0"/>
          </a:p>
          <a:p>
            <a:pPr eaLnBrk="1" hangingPunct="1">
              <a:defRPr/>
            </a:pPr>
            <a:r>
              <a:rPr lang="en-US" sz="5900" b="1" i="1" dirty="0" smtClean="0"/>
              <a:t>Labor income (Earnings): </a:t>
            </a:r>
            <a:endParaRPr lang="en-US" sz="5900" b="1" i="1" dirty="0" smtClean="0"/>
          </a:p>
          <a:p>
            <a:pPr lvl="1">
              <a:defRPr/>
            </a:pPr>
            <a:r>
              <a:rPr lang="en-US" sz="5500" b="1" dirty="0" smtClean="0"/>
              <a:t>In </a:t>
            </a:r>
            <a:r>
              <a:rPr lang="en-US" sz="5500" b="1" dirty="0" smtClean="0"/>
              <a:t>Argentina, Brazil, and Mexico between 44% and 65% of the decline in overall inequality is due to a reduction in earnings per working adult inequality. </a:t>
            </a:r>
            <a:endParaRPr lang="en-US" sz="5500" b="1" dirty="0" smtClean="0"/>
          </a:p>
          <a:p>
            <a:pPr lvl="1">
              <a:defRPr/>
            </a:pPr>
            <a:r>
              <a:rPr lang="en-US" sz="5500" b="1" dirty="0" smtClean="0"/>
              <a:t>In </a:t>
            </a:r>
            <a:r>
              <a:rPr lang="en-US" sz="5500" b="1" dirty="0" smtClean="0"/>
              <a:t>Peru, </a:t>
            </a:r>
            <a:r>
              <a:rPr lang="en-US" sz="5500" b="1" dirty="0" smtClean="0"/>
              <a:t>changes </a:t>
            </a:r>
            <a:r>
              <a:rPr lang="en-US" sz="5500" b="1" dirty="0" smtClean="0"/>
              <a:t>in earnings inequality were </a:t>
            </a:r>
            <a:r>
              <a:rPr lang="en-US" sz="5500" b="1" dirty="0" err="1" smtClean="0"/>
              <a:t>unequalizing</a:t>
            </a:r>
            <a:r>
              <a:rPr lang="en-US" sz="5500" b="1" dirty="0" smtClean="0"/>
              <a:t> at the household level but not so at the individual workers’ level.</a:t>
            </a:r>
          </a:p>
          <a:p>
            <a:pPr eaLnBrk="1" hangingPunct="1">
              <a:defRPr/>
            </a:pPr>
            <a:r>
              <a:rPr lang="en-US" sz="5900" b="1" i="1" dirty="0" smtClean="0"/>
              <a:t>Non-labor income: </a:t>
            </a:r>
            <a:r>
              <a:rPr lang="en-US" sz="5900" b="1" dirty="0" smtClean="0"/>
              <a:t>Changes in the distribution of non-labor income were equalizing; the contribution of this factor was quite high in Brazil and Peru  (45% and 90%, respectively).</a:t>
            </a:r>
          </a:p>
          <a:p>
            <a:pPr eaLnBrk="1" hangingPunct="1">
              <a:buFont typeface="Wingdings 2" pitchFamily="18" charset="2"/>
              <a:buNone/>
              <a:defRPr/>
            </a:pPr>
            <a:endParaRPr lang="en-US" sz="5900" b="1" dirty="0" smtClean="0"/>
          </a:p>
          <a:p>
            <a:pPr eaLnBrk="1" hangingPunct="1">
              <a:buFont typeface="Wingdings 2" pitchFamily="18" charset="2"/>
              <a:buNone/>
              <a:defRPr/>
            </a:pPr>
            <a:r>
              <a:rPr lang="en-US" sz="5900" b="1" dirty="0" smtClean="0"/>
              <a:t>	</a:t>
            </a:r>
          </a:p>
          <a:p>
            <a:pPr eaLnBrk="1" hangingPunct="1">
              <a:defRPr/>
            </a:pPr>
            <a:endParaRPr lang="en-US" sz="3600" dirty="0" smtClean="0"/>
          </a:p>
          <a:p>
            <a:pPr eaLnBrk="1" hangingPunct="1">
              <a:buFont typeface="Wingdings 2" pitchFamily="18" charset="2"/>
              <a:buNone/>
              <a:defRPr/>
            </a:pPr>
            <a:endParaRPr lang="en-US" sz="3600" dirty="0"/>
          </a:p>
        </p:txBody>
      </p:sp>
      <p:sp>
        <p:nvSpPr>
          <p:cNvPr id="4" name="Slide Number Placeholder 3"/>
          <p:cNvSpPr>
            <a:spLocks noGrp="1"/>
          </p:cNvSpPr>
          <p:nvPr>
            <p:ph type="sldNum" sz="quarter" idx="12"/>
          </p:nvPr>
        </p:nvSpPr>
        <p:spPr/>
        <p:txBody>
          <a:bodyPr/>
          <a:lstStyle/>
          <a:p>
            <a:pPr>
              <a:defRPr/>
            </a:pPr>
            <a:fld id="{043ECDB9-34DC-4D3D-A8EC-46499640DEA3}" type="slidenum">
              <a:rPr lang="en-US" smtClean="0"/>
              <a:pPr>
                <a:defRPr/>
              </a:pPr>
              <a:t>23</a:t>
            </a:fld>
            <a:endParaRPr lang="en-US"/>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Decomposition results (</a:t>
            </a:r>
            <a:r>
              <a:rPr lang="en-US" dirty="0" err="1" smtClean="0"/>
              <a:t>Alejo</a:t>
            </a:r>
            <a:r>
              <a:rPr lang="en-US" dirty="0" smtClean="0"/>
              <a:t> et al., 2009):</a:t>
            </a:r>
            <a:endParaRPr lang="en-US" dirty="0"/>
          </a:p>
        </p:txBody>
      </p:sp>
      <p:sp>
        <p:nvSpPr>
          <p:cNvPr id="3" name="Content Placeholder 2"/>
          <p:cNvSpPr>
            <a:spLocks noGrp="1"/>
          </p:cNvSpPr>
          <p:nvPr>
            <p:ph idx="1"/>
          </p:nvPr>
        </p:nvSpPr>
        <p:spPr>
          <a:xfrm>
            <a:off x="381000" y="1752600"/>
            <a:ext cx="8382000" cy="5105400"/>
          </a:xfrm>
        </p:spPr>
        <p:txBody>
          <a:bodyPr>
            <a:normAutofit fontScale="70000" lnSpcReduction="20000"/>
          </a:bodyPr>
          <a:lstStyle/>
          <a:p>
            <a:pPr eaLnBrk="1" hangingPunct="1">
              <a:buFont typeface="Wingdings 2" pitchFamily="18" charset="2"/>
              <a:buNone/>
              <a:defRPr/>
            </a:pPr>
            <a:endParaRPr lang="en-US" sz="4400" b="1" dirty="0" smtClean="0"/>
          </a:p>
          <a:p>
            <a:pPr eaLnBrk="1" hangingPunct="1">
              <a:buFont typeface="Wingdings 2" pitchFamily="18" charset="2"/>
              <a:buNone/>
              <a:defRPr/>
            </a:pPr>
            <a:endParaRPr lang="en-US" sz="6000" b="1" dirty="0" smtClean="0"/>
          </a:p>
          <a:p>
            <a:pPr eaLnBrk="1" hangingPunct="1">
              <a:buFont typeface="Wingdings 2" pitchFamily="18" charset="2"/>
              <a:buNone/>
              <a:defRPr/>
            </a:pPr>
            <a:r>
              <a:rPr lang="en-US" sz="6000" b="1" dirty="0" smtClean="0"/>
              <a:t>	=&gt; Decline in labor inc0me (except for Peru at the household level) and non-labor income inequality important determinants of the decline in overall income inequality (in per capita household income)</a:t>
            </a:r>
          </a:p>
          <a:p>
            <a:pPr eaLnBrk="1" hangingPunct="1">
              <a:defRPr/>
            </a:pPr>
            <a:endParaRPr lang="en-US" sz="4400" b="1" dirty="0" smtClean="0"/>
          </a:p>
          <a:p>
            <a:pPr eaLnBrk="1" hangingPunct="1">
              <a:defRPr/>
            </a:pPr>
            <a:endParaRPr lang="en-US" sz="4400" b="1" dirty="0" smtClean="0"/>
          </a:p>
          <a:p>
            <a:pPr eaLnBrk="1" hangingPunct="1">
              <a:defRPr/>
            </a:pPr>
            <a:endParaRPr lang="en-US" sz="3600" dirty="0" smtClean="0"/>
          </a:p>
          <a:p>
            <a:pPr eaLnBrk="1" hangingPunct="1">
              <a:buFont typeface="Wingdings 2" pitchFamily="18" charset="2"/>
              <a:buNone/>
              <a:defRPr/>
            </a:pPr>
            <a:endParaRPr lang="en-US" sz="3600" dirty="0"/>
          </a:p>
        </p:txBody>
      </p:sp>
      <p:sp>
        <p:nvSpPr>
          <p:cNvPr id="4" name="Slide Number Placeholder 3"/>
          <p:cNvSpPr>
            <a:spLocks noGrp="1"/>
          </p:cNvSpPr>
          <p:nvPr>
            <p:ph type="sldNum" sz="quarter" idx="12"/>
          </p:nvPr>
        </p:nvSpPr>
        <p:spPr/>
        <p:txBody>
          <a:bodyPr/>
          <a:lstStyle/>
          <a:p>
            <a:pPr>
              <a:defRPr/>
            </a:pPr>
            <a:fld id="{4B9F8BDC-5DE2-4A84-BC1B-024456EFB96C}" type="slidenum">
              <a:rPr lang="en-US" smtClean="0"/>
              <a:pPr>
                <a:defRPr/>
              </a:pPr>
              <a:t>24</a:t>
            </a:fld>
            <a:endParaRPr lang="en-US"/>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Why has inequality declined? Main findings</a:t>
            </a:r>
            <a:endParaRPr lang="en-US" dirty="0"/>
          </a:p>
        </p:txBody>
      </p:sp>
      <p:sp>
        <p:nvSpPr>
          <p:cNvPr id="3" name="Content Placeholder 2"/>
          <p:cNvSpPr>
            <a:spLocks noGrp="1"/>
          </p:cNvSpPr>
          <p:nvPr>
            <p:ph idx="1"/>
          </p:nvPr>
        </p:nvSpPr>
        <p:spPr>
          <a:xfrm>
            <a:off x="457200" y="1340768"/>
            <a:ext cx="8686800" cy="5745832"/>
          </a:xfrm>
        </p:spPr>
        <p:txBody>
          <a:bodyPr>
            <a:normAutofit fontScale="92500" lnSpcReduction="10000"/>
          </a:bodyPr>
          <a:lstStyle/>
          <a:p>
            <a:pPr eaLnBrk="1" hangingPunct="1">
              <a:defRPr/>
            </a:pPr>
            <a:r>
              <a:rPr lang="en-US" b="1" dirty="0" smtClean="0"/>
              <a:t>Educational upgrading and a more equal distribution of educational attainment have been equalizing (quantity effect)</a:t>
            </a:r>
            <a:r>
              <a:rPr lang="en-US" b="1" dirty="0" smtClean="0"/>
              <a:t>.</a:t>
            </a:r>
            <a:endParaRPr lang="en-US" b="1" dirty="0" smtClean="0"/>
          </a:p>
          <a:p>
            <a:pPr eaLnBrk="1" hangingPunct="1">
              <a:defRPr/>
            </a:pPr>
            <a:r>
              <a:rPr lang="en-US" b="1" dirty="0" smtClean="0"/>
              <a:t>Changes in the steepness of the returns to education curve have been equalizing at the individual workers level (price effect). Except for Peru, they have been equalizing at the household level too. </a:t>
            </a:r>
          </a:p>
          <a:p>
            <a:pPr eaLnBrk="1" hangingPunct="1">
              <a:defRPr/>
            </a:pPr>
            <a:r>
              <a:rPr lang="en-US" b="1" dirty="0" smtClean="0"/>
              <a:t>Changes in government transfers were equalizing: more progressive government transfers (monetary and in-kind transfers); expansion of coverage, increase in the amount of transfers per capita, better targeting.</a:t>
            </a:r>
          </a:p>
          <a:p>
            <a:pPr eaLnBrk="1" hangingPunct="1">
              <a:defRPr/>
            </a:pPr>
            <a:endParaRPr lang="en-US" b="1" dirty="0" smtClean="0"/>
          </a:p>
        </p:txBody>
      </p:sp>
      <p:sp>
        <p:nvSpPr>
          <p:cNvPr id="4" name="Slide Number Placeholder 3"/>
          <p:cNvSpPr>
            <a:spLocks noGrp="1"/>
          </p:cNvSpPr>
          <p:nvPr>
            <p:ph type="sldNum" sz="quarter" idx="12"/>
          </p:nvPr>
        </p:nvSpPr>
        <p:spPr/>
        <p:txBody>
          <a:bodyPr/>
          <a:lstStyle/>
          <a:p>
            <a:pPr>
              <a:defRPr/>
            </a:pPr>
            <a:fld id="{C5012254-0578-4AA6-99FE-EBC432D040AB}"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672B40B-87C1-475C-AC8F-BF68BDB8C850}" type="slidenum">
              <a:rPr lang="en-US"/>
              <a:pPr>
                <a:defRPr/>
              </a:pPr>
              <a:t>26</a:t>
            </a:fld>
            <a:endParaRPr lang="en-US"/>
          </a:p>
        </p:txBody>
      </p:sp>
      <p:pic>
        <p:nvPicPr>
          <p:cNvPr id="67587" name="Picture 4"/>
          <p:cNvPicPr>
            <a:picLocks noChangeAspect="1" noChangeArrowheads="1"/>
          </p:cNvPicPr>
          <p:nvPr/>
        </p:nvPicPr>
        <p:blipFill>
          <a:blip r:embed="rId3" cstate="print"/>
          <a:srcRect/>
          <a:stretch>
            <a:fillRect/>
          </a:stretch>
        </p:blipFill>
        <p:spPr bwMode="auto">
          <a:xfrm>
            <a:off x="876300" y="0"/>
            <a:ext cx="7734300" cy="66294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Why has the skill premium declined?</a:t>
            </a:r>
            <a:endParaRPr lang="en-US" dirty="0"/>
          </a:p>
        </p:txBody>
      </p:sp>
      <p:sp>
        <p:nvSpPr>
          <p:cNvPr id="69635" name="Content Placeholder 2"/>
          <p:cNvSpPr>
            <a:spLocks noGrp="1"/>
          </p:cNvSpPr>
          <p:nvPr>
            <p:ph idx="1"/>
          </p:nvPr>
        </p:nvSpPr>
        <p:spPr>
          <a:xfrm>
            <a:off x="457200" y="1371600"/>
            <a:ext cx="8686800" cy="5715000"/>
          </a:xfrm>
        </p:spPr>
        <p:txBody>
          <a:bodyPr/>
          <a:lstStyle/>
          <a:p>
            <a:pPr eaLnBrk="1" hangingPunct="1"/>
            <a:r>
              <a:rPr lang="en-US" b="1" i="1" smtClean="0"/>
              <a:t>Increase in relative demand for skilled labor petered out:</a:t>
            </a:r>
            <a:r>
              <a:rPr lang="en-US" b="1" smtClean="0"/>
              <a:t> Fading of the unequalizing effect of skill-biased technical change in the 1990s: Argentina, Mexico &amp; Peru. </a:t>
            </a:r>
          </a:p>
          <a:p>
            <a:pPr eaLnBrk="1" hangingPunct="1"/>
            <a:endParaRPr lang="en-US" b="1" smtClean="0"/>
          </a:p>
          <a:p>
            <a:pPr eaLnBrk="1" hangingPunct="1"/>
            <a:r>
              <a:rPr lang="en-US" b="1" i="1" smtClean="0"/>
              <a:t>Decline in relative supply of low-skilled workers:</a:t>
            </a:r>
            <a:r>
              <a:rPr lang="en-US" b="1" smtClean="0"/>
              <a:t> Expansion of basic education since the 1990s: Brazil, Mexico and Peru .</a:t>
            </a:r>
          </a:p>
        </p:txBody>
      </p:sp>
      <p:sp>
        <p:nvSpPr>
          <p:cNvPr id="4" name="Slide Number Placeholder 3"/>
          <p:cNvSpPr>
            <a:spLocks noGrp="1"/>
          </p:cNvSpPr>
          <p:nvPr>
            <p:ph type="sldNum" sz="quarter" idx="12"/>
          </p:nvPr>
        </p:nvSpPr>
        <p:spPr/>
        <p:txBody>
          <a:bodyPr/>
          <a:lstStyle/>
          <a:p>
            <a:pPr>
              <a:defRPr/>
            </a:pPr>
            <a:fld id="{FC23C1DB-138B-4379-B1DD-5B42E0A1ECA9}"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BA7DF87-0B24-402A-B866-C0934A81E978}" type="slidenum">
              <a:rPr lang="en-US"/>
              <a:pPr>
                <a:defRPr/>
              </a:pPr>
              <a:t>28</a:t>
            </a:fld>
            <a:endParaRPr lang="en-US"/>
          </a:p>
        </p:txBody>
      </p:sp>
      <p:pic>
        <p:nvPicPr>
          <p:cNvPr id="70659" name="Picture 2"/>
          <p:cNvPicPr>
            <a:picLocks noChangeAspect="1" noChangeArrowheads="1"/>
          </p:cNvPicPr>
          <p:nvPr/>
        </p:nvPicPr>
        <p:blipFill>
          <a:blip r:embed="rId2" cstate="print"/>
          <a:srcRect/>
          <a:stretch>
            <a:fillRect/>
          </a:stretch>
        </p:blipFill>
        <p:spPr bwMode="auto">
          <a:xfrm>
            <a:off x="-47625" y="119063"/>
            <a:ext cx="8886825" cy="6738937"/>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Why has earnings inequality declined? </a:t>
            </a:r>
            <a:endParaRPr lang="en-US" dirty="0"/>
          </a:p>
        </p:txBody>
      </p:sp>
      <p:sp>
        <p:nvSpPr>
          <p:cNvPr id="72707" name="Content Placeholder 2"/>
          <p:cNvSpPr>
            <a:spLocks noGrp="1"/>
          </p:cNvSpPr>
          <p:nvPr>
            <p:ph idx="1"/>
          </p:nvPr>
        </p:nvSpPr>
        <p:spPr>
          <a:xfrm>
            <a:off x="457200" y="1600200"/>
            <a:ext cx="8686800" cy="5486400"/>
          </a:xfrm>
        </p:spPr>
        <p:txBody>
          <a:bodyPr/>
          <a:lstStyle/>
          <a:p>
            <a:pPr eaLnBrk="1" hangingPunct="1">
              <a:buFont typeface="Wingdings 2" pitchFamily="18" charset="2"/>
              <a:buNone/>
            </a:pPr>
            <a:endParaRPr lang="en-US" b="1" dirty="0" smtClean="0"/>
          </a:p>
          <a:p>
            <a:pPr eaLnBrk="1" hangingPunct="1">
              <a:buFont typeface="Wingdings 2" pitchFamily="18" charset="2"/>
              <a:buNone/>
            </a:pPr>
            <a:r>
              <a:rPr lang="en-US" b="1" dirty="0" smtClean="0"/>
              <a:t>Other effects:</a:t>
            </a:r>
          </a:p>
          <a:p>
            <a:pPr eaLnBrk="1" hangingPunct="1"/>
            <a:r>
              <a:rPr lang="en-US" b="1" i="1" dirty="0" smtClean="0"/>
              <a:t>Decline in spatial labor market segmentation</a:t>
            </a:r>
            <a:r>
              <a:rPr lang="en-US" b="1" dirty="0" smtClean="0"/>
              <a:t> in Brazil.</a:t>
            </a:r>
          </a:p>
          <a:p>
            <a:pPr eaLnBrk="1" hangingPunct="1"/>
            <a:r>
              <a:rPr lang="en-US" b="1" dirty="0" smtClean="0"/>
              <a:t>In Argentina, the decline also driven by a pro-union government stance and by the impetus to low-skill intensive sectors from devaluation. In Brazil, increase in minimum wages.  </a:t>
            </a:r>
          </a:p>
        </p:txBody>
      </p:sp>
      <p:sp>
        <p:nvSpPr>
          <p:cNvPr id="4" name="Slide Number Placeholder 3"/>
          <p:cNvSpPr>
            <a:spLocks noGrp="1"/>
          </p:cNvSpPr>
          <p:nvPr>
            <p:ph type="sldNum" sz="quarter" idx="12"/>
          </p:nvPr>
        </p:nvSpPr>
        <p:spPr/>
        <p:txBody>
          <a:bodyPr/>
          <a:lstStyle/>
          <a:p>
            <a:pPr>
              <a:defRPr/>
            </a:pPr>
            <a:fld id="{D68612B1-8AF6-4F70-B87B-71837BF1BBED}"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ChangeAspect="1" noChangeArrowheads="1"/>
          </p:cNvPicPr>
          <p:nvPr/>
        </p:nvPicPr>
        <p:blipFill>
          <a:blip r:embed="rId2" cstate="print"/>
          <a:srcRect/>
          <a:stretch>
            <a:fillRect/>
          </a:stretch>
        </p:blipFill>
        <p:spPr bwMode="auto">
          <a:xfrm>
            <a:off x="2514600" y="457200"/>
            <a:ext cx="4343400" cy="6196013"/>
          </a:xfrm>
          <a:prstGeom prst="rect">
            <a:avLst/>
          </a:prstGeom>
          <a:noFill/>
          <a:ln w="9525">
            <a:noFill/>
            <a:miter lim="800000"/>
            <a:headEnd/>
            <a:tailEnd/>
          </a:ln>
        </p:spPr>
      </p:pic>
    </p:spTree>
    <p:extLst>
      <p:ext uri="{BB962C8B-B14F-4D97-AF65-F5344CB8AC3E}">
        <p14:creationId xmlns:p14="http://schemas.microsoft.com/office/powerpoint/2010/main" val="300992680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accent1">
                    <a:satMod val="150000"/>
                  </a:schemeClr>
                </a:solidFill>
              </a:rPr>
              <a:t>Why has inequality in non-labor incomes declined?</a:t>
            </a:r>
            <a:endParaRPr lang="en-US" dirty="0">
              <a:solidFill>
                <a:schemeClr val="accent1">
                  <a:satMod val="150000"/>
                </a:schemeClr>
              </a:solidFill>
            </a:endParaRPr>
          </a:p>
        </p:txBody>
      </p:sp>
      <p:sp>
        <p:nvSpPr>
          <p:cNvPr id="3" name="Content Placeholder 2"/>
          <p:cNvSpPr>
            <a:spLocks noGrp="1"/>
          </p:cNvSpPr>
          <p:nvPr>
            <p:ph idx="1"/>
          </p:nvPr>
        </p:nvSpPr>
        <p:spPr>
          <a:xfrm>
            <a:off x="457200" y="1774825"/>
            <a:ext cx="8305800" cy="5083175"/>
          </a:xfrm>
        </p:spPr>
        <p:txBody>
          <a:bodyPr rtlCol="0">
            <a:normAutofit fontScale="92500"/>
          </a:bodyPr>
          <a:lstStyle/>
          <a:p>
            <a:pPr marL="438912" indent="-320040" eaLnBrk="1" fontAlgn="auto" hangingPunct="1">
              <a:spcBef>
                <a:spcPts val="0"/>
              </a:spcBef>
              <a:spcAft>
                <a:spcPts val="0"/>
              </a:spcAft>
              <a:buFont typeface="Wingdings 2"/>
              <a:buChar char=""/>
              <a:defRPr/>
            </a:pPr>
            <a:r>
              <a:rPr lang="en-US" b="1" dirty="0" smtClean="0"/>
              <a:t>In the four countries government transfers to the poor rose and public spending became more progressive </a:t>
            </a:r>
          </a:p>
          <a:p>
            <a:pPr marL="996696" lvl="2" eaLnBrk="1" fontAlgn="auto" hangingPunct="1">
              <a:spcAft>
                <a:spcPts val="0"/>
              </a:spcAft>
              <a:buClr>
                <a:schemeClr val="accent3"/>
              </a:buClr>
              <a:buFont typeface="Arial"/>
              <a:buChar char="▪"/>
              <a:defRPr/>
            </a:pPr>
            <a:r>
              <a:rPr lang="en-US" b="1" dirty="0" smtClean="0"/>
              <a:t>In Argentina, the safety net program </a:t>
            </a:r>
            <a:r>
              <a:rPr lang="en-US" b="1" i="1" dirty="0" err="1" smtClean="0"/>
              <a:t>Jefes</a:t>
            </a:r>
            <a:r>
              <a:rPr lang="en-US" b="1" i="1" dirty="0" smtClean="0"/>
              <a:t> y </a:t>
            </a:r>
            <a:r>
              <a:rPr lang="en-US" b="1" i="1" dirty="0" err="1" smtClean="0"/>
              <a:t>Jefas</a:t>
            </a:r>
            <a:r>
              <a:rPr lang="en-US" b="1" i="1" dirty="0" smtClean="0"/>
              <a:t> de </a:t>
            </a:r>
            <a:r>
              <a:rPr lang="en-US" b="1" i="1" dirty="0" err="1" smtClean="0"/>
              <a:t>Hogar</a:t>
            </a:r>
            <a:r>
              <a:rPr lang="en-US" b="1" i="1" dirty="0" smtClean="0"/>
              <a:t>, Universal Child Allowances, pension moratorium.</a:t>
            </a:r>
            <a:endParaRPr lang="en-US" b="1" dirty="0" smtClean="0"/>
          </a:p>
          <a:p>
            <a:pPr marL="996696" lvl="2" eaLnBrk="1" fontAlgn="auto" hangingPunct="1">
              <a:spcAft>
                <a:spcPts val="0"/>
              </a:spcAft>
              <a:buClr>
                <a:schemeClr val="accent3"/>
              </a:buClr>
              <a:buFont typeface="Arial"/>
              <a:buChar char="▪"/>
              <a:defRPr/>
            </a:pPr>
            <a:r>
              <a:rPr lang="en-US" b="1" dirty="0" smtClean="0"/>
              <a:t>In Brazil and Mexico, large-scale conditional cash </a:t>
            </a:r>
            <a:r>
              <a:rPr lang="en-US" b="1" dirty="0" smtClean="0"/>
              <a:t>transfers (</a:t>
            </a:r>
            <a:r>
              <a:rPr lang="en-US" b="1" dirty="0" err="1" smtClean="0"/>
              <a:t>Bolsa</a:t>
            </a:r>
            <a:r>
              <a:rPr lang="en-US" b="1" dirty="0" smtClean="0"/>
              <a:t> </a:t>
            </a:r>
            <a:r>
              <a:rPr lang="en-US" b="1" dirty="0" err="1" smtClean="0"/>
              <a:t>Familia</a:t>
            </a:r>
            <a:r>
              <a:rPr lang="en-US" b="1" dirty="0" smtClean="0"/>
              <a:t> and BPC in Brazil and </a:t>
            </a:r>
            <a:r>
              <a:rPr lang="en-US" b="1" dirty="0" err="1" smtClean="0"/>
              <a:t>Oportunidades</a:t>
            </a:r>
            <a:r>
              <a:rPr lang="en-US" b="1" dirty="0" smtClean="0"/>
              <a:t> in Mexico) can </a:t>
            </a:r>
            <a:r>
              <a:rPr lang="en-US" b="1" dirty="0" smtClean="0"/>
              <a:t>account for between 10 and 20 percent of reduction in overall inequality. An effective redistributive machine because they cost around .5% of GDP.</a:t>
            </a:r>
          </a:p>
          <a:p>
            <a:pPr marL="996696" lvl="2" eaLnBrk="1" fontAlgn="auto" hangingPunct="1">
              <a:spcAft>
                <a:spcPts val="0"/>
              </a:spcAft>
              <a:buClr>
                <a:schemeClr val="accent3"/>
              </a:buClr>
              <a:buFont typeface="Arial"/>
              <a:buChar char="▪"/>
              <a:defRPr/>
            </a:pPr>
            <a:r>
              <a:rPr lang="en-US" b="1" dirty="0" smtClean="0"/>
              <a:t>In Peru, in-kind transfers for food programs and health. Also access to basic infrastructure for the poor rose.</a:t>
            </a:r>
          </a:p>
          <a:p>
            <a:pPr marL="996696" lvl="2" eaLnBrk="1" fontAlgn="auto" hangingPunct="1">
              <a:spcAft>
                <a:spcPts val="0"/>
              </a:spcAft>
              <a:buClr>
                <a:schemeClr val="accent3"/>
              </a:buClr>
              <a:buFont typeface="Arial"/>
              <a:buChar char="▪"/>
              <a:defRPr/>
            </a:pPr>
            <a:endParaRPr lang="en-US" dirty="0" smtClean="0"/>
          </a:p>
        </p:txBody>
      </p:sp>
      <p:sp>
        <p:nvSpPr>
          <p:cNvPr id="4" name="Slide Number Placeholder 3"/>
          <p:cNvSpPr>
            <a:spLocks noGrp="1"/>
          </p:cNvSpPr>
          <p:nvPr>
            <p:ph type="sldNum" sz="quarter" idx="12"/>
          </p:nvPr>
        </p:nvSpPr>
        <p:spPr/>
        <p:txBody>
          <a:bodyPr/>
          <a:lstStyle/>
          <a:p>
            <a:pPr>
              <a:defRPr/>
            </a:pPr>
            <a:fld id="{587F0746-104B-42DF-8871-55CB4F305BA5}" type="slidenum">
              <a:rPr lang="en-US"/>
              <a:pPr>
                <a:defRPr/>
              </a:pPr>
              <a:t>30</a:t>
            </a:fld>
            <a:endParaRPr lang="en-US"/>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accent1">
                    <a:satMod val="150000"/>
                  </a:schemeClr>
                </a:solidFill>
              </a:rPr>
              <a:t>Conclusions</a:t>
            </a:r>
            <a:endParaRPr lang="en-US" dirty="0">
              <a:solidFill>
                <a:schemeClr val="accent1">
                  <a:satMod val="150000"/>
                </a:schemeClr>
              </a:solidFill>
            </a:endParaRPr>
          </a:p>
        </p:txBody>
      </p:sp>
      <p:sp>
        <p:nvSpPr>
          <p:cNvPr id="74755" name="Content Placeholder 2"/>
          <p:cNvSpPr>
            <a:spLocks noGrp="1"/>
          </p:cNvSpPr>
          <p:nvPr>
            <p:ph idx="1"/>
          </p:nvPr>
        </p:nvSpPr>
        <p:spPr/>
        <p:txBody>
          <a:bodyPr/>
          <a:lstStyle/>
          <a:p>
            <a:pPr eaLnBrk="1" hangingPunct="1"/>
            <a:r>
              <a:rPr lang="en-US" sz="2800" b="1" dirty="0" smtClean="0"/>
              <a:t>In the race between skill-biased technological change and educational upgrading, in the last ten years the latter has taken the lead (Tinbergen’s hypothesis)</a:t>
            </a:r>
          </a:p>
          <a:p>
            <a:pPr eaLnBrk="1" hangingPunct="1"/>
            <a:r>
              <a:rPr lang="en-US" sz="2800" b="1" dirty="0" smtClean="0"/>
              <a:t>Perhaps as a consequence of democratization and political competition, government (cash and in-kind) transfers have become more generous and </a:t>
            </a:r>
            <a:r>
              <a:rPr lang="en-US" sz="2800" b="1" dirty="0" smtClean="0"/>
              <a:t>better targeted </a:t>
            </a:r>
            <a:r>
              <a:rPr lang="en-US" sz="2800" b="1" dirty="0" smtClean="0"/>
              <a:t>to the poor</a:t>
            </a:r>
          </a:p>
          <a:p>
            <a:pPr eaLnBrk="1" hangingPunct="1"/>
            <a:endParaRPr lang="en-US" sz="4800" b="1" dirty="0" smtClean="0"/>
          </a:p>
        </p:txBody>
      </p:sp>
      <p:sp>
        <p:nvSpPr>
          <p:cNvPr id="4" name="Slide Number Placeholder 3"/>
          <p:cNvSpPr>
            <a:spLocks noGrp="1"/>
          </p:cNvSpPr>
          <p:nvPr>
            <p:ph type="sldNum" sz="quarter" idx="12"/>
          </p:nvPr>
        </p:nvSpPr>
        <p:spPr/>
        <p:txBody>
          <a:bodyPr>
            <a:normAutofit/>
          </a:bodyPr>
          <a:lstStyle/>
          <a:p>
            <a:pPr>
              <a:defRPr/>
            </a:pPr>
            <a:fld id="{EB5E46A0-9FC8-4776-9034-CAA595A3B0F5}" type="slidenum">
              <a:rPr lang="en-US"/>
              <a:pPr>
                <a:defRPr/>
              </a:pPr>
              <a:t>31</a:t>
            </a:fld>
            <a:endParaRPr lang="en-US"/>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hangingPunct="1">
              <a:defRPr/>
            </a:pPr>
            <a:r>
              <a:rPr lang="en-US" sz="2800" dirty="0" smtClean="0"/>
              <a:t/>
            </a:r>
            <a:br>
              <a:rPr lang="en-US" sz="2800" dirty="0" smtClean="0"/>
            </a:br>
            <a:r>
              <a:rPr lang="en-US" sz="4000" dirty="0" smtClean="0"/>
              <a:t>Is Inequality Likely to Continue to Fall? </a:t>
            </a:r>
            <a:r>
              <a:rPr lang="en-US" sz="2800" dirty="0" smtClean="0"/>
              <a:t/>
            </a:r>
            <a:br>
              <a:rPr lang="en-US" sz="2800" dirty="0" smtClean="0"/>
            </a:br>
            <a:endParaRPr lang="en-US" sz="2800" dirty="0"/>
          </a:p>
        </p:txBody>
      </p:sp>
      <p:sp>
        <p:nvSpPr>
          <p:cNvPr id="3" name="Content Placeholder 2"/>
          <p:cNvSpPr>
            <a:spLocks noGrp="1"/>
          </p:cNvSpPr>
          <p:nvPr>
            <p:ph idx="1"/>
          </p:nvPr>
        </p:nvSpPr>
        <p:spPr>
          <a:xfrm>
            <a:off x="152400" y="1600200"/>
            <a:ext cx="8763000" cy="4800600"/>
          </a:xfrm>
        </p:spPr>
        <p:txBody>
          <a:bodyPr>
            <a:normAutofit fontScale="85000" lnSpcReduction="10000"/>
          </a:bodyPr>
          <a:lstStyle/>
          <a:p>
            <a:pPr eaLnBrk="1" hangingPunct="1">
              <a:defRPr/>
            </a:pPr>
            <a:r>
              <a:rPr lang="en-US" b="1" dirty="0" smtClean="0"/>
              <a:t>Despite the observed progress, inequality continues to be very high and the bulk of government spending is not </a:t>
            </a:r>
            <a:r>
              <a:rPr lang="en-US" b="1" dirty="0" smtClean="0"/>
              <a:t>progressive enough.</a:t>
            </a:r>
            <a:endParaRPr lang="en-US" b="1" dirty="0" smtClean="0"/>
          </a:p>
          <a:p>
            <a:pPr eaLnBrk="1" hangingPunct="1">
              <a:defRPr/>
            </a:pPr>
            <a:endParaRPr lang="en-US" b="1" dirty="0" smtClean="0"/>
          </a:p>
          <a:p>
            <a:pPr eaLnBrk="1" hangingPunct="1">
              <a:defRPr/>
            </a:pPr>
            <a:r>
              <a:rPr lang="en-US" b="1" dirty="0" smtClean="0"/>
              <a:t>The decline in inequality resulting </a:t>
            </a:r>
            <a:r>
              <a:rPr lang="en-US" b="1" dirty="0" smtClean="0"/>
              <a:t>from educational upgrading </a:t>
            </a:r>
            <a:r>
              <a:rPr lang="en-US" b="1" dirty="0" smtClean="0"/>
              <a:t>will eventually hit the ‘access to tertiary education barrier’ which is much </a:t>
            </a:r>
            <a:r>
              <a:rPr lang="en-US" b="1" dirty="0" smtClean="0"/>
              <a:t>harder</a:t>
            </a:r>
            <a:r>
              <a:rPr lang="en-US" b="1" dirty="0" smtClean="0"/>
              <a:t> </a:t>
            </a:r>
            <a:r>
              <a:rPr lang="en-US" b="1" dirty="0" smtClean="0"/>
              <a:t>to overcome: inequality in quality and ‘opportunity cost’ are high and costly to address</a:t>
            </a:r>
            <a:r>
              <a:rPr lang="en-US" b="1" dirty="0" smtClean="0"/>
              <a:t>.</a:t>
            </a:r>
          </a:p>
          <a:p>
            <a:pPr eaLnBrk="1" hangingPunct="1">
              <a:defRPr/>
            </a:pPr>
            <a:endParaRPr lang="en-US" b="1" dirty="0" smtClean="0"/>
          </a:p>
          <a:p>
            <a:pPr>
              <a:defRPr/>
            </a:pPr>
            <a:r>
              <a:rPr lang="en-US" b="1" dirty="0" smtClean="0"/>
              <a:t>=&gt; United States experience should serve as warning (</a:t>
            </a:r>
            <a:r>
              <a:rPr lang="en-US" b="1" dirty="0" err="1" smtClean="0"/>
              <a:t>Goldin</a:t>
            </a:r>
            <a:r>
              <a:rPr lang="en-US" b="1" dirty="0" smtClean="0"/>
              <a:t> and Katz, 2008)</a:t>
            </a:r>
            <a:endParaRPr lang="en-US" dirty="0"/>
          </a:p>
        </p:txBody>
      </p:sp>
      <p:sp>
        <p:nvSpPr>
          <p:cNvPr id="4" name="Slide Number Placeholder 3"/>
          <p:cNvSpPr>
            <a:spLocks noGrp="1"/>
          </p:cNvSpPr>
          <p:nvPr>
            <p:ph type="sldNum" sz="quarter" idx="12"/>
          </p:nvPr>
        </p:nvSpPr>
        <p:spPr/>
        <p:txBody>
          <a:bodyPr/>
          <a:lstStyle/>
          <a:p>
            <a:pPr>
              <a:defRPr/>
            </a:pPr>
            <a:fld id="{FBCFB6F8-3BD5-42D1-B15C-08D862BD7685}" type="slidenum">
              <a:rPr lang="en-US" smtClean="0"/>
              <a:pPr>
                <a:defRPr/>
              </a:pPr>
              <a:t>32</a:t>
            </a:fld>
            <a:endParaRPr lang="en-US"/>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fontAlgn="auto" hangingPunct="1">
              <a:spcAft>
                <a:spcPts val="0"/>
              </a:spcAft>
              <a:defRPr/>
            </a:pPr>
            <a:r>
              <a:rPr lang="en-US" dirty="0" smtClean="0">
                <a:solidFill>
                  <a:schemeClr val="accent1">
                    <a:satMod val="150000"/>
                  </a:schemeClr>
                </a:solidFill>
              </a:rPr>
              <a:t>THANK YOU</a:t>
            </a:r>
            <a:br>
              <a:rPr lang="en-US" dirty="0" smtClean="0">
                <a:solidFill>
                  <a:schemeClr val="accent1">
                    <a:satMod val="150000"/>
                  </a:schemeClr>
                </a:solidFill>
              </a:rPr>
            </a:br>
            <a:endParaRPr lang="en-US" dirty="0">
              <a:solidFill>
                <a:schemeClr val="accent1">
                  <a:satMod val="150000"/>
                </a:schemeClr>
              </a:solidFill>
            </a:endParaRPr>
          </a:p>
        </p:txBody>
      </p:sp>
      <p:sp>
        <p:nvSpPr>
          <p:cNvPr id="76803" name="Subtitle 2"/>
          <p:cNvSpPr>
            <a:spLocks noGrp="1"/>
          </p:cNvSpPr>
          <p:nvPr>
            <p:ph type="subTitle" idx="1"/>
          </p:nvPr>
        </p:nvSpPr>
        <p:spPr>
          <a:xfrm>
            <a:off x="685800" y="1828800"/>
            <a:ext cx="8077200" cy="1500188"/>
          </a:xfrm>
        </p:spPr>
        <p:txBody>
          <a:bodyPr/>
          <a:lstStyle/>
          <a:p>
            <a:pPr eaLnBrk="1" hangingPunct="1"/>
            <a:endParaRPr lang="en-US" smtClean="0"/>
          </a:p>
        </p:txBody>
      </p:sp>
      <p:sp>
        <p:nvSpPr>
          <p:cNvPr id="5" name="Slide Number Placeholder 4"/>
          <p:cNvSpPr>
            <a:spLocks noGrp="1"/>
          </p:cNvSpPr>
          <p:nvPr>
            <p:ph type="sldNum" sz="quarter" idx="12"/>
          </p:nvPr>
        </p:nvSpPr>
        <p:spPr/>
        <p:txBody>
          <a:bodyPr/>
          <a:lstStyle/>
          <a:p>
            <a:pPr>
              <a:defRPr/>
            </a:pPr>
            <a:fld id="{ACC4EFC4-4B46-4351-ADBD-BC6BC5F33F49}" type="slidenum">
              <a:rPr lang="en-US"/>
              <a:pPr>
                <a:defRPr/>
              </a:pPr>
              <a:t>33</a:t>
            </a:fld>
            <a:endParaRPr lang="en-US"/>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err="1" smtClean="0"/>
              <a:t>Outline</a:t>
            </a:r>
            <a:endParaRPr lang="en-US" dirty="0"/>
          </a:p>
        </p:txBody>
      </p:sp>
      <p:sp>
        <p:nvSpPr>
          <p:cNvPr id="3" name="Content Placeholder 2"/>
          <p:cNvSpPr>
            <a:spLocks noGrp="1"/>
          </p:cNvSpPr>
          <p:nvPr>
            <p:ph idx="1"/>
          </p:nvPr>
        </p:nvSpPr>
        <p:spPr>
          <a:xfrm>
            <a:off x="0" y="1600200"/>
            <a:ext cx="9144000" cy="5069160"/>
          </a:xfrm>
        </p:spPr>
        <p:txBody>
          <a:bodyPr>
            <a:normAutofit/>
          </a:bodyPr>
          <a:lstStyle/>
          <a:p>
            <a:r>
              <a:rPr lang="es-AR" dirty="0" smtClean="0"/>
              <a:t>Declining Inequality in LA: </a:t>
            </a:r>
            <a:r>
              <a:rPr lang="es-AR" dirty="0" smtClean="0"/>
              <a:t>How </a:t>
            </a:r>
            <a:r>
              <a:rPr lang="es-AR" dirty="0" smtClean="0"/>
              <a:t>Much? </a:t>
            </a:r>
            <a:r>
              <a:rPr lang="es-AR" dirty="0" smtClean="0"/>
              <a:t>Since </a:t>
            </a:r>
            <a:r>
              <a:rPr lang="es-AR" dirty="0" smtClean="0"/>
              <a:t>When?</a:t>
            </a:r>
          </a:p>
          <a:p>
            <a:pPr lvl="1"/>
            <a:endParaRPr lang="es-AR" dirty="0" smtClean="0"/>
          </a:p>
          <a:p>
            <a:r>
              <a:rPr lang="es-AR" dirty="0" err="1" smtClean="0"/>
              <a:t>Declining</a:t>
            </a:r>
            <a:r>
              <a:rPr lang="es-AR" dirty="0" smtClean="0"/>
              <a:t> </a:t>
            </a:r>
            <a:r>
              <a:rPr lang="es-AR" dirty="0" err="1" smtClean="0"/>
              <a:t>Inequality</a:t>
            </a:r>
            <a:r>
              <a:rPr lang="es-AR" dirty="0" smtClean="0"/>
              <a:t>: </a:t>
            </a:r>
            <a:r>
              <a:rPr lang="es-AR" dirty="0" err="1" smtClean="0"/>
              <a:t>Why</a:t>
            </a:r>
            <a:r>
              <a:rPr lang="es-AR" dirty="0" smtClean="0"/>
              <a:t>?</a:t>
            </a:r>
          </a:p>
          <a:p>
            <a:pPr lvl="1"/>
            <a:r>
              <a:rPr lang="es-AR" dirty="0" smtClean="0"/>
              <a:t>Argentina, </a:t>
            </a:r>
            <a:r>
              <a:rPr lang="es-AR" dirty="0" err="1" smtClean="0"/>
              <a:t>Brazil</a:t>
            </a:r>
            <a:r>
              <a:rPr lang="es-AR" dirty="0" smtClean="0"/>
              <a:t>, </a:t>
            </a:r>
            <a:r>
              <a:rPr lang="es-AR" dirty="0" err="1" smtClean="0"/>
              <a:t>Mexico</a:t>
            </a:r>
            <a:r>
              <a:rPr lang="es-AR" dirty="0" smtClean="0"/>
              <a:t> and </a:t>
            </a:r>
            <a:r>
              <a:rPr lang="es-AR" dirty="0" err="1" smtClean="0"/>
              <a:t>Peru</a:t>
            </a:r>
            <a:endParaRPr lang="es-AR" dirty="0" smtClean="0"/>
          </a:p>
          <a:p>
            <a:pPr lvl="2"/>
            <a:r>
              <a:rPr lang="es-AR" dirty="0" err="1" smtClean="0"/>
              <a:t>Falling</a:t>
            </a:r>
            <a:r>
              <a:rPr lang="es-AR" dirty="0" smtClean="0"/>
              <a:t> </a:t>
            </a:r>
            <a:r>
              <a:rPr lang="es-AR" dirty="0" err="1" smtClean="0"/>
              <a:t>skill</a:t>
            </a:r>
            <a:r>
              <a:rPr lang="es-AR" dirty="0" smtClean="0"/>
              <a:t> premia</a:t>
            </a:r>
          </a:p>
          <a:p>
            <a:pPr lvl="2"/>
            <a:r>
              <a:rPr lang="es-AR" dirty="0" smtClean="0"/>
              <a:t>More </a:t>
            </a:r>
            <a:r>
              <a:rPr lang="es-AR" dirty="0" err="1" smtClean="0"/>
              <a:t>progressive</a:t>
            </a:r>
            <a:r>
              <a:rPr lang="es-AR" dirty="0" smtClean="0"/>
              <a:t> </a:t>
            </a:r>
            <a:r>
              <a:rPr lang="es-AR" dirty="0" err="1" smtClean="0"/>
              <a:t>government</a:t>
            </a:r>
            <a:r>
              <a:rPr lang="es-AR" dirty="0" smtClean="0"/>
              <a:t> </a:t>
            </a:r>
            <a:r>
              <a:rPr lang="es-AR" dirty="0" err="1" smtClean="0"/>
              <a:t>transfers</a:t>
            </a:r>
            <a:endParaRPr lang="es-AR" dirty="0" smtClean="0"/>
          </a:p>
          <a:p>
            <a:pPr marL="118872" indent="0">
              <a:buNone/>
            </a:pPr>
            <a:endParaRPr lang="es-AR" dirty="0" smtClean="0"/>
          </a:p>
          <a:p>
            <a:r>
              <a:rPr lang="es-AR" dirty="0" err="1" smtClean="0"/>
              <a:t>The</a:t>
            </a:r>
            <a:r>
              <a:rPr lang="es-AR" dirty="0" smtClean="0"/>
              <a:t> </a:t>
            </a:r>
            <a:r>
              <a:rPr lang="es-AR" dirty="0" err="1" smtClean="0"/>
              <a:t>Future</a:t>
            </a:r>
            <a:r>
              <a:rPr lang="es-AR" dirty="0" smtClean="0"/>
              <a:t>: </a:t>
            </a:r>
            <a:r>
              <a:rPr lang="es-AR" dirty="0" err="1" smtClean="0"/>
              <a:t>Will</a:t>
            </a:r>
            <a:r>
              <a:rPr lang="es-AR" dirty="0" smtClean="0"/>
              <a:t> </a:t>
            </a:r>
            <a:r>
              <a:rPr lang="es-AR" dirty="0" err="1" smtClean="0"/>
              <a:t>Inequality</a:t>
            </a:r>
            <a:r>
              <a:rPr lang="es-AR" dirty="0" smtClean="0"/>
              <a:t> </a:t>
            </a:r>
            <a:r>
              <a:rPr lang="es-AR" dirty="0" err="1" smtClean="0"/>
              <a:t>Continue</a:t>
            </a:r>
            <a:r>
              <a:rPr lang="es-AR" dirty="0" smtClean="0"/>
              <a:t> </a:t>
            </a:r>
            <a:r>
              <a:rPr lang="es-AR" dirty="0" err="1" smtClean="0"/>
              <a:t>to</a:t>
            </a:r>
            <a:r>
              <a:rPr lang="es-AR" dirty="0" smtClean="0"/>
              <a:t> Decline?</a:t>
            </a:r>
            <a:endParaRPr lang="en-US"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4</a:t>
            </a:fld>
            <a:endParaRPr lang="es-MX"/>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0" hangingPunct="0"/>
            <a:r>
              <a:rPr lang="en-US" sz="4800" dirty="0" err="1" smtClean="0">
                <a:cs typeface="Times New Roman" pitchFamily="18" charset="0"/>
              </a:rPr>
              <a:t>Gini</a:t>
            </a:r>
            <a:r>
              <a:rPr lang="en-US" sz="4800" dirty="0" smtClean="0">
                <a:cs typeface="Times New Roman" pitchFamily="18" charset="0"/>
              </a:rPr>
              <a:t> Coefficient by Region (in %), 2004</a:t>
            </a:r>
            <a:endParaRPr lang="en-US" sz="4800" dirty="0"/>
          </a:p>
        </p:txBody>
      </p:sp>
      <p:pic>
        <p:nvPicPr>
          <p:cNvPr id="4" name="Picture 1"/>
          <p:cNvPicPr>
            <a:picLocks noGrp="1" noChangeAspect="1" noChangeArrowheads="1"/>
          </p:cNvPicPr>
          <p:nvPr>
            <p:ph idx="1"/>
          </p:nvPr>
        </p:nvPicPr>
        <p:blipFill>
          <a:blip r:embed="rId2" cstate="print"/>
          <a:srcRect/>
          <a:stretch>
            <a:fillRect/>
          </a:stretch>
        </p:blipFill>
        <p:spPr bwMode="auto">
          <a:xfrm>
            <a:off x="395536" y="1579387"/>
            <a:ext cx="8424936" cy="5060099"/>
          </a:xfrm>
          <a:prstGeom prst="rect">
            <a:avLst/>
          </a:prstGeom>
          <a:noFill/>
          <a:ln w="9525">
            <a:noFill/>
            <a:miter lim="800000"/>
            <a:headEnd/>
            <a:tailEnd/>
          </a:ln>
        </p:spPr>
      </p:pic>
      <p:cxnSp>
        <p:nvCxnSpPr>
          <p:cNvPr id="5" name="Straight Arrow Connector 4"/>
          <p:cNvCxnSpPr/>
          <p:nvPr/>
        </p:nvCxnSpPr>
        <p:spPr>
          <a:xfrm>
            <a:off x="2267744" y="1268760"/>
            <a:ext cx="5832648" cy="93610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F0199905-B910-433B-A8EE-6F7BD097F5F2}" type="slidenum">
              <a:rPr lang="es-MX" smtClean="0"/>
              <a:pPr/>
              <a:t>5</a:t>
            </a:fld>
            <a:endParaRPr lang="es-MX"/>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2650"/>
            <a:ext cx="7620000" cy="1323439"/>
          </a:xfrm>
          <a:prstGeom prst="rect">
            <a:avLst/>
          </a:prstGeom>
          <a:solidFill>
            <a:schemeClr val="tx1"/>
          </a:solidFill>
          <a:ln w="9525">
            <a:noFill/>
            <a:miter lim="800000"/>
            <a:headEnd/>
            <a:tailEnd/>
          </a:ln>
        </p:spPr>
        <p:txBody>
          <a:bodyPr anchor="ctr">
            <a:spAutoFit/>
          </a:bodyPr>
          <a:lstStyle/>
          <a:p>
            <a:pPr algn="ctr"/>
            <a:endParaRPr lang="en-US" sz="4000" dirty="0">
              <a:solidFill>
                <a:srgbClr val="FFC000"/>
              </a:solidFill>
            </a:endParaRPr>
          </a:p>
          <a:p>
            <a:pPr algn="ctr" eaLnBrk="0" hangingPunct="0"/>
            <a:r>
              <a:rPr lang="en-US" sz="4000" b="1" dirty="0" smtClean="0">
                <a:solidFill>
                  <a:srgbClr val="FFC000"/>
                </a:solidFill>
                <a:cs typeface="Times New Roman" pitchFamily="18" charset="0"/>
              </a:rPr>
              <a:t>Excess Inequality (IDB, 2011)</a:t>
            </a:r>
            <a:endParaRPr lang="en-US" sz="4000" b="1" dirty="0">
              <a:solidFill>
                <a:srgbClr val="FFC000"/>
              </a:solidFill>
            </a:endParaRPr>
          </a:p>
        </p:txBody>
      </p:sp>
      <p:sp>
        <p:nvSpPr>
          <p:cNvPr id="4" name="Slide Number Placeholder 3"/>
          <p:cNvSpPr>
            <a:spLocks noGrp="1"/>
          </p:cNvSpPr>
          <p:nvPr>
            <p:ph type="sldNum" sz="quarter" idx="12"/>
          </p:nvPr>
        </p:nvSpPr>
        <p:spPr/>
        <p:txBody>
          <a:bodyPr/>
          <a:lstStyle/>
          <a:p>
            <a:pPr>
              <a:defRPr/>
            </a:pPr>
            <a:fld id="{2F835CD7-4407-44EA-A9BA-92063B16B068}" type="slidenum">
              <a:rPr lang="en-US" smtClean="0"/>
              <a:pPr>
                <a:defRPr/>
              </a:pPr>
              <a:t>6</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381000" y="1676400"/>
            <a:ext cx="7924800" cy="4819650"/>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94983"/>
            <a:ext cx="7620000" cy="1138773"/>
          </a:xfrm>
          <a:prstGeom prst="rect">
            <a:avLst/>
          </a:prstGeom>
          <a:solidFill>
            <a:schemeClr val="tx1"/>
          </a:solidFill>
          <a:ln w="9525">
            <a:noFill/>
            <a:miter lim="800000"/>
            <a:headEnd/>
            <a:tailEnd/>
          </a:ln>
        </p:spPr>
        <p:txBody>
          <a:bodyPr anchor="ctr">
            <a:spAutoFit/>
          </a:bodyPr>
          <a:lstStyle/>
          <a:p>
            <a:pPr algn="ctr"/>
            <a:endParaRPr lang="en-US" sz="2800" dirty="0"/>
          </a:p>
          <a:p>
            <a:pPr algn="ctr" eaLnBrk="0" hangingPunct="0"/>
            <a:r>
              <a:rPr lang="en-US" sz="4000" b="1" dirty="0" smtClean="0">
                <a:solidFill>
                  <a:srgbClr val="FFC000"/>
                </a:solidFill>
                <a:cs typeface="Times New Roman" pitchFamily="18" charset="0"/>
              </a:rPr>
              <a:t>Excess Poverty (IDB, 2011)</a:t>
            </a:r>
            <a:endParaRPr lang="en-US" sz="4000" b="1" dirty="0">
              <a:solidFill>
                <a:srgbClr val="FFC000"/>
              </a:solidFill>
            </a:endParaRPr>
          </a:p>
        </p:txBody>
      </p:sp>
      <p:sp>
        <p:nvSpPr>
          <p:cNvPr id="4" name="Slide Number Placeholder 3"/>
          <p:cNvSpPr>
            <a:spLocks noGrp="1"/>
          </p:cNvSpPr>
          <p:nvPr>
            <p:ph type="sldNum" sz="quarter" idx="12"/>
          </p:nvPr>
        </p:nvSpPr>
        <p:spPr/>
        <p:txBody>
          <a:bodyPr/>
          <a:lstStyle/>
          <a:p>
            <a:pPr>
              <a:defRPr/>
            </a:pPr>
            <a:fld id="{2F835CD7-4407-44EA-A9BA-92063B16B068}" type="slidenum">
              <a:rPr lang="en-US" smtClean="0"/>
              <a:pPr>
                <a:defRPr/>
              </a:pPr>
              <a:t>7</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609600" y="1371600"/>
            <a:ext cx="7924800" cy="4962525"/>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35280" cy="1340768"/>
          </a:xfrm>
        </p:spPr>
        <p:txBody>
          <a:bodyPr>
            <a:normAutofit/>
          </a:bodyPr>
          <a:lstStyle/>
          <a:p>
            <a:pPr eaLnBrk="1" fontAlgn="auto" hangingPunct="1">
              <a:spcAft>
                <a:spcPts val="0"/>
              </a:spcAft>
              <a:defRPr/>
            </a:pPr>
            <a:r>
              <a:rPr lang="en-US" sz="4800" dirty="0" smtClean="0">
                <a:solidFill>
                  <a:schemeClr val="accent1">
                    <a:satMod val="150000"/>
                  </a:schemeClr>
                </a:solidFill>
              </a:rPr>
              <a:t>Declining Inequality in </a:t>
            </a:r>
            <a:r>
              <a:rPr lang="en-US" sz="4800" dirty="0" smtClean="0">
                <a:solidFill>
                  <a:schemeClr val="accent1">
                    <a:satMod val="150000"/>
                  </a:schemeClr>
                </a:solidFill>
              </a:rPr>
              <a:t>LA</a:t>
            </a:r>
            <a:endParaRPr lang="en-US" sz="4800" dirty="0">
              <a:solidFill>
                <a:schemeClr val="accent1">
                  <a:satMod val="150000"/>
                </a:schemeClr>
              </a:solidFill>
            </a:endParaRPr>
          </a:p>
        </p:txBody>
      </p:sp>
      <p:sp>
        <p:nvSpPr>
          <p:cNvPr id="13315" name="Content Placeholder 2"/>
          <p:cNvSpPr>
            <a:spLocks noGrp="1"/>
          </p:cNvSpPr>
          <p:nvPr>
            <p:ph idx="1"/>
          </p:nvPr>
        </p:nvSpPr>
        <p:spPr>
          <a:xfrm>
            <a:off x="457200" y="1524000"/>
            <a:ext cx="8229600" cy="5334000"/>
          </a:xfrm>
        </p:spPr>
        <p:txBody>
          <a:bodyPr>
            <a:normAutofit lnSpcReduction="10000"/>
          </a:bodyPr>
          <a:lstStyle/>
          <a:p>
            <a:pPr eaLnBrk="1" hangingPunct="1"/>
            <a:r>
              <a:rPr lang="en-US" b="1" dirty="0" smtClean="0"/>
              <a:t>Inequality in most Latin American countries (13 out of 17) has declined (roughly 1% a year) between (circa) 2000 and (circa) 2008 </a:t>
            </a:r>
          </a:p>
          <a:p>
            <a:pPr eaLnBrk="1" hangingPunct="1"/>
            <a:endParaRPr lang="en-US" b="1" dirty="0" smtClean="0"/>
          </a:p>
          <a:p>
            <a:pPr eaLnBrk="1" hangingPunct="1"/>
            <a:r>
              <a:rPr lang="en-US" b="1" dirty="0" smtClean="0"/>
              <a:t>Decline is statistically significant </a:t>
            </a:r>
          </a:p>
          <a:p>
            <a:pPr eaLnBrk="1" hangingPunct="1"/>
            <a:endParaRPr lang="en-US" b="1" dirty="0" smtClean="0"/>
          </a:p>
          <a:p>
            <a:pPr eaLnBrk="1" hangingPunct="1"/>
            <a:r>
              <a:rPr lang="en-US" b="1" dirty="0" smtClean="0"/>
              <a:t>Decline continued through the global financial crisis in 2009</a:t>
            </a:r>
          </a:p>
          <a:p>
            <a:pPr eaLnBrk="1" hangingPunct="1"/>
            <a:endParaRPr lang="en-US" b="1" dirty="0" smtClean="0"/>
          </a:p>
          <a:p>
            <a:pPr eaLnBrk="1" hangingPunct="1"/>
            <a:r>
              <a:rPr lang="en-US" b="1" dirty="0" smtClean="0"/>
              <a:t>Inequality declined in LA while it rose in other regions</a:t>
            </a:r>
          </a:p>
          <a:p>
            <a:pPr eaLnBrk="1" hangingPunct="1"/>
            <a:endParaRPr lang="en-US" b="1" dirty="0" smtClean="0"/>
          </a:p>
          <a:p>
            <a:pPr lvl="1" eaLnBrk="1" hangingPunct="1"/>
            <a:endParaRPr lang="en-US" b="1" dirty="0" smtClean="0"/>
          </a:p>
          <a:p>
            <a:pPr eaLnBrk="1" hangingPunct="1"/>
            <a:endParaRPr lang="en-US" dirty="0" smtClean="0"/>
          </a:p>
          <a:p>
            <a:pPr eaLnBrk="1" hangingPunct="1"/>
            <a:endParaRPr lang="en-US" dirty="0" smtClean="0"/>
          </a:p>
          <a:p>
            <a:pPr eaLnBrk="1" hangingPunct="1">
              <a:buFont typeface="Wingdings 2" pitchFamily="18" charset="2"/>
              <a:buNone/>
            </a:pPr>
            <a:endParaRPr lang="en-US" dirty="0" smtClean="0"/>
          </a:p>
        </p:txBody>
      </p:sp>
      <p:sp>
        <p:nvSpPr>
          <p:cNvPr id="5" name="Slide Number Placeholder 4"/>
          <p:cNvSpPr>
            <a:spLocks noGrp="1"/>
          </p:cNvSpPr>
          <p:nvPr>
            <p:ph type="sldNum" sz="quarter" idx="12"/>
          </p:nvPr>
        </p:nvSpPr>
        <p:spPr/>
        <p:txBody>
          <a:bodyPr>
            <a:normAutofit/>
          </a:bodyPr>
          <a:lstStyle/>
          <a:p>
            <a:pPr>
              <a:defRPr/>
            </a:pPr>
            <a:fld id="{E51FA242-C8CE-4E0B-B489-AC1D826A0F92}" type="slidenum">
              <a:rPr lang="en-US"/>
              <a:pPr>
                <a:defRPr/>
              </a:pP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MX"/>
          </a:p>
        </p:txBody>
      </p:sp>
      <p:sp>
        <p:nvSpPr>
          <p:cNvPr id="9220" name="Rectangle 3"/>
          <p:cNvSpPr>
            <a:spLocks noChangeArrowheads="1"/>
          </p:cNvSpPr>
          <p:nvPr/>
        </p:nvSpPr>
        <p:spPr bwMode="auto">
          <a:xfrm>
            <a:off x="0" y="73903"/>
            <a:ext cx="9144000" cy="1384995"/>
          </a:xfrm>
          <a:prstGeom prst="rect">
            <a:avLst/>
          </a:prstGeom>
          <a:solidFill>
            <a:schemeClr val="tx1"/>
          </a:solidFill>
          <a:ln w="9525">
            <a:noFill/>
            <a:miter lim="800000"/>
            <a:headEnd/>
            <a:tailEnd/>
          </a:ln>
        </p:spPr>
        <p:txBody>
          <a:bodyPr wrap="square" anchor="ctr">
            <a:spAutoFit/>
          </a:bodyPr>
          <a:lstStyle/>
          <a:p>
            <a:pPr algn="ctr">
              <a:defRPr/>
            </a:pPr>
            <a:r>
              <a:rPr lang="es-MX" sz="3600" b="1" dirty="0" err="1" smtClean="0">
                <a:solidFill>
                  <a:srgbClr val="FFC000"/>
                </a:solidFill>
                <a:cs typeface="Times New Roman" pitchFamily="18" charset="0"/>
              </a:rPr>
              <a:t>Trends</a:t>
            </a:r>
            <a:r>
              <a:rPr lang="es-MX" sz="3600" b="1" dirty="0" smtClean="0">
                <a:solidFill>
                  <a:srgbClr val="FFC000"/>
                </a:solidFill>
                <a:cs typeface="Times New Roman" pitchFamily="18" charset="0"/>
              </a:rPr>
              <a:t> in </a:t>
            </a:r>
            <a:r>
              <a:rPr lang="es-MX" sz="3600" b="1" dirty="0" err="1" smtClean="0">
                <a:solidFill>
                  <a:srgbClr val="FFC000"/>
                </a:solidFill>
                <a:cs typeface="Times New Roman" pitchFamily="18" charset="0"/>
              </a:rPr>
              <a:t>Inequality</a:t>
            </a:r>
            <a:endParaRPr lang="es-MX" sz="3600" b="1" dirty="0" smtClean="0">
              <a:solidFill>
                <a:srgbClr val="FFC000"/>
              </a:solidFill>
              <a:cs typeface="Times New Roman" pitchFamily="18" charset="0"/>
            </a:endParaRPr>
          </a:p>
          <a:p>
            <a:pPr algn="ctr">
              <a:defRPr/>
            </a:pPr>
            <a:r>
              <a:rPr lang="es-MX" sz="2400" b="1" dirty="0" err="1" smtClean="0">
                <a:solidFill>
                  <a:srgbClr val="FFC000"/>
                </a:solidFill>
                <a:cs typeface="Times New Roman" pitchFamily="18" charset="0"/>
              </a:rPr>
              <a:t>Gini</a:t>
            </a:r>
            <a:r>
              <a:rPr lang="es-MX" sz="2400" b="1" dirty="0" smtClean="0">
                <a:solidFill>
                  <a:srgbClr val="FFC000"/>
                </a:solidFill>
                <a:cs typeface="Times New Roman" pitchFamily="18" charset="0"/>
              </a:rPr>
              <a:t> </a:t>
            </a:r>
            <a:r>
              <a:rPr lang="es-MX" sz="2400" b="1" dirty="0" err="1" smtClean="0">
                <a:solidFill>
                  <a:srgbClr val="FFC000"/>
                </a:solidFill>
                <a:cs typeface="Times New Roman" pitchFamily="18" charset="0"/>
              </a:rPr>
              <a:t>Coefficient</a:t>
            </a:r>
            <a:r>
              <a:rPr lang="es-MX" sz="2400" b="1" dirty="0" smtClean="0">
                <a:solidFill>
                  <a:srgbClr val="FFC000"/>
                </a:solidFill>
                <a:cs typeface="Times New Roman" pitchFamily="18" charset="0"/>
              </a:rPr>
              <a:t> </a:t>
            </a:r>
            <a:r>
              <a:rPr lang="es-MX" sz="2400" b="1" dirty="0" err="1" smtClean="0">
                <a:solidFill>
                  <a:srgbClr val="FFC000"/>
                </a:solidFill>
                <a:cs typeface="Times New Roman" pitchFamily="18" charset="0"/>
              </a:rPr>
              <a:t>Early</a:t>
            </a:r>
            <a:r>
              <a:rPr lang="es-MX" sz="2400" b="1" dirty="0" smtClean="0">
                <a:solidFill>
                  <a:srgbClr val="FFC000"/>
                </a:solidFill>
                <a:cs typeface="Times New Roman" pitchFamily="18" charset="0"/>
              </a:rPr>
              <a:t> 1990’s-Late 2000’s</a:t>
            </a:r>
          </a:p>
          <a:p>
            <a:pPr algn="ctr">
              <a:defRPr/>
            </a:pPr>
            <a:r>
              <a:rPr lang="es-MX" sz="2400" b="1" dirty="0" smtClean="0">
                <a:solidFill>
                  <a:srgbClr val="FFC000"/>
                </a:solidFill>
                <a:cs typeface="Times New Roman" pitchFamily="18" charset="0"/>
              </a:rPr>
              <a:t>Light Grey: </a:t>
            </a:r>
            <a:r>
              <a:rPr lang="es-MX" sz="2400" b="1" dirty="0" err="1" smtClean="0">
                <a:solidFill>
                  <a:srgbClr val="FFC000"/>
                </a:solidFill>
                <a:cs typeface="Times New Roman" pitchFamily="18" charset="0"/>
              </a:rPr>
              <a:t>Countries</a:t>
            </a:r>
            <a:r>
              <a:rPr lang="es-MX" sz="2400" b="1" dirty="0" smtClean="0">
                <a:solidFill>
                  <a:srgbClr val="FFC000"/>
                </a:solidFill>
                <a:cs typeface="Times New Roman" pitchFamily="18" charset="0"/>
              </a:rPr>
              <a:t> </a:t>
            </a:r>
            <a:r>
              <a:rPr lang="es-MX" sz="2400" b="1" dirty="0" err="1" smtClean="0">
                <a:solidFill>
                  <a:srgbClr val="FFC000"/>
                </a:solidFill>
                <a:cs typeface="Times New Roman" pitchFamily="18" charset="0"/>
              </a:rPr>
              <a:t>with</a:t>
            </a:r>
            <a:r>
              <a:rPr lang="es-MX" sz="2400" b="1" dirty="0" smtClean="0">
                <a:solidFill>
                  <a:srgbClr val="FFC000"/>
                </a:solidFill>
                <a:cs typeface="Times New Roman" pitchFamily="18" charset="0"/>
              </a:rPr>
              <a:t> </a:t>
            </a:r>
            <a:r>
              <a:rPr lang="es-MX" sz="2400" b="1" dirty="0" err="1" smtClean="0">
                <a:solidFill>
                  <a:srgbClr val="FFC000"/>
                </a:solidFill>
                <a:cs typeface="Times New Roman" pitchFamily="18" charset="0"/>
              </a:rPr>
              <a:t>Falling</a:t>
            </a:r>
            <a:r>
              <a:rPr lang="es-MX" sz="2400" b="1" dirty="0" smtClean="0">
                <a:solidFill>
                  <a:srgbClr val="FFC000"/>
                </a:solidFill>
                <a:cs typeface="Times New Roman" pitchFamily="18" charset="0"/>
              </a:rPr>
              <a:t> </a:t>
            </a:r>
            <a:r>
              <a:rPr lang="es-MX" sz="2400" b="1" dirty="0" err="1" smtClean="0">
                <a:solidFill>
                  <a:srgbClr val="FFC000"/>
                </a:solidFill>
                <a:cs typeface="Times New Roman" pitchFamily="18" charset="0"/>
              </a:rPr>
              <a:t>Ineq</a:t>
            </a:r>
            <a:r>
              <a:rPr lang="es-MX" sz="2400" b="1" dirty="0" smtClean="0">
                <a:solidFill>
                  <a:srgbClr val="FFC000"/>
                </a:solidFill>
                <a:cs typeface="Times New Roman" pitchFamily="18" charset="0"/>
              </a:rPr>
              <a:t> (</a:t>
            </a:r>
            <a:r>
              <a:rPr lang="es-MX" sz="2400" b="1" dirty="0" err="1" smtClean="0">
                <a:solidFill>
                  <a:srgbClr val="FFC000"/>
                </a:solidFill>
                <a:cs typeface="Times New Roman" pitchFamily="18" charset="0"/>
              </a:rPr>
              <a:t>Lustig</a:t>
            </a:r>
            <a:r>
              <a:rPr lang="es-MX" sz="2400" b="1" dirty="0" smtClean="0">
                <a:solidFill>
                  <a:srgbClr val="FFC000"/>
                </a:solidFill>
                <a:cs typeface="Times New Roman" pitchFamily="18" charset="0"/>
              </a:rPr>
              <a:t> et al., 2011)</a:t>
            </a:r>
            <a:endParaRPr lang="es-MX" b="1" dirty="0">
              <a:solidFill>
                <a:srgbClr val="FFC000"/>
              </a:solidFill>
            </a:endParaRPr>
          </a:p>
        </p:txBody>
      </p:sp>
      <p:sp>
        <p:nvSpPr>
          <p:cNvPr id="5" name="Slide Number Placeholder 4"/>
          <p:cNvSpPr>
            <a:spLocks noGrp="1"/>
          </p:cNvSpPr>
          <p:nvPr>
            <p:ph type="sldNum" sz="quarter" idx="12"/>
          </p:nvPr>
        </p:nvSpPr>
        <p:spPr/>
        <p:txBody>
          <a:bodyPr/>
          <a:lstStyle/>
          <a:p>
            <a:pPr>
              <a:defRPr/>
            </a:pPr>
            <a:fld id="{A5C32072-7220-4178-B304-DC3918C422CE}" type="slidenum">
              <a:rPr lang="en-US"/>
              <a:pPr>
                <a:defRPr/>
              </a:pPr>
              <a:t>9</a:t>
            </a:fld>
            <a:endParaRPr lang="en-US"/>
          </a:p>
        </p:txBody>
      </p:sp>
      <p:graphicFrame>
        <p:nvGraphicFramePr>
          <p:cNvPr id="47" name="2 Gráfico"/>
          <p:cNvGraphicFramePr/>
          <p:nvPr/>
        </p:nvGraphicFramePr>
        <p:xfrm>
          <a:off x="-47625" y="1484785"/>
          <a:ext cx="9191625" cy="537321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1492</TotalTime>
  <Words>1572</Words>
  <Application>Microsoft Macintosh PowerPoint</Application>
  <PresentationFormat>On-screen Show (4:3)</PresentationFormat>
  <Paragraphs>185</Paragraphs>
  <Slides>33</Slides>
  <Notes>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Module</vt:lpstr>
      <vt:lpstr> Declining Inequality in Latin America   Nora Lustig  Samuel Z. Stone Professor of Latin American Economics, Tulane University Nonresident Fellow, CGD and IAD  </vt:lpstr>
      <vt:lpstr>Sponsors and sources:</vt:lpstr>
      <vt:lpstr>PowerPoint Presentation</vt:lpstr>
      <vt:lpstr>Outline</vt:lpstr>
      <vt:lpstr>Gini Coefficient by Region (in %), 2004</vt:lpstr>
      <vt:lpstr>PowerPoint Presentation</vt:lpstr>
      <vt:lpstr>PowerPoint Presentation</vt:lpstr>
      <vt:lpstr>Declining Inequality in LA</vt:lpstr>
      <vt:lpstr>PowerPoint Presentation</vt:lpstr>
      <vt:lpstr>PowerPoint Presentation</vt:lpstr>
      <vt:lpstr>Comparing the Increase in the 1990’s with Decline in the 2000’s (Lustig et al., 2011)</vt:lpstr>
      <vt:lpstr>Declining Inequality in LA: Since When?</vt:lpstr>
      <vt:lpstr>First Year in Which Inequality Started to Decline (Lustig et al, 2011)</vt:lpstr>
      <vt:lpstr>The decline in inequality has been widespread  </vt:lpstr>
      <vt:lpstr>Why has inequality declined in Latin America? Are there factors in common?</vt:lpstr>
      <vt:lpstr>PowerPoint Presentation</vt:lpstr>
      <vt:lpstr>Sample Representative of High and Low Growth Countries</vt:lpstr>
      <vt:lpstr>PowerPoint Presentation</vt:lpstr>
      <vt:lpstr>Mexico: Growth Incidence Curve 2000-2008</vt:lpstr>
      <vt:lpstr>Peru: Growth Incidence Curve 2001-2009</vt:lpstr>
      <vt:lpstr>Proximate and fundamental determinants of changes in inequality</vt:lpstr>
      <vt:lpstr>Decomposition results (Alejo et al., 2009):</vt:lpstr>
      <vt:lpstr>Decomposition results (Alejo et al., 2009):</vt:lpstr>
      <vt:lpstr>Decomposition results (Alejo et al., 2009):</vt:lpstr>
      <vt:lpstr>Why has inequality declined? Main findings</vt:lpstr>
      <vt:lpstr>PowerPoint Presentation</vt:lpstr>
      <vt:lpstr>Why has the skill premium declined?</vt:lpstr>
      <vt:lpstr>PowerPoint Presentation</vt:lpstr>
      <vt:lpstr>Why has earnings inequality declined? </vt:lpstr>
      <vt:lpstr>Why has inequality in non-labor incomes declined?</vt:lpstr>
      <vt:lpstr>Conclusions</vt:lpstr>
      <vt:lpstr> Is Inequality Likely to Continue to Fall?  </vt:lpstr>
      <vt:lpstr>THANK YOU </vt:lpstr>
    </vt:vector>
  </TitlesOfParts>
  <Company>PNUD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IDH</dc:creator>
  <cp:lastModifiedBy>Nora Lustig</cp:lastModifiedBy>
  <cp:revision>56</cp:revision>
  <dcterms:created xsi:type="dcterms:W3CDTF">2011-03-07T23:54:13Z</dcterms:created>
  <dcterms:modified xsi:type="dcterms:W3CDTF">2012-01-12T15:23:41Z</dcterms:modified>
</cp:coreProperties>
</file>