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harts/chart7.xml" ContentType="application/vnd.openxmlformats-officedocument.drawingml.chart+xml"/>
  <Override PartName="/ppt/charts/chart3.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charts/chart6.xml" ContentType="application/vnd.openxmlformats-officedocument.drawingml.chart+xml"/>
  <Override PartName="/ppt/charts/chart4.xml" ContentType="application/vnd.openxmlformats-officedocument.drawingml.chart+xml"/>
  <Override PartName="/ppt/slides/slide8.xml" ContentType="application/vnd.openxmlformats-officedocument.presentationml.slide+xml"/>
  <Override PartName="/ppt/slides/slide49.xml" ContentType="application/vnd.openxmlformats-officedocument.presentationml.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69"/>
  </p:notesMasterIdLst>
  <p:sldIdLst>
    <p:sldId id="426" r:id="rId2"/>
    <p:sldId id="321" r:id="rId3"/>
    <p:sldId id="437" r:id="rId4"/>
    <p:sldId id="323" r:id="rId5"/>
    <p:sldId id="347" r:id="rId6"/>
    <p:sldId id="353" r:id="rId7"/>
    <p:sldId id="354" r:id="rId8"/>
    <p:sldId id="366" r:id="rId9"/>
    <p:sldId id="438" r:id="rId10"/>
    <p:sldId id="348" r:id="rId11"/>
    <p:sldId id="349" r:id="rId12"/>
    <p:sldId id="343" r:id="rId13"/>
    <p:sldId id="322" r:id="rId14"/>
    <p:sldId id="310" r:id="rId15"/>
    <p:sldId id="311" r:id="rId16"/>
    <p:sldId id="312" r:id="rId17"/>
    <p:sldId id="344" r:id="rId18"/>
    <p:sldId id="368" r:id="rId19"/>
    <p:sldId id="326" r:id="rId20"/>
    <p:sldId id="435" r:id="rId21"/>
    <p:sldId id="369" r:id="rId22"/>
    <p:sldId id="370" r:id="rId23"/>
    <p:sldId id="283" r:id="rId24"/>
    <p:sldId id="372" r:id="rId25"/>
    <p:sldId id="374" r:id="rId26"/>
    <p:sldId id="375" r:id="rId27"/>
    <p:sldId id="382" r:id="rId28"/>
    <p:sldId id="379" r:id="rId29"/>
    <p:sldId id="380" r:id="rId30"/>
    <p:sldId id="427" r:id="rId31"/>
    <p:sldId id="384" r:id="rId32"/>
    <p:sldId id="385" r:id="rId33"/>
    <p:sldId id="386" r:id="rId34"/>
    <p:sldId id="387" r:id="rId35"/>
    <p:sldId id="391" r:id="rId36"/>
    <p:sldId id="392" r:id="rId37"/>
    <p:sldId id="393" r:id="rId38"/>
    <p:sldId id="394" r:id="rId39"/>
    <p:sldId id="395" r:id="rId40"/>
    <p:sldId id="396" r:id="rId41"/>
    <p:sldId id="397" r:id="rId42"/>
    <p:sldId id="398" r:id="rId43"/>
    <p:sldId id="399" r:id="rId44"/>
    <p:sldId id="400" r:id="rId45"/>
    <p:sldId id="401" r:id="rId46"/>
    <p:sldId id="402" r:id="rId47"/>
    <p:sldId id="403" r:id="rId48"/>
    <p:sldId id="404" r:id="rId49"/>
    <p:sldId id="405" r:id="rId50"/>
    <p:sldId id="406" r:id="rId51"/>
    <p:sldId id="407" r:id="rId52"/>
    <p:sldId id="408" r:id="rId53"/>
    <p:sldId id="439" r:id="rId54"/>
    <p:sldId id="440" r:id="rId55"/>
    <p:sldId id="411" r:id="rId56"/>
    <p:sldId id="412" r:id="rId57"/>
    <p:sldId id="413" r:id="rId58"/>
    <p:sldId id="414" r:id="rId59"/>
    <p:sldId id="415" r:id="rId60"/>
    <p:sldId id="416" r:id="rId61"/>
    <p:sldId id="417" r:id="rId62"/>
    <p:sldId id="418" r:id="rId63"/>
    <p:sldId id="419" r:id="rId64"/>
    <p:sldId id="420" r:id="rId65"/>
    <p:sldId id="421" r:id="rId66"/>
    <p:sldId id="422" r:id="rId67"/>
    <p:sldId id="423" r:id="rId68"/>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04"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1" Type="http://schemas.openxmlformats.org/officeDocument/2006/relationships/oleObject" Target="file:///C:\Users\noralustig\Documents\WORK%20IN%20PROGRESS\ECONOMIA\EDUARDO%20ORTIZ%20EXCLs\grafs%20en%20castellano%20marzo%208_2011.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noralustig\Documents\WORK%20IN%20PROGRESS\ECONOMIA\EDUARDO%20ORTIZ%20EXCLs\Graphs_Tables_NL_LF_EO_7Apr11.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noralustig\Documents\WORK%20IN%20PROGRESS\WD%20INEQ%20IN%20LA%20LUSTIG%20ET%20AL\EDUARDO%20ORTIZ%20EXCLs\GRAPHS&amp;TBLS\Graphs_Tables_NL_LF_EO_7Apr11.xlsx"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noralustig\Documents\WORK%20IN%20PROGRESS\WD%20INEQ%20IN%20LA%20LUSTIG%20ET%20AL\EDUARDO%20ORTIZ%20EXCLs\GRAPHS&amp;TBLS\Graphs_Tables_NL_LF_EO_7Apr11.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noralustig\Documents\WORK%20IN%20PROGRESS\WD%20INEQ%20IN%20LA%20LUSTIG%20ET%20AL\EDUARDO%20ORTIZ%20EXCLs\GRAPHS&amp;TBLS\Graphs_Tables_NL_LF_EO_7Apr11.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noralustig\Documents\WORK%20IN%20PROGRESS\WD%20INEQ%20IN%20LA%20LUSTIG%20ET%20AL\EDUARDO%20ORTIZ%20EXCLs\GRAPHS&amp;TBLS\Graphs_Tables_NL_LF_EO_7Apr11.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noralustig\Documents\WORK%20IN%20PROGRESS\WD%20INEQ%20IN%20LA%20LUSTIG%20ET%20AL\EDUARDO%20ORTIZ%20EXCLs\GRAPHS&amp;TBLS\Graphs_Tables_NL_LF_EO_7Apr1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plotArea>
      <c:layout/>
      <c:barChart>
        <c:barDir val="col"/>
        <c:grouping val="clustered"/>
        <c:ser>
          <c:idx val="0"/>
          <c:order val="0"/>
          <c:tx>
            <c:strRef>
              <c:f>[1]GiniLAC!$O$67</c:f>
              <c:strCache>
                <c:ptCount val="1"/>
                <c:pt idx="0">
                  <c:v>Average (a)</c:v>
                </c:pt>
              </c:strCache>
            </c:strRef>
          </c:tx>
          <c:spPr>
            <a:solidFill>
              <a:schemeClr val="bg1">
                <a:lumMod val="50000"/>
              </a:schemeClr>
            </a:solidFill>
            <a:ln>
              <a:solidFill>
                <a:schemeClr val="bg1">
                  <a:lumMod val="50000"/>
                </a:schemeClr>
              </a:solidFill>
            </a:ln>
          </c:spPr>
          <c:dLbls>
            <c:showVal val="1"/>
          </c:dLbls>
          <c:cat>
            <c:strRef>
              <c:f>[1]GiniLAC!$N$68:$N$72</c:f>
              <c:strCache>
                <c:ptCount val="5"/>
                <c:pt idx="0">
                  <c:v>Early 90s                           (12 countries)</c:v>
                </c:pt>
                <c:pt idx="1">
                  <c:v>Mid-90s                                      (15 countries)</c:v>
                </c:pt>
                <c:pt idx="2">
                  <c:v>Late 90s                        (16 countries)</c:v>
                </c:pt>
                <c:pt idx="3">
                  <c:v>Mid-2000s                              (17 countries)</c:v>
                </c:pt>
                <c:pt idx="4">
                  <c:v>Late 2000s                       (17 countries)</c:v>
                </c:pt>
              </c:strCache>
            </c:strRef>
          </c:cat>
          <c:val>
            <c:numRef>
              <c:f>[1]GiniLAC!$O$68:$O$72</c:f>
              <c:numCache>
                <c:formatCode>0.000</c:formatCode>
                <c:ptCount val="5"/>
                <c:pt idx="0">
                  <c:v>0.50863103416666666</c:v>
                </c:pt>
                <c:pt idx="1">
                  <c:v>0.52317077066666651</c:v>
                </c:pt>
                <c:pt idx="2">
                  <c:v>0.529840041875</c:v>
                </c:pt>
                <c:pt idx="3">
                  <c:v>0.51768072294117662</c:v>
                </c:pt>
                <c:pt idx="4">
                  <c:v>0.50265685529411763</c:v>
                </c:pt>
              </c:numCache>
            </c:numRef>
          </c:val>
        </c:ser>
        <c:ser>
          <c:idx val="1"/>
          <c:order val="1"/>
          <c:tx>
            <c:strRef>
              <c:f>[1]GiniLAC!$P$67</c:f>
              <c:strCache>
                <c:ptCount val="1"/>
                <c:pt idx="0">
                  <c:v>Average (b)</c:v>
                </c:pt>
              </c:strCache>
            </c:strRef>
          </c:tx>
          <c:spPr>
            <a:solidFill>
              <a:schemeClr val="bg1">
                <a:lumMod val="75000"/>
              </a:schemeClr>
            </a:solidFill>
            <a:ln>
              <a:solidFill>
                <a:schemeClr val="bg1">
                  <a:lumMod val="75000"/>
                </a:schemeClr>
              </a:solidFill>
            </a:ln>
          </c:spPr>
          <c:dLbls>
            <c:showVal val="1"/>
          </c:dLbls>
          <c:cat>
            <c:strRef>
              <c:f>[1]GiniLAC!$N$68:$N$72</c:f>
              <c:strCache>
                <c:ptCount val="5"/>
                <c:pt idx="0">
                  <c:v>Early 90s                           (12 countries)</c:v>
                </c:pt>
                <c:pt idx="1">
                  <c:v>Mid-90s                                      (15 countries)</c:v>
                </c:pt>
                <c:pt idx="2">
                  <c:v>Late 90s                        (16 countries)</c:v>
                </c:pt>
                <c:pt idx="3">
                  <c:v>Mid-2000s                              (17 countries)</c:v>
                </c:pt>
                <c:pt idx="4">
                  <c:v>Late 2000s                       (17 countries)</c:v>
                </c:pt>
              </c:strCache>
            </c:strRef>
          </c:cat>
          <c:val>
            <c:numRef>
              <c:f>[1]GiniLAC!$P$68:$P$72</c:f>
              <c:numCache>
                <c:formatCode>0.000</c:formatCode>
                <c:ptCount val="5"/>
                <c:pt idx="0">
                  <c:v>0.51995112777777752</c:v>
                </c:pt>
                <c:pt idx="1">
                  <c:v>0.5367412346153867</c:v>
                </c:pt>
                <c:pt idx="2">
                  <c:v>0.54040346384615356</c:v>
                </c:pt>
                <c:pt idx="3">
                  <c:v>0.52430360461538461</c:v>
                </c:pt>
                <c:pt idx="4">
                  <c:v>0.5024791953846155</c:v>
                </c:pt>
              </c:numCache>
            </c:numRef>
          </c:val>
        </c:ser>
        <c:gapWidth val="50"/>
        <c:axId val="116172288"/>
        <c:axId val="116173824"/>
      </c:barChart>
      <c:catAx>
        <c:axId val="116172288"/>
        <c:scaling>
          <c:orientation val="minMax"/>
        </c:scaling>
        <c:axPos val="b"/>
        <c:tickLblPos val="nextTo"/>
        <c:txPr>
          <a:bodyPr/>
          <a:lstStyle/>
          <a:p>
            <a:pPr>
              <a:defRPr sz="1150"/>
            </a:pPr>
            <a:endParaRPr lang="en-US"/>
          </a:p>
        </c:txPr>
        <c:crossAx val="116173824"/>
        <c:crosses val="autoZero"/>
        <c:auto val="1"/>
        <c:lblAlgn val="ctr"/>
        <c:lblOffset val="100"/>
      </c:catAx>
      <c:valAx>
        <c:axId val="116173824"/>
        <c:scaling>
          <c:orientation val="minMax"/>
        </c:scaling>
        <c:axPos val="l"/>
        <c:majorGridlines>
          <c:spPr>
            <a:ln>
              <a:solidFill>
                <a:schemeClr val="bg1">
                  <a:lumMod val="95000"/>
                </a:schemeClr>
              </a:solidFill>
              <a:prstDash val="dash"/>
            </a:ln>
          </c:spPr>
        </c:majorGridlines>
        <c:numFmt formatCode="0.000" sourceLinked="1"/>
        <c:tickLblPos val="nextTo"/>
        <c:crossAx val="116172288"/>
        <c:crosses val="autoZero"/>
        <c:crossBetween val="between"/>
      </c:valAx>
    </c:plotArea>
    <c:plotVisOnly val="1"/>
  </c:chart>
  <c:spPr>
    <a:solidFill>
      <a:schemeClr val="bg1"/>
    </a:solidFill>
    <a:ln>
      <a:solidFill>
        <a:schemeClr val="bg1"/>
      </a:solidFill>
    </a:ln>
  </c:spPr>
  <c:txPr>
    <a:bodyPr/>
    <a:lstStyle/>
    <a:p>
      <a:pPr>
        <a:defRPr sz="1100">
          <a:latin typeface="Times New Roman" pitchFamily="18" charset="0"/>
          <a:cs typeface="Times New Roman" pitchFamily="18" charset="0"/>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plotArea>
      <c:layout/>
      <c:barChart>
        <c:barDir val="col"/>
        <c:grouping val="clustered"/>
        <c:ser>
          <c:idx val="0"/>
          <c:order val="0"/>
          <c:tx>
            <c:strRef>
              <c:f>Before!$D$5</c:f>
              <c:strCache>
                <c:ptCount val="1"/>
                <c:pt idx="0">
                  <c:v>Change of Gini in percentage points</c:v>
                </c:pt>
              </c:strCache>
            </c:strRef>
          </c:tx>
          <c:spPr>
            <a:solidFill>
              <a:schemeClr val="bg1">
                <a:lumMod val="95000"/>
              </a:schemeClr>
            </a:solidFill>
            <a:ln>
              <a:solidFill>
                <a:schemeClr val="bg1">
                  <a:lumMod val="85000"/>
                </a:schemeClr>
              </a:solidFill>
            </a:ln>
          </c:spPr>
          <c:dPt>
            <c:idx val="1"/>
            <c:spPr>
              <a:solidFill>
                <a:schemeClr val="bg1">
                  <a:lumMod val="85000"/>
                </a:schemeClr>
              </a:solidFill>
              <a:ln>
                <a:solidFill>
                  <a:schemeClr val="bg1">
                    <a:lumMod val="75000"/>
                  </a:schemeClr>
                </a:solidFill>
              </a:ln>
            </c:spPr>
          </c:dPt>
          <c:dPt>
            <c:idx val="3"/>
            <c:spPr>
              <a:solidFill>
                <a:schemeClr val="bg1">
                  <a:lumMod val="85000"/>
                </a:schemeClr>
              </a:solidFill>
              <a:ln>
                <a:solidFill>
                  <a:schemeClr val="bg1">
                    <a:lumMod val="75000"/>
                  </a:schemeClr>
                </a:solidFill>
              </a:ln>
            </c:spPr>
          </c:dPt>
          <c:dPt>
            <c:idx val="5"/>
            <c:spPr>
              <a:solidFill>
                <a:schemeClr val="bg1">
                  <a:lumMod val="85000"/>
                </a:schemeClr>
              </a:solidFill>
              <a:ln>
                <a:solidFill>
                  <a:schemeClr val="bg1">
                    <a:lumMod val="75000"/>
                  </a:schemeClr>
                </a:solidFill>
              </a:ln>
            </c:spPr>
          </c:dPt>
          <c:dPt>
            <c:idx val="7"/>
            <c:spPr>
              <a:solidFill>
                <a:schemeClr val="bg1">
                  <a:lumMod val="85000"/>
                </a:schemeClr>
              </a:solidFill>
              <a:ln>
                <a:solidFill>
                  <a:schemeClr val="bg1">
                    <a:lumMod val="75000"/>
                  </a:schemeClr>
                </a:solidFill>
              </a:ln>
            </c:spPr>
          </c:dPt>
          <c:dPt>
            <c:idx val="9"/>
            <c:spPr>
              <a:solidFill>
                <a:schemeClr val="bg1">
                  <a:lumMod val="85000"/>
                </a:schemeClr>
              </a:solidFill>
              <a:ln>
                <a:solidFill>
                  <a:schemeClr val="bg1">
                    <a:lumMod val="75000"/>
                  </a:schemeClr>
                </a:solidFill>
              </a:ln>
            </c:spPr>
          </c:dPt>
          <c:dPt>
            <c:idx val="11"/>
            <c:spPr>
              <a:solidFill>
                <a:schemeClr val="bg1">
                  <a:lumMod val="85000"/>
                </a:schemeClr>
              </a:solidFill>
              <a:ln>
                <a:solidFill>
                  <a:schemeClr val="bg1">
                    <a:lumMod val="75000"/>
                  </a:schemeClr>
                </a:solidFill>
              </a:ln>
            </c:spPr>
          </c:dPt>
          <c:dPt>
            <c:idx val="13"/>
            <c:spPr>
              <a:solidFill>
                <a:schemeClr val="bg1">
                  <a:lumMod val="85000"/>
                </a:schemeClr>
              </a:solidFill>
              <a:ln>
                <a:solidFill>
                  <a:schemeClr val="bg1">
                    <a:lumMod val="75000"/>
                  </a:schemeClr>
                </a:solidFill>
              </a:ln>
            </c:spPr>
          </c:dPt>
          <c:dPt>
            <c:idx val="15"/>
            <c:spPr>
              <a:solidFill>
                <a:schemeClr val="bg1">
                  <a:lumMod val="85000"/>
                </a:schemeClr>
              </a:solidFill>
              <a:ln>
                <a:solidFill>
                  <a:schemeClr val="bg1">
                    <a:lumMod val="75000"/>
                  </a:schemeClr>
                </a:solidFill>
              </a:ln>
            </c:spPr>
          </c:dPt>
          <c:dPt>
            <c:idx val="17"/>
            <c:spPr>
              <a:solidFill>
                <a:schemeClr val="bg1">
                  <a:lumMod val="85000"/>
                </a:schemeClr>
              </a:solidFill>
              <a:ln>
                <a:solidFill>
                  <a:schemeClr val="bg1">
                    <a:lumMod val="75000"/>
                  </a:schemeClr>
                </a:solidFill>
              </a:ln>
            </c:spPr>
          </c:dPt>
          <c:dPt>
            <c:idx val="19"/>
            <c:spPr>
              <a:solidFill>
                <a:schemeClr val="bg1">
                  <a:lumMod val="85000"/>
                </a:schemeClr>
              </a:solidFill>
              <a:ln>
                <a:solidFill>
                  <a:schemeClr val="bg1">
                    <a:lumMod val="75000"/>
                  </a:schemeClr>
                </a:solidFill>
              </a:ln>
            </c:spPr>
          </c:dPt>
          <c:dPt>
            <c:idx val="21"/>
            <c:spPr>
              <a:solidFill>
                <a:schemeClr val="bg1">
                  <a:lumMod val="85000"/>
                </a:schemeClr>
              </a:solidFill>
              <a:ln>
                <a:solidFill>
                  <a:schemeClr val="bg1">
                    <a:lumMod val="75000"/>
                  </a:schemeClr>
                </a:solidFill>
              </a:ln>
            </c:spPr>
          </c:dPt>
          <c:dLbls>
            <c:txPr>
              <a:bodyPr/>
              <a:lstStyle/>
              <a:p>
                <a:pPr>
                  <a:defRPr b="1"/>
                </a:pPr>
                <a:endParaRPr lang="en-US"/>
              </a:p>
            </c:txPr>
            <c:showVal val="1"/>
          </c:dLbls>
          <c:cat>
            <c:multiLvlStrRef>
              <c:f>Before!$B$6:$C$27</c:f>
              <c:multiLvlStrCache>
                <c:ptCount val="22"/>
                <c:lvl>
                  <c:pt idx="0">
                    <c:v>1992-2002</c:v>
                  </c:pt>
                  <c:pt idx="1">
                    <c:v>2002-2009</c:v>
                  </c:pt>
                  <c:pt idx="2">
                    <c:v>1997-2003</c:v>
                  </c:pt>
                  <c:pt idx="3">
                    <c:v>2003-2009</c:v>
                  </c:pt>
                  <c:pt idx="4">
                    <c:v>1997-2003</c:v>
                  </c:pt>
                  <c:pt idx="5">
                    <c:v>2003-2009</c:v>
                  </c:pt>
                  <c:pt idx="6">
                    <c:v>1995-2001</c:v>
                  </c:pt>
                  <c:pt idx="7">
                    <c:v>2001-2008</c:v>
                  </c:pt>
                  <c:pt idx="8">
                    <c:v>1985-1998</c:v>
                  </c:pt>
                  <c:pt idx="9">
                    <c:v>1998-2009</c:v>
                  </c:pt>
                  <c:pt idx="10">
                    <c:v>1989-2001</c:v>
                  </c:pt>
                  <c:pt idx="11">
                    <c:v>2001-2009</c:v>
                  </c:pt>
                  <c:pt idx="12">
                    <c:v>1989-1996</c:v>
                  </c:pt>
                  <c:pt idx="13">
                    <c:v>1996-2008</c:v>
                  </c:pt>
                  <c:pt idx="14">
                    <c:v>1989-2002</c:v>
                  </c:pt>
                  <c:pt idx="15">
                    <c:v>2002-2006</c:v>
                  </c:pt>
                  <c:pt idx="16">
                    <c:v>1992-1998</c:v>
                  </c:pt>
                  <c:pt idx="17">
                    <c:v>1998-2009</c:v>
                  </c:pt>
                  <c:pt idx="18">
                    <c:v>2000-2003</c:v>
                  </c:pt>
                  <c:pt idx="19">
                    <c:v>2003-2009</c:v>
                  </c:pt>
                  <c:pt idx="20">
                    <c:v>1997-2002</c:v>
                  </c:pt>
                  <c:pt idx="21">
                    <c:v>2002-2007</c:v>
                  </c:pt>
                </c:lvl>
                <c:lvl>
                  <c:pt idx="0">
                    <c:v>Argentina</c:v>
                  </c:pt>
                  <c:pt idx="2">
                    <c:v>Peru</c:v>
                  </c:pt>
                  <c:pt idx="4">
                    <c:v>Paraguay</c:v>
                  </c:pt>
                  <c:pt idx="6">
                    <c:v>El Salvador</c:v>
                  </c:pt>
                  <c:pt idx="8">
                    <c:v>Brazil</c:v>
                  </c:pt>
                  <c:pt idx="10">
                    <c:v>Panama</c:v>
                  </c:pt>
                  <c:pt idx="12">
                    <c:v>Mexico</c:v>
                  </c:pt>
                  <c:pt idx="14">
                    <c:v>Venezuela</c:v>
                  </c:pt>
                  <c:pt idx="16">
                    <c:v>Chile</c:v>
                  </c:pt>
                  <c:pt idx="18">
                    <c:v>Dominican Rep.</c:v>
                  </c:pt>
                  <c:pt idx="20">
                    <c:v>Bolivia</c:v>
                  </c:pt>
                </c:lvl>
              </c:multiLvlStrCache>
            </c:multiLvlStrRef>
          </c:cat>
          <c:val>
            <c:numRef>
              <c:f>Before!$D$6:$D$27</c:f>
              <c:numCache>
                <c:formatCode>0.0</c:formatCode>
                <c:ptCount val="22"/>
                <c:pt idx="0">
                  <c:v>8.2357609999999966</c:v>
                </c:pt>
                <c:pt idx="1">
                  <c:v>-8.4039770000000011</c:v>
                </c:pt>
                <c:pt idx="2">
                  <c:v>2.7421919999999984</c:v>
                </c:pt>
                <c:pt idx="3">
                  <c:v>-7.375748999999999</c:v>
                </c:pt>
                <c:pt idx="4">
                  <c:v>5.9217000000003919E-2</c:v>
                </c:pt>
                <c:pt idx="5">
                  <c:v>-6.2007539999999963</c:v>
                </c:pt>
                <c:pt idx="6">
                  <c:v>2.644191000000002</c:v>
                </c:pt>
                <c:pt idx="7">
                  <c:v>-5.9668479999999988</c:v>
                </c:pt>
                <c:pt idx="8">
                  <c:v>4.061442999999997</c:v>
                </c:pt>
                <c:pt idx="9">
                  <c:v>-5.4285049999999879</c:v>
                </c:pt>
                <c:pt idx="10">
                  <c:v>1.4573540000000094</c:v>
                </c:pt>
                <c:pt idx="11">
                  <c:v>-4.3771430000000038</c:v>
                </c:pt>
                <c:pt idx="12">
                  <c:v>2.5379990000000072</c:v>
                </c:pt>
                <c:pt idx="13">
                  <c:v>-4.1990470000000002</c:v>
                </c:pt>
                <c:pt idx="14">
                  <c:v>5.017928999999989</c:v>
                </c:pt>
                <c:pt idx="15">
                  <c:v>-4.0506779999999978</c:v>
                </c:pt>
                <c:pt idx="16">
                  <c:v>0.78367300000000761</c:v>
                </c:pt>
                <c:pt idx="17">
                  <c:v>-3.5074339999999982</c:v>
                </c:pt>
                <c:pt idx="18">
                  <c:v>7.1160000000006121E-2</c:v>
                </c:pt>
                <c:pt idx="19">
                  <c:v>-3.1417500000000089</c:v>
                </c:pt>
                <c:pt idx="20">
                  <c:v>2.0659019999999941</c:v>
                </c:pt>
                <c:pt idx="21">
                  <c:v>-2.8628359999999988</c:v>
                </c:pt>
              </c:numCache>
            </c:numRef>
          </c:val>
        </c:ser>
        <c:gapWidth val="50"/>
        <c:axId val="62336384"/>
        <c:axId val="62358656"/>
      </c:barChart>
      <c:lineChart>
        <c:grouping val="standard"/>
        <c:ser>
          <c:idx val="1"/>
          <c:order val="1"/>
          <c:tx>
            <c:strRef>
              <c:f>Before!$E$5</c:f>
              <c:strCache>
                <c:ptCount val="1"/>
                <c:pt idx="0">
                  <c:v>Average of increase</c:v>
                </c:pt>
              </c:strCache>
            </c:strRef>
          </c:tx>
          <c:spPr>
            <a:ln w="19050">
              <a:solidFill>
                <a:schemeClr val="tx1">
                  <a:lumMod val="50000"/>
                  <a:lumOff val="50000"/>
                </a:schemeClr>
              </a:solidFill>
              <a:prstDash val="sysDot"/>
            </a:ln>
          </c:spPr>
          <c:marker>
            <c:symbol val="none"/>
          </c:marker>
          <c:dLbls>
            <c:dLbl>
              <c:idx val="21"/>
              <c:layout/>
              <c:showVal val="1"/>
            </c:dLbl>
            <c:delete val="1"/>
            <c:spPr>
              <a:ln>
                <a:solidFill>
                  <a:schemeClr val="tx1">
                    <a:lumMod val="50000"/>
                    <a:lumOff val="50000"/>
                  </a:schemeClr>
                </a:solidFill>
              </a:ln>
            </c:spPr>
          </c:dLbls>
          <c:cat>
            <c:multiLvlStrRef>
              <c:f>Before!$B$6:$C$27</c:f>
              <c:multiLvlStrCache>
                <c:ptCount val="22"/>
                <c:lvl>
                  <c:pt idx="0">
                    <c:v>1992-2002</c:v>
                  </c:pt>
                  <c:pt idx="1">
                    <c:v>2002-2009</c:v>
                  </c:pt>
                  <c:pt idx="2">
                    <c:v>1997-2003</c:v>
                  </c:pt>
                  <c:pt idx="3">
                    <c:v>2003-2009</c:v>
                  </c:pt>
                  <c:pt idx="4">
                    <c:v>1997-2003</c:v>
                  </c:pt>
                  <c:pt idx="5">
                    <c:v>2003-2009</c:v>
                  </c:pt>
                  <c:pt idx="6">
                    <c:v>1995-2001</c:v>
                  </c:pt>
                  <c:pt idx="7">
                    <c:v>2001-2008</c:v>
                  </c:pt>
                  <c:pt idx="8">
                    <c:v>1985-1998</c:v>
                  </c:pt>
                  <c:pt idx="9">
                    <c:v>1998-2009</c:v>
                  </c:pt>
                  <c:pt idx="10">
                    <c:v>1989-2001</c:v>
                  </c:pt>
                  <c:pt idx="11">
                    <c:v>2001-2009</c:v>
                  </c:pt>
                  <c:pt idx="12">
                    <c:v>1989-1996</c:v>
                  </c:pt>
                  <c:pt idx="13">
                    <c:v>1996-2008</c:v>
                  </c:pt>
                  <c:pt idx="14">
                    <c:v>1989-2002</c:v>
                  </c:pt>
                  <c:pt idx="15">
                    <c:v>2002-2006</c:v>
                  </c:pt>
                  <c:pt idx="16">
                    <c:v>1992-1998</c:v>
                  </c:pt>
                  <c:pt idx="17">
                    <c:v>1998-2009</c:v>
                  </c:pt>
                  <c:pt idx="18">
                    <c:v>2000-2003</c:v>
                  </c:pt>
                  <c:pt idx="19">
                    <c:v>2003-2009</c:v>
                  </c:pt>
                  <c:pt idx="20">
                    <c:v>1997-2002</c:v>
                  </c:pt>
                  <c:pt idx="21">
                    <c:v>2002-2007</c:v>
                  </c:pt>
                </c:lvl>
                <c:lvl>
                  <c:pt idx="0">
                    <c:v>Argentina</c:v>
                  </c:pt>
                  <c:pt idx="2">
                    <c:v>Peru</c:v>
                  </c:pt>
                  <c:pt idx="4">
                    <c:v>Paraguay</c:v>
                  </c:pt>
                  <c:pt idx="6">
                    <c:v>El Salvador</c:v>
                  </c:pt>
                  <c:pt idx="8">
                    <c:v>Brazil</c:v>
                  </c:pt>
                  <c:pt idx="10">
                    <c:v>Panama</c:v>
                  </c:pt>
                  <c:pt idx="12">
                    <c:v>Mexico</c:v>
                  </c:pt>
                  <c:pt idx="14">
                    <c:v>Venezuela</c:v>
                  </c:pt>
                  <c:pt idx="16">
                    <c:v>Chile</c:v>
                  </c:pt>
                  <c:pt idx="18">
                    <c:v>Dominican Rep.</c:v>
                  </c:pt>
                  <c:pt idx="20">
                    <c:v>Bolivia</c:v>
                  </c:pt>
                </c:lvl>
              </c:multiLvlStrCache>
            </c:multiLvlStrRef>
          </c:cat>
          <c:val>
            <c:numRef>
              <c:f>Before!$E$6:$E$27</c:f>
              <c:numCache>
                <c:formatCode>0.0</c:formatCode>
                <c:ptCount val="22"/>
                <c:pt idx="0">
                  <c:v>2.6978928181818191</c:v>
                </c:pt>
                <c:pt idx="1">
                  <c:v>2.6978928181818191</c:v>
                </c:pt>
                <c:pt idx="2">
                  <c:v>2.6978928181818191</c:v>
                </c:pt>
                <c:pt idx="3">
                  <c:v>2.6978928181818191</c:v>
                </c:pt>
                <c:pt idx="4">
                  <c:v>2.6978928181818191</c:v>
                </c:pt>
                <c:pt idx="5">
                  <c:v>2.6978928181818191</c:v>
                </c:pt>
                <c:pt idx="6">
                  <c:v>2.6978928181818191</c:v>
                </c:pt>
                <c:pt idx="7">
                  <c:v>2.6978928181818191</c:v>
                </c:pt>
                <c:pt idx="8">
                  <c:v>2.6978928181818191</c:v>
                </c:pt>
                <c:pt idx="9">
                  <c:v>2.6978928181818191</c:v>
                </c:pt>
                <c:pt idx="10">
                  <c:v>2.6978928181818191</c:v>
                </c:pt>
                <c:pt idx="11">
                  <c:v>2.6978928181818191</c:v>
                </c:pt>
                <c:pt idx="12">
                  <c:v>2.6978928181818191</c:v>
                </c:pt>
                <c:pt idx="13">
                  <c:v>2.6978928181818191</c:v>
                </c:pt>
                <c:pt idx="14">
                  <c:v>2.6978928181818191</c:v>
                </c:pt>
                <c:pt idx="15">
                  <c:v>2.6978928181818191</c:v>
                </c:pt>
                <c:pt idx="16">
                  <c:v>2.6978928181818191</c:v>
                </c:pt>
                <c:pt idx="17">
                  <c:v>2.6978928181818191</c:v>
                </c:pt>
                <c:pt idx="18">
                  <c:v>2.6978928181818191</c:v>
                </c:pt>
                <c:pt idx="19">
                  <c:v>2.6978928181818191</c:v>
                </c:pt>
                <c:pt idx="20">
                  <c:v>2.6978928181818191</c:v>
                </c:pt>
                <c:pt idx="21">
                  <c:v>2.6978928181818191</c:v>
                </c:pt>
              </c:numCache>
            </c:numRef>
          </c:val>
        </c:ser>
        <c:ser>
          <c:idx val="2"/>
          <c:order val="2"/>
          <c:tx>
            <c:strRef>
              <c:f>Before!$F$5</c:f>
              <c:strCache>
                <c:ptCount val="1"/>
                <c:pt idx="0">
                  <c:v>Average of decrease</c:v>
                </c:pt>
              </c:strCache>
            </c:strRef>
          </c:tx>
          <c:spPr>
            <a:ln w="12700">
              <a:solidFill>
                <a:schemeClr val="tx1">
                  <a:lumMod val="50000"/>
                  <a:lumOff val="50000"/>
                </a:schemeClr>
              </a:solidFill>
              <a:prstDash val="dash"/>
            </a:ln>
          </c:spPr>
          <c:marker>
            <c:symbol val="none"/>
          </c:marker>
          <c:dLbls>
            <c:dLbl>
              <c:idx val="21"/>
              <c:layout>
                <c:manualLayout>
                  <c:x val="-2.566570420275912E-3"/>
                  <c:y val="0"/>
                </c:manualLayout>
              </c:layout>
              <c:showVal val="1"/>
            </c:dLbl>
            <c:delete val="1"/>
            <c:spPr>
              <a:ln>
                <a:solidFill>
                  <a:schemeClr val="tx1">
                    <a:lumMod val="50000"/>
                    <a:lumOff val="50000"/>
                  </a:schemeClr>
                </a:solidFill>
              </a:ln>
            </c:spPr>
          </c:dLbls>
          <c:cat>
            <c:multiLvlStrRef>
              <c:f>Before!$B$6:$C$27</c:f>
              <c:multiLvlStrCache>
                <c:ptCount val="22"/>
                <c:lvl>
                  <c:pt idx="0">
                    <c:v>1992-2002</c:v>
                  </c:pt>
                  <c:pt idx="1">
                    <c:v>2002-2009</c:v>
                  </c:pt>
                  <c:pt idx="2">
                    <c:v>1997-2003</c:v>
                  </c:pt>
                  <c:pt idx="3">
                    <c:v>2003-2009</c:v>
                  </c:pt>
                  <c:pt idx="4">
                    <c:v>1997-2003</c:v>
                  </c:pt>
                  <c:pt idx="5">
                    <c:v>2003-2009</c:v>
                  </c:pt>
                  <c:pt idx="6">
                    <c:v>1995-2001</c:v>
                  </c:pt>
                  <c:pt idx="7">
                    <c:v>2001-2008</c:v>
                  </c:pt>
                  <c:pt idx="8">
                    <c:v>1985-1998</c:v>
                  </c:pt>
                  <c:pt idx="9">
                    <c:v>1998-2009</c:v>
                  </c:pt>
                  <c:pt idx="10">
                    <c:v>1989-2001</c:v>
                  </c:pt>
                  <c:pt idx="11">
                    <c:v>2001-2009</c:v>
                  </c:pt>
                  <c:pt idx="12">
                    <c:v>1989-1996</c:v>
                  </c:pt>
                  <c:pt idx="13">
                    <c:v>1996-2008</c:v>
                  </c:pt>
                  <c:pt idx="14">
                    <c:v>1989-2002</c:v>
                  </c:pt>
                  <c:pt idx="15">
                    <c:v>2002-2006</c:v>
                  </c:pt>
                  <c:pt idx="16">
                    <c:v>1992-1998</c:v>
                  </c:pt>
                  <c:pt idx="17">
                    <c:v>1998-2009</c:v>
                  </c:pt>
                  <c:pt idx="18">
                    <c:v>2000-2003</c:v>
                  </c:pt>
                  <c:pt idx="19">
                    <c:v>2003-2009</c:v>
                  </c:pt>
                  <c:pt idx="20">
                    <c:v>1997-2002</c:v>
                  </c:pt>
                  <c:pt idx="21">
                    <c:v>2002-2007</c:v>
                  </c:pt>
                </c:lvl>
                <c:lvl>
                  <c:pt idx="0">
                    <c:v>Argentina</c:v>
                  </c:pt>
                  <c:pt idx="2">
                    <c:v>Peru</c:v>
                  </c:pt>
                  <c:pt idx="4">
                    <c:v>Paraguay</c:v>
                  </c:pt>
                  <c:pt idx="6">
                    <c:v>El Salvador</c:v>
                  </c:pt>
                  <c:pt idx="8">
                    <c:v>Brazil</c:v>
                  </c:pt>
                  <c:pt idx="10">
                    <c:v>Panama</c:v>
                  </c:pt>
                  <c:pt idx="12">
                    <c:v>Mexico</c:v>
                  </c:pt>
                  <c:pt idx="14">
                    <c:v>Venezuela</c:v>
                  </c:pt>
                  <c:pt idx="16">
                    <c:v>Chile</c:v>
                  </c:pt>
                  <c:pt idx="18">
                    <c:v>Dominican Rep.</c:v>
                  </c:pt>
                  <c:pt idx="20">
                    <c:v>Bolivia</c:v>
                  </c:pt>
                </c:lvl>
              </c:multiLvlStrCache>
            </c:multiLvlStrRef>
          </c:cat>
          <c:val>
            <c:numRef>
              <c:f>Before!$F$6:$F$27</c:f>
              <c:numCache>
                <c:formatCode>0.0</c:formatCode>
                <c:ptCount val="22"/>
                <c:pt idx="0">
                  <c:v>-5.0467928181818174</c:v>
                </c:pt>
                <c:pt idx="1">
                  <c:v>-5.0467928181818174</c:v>
                </c:pt>
                <c:pt idx="2">
                  <c:v>-5.0467928181818174</c:v>
                </c:pt>
                <c:pt idx="3">
                  <c:v>-5.0467928181818174</c:v>
                </c:pt>
                <c:pt idx="4">
                  <c:v>-5.0467928181818174</c:v>
                </c:pt>
                <c:pt idx="5">
                  <c:v>-5.0467928181818174</c:v>
                </c:pt>
                <c:pt idx="6">
                  <c:v>-5.0467928181818174</c:v>
                </c:pt>
                <c:pt idx="7">
                  <c:v>-5.0467928181818174</c:v>
                </c:pt>
                <c:pt idx="8">
                  <c:v>-5.0467928181818174</c:v>
                </c:pt>
                <c:pt idx="9">
                  <c:v>-5.0467928181818174</c:v>
                </c:pt>
                <c:pt idx="10">
                  <c:v>-5.0467928181818174</c:v>
                </c:pt>
                <c:pt idx="11">
                  <c:v>-5.0467928181818174</c:v>
                </c:pt>
                <c:pt idx="12">
                  <c:v>-5.0467928181818174</c:v>
                </c:pt>
                <c:pt idx="13">
                  <c:v>-5.0467928181818174</c:v>
                </c:pt>
                <c:pt idx="14">
                  <c:v>-5.0467928181818174</c:v>
                </c:pt>
                <c:pt idx="15">
                  <c:v>-5.0467928181818174</c:v>
                </c:pt>
                <c:pt idx="16">
                  <c:v>-5.0467928181818174</c:v>
                </c:pt>
                <c:pt idx="17">
                  <c:v>-5.0467928181818174</c:v>
                </c:pt>
                <c:pt idx="18">
                  <c:v>-5.0467928181818174</c:v>
                </c:pt>
                <c:pt idx="19">
                  <c:v>-5.0467928181818174</c:v>
                </c:pt>
                <c:pt idx="20">
                  <c:v>-5.0467928181818174</c:v>
                </c:pt>
                <c:pt idx="21">
                  <c:v>-5.0467928181818174</c:v>
                </c:pt>
              </c:numCache>
            </c:numRef>
          </c:val>
        </c:ser>
        <c:marker val="1"/>
        <c:axId val="62336384"/>
        <c:axId val="62358656"/>
      </c:lineChart>
      <c:catAx>
        <c:axId val="62336384"/>
        <c:scaling>
          <c:orientation val="minMax"/>
        </c:scaling>
        <c:axPos val="b"/>
        <c:tickLblPos val="low"/>
        <c:crossAx val="62358656"/>
        <c:crosses val="autoZero"/>
        <c:auto val="1"/>
        <c:lblAlgn val="ctr"/>
        <c:lblOffset val="100"/>
      </c:catAx>
      <c:valAx>
        <c:axId val="62358656"/>
        <c:scaling>
          <c:orientation val="minMax"/>
        </c:scaling>
        <c:axPos val="l"/>
        <c:majorGridlines>
          <c:spPr>
            <a:ln>
              <a:solidFill>
                <a:schemeClr val="bg1">
                  <a:lumMod val="95000"/>
                </a:schemeClr>
              </a:solidFill>
              <a:prstDash val="dash"/>
            </a:ln>
          </c:spPr>
        </c:majorGridlines>
        <c:numFmt formatCode="0.0" sourceLinked="1"/>
        <c:tickLblPos val="nextTo"/>
        <c:crossAx val="62336384"/>
        <c:crosses val="autoZero"/>
        <c:crossBetween val="between"/>
      </c:valAx>
    </c:plotArea>
    <c:legend>
      <c:legendPos val="t"/>
      <c:layout/>
    </c:legend>
    <c:plotVisOnly val="1"/>
    <c:dispBlanksAs val="gap"/>
  </c:chart>
  <c:spPr>
    <a:solidFill>
      <a:schemeClr val="bg1"/>
    </a:solidFill>
    <a:ln>
      <a:solidFill>
        <a:schemeClr val="bg1"/>
      </a:solidFill>
    </a:ln>
  </c:spPr>
  <c:txPr>
    <a:bodyPr/>
    <a:lstStyle/>
    <a:p>
      <a:pPr>
        <a:defRPr sz="1200">
          <a:latin typeface="Times New Roman" pitchFamily="18" charset="0"/>
          <a:cs typeface="Times New Roman" pitchFamily="18" charset="0"/>
        </a:defRPr>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scatterChart>
        <c:scatterStyle val="lineMarker"/>
        <c:ser>
          <c:idx val="2"/>
          <c:order val="0"/>
          <c:tx>
            <c:strRef>
              <c:f>Decline_New!$O$7</c:f>
              <c:strCache>
                <c:ptCount val="1"/>
              </c:strCache>
            </c:strRef>
          </c:tx>
          <c:spPr>
            <a:ln w="28575">
              <a:noFill/>
            </a:ln>
          </c:spPr>
          <c:xVal>
            <c:numRef>
              <c:f>Decline_New!$N$7</c:f>
              <c:numCache>
                <c:formatCode>General</c:formatCode>
                <c:ptCount val="1"/>
              </c:numCache>
            </c:numRef>
          </c:xVal>
          <c:yVal>
            <c:numRef>
              <c:f>Decline_New!$M$7</c:f>
              <c:numCache>
                <c:formatCode>General</c:formatCode>
                <c:ptCount val="1"/>
                <c:pt idx="0">
                  <c:v>1994</c:v>
                </c:pt>
              </c:numCache>
            </c:numRef>
          </c:yVal>
        </c:ser>
        <c:ser>
          <c:idx val="3"/>
          <c:order val="1"/>
          <c:tx>
            <c:strRef>
              <c:f>Decline_New!$O$8</c:f>
              <c:strCache>
                <c:ptCount val="1"/>
              </c:strCache>
            </c:strRef>
          </c:tx>
          <c:spPr>
            <a:ln w="28575">
              <a:noFill/>
            </a:ln>
          </c:spPr>
          <c:xVal>
            <c:numRef>
              <c:f>Decline_New!$N$8</c:f>
              <c:numCache>
                <c:formatCode>General</c:formatCode>
                <c:ptCount val="1"/>
              </c:numCache>
            </c:numRef>
          </c:xVal>
          <c:yVal>
            <c:numRef>
              <c:f>Decline_New!$M$8</c:f>
              <c:numCache>
                <c:formatCode>General</c:formatCode>
                <c:ptCount val="1"/>
                <c:pt idx="0">
                  <c:v>1995</c:v>
                </c:pt>
              </c:numCache>
            </c:numRef>
          </c:yVal>
        </c:ser>
        <c:ser>
          <c:idx val="4"/>
          <c:order val="2"/>
          <c:tx>
            <c:strRef>
              <c:f>Decline_New!$O$9</c:f>
              <c:strCache>
                <c:ptCount val="1"/>
                <c:pt idx="0">
                  <c:v>Mexico</c:v>
                </c:pt>
              </c:strCache>
            </c:strRef>
          </c:tx>
          <c:spPr>
            <a:ln w="28575">
              <a:noFill/>
            </a:ln>
          </c:spPr>
          <c:marker>
            <c:symbol val="circle"/>
            <c:size val="7"/>
            <c:spPr>
              <a:solidFill>
                <a:srgbClr val="C00000"/>
              </a:solidFill>
              <a:ln>
                <a:solidFill>
                  <a:schemeClr val="tx1">
                    <a:lumMod val="75000"/>
                    <a:lumOff val="25000"/>
                  </a:schemeClr>
                </a:solidFill>
              </a:ln>
            </c:spPr>
          </c:marker>
          <c:dLbls>
            <c:showSerName val="1"/>
          </c:dLbls>
          <c:xVal>
            <c:numRef>
              <c:f>Decline_New!$N$9</c:f>
              <c:numCache>
                <c:formatCode>General</c:formatCode>
                <c:ptCount val="1"/>
                <c:pt idx="0">
                  <c:v>1</c:v>
                </c:pt>
              </c:numCache>
            </c:numRef>
          </c:xVal>
          <c:yVal>
            <c:numRef>
              <c:f>Decline_New!$M$9</c:f>
              <c:numCache>
                <c:formatCode>General</c:formatCode>
                <c:ptCount val="1"/>
                <c:pt idx="0">
                  <c:v>1996</c:v>
                </c:pt>
              </c:numCache>
            </c:numRef>
          </c:yVal>
        </c:ser>
        <c:ser>
          <c:idx val="5"/>
          <c:order val="3"/>
          <c:tx>
            <c:strRef>
              <c:f>Decline_New!$O$10</c:f>
              <c:strCache>
                <c:ptCount val="1"/>
              </c:strCache>
            </c:strRef>
          </c:tx>
          <c:spPr>
            <a:ln w="28575">
              <a:noFill/>
            </a:ln>
          </c:spPr>
          <c:xVal>
            <c:numRef>
              <c:f>Decline_New!$N$10</c:f>
              <c:numCache>
                <c:formatCode>General</c:formatCode>
                <c:ptCount val="1"/>
              </c:numCache>
            </c:numRef>
          </c:xVal>
          <c:yVal>
            <c:numRef>
              <c:f>Decline_New!$M$10</c:f>
              <c:numCache>
                <c:formatCode>General</c:formatCode>
                <c:ptCount val="1"/>
                <c:pt idx="0">
                  <c:v>1997</c:v>
                </c:pt>
              </c:numCache>
            </c:numRef>
          </c:yVal>
        </c:ser>
        <c:ser>
          <c:idx val="6"/>
          <c:order val="4"/>
          <c:tx>
            <c:strRef>
              <c:f>Decline_New!$O$11</c:f>
              <c:strCache>
                <c:ptCount val="1"/>
                <c:pt idx="0">
                  <c:v>Brazil, Chile</c:v>
                </c:pt>
              </c:strCache>
            </c:strRef>
          </c:tx>
          <c:spPr>
            <a:ln w="28575">
              <a:noFill/>
            </a:ln>
          </c:spPr>
          <c:marker>
            <c:symbol val="circle"/>
            <c:size val="7"/>
            <c:spPr>
              <a:solidFill>
                <a:srgbClr val="FFC000"/>
              </a:solidFill>
              <a:ln>
                <a:solidFill>
                  <a:sysClr val="windowText" lastClr="000000">
                    <a:lumMod val="75000"/>
                    <a:lumOff val="25000"/>
                  </a:sysClr>
                </a:solidFill>
              </a:ln>
            </c:spPr>
          </c:marker>
          <c:dLbls>
            <c:dLblPos val="l"/>
            <c:showSerName val="1"/>
          </c:dLbls>
          <c:xVal>
            <c:numRef>
              <c:f>Decline_New!$N$11</c:f>
              <c:numCache>
                <c:formatCode>General</c:formatCode>
                <c:ptCount val="1"/>
                <c:pt idx="0">
                  <c:v>1</c:v>
                </c:pt>
              </c:numCache>
            </c:numRef>
          </c:xVal>
          <c:yVal>
            <c:numRef>
              <c:f>Decline_New!$M$11</c:f>
              <c:numCache>
                <c:formatCode>General</c:formatCode>
                <c:ptCount val="1"/>
                <c:pt idx="0">
                  <c:v>1998</c:v>
                </c:pt>
              </c:numCache>
            </c:numRef>
          </c:yVal>
        </c:ser>
        <c:ser>
          <c:idx val="7"/>
          <c:order val="5"/>
          <c:tx>
            <c:strRef>
              <c:f>Decline_New!$O$12</c:f>
              <c:strCache>
                <c:ptCount val="1"/>
              </c:strCache>
            </c:strRef>
          </c:tx>
          <c:spPr>
            <a:ln w="28575">
              <a:noFill/>
            </a:ln>
          </c:spPr>
          <c:xVal>
            <c:numRef>
              <c:f>Decline_New!$N$12</c:f>
              <c:numCache>
                <c:formatCode>General</c:formatCode>
                <c:ptCount val="1"/>
              </c:numCache>
            </c:numRef>
          </c:xVal>
          <c:yVal>
            <c:numRef>
              <c:f>Decline_New!$M$12</c:f>
              <c:numCache>
                <c:formatCode>General</c:formatCode>
                <c:ptCount val="1"/>
                <c:pt idx="0">
                  <c:v>1999</c:v>
                </c:pt>
              </c:numCache>
            </c:numRef>
          </c:yVal>
        </c:ser>
        <c:ser>
          <c:idx val="8"/>
          <c:order val="6"/>
          <c:tx>
            <c:strRef>
              <c:f>Decline_New!$O$13</c:f>
              <c:strCache>
                <c:ptCount val="1"/>
              </c:strCache>
            </c:strRef>
          </c:tx>
          <c:spPr>
            <a:ln w="28575">
              <a:noFill/>
            </a:ln>
          </c:spPr>
          <c:xVal>
            <c:numRef>
              <c:f>Decline_New!$N$13</c:f>
              <c:numCache>
                <c:formatCode>General</c:formatCode>
                <c:ptCount val="1"/>
              </c:numCache>
            </c:numRef>
          </c:xVal>
          <c:yVal>
            <c:numRef>
              <c:f>Decline_New!$M$13</c:f>
              <c:numCache>
                <c:formatCode>General</c:formatCode>
                <c:ptCount val="1"/>
                <c:pt idx="0">
                  <c:v>2000</c:v>
                </c:pt>
              </c:numCache>
            </c:numRef>
          </c:yVal>
        </c:ser>
        <c:ser>
          <c:idx val="9"/>
          <c:order val="7"/>
          <c:tx>
            <c:strRef>
              <c:f>Decline_New!$O$14</c:f>
              <c:strCache>
                <c:ptCount val="1"/>
                <c:pt idx="0">
                  <c:v>El Salvador, Panama</c:v>
                </c:pt>
              </c:strCache>
            </c:strRef>
          </c:tx>
          <c:spPr>
            <a:ln w="28575">
              <a:noFill/>
            </a:ln>
          </c:spPr>
          <c:marker>
            <c:symbol val="circle"/>
            <c:size val="7"/>
            <c:spPr>
              <a:solidFill>
                <a:srgbClr val="00B0F0"/>
              </a:solidFill>
              <a:ln>
                <a:solidFill>
                  <a:sysClr val="windowText" lastClr="000000">
                    <a:lumMod val="75000"/>
                    <a:lumOff val="25000"/>
                  </a:sysClr>
                </a:solidFill>
              </a:ln>
            </c:spPr>
          </c:marker>
          <c:dLbls>
            <c:showSerName val="1"/>
          </c:dLbls>
          <c:xVal>
            <c:numRef>
              <c:f>Decline_New!$N$14</c:f>
              <c:numCache>
                <c:formatCode>General</c:formatCode>
                <c:ptCount val="1"/>
                <c:pt idx="0">
                  <c:v>1</c:v>
                </c:pt>
              </c:numCache>
            </c:numRef>
          </c:xVal>
          <c:yVal>
            <c:numRef>
              <c:f>Decline_New!$M$14</c:f>
              <c:numCache>
                <c:formatCode>General</c:formatCode>
                <c:ptCount val="1"/>
                <c:pt idx="0">
                  <c:v>2001</c:v>
                </c:pt>
              </c:numCache>
            </c:numRef>
          </c:yVal>
        </c:ser>
        <c:ser>
          <c:idx val="10"/>
          <c:order val="8"/>
          <c:tx>
            <c:strRef>
              <c:f>Decline_New!$O$15</c:f>
              <c:strCache>
                <c:ptCount val="1"/>
                <c:pt idx="0">
                  <c:v>Argentina, Bolivia, Venezuela</c:v>
                </c:pt>
              </c:strCache>
            </c:strRef>
          </c:tx>
          <c:spPr>
            <a:ln w="28575">
              <a:noFill/>
            </a:ln>
          </c:spPr>
          <c:marker>
            <c:symbol val="circle"/>
            <c:size val="7"/>
            <c:spPr>
              <a:solidFill>
                <a:srgbClr val="7030A0"/>
              </a:solidFill>
            </c:spPr>
          </c:marker>
          <c:dPt>
            <c:idx val="0"/>
            <c:marker>
              <c:spPr>
                <a:solidFill>
                  <a:srgbClr val="7030A0"/>
                </a:solidFill>
                <a:ln>
                  <a:solidFill>
                    <a:sysClr val="windowText" lastClr="000000">
                      <a:lumMod val="75000"/>
                      <a:lumOff val="25000"/>
                    </a:sysClr>
                  </a:solidFill>
                </a:ln>
              </c:spPr>
            </c:marker>
          </c:dPt>
          <c:dLbls>
            <c:dLblPos val="l"/>
            <c:showSerName val="1"/>
          </c:dLbls>
          <c:xVal>
            <c:numRef>
              <c:f>Decline_New!$N$15</c:f>
              <c:numCache>
                <c:formatCode>General</c:formatCode>
                <c:ptCount val="1"/>
                <c:pt idx="0">
                  <c:v>1</c:v>
                </c:pt>
              </c:numCache>
            </c:numRef>
          </c:xVal>
          <c:yVal>
            <c:numRef>
              <c:f>Decline_New!$M$15</c:f>
              <c:numCache>
                <c:formatCode>General</c:formatCode>
                <c:ptCount val="1"/>
                <c:pt idx="0">
                  <c:v>2002</c:v>
                </c:pt>
              </c:numCache>
            </c:numRef>
          </c:yVal>
        </c:ser>
        <c:ser>
          <c:idx val="11"/>
          <c:order val="9"/>
          <c:tx>
            <c:strRef>
              <c:f>Decline_New!$O$16</c:f>
              <c:strCache>
                <c:ptCount val="1"/>
                <c:pt idx="0">
                  <c:v>Dominican Republic, Ecuador, Paraguay, Peru</c:v>
                </c:pt>
              </c:strCache>
            </c:strRef>
          </c:tx>
          <c:spPr>
            <a:ln w="28575">
              <a:noFill/>
            </a:ln>
          </c:spPr>
          <c:marker>
            <c:symbol val="circle"/>
            <c:size val="7"/>
            <c:spPr>
              <a:solidFill>
                <a:srgbClr val="00B050"/>
              </a:solidFill>
            </c:spPr>
          </c:marker>
          <c:dPt>
            <c:idx val="0"/>
            <c:marker>
              <c:spPr>
                <a:solidFill>
                  <a:srgbClr val="00B050"/>
                </a:solidFill>
                <a:ln>
                  <a:solidFill>
                    <a:sysClr val="windowText" lastClr="000000">
                      <a:lumMod val="75000"/>
                      <a:lumOff val="25000"/>
                    </a:sysClr>
                  </a:solidFill>
                </a:ln>
              </c:spPr>
            </c:marker>
          </c:dPt>
          <c:dLbls>
            <c:showSerName val="1"/>
          </c:dLbls>
          <c:xVal>
            <c:numRef>
              <c:f>Decline_New!$N$16</c:f>
              <c:numCache>
                <c:formatCode>General</c:formatCode>
                <c:ptCount val="1"/>
                <c:pt idx="0">
                  <c:v>1</c:v>
                </c:pt>
              </c:numCache>
            </c:numRef>
          </c:xVal>
          <c:yVal>
            <c:numRef>
              <c:f>Decline_New!$M$16</c:f>
              <c:numCache>
                <c:formatCode>General</c:formatCode>
                <c:ptCount val="1"/>
                <c:pt idx="0">
                  <c:v>2003</c:v>
                </c:pt>
              </c:numCache>
            </c:numRef>
          </c:yVal>
        </c:ser>
        <c:ser>
          <c:idx val="12"/>
          <c:order val="10"/>
          <c:tx>
            <c:strRef>
              <c:f>Decline_New!$O$17</c:f>
              <c:strCache>
                <c:ptCount val="1"/>
              </c:strCache>
            </c:strRef>
          </c:tx>
          <c:spPr>
            <a:ln w="28575">
              <a:noFill/>
            </a:ln>
          </c:spPr>
          <c:xVal>
            <c:numRef>
              <c:f>Decline_New!$N$17</c:f>
              <c:numCache>
                <c:formatCode>General</c:formatCode>
                <c:ptCount val="1"/>
              </c:numCache>
            </c:numRef>
          </c:xVal>
          <c:yVal>
            <c:numRef>
              <c:f>Decline_New!$M$17</c:f>
              <c:numCache>
                <c:formatCode>General</c:formatCode>
                <c:ptCount val="1"/>
                <c:pt idx="0">
                  <c:v>2004</c:v>
                </c:pt>
              </c:numCache>
            </c:numRef>
          </c:yVal>
        </c:ser>
        <c:axId val="62455168"/>
        <c:axId val="62473344"/>
      </c:scatterChart>
      <c:valAx>
        <c:axId val="62455168"/>
        <c:scaling>
          <c:orientation val="minMax"/>
          <c:max val="2"/>
        </c:scaling>
        <c:delete val="1"/>
        <c:axPos val="b"/>
        <c:numFmt formatCode="General" sourceLinked="1"/>
        <c:majorTickMark val="none"/>
        <c:tickLblPos val="none"/>
        <c:crossAx val="62473344"/>
        <c:crosses val="autoZero"/>
        <c:crossBetween val="midCat"/>
        <c:majorUnit val="1"/>
      </c:valAx>
      <c:valAx>
        <c:axId val="62473344"/>
        <c:scaling>
          <c:orientation val="minMax"/>
          <c:max val="2004"/>
          <c:min val="1994"/>
        </c:scaling>
        <c:axPos val="l"/>
        <c:majorGridlines>
          <c:spPr>
            <a:ln>
              <a:solidFill>
                <a:schemeClr val="bg1">
                  <a:lumMod val="85000"/>
                </a:schemeClr>
              </a:solidFill>
              <a:prstDash val="dash"/>
            </a:ln>
          </c:spPr>
        </c:majorGridlines>
        <c:title>
          <c:tx>
            <c:rich>
              <a:bodyPr/>
              <a:lstStyle/>
              <a:p>
                <a:pPr>
                  <a:defRPr/>
                </a:pPr>
                <a:r>
                  <a:rPr lang="es-MX"/>
                  <a:t>Year when inequality started to decline</a:t>
                </a:r>
              </a:p>
            </c:rich>
          </c:tx>
          <c:layout/>
        </c:title>
        <c:numFmt formatCode="General" sourceLinked="1"/>
        <c:majorTickMark val="none"/>
        <c:tickLblPos val="nextTo"/>
        <c:crossAx val="62455168"/>
        <c:crosses val="autoZero"/>
        <c:crossBetween val="midCat"/>
        <c:majorUnit val="1"/>
      </c:valAx>
      <c:spPr>
        <a:ln>
          <a:solidFill>
            <a:schemeClr val="tx1">
              <a:lumMod val="75000"/>
              <a:lumOff val="25000"/>
            </a:schemeClr>
          </a:solidFill>
        </a:ln>
      </c:spPr>
    </c:plotArea>
    <c:plotVisOnly val="1"/>
  </c:chart>
  <c:spPr>
    <a:solidFill>
      <a:schemeClr val="bg1"/>
    </a:solidFill>
    <a:ln>
      <a:solidFill>
        <a:schemeClr val="bg1"/>
      </a:solidFill>
    </a:ln>
  </c:spPr>
  <c:txPr>
    <a:bodyPr/>
    <a:lstStyle/>
    <a:p>
      <a:pPr>
        <a:defRPr sz="1100">
          <a:latin typeface="Times New Roman" pitchFamily="18" charset="0"/>
          <a:cs typeface="Times New Roman" pitchFamily="18" charset="0"/>
        </a:defRPr>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barChart>
        <c:barDir val="bar"/>
        <c:grouping val="clustered"/>
        <c:ser>
          <c:idx val="0"/>
          <c:order val="0"/>
          <c:spPr>
            <a:solidFill>
              <a:schemeClr val="bg1">
                <a:lumMod val="50000"/>
              </a:schemeClr>
            </a:solidFill>
            <a:ln>
              <a:solidFill>
                <a:schemeClr val="bg1">
                  <a:lumMod val="50000"/>
                </a:schemeClr>
              </a:solidFill>
            </a:ln>
          </c:spPr>
          <c:dPt>
            <c:idx val="0"/>
            <c:spPr>
              <a:solidFill>
                <a:schemeClr val="bg1">
                  <a:lumMod val="75000"/>
                </a:schemeClr>
              </a:solidFill>
              <a:ln>
                <a:solidFill>
                  <a:schemeClr val="bg1">
                    <a:lumMod val="75000"/>
                  </a:schemeClr>
                </a:solidFill>
              </a:ln>
            </c:spPr>
          </c:dPt>
          <c:dLbls>
            <c:showVal val="1"/>
          </c:dLbls>
          <c:cat>
            <c:strRef>
              <c:f>Figure3!$B$6:$B$23</c:f>
              <c:strCache>
                <c:ptCount val="18"/>
                <c:pt idx="0">
                  <c:v>Total</c:v>
                </c:pt>
                <c:pt idx="1">
                  <c:v>Brazil</c:v>
                </c:pt>
                <c:pt idx="2">
                  <c:v>Bolivia</c:v>
                </c:pt>
                <c:pt idx="3">
                  <c:v>Paraguay</c:v>
                </c:pt>
                <c:pt idx="4">
                  <c:v>Panama</c:v>
                </c:pt>
                <c:pt idx="5">
                  <c:v>Honduras</c:v>
                </c:pt>
                <c:pt idx="6">
                  <c:v>Chile</c:v>
                </c:pt>
                <c:pt idx="7">
                  <c:v>Ecuador</c:v>
                </c:pt>
                <c:pt idx="8">
                  <c:v>Guatemala</c:v>
                </c:pt>
                <c:pt idx="9">
                  <c:v>Peru</c:v>
                </c:pt>
                <c:pt idx="10">
                  <c:v>Mexico</c:v>
                </c:pt>
                <c:pt idx="11">
                  <c:v>Dominican Rep.</c:v>
                </c:pt>
                <c:pt idx="12">
                  <c:v>El Salvador</c:v>
                </c:pt>
                <c:pt idx="13">
                  <c:v>Argentina</c:v>
                </c:pt>
                <c:pt idx="14">
                  <c:v>Nicaragua</c:v>
                </c:pt>
                <c:pt idx="15">
                  <c:v>Costa Rica</c:v>
                </c:pt>
                <c:pt idx="16">
                  <c:v>Venezuela</c:v>
                </c:pt>
                <c:pt idx="17">
                  <c:v>Uruguay</c:v>
                </c:pt>
              </c:strCache>
            </c:strRef>
          </c:cat>
          <c:val>
            <c:numRef>
              <c:f>Figure3!$C$6:$C$23</c:f>
              <c:numCache>
                <c:formatCode>0.0</c:formatCode>
                <c:ptCount val="18"/>
                <c:pt idx="0">
                  <c:v>52.944726823529408</c:v>
                </c:pt>
                <c:pt idx="1">
                  <c:v>58.793169000000013</c:v>
                </c:pt>
                <c:pt idx="2">
                  <c:v>58.469041000000004</c:v>
                </c:pt>
                <c:pt idx="3">
                  <c:v>56.594843000000004</c:v>
                </c:pt>
                <c:pt idx="4">
                  <c:v>56.470598000000003</c:v>
                </c:pt>
                <c:pt idx="5">
                  <c:v>55.509352000000021</c:v>
                </c:pt>
                <c:pt idx="6">
                  <c:v>55.207406000000006</c:v>
                </c:pt>
                <c:pt idx="7">
                  <c:v>54.513017000000005</c:v>
                </c:pt>
                <c:pt idx="8">
                  <c:v>54.198896000000012</c:v>
                </c:pt>
                <c:pt idx="9">
                  <c:v>54.037200000000006</c:v>
                </c:pt>
                <c:pt idx="10">
                  <c:v>53.849715000000003</c:v>
                </c:pt>
                <c:pt idx="11">
                  <c:v>51.926803</c:v>
                </c:pt>
                <c:pt idx="12">
                  <c:v>51.903766999999995</c:v>
                </c:pt>
                <c:pt idx="13">
                  <c:v>50.427265999999996</c:v>
                </c:pt>
                <c:pt idx="14">
                  <c:v>50.219946000000007</c:v>
                </c:pt>
                <c:pt idx="15">
                  <c:v>49.883756999999996</c:v>
                </c:pt>
                <c:pt idx="16">
                  <c:v>44.09753400000001</c:v>
                </c:pt>
                <c:pt idx="17">
                  <c:v>43.958045999999996</c:v>
                </c:pt>
              </c:numCache>
            </c:numRef>
          </c:val>
        </c:ser>
        <c:gapWidth val="50"/>
        <c:axId val="62539264"/>
        <c:axId val="62540800"/>
      </c:barChart>
      <c:catAx>
        <c:axId val="62539264"/>
        <c:scaling>
          <c:orientation val="minMax"/>
        </c:scaling>
        <c:axPos val="l"/>
        <c:majorTickMark val="none"/>
        <c:tickLblPos val="nextTo"/>
        <c:crossAx val="62540800"/>
        <c:crosses val="autoZero"/>
        <c:auto val="1"/>
        <c:lblAlgn val="ctr"/>
        <c:lblOffset val="100"/>
      </c:catAx>
      <c:valAx>
        <c:axId val="62540800"/>
        <c:scaling>
          <c:orientation val="minMax"/>
          <c:min val="40"/>
        </c:scaling>
        <c:axPos val="b"/>
        <c:majorGridlines>
          <c:spPr>
            <a:ln>
              <a:solidFill>
                <a:schemeClr val="bg1">
                  <a:lumMod val="95000"/>
                </a:schemeClr>
              </a:solidFill>
              <a:prstDash val="sysDash"/>
            </a:ln>
          </c:spPr>
        </c:majorGridlines>
        <c:title>
          <c:tx>
            <c:rich>
              <a:bodyPr/>
              <a:lstStyle/>
              <a:p>
                <a:pPr>
                  <a:defRPr/>
                </a:pPr>
                <a:r>
                  <a:rPr lang="es-MX"/>
                  <a:t>Gini Coefficient in Percent</a:t>
                </a:r>
              </a:p>
            </c:rich>
          </c:tx>
          <c:layout/>
        </c:title>
        <c:numFmt formatCode="0.0" sourceLinked="1"/>
        <c:majorTickMark val="none"/>
        <c:tickLblPos val="nextTo"/>
        <c:crossAx val="62539264"/>
        <c:crosses val="autoZero"/>
        <c:crossBetween val="between"/>
      </c:valAx>
      <c:spPr>
        <a:solidFill>
          <a:sysClr val="window" lastClr="FFFFFF"/>
        </a:solidFill>
        <a:ln>
          <a:solidFill>
            <a:sysClr val="window" lastClr="FFFFFF"/>
          </a:solidFill>
        </a:ln>
      </c:spPr>
    </c:plotArea>
    <c:plotVisOnly val="1"/>
  </c:chart>
  <c:spPr>
    <a:solidFill>
      <a:schemeClr val="bg1"/>
    </a:solidFill>
    <a:ln>
      <a:solidFill>
        <a:schemeClr val="bg1"/>
      </a:solidFill>
    </a:ln>
  </c:spPr>
  <c:txPr>
    <a:bodyPr/>
    <a:lstStyle/>
    <a:p>
      <a:pPr>
        <a:defRPr sz="1100">
          <a:latin typeface="Times New Roman" pitchFamily="18" charset="0"/>
          <a:cs typeface="Times New Roman" pitchFamily="18" charset="0"/>
        </a:defRPr>
      </a:pPr>
      <a:endParaRPr lang="en-US"/>
    </a:p>
  </c:txPr>
  <c:externalData r:id="rId1"/>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chart>
    <c:plotArea>
      <c:layout/>
      <c:barChart>
        <c:barDir val="col"/>
        <c:grouping val="clustered"/>
        <c:ser>
          <c:idx val="0"/>
          <c:order val="0"/>
          <c:spPr>
            <a:solidFill>
              <a:schemeClr val="bg1">
                <a:lumMod val="65000"/>
              </a:schemeClr>
            </a:solidFill>
            <a:ln>
              <a:solidFill>
                <a:schemeClr val="bg1">
                  <a:lumMod val="65000"/>
                </a:schemeClr>
              </a:solidFill>
            </a:ln>
          </c:spPr>
          <c:dPt>
            <c:idx val="5"/>
            <c:spPr>
              <a:solidFill>
                <a:schemeClr val="tx1">
                  <a:lumMod val="75000"/>
                  <a:lumOff val="25000"/>
                </a:schemeClr>
              </a:solidFill>
              <a:ln>
                <a:solidFill>
                  <a:schemeClr val="tx1">
                    <a:lumMod val="75000"/>
                    <a:lumOff val="25000"/>
                  </a:schemeClr>
                </a:solidFill>
              </a:ln>
            </c:spPr>
          </c:dPt>
          <c:dPt>
            <c:idx val="12"/>
            <c:spPr>
              <a:solidFill>
                <a:schemeClr val="tx1">
                  <a:lumMod val="75000"/>
                  <a:lumOff val="25000"/>
                </a:schemeClr>
              </a:solidFill>
              <a:ln>
                <a:solidFill>
                  <a:schemeClr val="tx1">
                    <a:lumMod val="75000"/>
                    <a:lumOff val="25000"/>
                  </a:schemeClr>
                </a:solidFill>
              </a:ln>
            </c:spPr>
          </c:dPt>
          <c:dLbls>
            <c:numFmt formatCode="#,##0.00" sourceLinked="0"/>
            <c:showVal val="1"/>
          </c:dLbls>
          <c:cat>
            <c:strRef>
              <c:f>Figure2.2!$M$48:$M$60</c:f>
              <c:strCache>
                <c:ptCount val="13"/>
                <c:pt idx="0">
                  <c:v>Argentina</c:v>
                </c:pt>
                <c:pt idx="1">
                  <c:v>Brasil</c:v>
                </c:pt>
                <c:pt idx="2">
                  <c:v>Venezuela</c:v>
                </c:pt>
                <c:pt idx="3">
                  <c:v>Chile</c:v>
                </c:pt>
                <c:pt idx="4">
                  <c:v>Uruguay</c:v>
                </c:pt>
                <c:pt idx="5">
                  <c:v>Left-wing</c:v>
                </c:pt>
                <c:pt idx="7">
                  <c:v>El Salvador</c:v>
                </c:pt>
                <c:pt idx="8">
                  <c:v>Panama</c:v>
                </c:pt>
                <c:pt idx="9">
                  <c:v>Mexico</c:v>
                </c:pt>
                <c:pt idx="10">
                  <c:v>Peru</c:v>
                </c:pt>
                <c:pt idx="11">
                  <c:v>Honduras</c:v>
                </c:pt>
                <c:pt idx="12">
                  <c:v>Non-left</c:v>
                </c:pt>
              </c:strCache>
            </c:strRef>
          </c:cat>
          <c:val>
            <c:numRef>
              <c:f>Figure2.2!$N$48:$N$60</c:f>
              <c:numCache>
                <c:formatCode>0.000</c:formatCode>
                <c:ptCount val="13"/>
                <c:pt idx="0">
                  <c:v>-1.2266818334174832</c:v>
                </c:pt>
                <c:pt idx="1">
                  <c:v>-1.0748238456069608</c:v>
                </c:pt>
                <c:pt idx="2">
                  <c:v>-1.068339890425634</c:v>
                </c:pt>
                <c:pt idx="3">
                  <c:v>-0.65683619009779659</c:v>
                </c:pt>
                <c:pt idx="4">
                  <c:v>0.12418532990398204</c:v>
                </c:pt>
                <c:pt idx="5">
                  <c:v>-0.7804992859287786</c:v>
                </c:pt>
                <c:pt idx="7">
                  <c:v>-1.2892440928227809</c:v>
                </c:pt>
                <c:pt idx="8">
                  <c:v>-0.96889867360710602</c:v>
                </c:pt>
                <c:pt idx="9">
                  <c:v>-0.77332233791766458</c:v>
                </c:pt>
                <c:pt idx="10">
                  <c:v>-0.38592383631148786</c:v>
                </c:pt>
                <c:pt idx="11">
                  <c:v>0.78818010101553126</c:v>
                </c:pt>
                <c:pt idx="12">
                  <c:v>-0.52584176792870163</c:v>
                </c:pt>
              </c:numCache>
            </c:numRef>
          </c:val>
        </c:ser>
        <c:gapWidth val="50"/>
        <c:axId val="62722432"/>
        <c:axId val="62723968"/>
      </c:barChart>
      <c:catAx>
        <c:axId val="62722432"/>
        <c:scaling>
          <c:orientation val="minMax"/>
        </c:scaling>
        <c:axPos val="b"/>
        <c:tickLblPos val="low"/>
        <c:txPr>
          <a:bodyPr rot="-5400000" vert="horz"/>
          <a:lstStyle/>
          <a:p>
            <a:pPr>
              <a:defRPr/>
            </a:pPr>
            <a:endParaRPr lang="en-US"/>
          </a:p>
        </c:txPr>
        <c:crossAx val="62723968"/>
        <c:crosses val="autoZero"/>
        <c:auto val="1"/>
        <c:lblAlgn val="ctr"/>
        <c:lblOffset val="100"/>
      </c:catAx>
      <c:valAx>
        <c:axId val="62723968"/>
        <c:scaling>
          <c:orientation val="minMax"/>
        </c:scaling>
        <c:axPos val="l"/>
        <c:numFmt formatCode="0.0" sourceLinked="0"/>
        <c:tickLblPos val="nextTo"/>
        <c:crossAx val="62722432"/>
        <c:crosses val="autoZero"/>
        <c:crossBetween val="between"/>
      </c:valAx>
    </c:plotArea>
    <c:plotVisOnly val="1"/>
  </c:chart>
  <c:spPr>
    <a:solidFill>
      <a:schemeClr val="bg1"/>
    </a:solidFill>
    <a:ln>
      <a:solidFill>
        <a:schemeClr val="bg1"/>
      </a:solidFill>
    </a:ln>
  </c:spPr>
  <c:txPr>
    <a:bodyPr/>
    <a:lstStyle/>
    <a:p>
      <a:pPr>
        <a:defRPr sz="1200">
          <a:latin typeface="Times New Roman" pitchFamily="18" charset="0"/>
          <a:cs typeface="Times New Roman" pitchFamily="18" charset="0"/>
        </a:defRPr>
      </a:pPr>
      <a:endParaRPr lang="en-US"/>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US"/>
  <c:chart>
    <c:plotArea>
      <c:layout/>
      <c:barChart>
        <c:barDir val="col"/>
        <c:grouping val="clustered"/>
        <c:ser>
          <c:idx val="0"/>
          <c:order val="0"/>
          <c:tx>
            <c:strRef>
              <c:f>'GIC1'!$BN$7</c:f>
              <c:strCache>
                <c:ptCount val="1"/>
                <c:pt idx="0">
                  <c:v>Household per capita income for each decile</c:v>
                </c:pt>
              </c:strCache>
            </c:strRef>
          </c:tx>
          <c:spPr>
            <a:solidFill>
              <a:schemeClr val="bg1"/>
            </a:solidFill>
            <a:ln>
              <a:solidFill>
                <a:schemeClr val="tx1">
                  <a:lumMod val="75000"/>
                  <a:lumOff val="25000"/>
                </a:schemeClr>
              </a:solidFill>
            </a:ln>
          </c:spPr>
          <c:dLbls>
            <c:numFmt formatCode="#,##0.0" sourceLinked="0"/>
            <c:txPr>
              <a:bodyPr/>
              <a:lstStyle/>
              <a:p>
                <a:pPr>
                  <a:defRPr b="1"/>
                </a:pPr>
                <a:endParaRPr lang="en-US"/>
              </a:p>
            </c:txPr>
            <c:showVal val="1"/>
          </c:dLbls>
          <c:cat>
            <c:numRef>
              <c:f>'GIC1'!$A$9:$A$18</c:f>
              <c:numCache>
                <c:formatCode>#,##0</c:formatCode>
                <c:ptCount val="10"/>
                <c:pt idx="0">
                  <c:v>1</c:v>
                </c:pt>
                <c:pt idx="1">
                  <c:v>2</c:v>
                </c:pt>
                <c:pt idx="2">
                  <c:v>3</c:v>
                </c:pt>
                <c:pt idx="3">
                  <c:v>4</c:v>
                </c:pt>
                <c:pt idx="4">
                  <c:v>5</c:v>
                </c:pt>
                <c:pt idx="5">
                  <c:v>6</c:v>
                </c:pt>
                <c:pt idx="6">
                  <c:v>7</c:v>
                </c:pt>
                <c:pt idx="7">
                  <c:v>8</c:v>
                </c:pt>
                <c:pt idx="8">
                  <c:v>9</c:v>
                </c:pt>
                <c:pt idx="9">
                  <c:v>10</c:v>
                </c:pt>
              </c:numCache>
            </c:numRef>
          </c:cat>
          <c:val>
            <c:numRef>
              <c:f>'GIC1'!$BN$9:$BN$18</c:f>
              <c:numCache>
                <c:formatCode>#,##0.0</c:formatCode>
                <c:ptCount val="10"/>
                <c:pt idx="0">
                  <c:v>4.0707307530170667</c:v>
                </c:pt>
                <c:pt idx="1">
                  <c:v>3.839546419825012</c:v>
                </c:pt>
                <c:pt idx="2">
                  <c:v>3.2549635432634618</c:v>
                </c:pt>
                <c:pt idx="3">
                  <c:v>3.1006318847267611</c:v>
                </c:pt>
                <c:pt idx="4">
                  <c:v>2.8414272277284169</c:v>
                </c:pt>
                <c:pt idx="5">
                  <c:v>2.5771598279847598</c:v>
                </c:pt>
                <c:pt idx="6">
                  <c:v>2.3239256920227671</c:v>
                </c:pt>
                <c:pt idx="7">
                  <c:v>2.2469748523455251</c:v>
                </c:pt>
                <c:pt idx="8">
                  <c:v>1.8390056706006437</c:v>
                </c:pt>
                <c:pt idx="9">
                  <c:v>0.5565048462302683</c:v>
                </c:pt>
              </c:numCache>
            </c:numRef>
          </c:val>
        </c:ser>
        <c:gapWidth val="50"/>
        <c:axId val="62766464"/>
        <c:axId val="62772736"/>
      </c:barChart>
      <c:lineChart>
        <c:grouping val="standard"/>
        <c:ser>
          <c:idx val="1"/>
          <c:order val="1"/>
          <c:tx>
            <c:strRef>
              <c:f>'GIC1'!$BO$7</c:f>
              <c:strCache>
                <c:ptCount val="1"/>
                <c:pt idx="0">
                  <c:v>Average of income per capita growth rates</c:v>
                </c:pt>
              </c:strCache>
            </c:strRef>
          </c:tx>
          <c:spPr>
            <a:ln w="12700">
              <a:solidFill>
                <a:srgbClr val="0070C0"/>
              </a:solidFill>
              <a:prstDash val="sysDash"/>
            </a:ln>
          </c:spPr>
          <c:marker>
            <c:symbol val="none"/>
          </c:marker>
          <c:dLbls>
            <c:dLbl>
              <c:idx val="9"/>
              <c:layout/>
              <c:showVal val="1"/>
            </c:dLbl>
            <c:delete val="1"/>
            <c:spPr>
              <a:ln>
                <a:solidFill>
                  <a:srgbClr val="0070C0"/>
                </a:solidFill>
              </a:ln>
            </c:spPr>
            <c:txPr>
              <a:bodyPr/>
              <a:lstStyle/>
              <a:p>
                <a:pPr>
                  <a:defRPr b="1">
                    <a:solidFill>
                      <a:srgbClr val="0070C0"/>
                    </a:solidFill>
                  </a:defRPr>
                </a:pPr>
                <a:endParaRPr lang="en-US"/>
              </a:p>
            </c:txPr>
          </c:dLbls>
          <c:val>
            <c:numRef>
              <c:f>'GIC1'!$BO$9:$BO$18</c:f>
              <c:numCache>
                <c:formatCode>#,##0.0</c:formatCode>
                <c:ptCount val="10"/>
                <c:pt idx="0">
                  <c:v>2.6650870717744688</c:v>
                </c:pt>
                <c:pt idx="1">
                  <c:v>2.6650870717744688</c:v>
                </c:pt>
                <c:pt idx="2">
                  <c:v>2.6650870717744688</c:v>
                </c:pt>
                <c:pt idx="3">
                  <c:v>2.6650870717744688</c:v>
                </c:pt>
                <c:pt idx="4">
                  <c:v>2.6650870717744688</c:v>
                </c:pt>
                <c:pt idx="5">
                  <c:v>2.6650870717744688</c:v>
                </c:pt>
                <c:pt idx="6">
                  <c:v>2.6650870717744688</c:v>
                </c:pt>
                <c:pt idx="7">
                  <c:v>2.6650870717744688</c:v>
                </c:pt>
                <c:pt idx="8">
                  <c:v>2.6650870717744688</c:v>
                </c:pt>
                <c:pt idx="9">
                  <c:v>2.6650870717744688</c:v>
                </c:pt>
              </c:numCache>
            </c:numRef>
          </c:val>
        </c:ser>
        <c:marker val="1"/>
        <c:axId val="62766464"/>
        <c:axId val="62772736"/>
      </c:lineChart>
      <c:catAx>
        <c:axId val="62766464"/>
        <c:scaling>
          <c:orientation val="minMax"/>
        </c:scaling>
        <c:axPos val="b"/>
        <c:title>
          <c:tx>
            <c:rich>
              <a:bodyPr/>
              <a:lstStyle/>
              <a:p>
                <a:pPr>
                  <a:defRPr/>
                </a:pPr>
                <a:r>
                  <a:rPr lang="es-MX"/>
                  <a:t>Decil</a:t>
                </a:r>
              </a:p>
            </c:rich>
          </c:tx>
          <c:layout/>
        </c:title>
        <c:numFmt formatCode="#,##0" sourceLinked="1"/>
        <c:majorTickMark val="none"/>
        <c:tickLblPos val="low"/>
        <c:crossAx val="62772736"/>
        <c:crosses val="autoZero"/>
        <c:auto val="1"/>
        <c:lblAlgn val="ctr"/>
        <c:lblOffset val="100"/>
      </c:catAx>
      <c:valAx>
        <c:axId val="62772736"/>
        <c:scaling>
          <c:orientation val="minMax"/>
        </c:scaling>
        <c:axPos val="l"/>
        <c:title>
          <c:tx>
            <c:rich>
              <a:bodyPr/>
              <a:lstStyle/>
              <a:p>
                <a:pPr>
                  <a:defRPr/>
                </a:pPr>
                <a:r>
                  <a:rPr lang="es-MX"/>
                  <a:t>Rate of annual growth (in %)</a:t>
                </a:r>
              </a:p>
            </c:rich>
          </c:tx>
          <c:layout/>
        </c:title>
        <c:numFmt formatCode="#,##0.0" sourceLinked="1"/>
        <c:tickLblPos val="nextTo"/>
        <c:crossAx val="62766464"/>
        <c:crosses val="autoZero"/>
        <c:crossBetween val="between"/>
      </c:valAx>
    </c:plotArea>
    <c:legend>
      <c:legendPos val="t"/>
      <c:layout/>
    </c:legend>
    <c:plotVisOnly val="1"/>
    <c:dispBlanksAs val="gap"/>
  </c:chart>
  <c:spPr>
    <a:solidFill>
      <a:sysClr val="window" lastClr="FFFFFF"/>
    </a:solidFill>
    <a:ln>
      <a:solidFill>
        <a:schemeClr val="bg1"/>
      </a:solidFill>
    </a:ln>
  </c:spPr>
  <c:txPr>
    <a:bodyPr/>
    <a:lstStyle/>
    <a:p>
      <a:pPr>
        <a:defRPr sz="1050">
          <a:latin typeface="Times New Roman" pitchFamily="18" charset="0"/>
          <a:cs typeface="Times New Roman" pitchFamily="18" charset="0"/>
        </a:defRPr>
      </a:pPr>
      <a:endParaRPr lang="en-US"/>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lang val="en-US"/>
  <c:chart>
    <c:plotArea>
      <c:layout/>
      <c:barChart>
        <c:barDir val="col"/>
        <c:grouping val="clustered"/>
        <c:ser>
          <c:idx val="0"/>
          <c:order val="0"/>
          <c:tx>
            <c:strRef>
              <c:f>'GIC1'!$CL$7</c:f>
              <c:strCache>
                <c:ptCount val="1"/>
                <c:pt idx="0">
                  <c:v>Household per capita income for each decile</c:v>
                </c:pt>
              </c:strCache>
            </c:strRef>
          </c:tx>
          <c:spPr>
            <a:solidFill>
              <a:schemeClr val="bg1"/>
            </a:solidFill>
            <a:ln>
              <a:solidFill>
                <a:schemeClr val="tx1">
                  <a:lumMod val="75000"/>
                  <a:lumOff val="25000"/>
                </a:schemeClr>
              </a:solidFill>
            </a:ln>
          </c:spPr>
          <c:dLbls>
            <c:numFmt formatCode="#,##0.0" sourceLinked="0"/>
            <c:txPr>
              <a:bodyPr/>
              <a:lstStyle/>
              <a:p>
                <a:pPr>
                  <a:defRPr b="1"/>
                </a:pPr>
                <a:endParaRPr lang="en-US"/>
              </a:p>
            </c:txPr>
            <c:showVal val="1"/>
          </c:dLbls>
          <c:cat>
            <c:numRef>
              <c:f>'GIC1'!$A$9:$A$18</c:f>
              <c:numCache>
                <c:formatCode>#,##0</c:formatCode>
                <c:ptCount val="10"/>
                <c:pt idx="0">
                  <c:v>1</c:v>
                </c:pt>
                <c:pt idx="1">
                  <c:v>2</c:v>
                </c:pt>
                <c:pt idx="2">
                  <c:v>3</c:v>
                </c:pt>
                <c:pt idx="3">
                  <c:v>4</c:v>
                </c:pt>
                <c:pt idx="4">
                  <c:v>5</c:v>
                </c:pt>
                <c:pt idx="5">
                  <c:v>6</c:v>
                </c:pt>
                <c:pt idx="6">
                  <c:v>7</c:v>
                </c:pt>
                <c:pt idx="7">
                  <c:v>8</c:v>
                </c:pt>
                <c:pt idx="8">
                  <c:v>9</c:v>
                </c:pt>
                <c:pt idx="9">
                  <c:v>10</c:v>
                </c:pt>
              </c:numCache>
            </c:numRef>
          </c:cat>
          <c:val>
            <c:numRef>
              <c:f>'GIC1'!$CL$9:$CL$18</c:f>
              <c:numCache>
                <c:formatCode>#,##0.0</c:formatCode>
                <c:ptCount val="10"/>
                <c:pt idx="0">
                  <c:v>9.5537357664807097</c:v>
                </c:pt>
                <c:pt idx="1">
                  <c:v>7.7617009470470277</c:v>
                </c:pt>
                <c:pt idx="2">
                  <c:v>7.3230214886227634</c:v>
                </c:pt>
                <c:pt idx="3">
                  <c:v>7.1484297960875383</c:v>
                </c:pt>
                <c:pt idx="4">
                  <c:v>7.0292049811830815</c:v>
                </c:pt>
                <c:pt idx="5">
                  <c:v>6.7769420168678414</c:v>
                </c:pt>
                <c:pt idx="6">
                  <c:v>6.4809442245811528</c:v>
                </c:pt>
                <c:pt idx="7">
                  <c:v>6.0360246012365364</c:v>
                </c:pt>
                <c:pt idx="8">
                  <c:v>5.1275272289494369</c:v>
                </c:pt>
                <c:pt idx="9">
                  <c:v>2.6430178778331523</c:v>
                </c:pt>
              </c:numCache>
            </c:numRef>
          </c:val>
        </c:ser>
        <c:gapWidth val="50"/>
        <c:axId val="62802560"/>
        <c:axId val="62808832"/>
      </c:barChart>
      <c:lineChart>
        <c:grouping val="standard"/>
        <c:ser>
          <c:idx val="1"/>
          <c:order val="1"/>
          <c:tx>
            <c:strRef>
              <c:f>'GIC1'!$CM$7</c:f>
              <c:strCache>
                <c:ptCount val="1"/>
                <c:pt idx="0">
                  <c:v>Average of income per capita growth rates</c:v>
                </c:pt>
              </c:strCache>
            </c:strRef>
          </c:tx>
          <c:spPr>
            <a:ln w="12700">
              <a:solidFill>
                <a:srgbClr val="0070C0"/>
              </a:solidFill>
              <a:prstDash val="sysDash"/>
            </a:ln>
          </c:spPr>
          <c:marker>
            <c:symbol val="none"/>
          </c:marker>
          <c:dLbls>
            <c:dLbl>
              <c:idx val="9"/>
              <c:layout/>
              <c:showVal val="1"/>
            </c:dLbl>
            <c:delete val="1"/>
            <c:spPr>
              <a:ln>
                <a:solidFill>
                  <a:srgbClr val="0070C0"/>
                </a:solidFill>
              </a:ln>
            </c:spPr>
            <c:txPr>
              <a:bodyPr/>
              <a:lstStyle/>
              <a:p>
                <a:pPr>
                  <a:defRPr b="1">
                    <a:solidFill>
                      <a:srgbClr val="0070C0"/>
                    </a:solidFill>
                  </a:defRPr>
                </a:pPr>
                <a:endParaRPr lang="en-US"/>
              </a:p>
            </c:txPr>
          </c:dLbls>
          <c:val>
            <c:numRef>
              <c:f>'GIC1'!$CM$9:$CM$18</c:f>
              <c:numCache>
                <c:formatCode>#,##0.0</c:formatCode>
                <c:ptCount val="10"/>
                <c:pt idx="0">
                  <c:v>6.5880548928889242</c:v>
                </c:pt>
                <c:pt idx="1">
                  <c:v>6.5880548928889242</c:v>
                </c:pt>
                <c:pt idx="2">
                  <c:v>6.5880548928889242</c:v>
                </c:pt>
                <c:pt idx="3">
                  <c:v>6.5880548928889242</c:v>
                </c:pt>
                <c:pt idx="4">
                  <c:v>6.5880548928889242</c:v>
                </c:pt>
                <c:pt idx="5">
                  <c:v>6.5880548928889242</c:v>
                </c:pt>
                <c:pt idx="6">
                  <c:v>6.5880548928889242</c:v>
                </c:pt>
                <c:pt idx="7">
                  <c:v>6.5880548928889242</c:v>
                </c:pt>
                <c:pt idx="8">
                  <c:v>6.5880548928889242</c:v>
                </c:pt>
                <c:pt idx="9">
                  <c:v>6.5880548928889242</c:v>
                </c:pt>
              </c:numCache>
            </c:numRef>
          </c:val>
        </c:ser>
        <c:marker val="1"/>
        <c:axId val="62802560"/>
        <c:axId val="62808832"/>
      </c:lineChart>
      <c:catAx>
        <c:axId val="62802560"/>
        <c:scaling>
          <c:orientation val="minMax"/>
        </c:scaling>
        <c:axPos val="b"/>
        <c:title>
          <c:tx>
            <c:rich>
              <a:bodyPr/>
              <a:lstStyle/>
              <a:p>
                <a:pPr>
                  <a:defRPr/>
                </a:pPr>
                <a:r>
                  <a:rPr lang="es-MX"/>
                  <a:t>Decil</a:t>
                </a:r>
              </a:p>
            </c:rich>
          </c:tx>
          <c:layout/>
        </c:title>
        <c:numFmt formatCode="#,##0" sourceLinked="1"/>
        <c:majorTickMark val="none"/>
        <c:tickLblPos val="low"/>
        <c:crossAx val="62808832"/>
        <c:crosses val="autoZero"/>
        <c:auto val="1"/>
        <c:lblAlgn val="ctr"/>
        <c:lblOffset val="100"/>
      </c:catAx>
      <c:valAx>
        <c:axId val="62808832"/>
        <c:scaling>
          <c:orientation val="minMax"/>
        </c:scaling>
        <c:axPos val="l"/>
        <c:title>
          <c:tx>
            <c:rich>
              <a:bodyPr/>
              <a:lstStyle/>
              <a:p>
                <a:pPr>
                  <a:defRPr/>
                </a:pPr>
                <a:r>
                  <a:rPr lang="es-MX"/>
                  <a:t>Rate of annual growth (in %)</a:t>
                </a:r>
              </a:p>
            </c:rich>
          </c:tx>
          <c:layout/>
        </c:title>
        <c:numFmt formatCode="#,##0.0" sourceLinked="1"/>
        <c:tickLblPos val="nextTo"/>
        <c:crossAx val="62802560"/>
        <c:crosses val="autoZero"/>
        <c:crossBetween val="between"/>
      </c:valAx>
    </c:plotArea>
    <c:legend>
      <c:legendPos val="t"/>
      <c:layout/>
    </c:legend>
    <c:plotVisOnly val="1"/>
    <c:dispBlanksAs val="gap"/>
  </c:chart>
  <c:spPr>
    <a:solidFill>
      <a:sysClr val="window" lastClr="FFFFFF"/>
    </a:solidFill>
    <a:ln>
      <a:solidFill>
        <a:schemeClr val="bg1"/>
      </a:solidFill>
    </a:ln>
  </c:spPr>
  <c:txPr>
    <a:bodyPr/>
    <a:lstStyle/>
    <a:p>
      <a:pPr>
        <a:defRPr sz="1050">
          <a:latin typeface="Times New Roman" pitchFamily="18" charset="0"/>
          <a:cs typeface="Times New Roman" pitchFamily="18" charset="0"/>
        </a:defRPr>
      </a:pPr>
      <a:endParaRPr lang="en-US"/>
    </a:p>
  </c:txPr>
  <c:externalData r:id="rId1"/>
</c:chartSpace>
</file>

<file path=ppt/drawings/drawing1.xml><?xml version="1.0" encoding="utf-8"?>
<c:userShapes xmlns:c="http://schemas.openxmlformats.org/drawingml/2006/chart">
  <cdr:relSizeAnchor xmlns:cdr="http://schemas.openxmlformats.org/drawingml/2006/chartDrawing">
    <cdr:from>
      <cdr:x>0.38524</cdr:x>
      <cdr:y>0.09091</cdr:y>
    </cdr:from>
    <cdr:to>
      <cdr:x>0.61331</cdr:x>
      <cdr:y>0.09115</cdr:y>
    </cdr:to>
    <cdr:cxnSp macro="">
      <cdr:nvCxnSpPr>
        <cdr:cNvPr id="2" name="Straight Arrow Connector 1"/>
        <cdr:cNvCxnSpPr/>
      </cdr:nvCxnSpPr>
      <cdr:spPr>
        <a:xfrm xmlns:a="http://schemas.openxmlformats.org/drawingml/2006/main" rot="10800000">
          <a:off x="3203848" y="576064"/>
          <a:ext cx="1896726" cy="1518"/>
        </a:xfrm>
        <a:prstGeom xmlns:a="http://schemas.openxmlformats.org/drawingml/2006/main" prst="straightConnector1">
          <a:avLst/>
        </a:prstGeom>
        <a:noFill xmlns:a="http://schemas.openxmlformats.org/drawingml/2006/main"/>
        <a:ln xmlns:a="http://schemas.openxmlformats.org/drawingml/2006/main" w="38100" cap="rnd" cmpd="sng" algn="ctr">
          <a:solidFill>
            <a:srgbClr val="FF0000"/>
          </a:solidFill>
          <a:prstDash val="solid"/>
          <a:tailEnd type="arrow"/>
        </a:ln>
        <a:effectLst xmlns:a="http://schemas.openxmlformats.org/drawingml/2006/mai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0.76303</cdr:x>
      <cdr:y>0.39103</cdr:y>
    </cdr:from>
    <cdr:to>
      <cdr:x>0.9911</cdr:x>
      <cdr:y>0.39127</cdr:y>
    </cdr:to>
    <cdr:cxnSp macro="">
      <cdr:nvCxnSpPr>
        <cdr:cNvPr id="3" name="Straight Arrow Connector 2"/>
        <cdr:cNvCxnSpPr/>
      </cdr:nvCxnSpPr>
      <cdr:spPr>
        <a:xfrm xmlns:a="http://schemas.openxmlformats.org/drawingml/2006/main" rot="10800000">
          <a:off x="3131840" y="2592288"/>
          <a:ext cx="936104" cy="1588"/>
        </a:xfrm>
        <a:prstGeom xmlns:a="http://schemas.openxmlformats.org/drawingml/2006/main" prst="straightConnector1">
          <a:avLst/>
        </a:prstGeom>
        <a:noFill xmlns:a="http://schemas.openxmlformats.org/drawingml/2006/main"/>
        <a:ln xmlns:a="http://schemas.openxmlformats.org/drawingml/2006/main" w="38100" cap="rnd" cmpd="sng" algn="ctr">
          <a:solidFill>
            <a:srgbClr val="FF0000"/>
          </a:solidFill>
          <a:prstDash val="solid"/>
          <a:tailEnd type="arrow"/>
        </a:ln>
        <a:effectLst xmlns:a="http://schemas.openxmlformats.org/drawingml/2006/mai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0.93939</cdr:x>
      <cdr:y>0.71591</cdr:y>
    </cdr:from>
    <cdr:to>
      <cdr:x>1</cdr:x>
      <cdr:y>0.81362</cdr:y>
    </cdr:to>
    <cdr:cxnSp macro="">
      <cdr:nvCxnSpPr>
        <cdr:cNvPr id="4" name="Straight Arrow Connector 3"/>
        <cdr:cNvCxnSpPr/>
      </cdr:nvCxnSpPr>
      <cdr:spPr>
        <a:xfrm xmlns:a="http://schemas.openxmlformats.org/drawingml/2006/main" rot="5400000">
          <a:off x="7898819" y="4594061"/>
          <a:ext cx="619170" cy="504057"/>
        </a:xfrm>
        <a:prstGeom xmlns:a="http://schemas.openxmlformats.org/drawingml/2006/main" prst="straightConnector1">
          <a:avLst/>
        </a:prstGeom>
        <a:noFill xmlns:a="http://schemas.openxmlformats.org/drawingml/2006/main"/>
        <a:ln xmlns:a="http://schemas.openxmlformats.org/drawingml/2006/main" w="38100" cap="rnd" cmpd="sng" algn="ctr">
          <a:solidFill>
            <a:srgbClr val="FF0000"/>
          </a:solidFill>
          <a:prstDash val="solid"/>
          <a:tailEnd type="arrow"/>
        </a:ln>
        <a:effectLst xmlns:a="http://schemas.openxmlformats.org/drawingml/2006/mai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0.77193</cdr:x>
      <cdr:y>0.43182</cdr:y>
    </cdr:from>
    <cdr:to>
      <cdr:x>1</cdr:x>
      <cdr:y>0.43206</cdr:y>
    </cdr:to>
    <cdr:cxnSp macro="">
      <cdr:nvCxnSpPr>
        <cdr:cNvPr id="6" name="Straight Arrow Connector 5"/>
        <cdr:cNvCxnSpPr/>
      </cdr:nvCxnSpPr>
      <cdr:spPr>
        <a:xfrm xmlns:a="http://schemas.openxmlformats.org/drawingml/2006/main" rot="10800000">
          <a:off x="6444208" y="2736304"/>
          <a:ext cx="1896727" cy="1518"/>
        </a:xfrm>
        <a:prstGeom xmlns:a="http://schemas.openxmlformats.org/drawingml/2006/main" prst="straightConnector1">
          <a:avLst/>
        </a:prstGeom>
        <a:noFill xmlns:a="http://schemas.openxmlformats.org/drawingml/2006/main"/>
        <a:ln xmlns:a="http://schemas.openxmlformats.org/drawingml/2006/main" w="38100" cap="rnd" cmpd="sng" algn="ctr">
          <a:solidFill>
            <a:srgbClr val="FF0000"/>
          </a:solidFill>
          <a:prstDash val="solid"/>
          <a:tailEnd type="arrow"/>
        </a:ln>
        <a:effectLst xmlns:a="http://schemas.openxmlformats.org/drawingml/2006/mai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31E7B91-4EAA-4212-BD93-211A83AB308E}" type="datetimeFigureOut">
              <a:rPr lang="en-US" smtClean="0"/>
              <a:pPr/>
              <a:t>10/13/2011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D0F7B67-C533-4915-B976-465D96DFC8D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D0F7B67-C533-4915-B976-465D96DFC8D5}" type="slidenum">
              <a:rPr lang="en-US" smtClean="0"/>
              <a:pPr/>
              <a:t>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txBox="1">
            <a:spLocks noGrp="1" noChangeArrowheads="1"/>
          </p:cNvSpPr>
          <p:nvPr/>
        </p:nvSpPr>
        <p:spPr bwMode="auto">
          <a:xfrm>
            <a:off x="3884613" y="8684926"/>
            <a:ext cx="2971800" cy="457513"/>
          </a:xfrm>
          <a:prstGeom prst="rect">
            <a:avLst/>
          </a:prstGeom>
          <a:noFill/>
          <a:ln w="9525">
            <a:noFill/>
            <a:miter lim="800000"/>
            <a:headEnd/>
            <a:tailEnd/>
          </a:ln>
        </p:spPr>
        <p:txBody>
          <a:bodyPr anchor="b"/>
          <a:lstStyle/>
          <a:p>
            <a:pPr algn="r"/>
            <a:fld id="{CAFC5302-F604-499F-9036-6F82A1F2BB2B}" type="slidenum">
              <a:rPr lang="pt-BR" sz="1200"/>
              <a:pPr algn="r"/>
              <a:t>28</a:t>
            </a:fld>
            <a:endParaRPr lang="pt-BR" sz="120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pPr>
              <a:spcBef>
                <a:spcPct val="0"/>
              </a:spcBef>
            </a:pPr>
            <a:endParaRPr lang="pt-BR" smtClean="0">
              <a:latin typeface="Arial" charset="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p:spPr>
        <p:txBody>
          <a:bodyPr/>
          <a:lstStyle/>
          <a:p>
            <a:endParaRPr lang="en-US" smtClean="0">
              <a:latin typeface="Arial" charset="0"/>
              <a:cs typeface="Arial" charset="0"/>
            </a:endParaRPr>
          </a:p>
        </p:txBody>
      </p:sp>
      <p:sp>
        <p:nvSpPr>
          <p:cNvPr id="83972" name="Slide Number Placeholder 3"/>
          <p:cNvSpPr>
            <a:spLocks noGrp="1"/>
          </p:cNvSpPr>
          <p:nvPr>
            <p:ph type="sldNum" sz="quarter" idx="5"/>
          </p:nvPr>
        </p:nvSpPr>
        <p:spPr>
          <a:noFill/>
        </p:spPr>
        <p:txBody>
          <a:bodyPr/>
          <a:lstStyle/>
          <a:p>
            <a:fld id="{DB861273-F625-4BBD-BE33-AE7767201FBC}" type="slidenum">
              <a:rPr lang="en-US" smtClean="0">
                <a:latin typeface="Arial" charset="0"/>
                <a:cs typeface="Arial" charset="0"/>
              </a:rPr>
              <a:pPr/>
              <a:t>58</a:t>
            </a:fld>
            <a:endParaRPr lang="en-US" smtClean="0">
              <a:latin typeface="Arial" charset="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D0AA3DF0-8185-43F1-9EC2-11CEB7DE742F}" type="datetime1">
              <a:rPr lang="es-MX" smtClean="0"/>
              <a:pPr/>
              <a:t>13/10/2011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F0199905-B910-433B-A8EE-6F7BD097F5F2}" type="slidenum">
              <a:rPr lang="es-MX" smtClean="0"/>
              <a:pPr/>
              <a:t>‹#›</a:t>
            </a:fld>
            <a:endParaRPr lang="es-MX"/>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7FA940D-3C2F-4687-830A-F49CF9054224}" type="datetime1">
              <a:rPr lang="es-MX" smtClean="0"/>
              <a:pPr/>
              <a:t>13/10/2011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F0199905-B910-433B-A8EE-6F7BD097F5F2}" type="slidenum">
              <a:rPr lang="es-MX" smtClean="0"/>
              <a:pPr/>
              <a:t>‹#›</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B281011-65EA-4449-956A-361AE17DFE01}" type="datetime1">
              <a:rPr lang="es-MX" smtClean="0"/>
              <a:pPr/>
              <a:t>13/10/2011</a:t>
            </a:fld>
            <a:endParaRPr lang="es-MX"/>
          </a:p>
        </p:txBody>
      </p:sp>
      <p:sp>
        <p:nvSpPr>
          <p:cNvPr id="5" name="Footer Placeholder 4"/>
          <p:cNvSpPr>
            <a:spLocks noGrp="1"/>
          </p:cNvSpPr>
          <p:nvPr>
            <p:ph type="ftr" sz="quarter" idx="11"/>
          </p:nvPr>
        </p:nvSpPr>
        <p:spPr>
          <a:xfrm>
            <a:off x="2640597" y="6377459"/>
            <a:ext cx="3836404" cy="365125"/>
          </a:xfrm>
        </p:spPr>
        <p:txBody>
          <a:bodyPr/>
          <a:lstStyle/>
          <a:p>
            <a:endParaRPr lang="es-MX"/>
          </a:p>
        </p:txBody>
      </p:sp>
      <p:sp>
        <p:nvSpPr>
          <p:cNvPr id="6" name="Slide Number Placeholder 5"/>
          <p:cNvSpPr>
            <a:spLocks noGrp="1"/>
          </p:cNvSpPr>
          <p:nvPr>
            <p:ph type="sldNum" sz="quarter" idx="12"/>
          </p:nvPr>
        </p:nvSpPr>
        <p:spPr/>
        <p:txBody>
          <a:bodyPr/>
          <a:lstStyle/>
          <a:p>
            <a:fld id="{F0199905-B910-433B-A8EE-6F7BD097F5F2}" type="slidenum">
              <a:rPr lang="es-MX" smtClean="0"/>
              <a:pPr/>
              <a:t>‹#›</a:t>
            </a:fld>
            <a:endParaRPr lang="es-MX"/>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680A94B-E765-44E0-AF32-D4DFF2EF6B2D}" type="datetime1">
              <a:rPr lang="es-MX" smtClean="0"/>
              <a:pPr/>
              <a:t>13/10/2011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F0199905-B910-433B-A8EE-6F7BD097F5F2}" type="slidenum">
              <a:rPr lang="es-MX" smtClean="0"/>
              <a:pPr/>
              <a:t>‹#›</a:t>
            </a:fld>
            <a:endParaRPr lang="es-MX"/>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9E2F3D5A-10C3-4F4F-9E92-54248D72BB39}" type="datetime1">
              <a:rPr lang="es-MX" smtClean="0"/>
              <a:pPr/>
              <a:t>13/10/2011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F0199905-B910-433B-A8EE-6F7BD097F5F2}" type="slidenum">
              <a:rPr lang="es-MX" smtClean="0"/>
              <a:pPr/>
              <a:t>‹#›</a:t>
            </a:fld>
            <a:endParaRPr lang="es-MX"/>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E493A36-E3F5-4ACE-845B-E7D7202ED19F}" type="datetime1">
              <a:rPr lang="es-MX" smtClean="0"/>
              <a:pPr/>
              <a:t>13/10/2011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F0199905-B910-433B-A8EE-6F7BD097F5F2}" type="slidenum">
              <a:rPr lang="es-MX" smtClean="0"/>
              <a:pPr/>
              <a:t>‹#›</a:t>
            </a:fld>
            <a:endParaRPr lang="es-MX"/>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43879FD2-BB38-4C9B-A0E6-A37A6820BA04}" type="datetime1">
              <a:rPr lang="es-MX" smtClean="0"/>
              <a:pPr/>
              <a:t>13/10/2011</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F0199905-B910-433B-A8EE-6F7BD097F5F2}" type="slidenum">
              <a:rPr lang="es-MX" smtClean="0"/>
              <a:pPr/>
              <a:t>‹#›</a:t>
            </a:fld>
            <a:endParaRPr lang="es-MX"/>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FA3BF134-356C-4621-8098-DF7B8C218D3C}" type="datetime1">
              <a:rPr lang="es-MX" smtClean="0"/>
              <a:pPr/>
              <a:t>13/10/2011</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F0199905-B910-433B-A8EE-6F7BD097F5F2}" type="slidenum">
              <a:rPr lang="es-MX" smtClean="0"/>
              <a:pPr/>
              <a:t>‹#›</a:t>
            </a:fld>
            <a:endParaRPr lang="es-MX"/>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CA367C-D04A-4294-9A30-F69590D42441}" type="datetime1">
              <a:rPr lang="es-MX" smtClean="0"/>
              <a:pPr/>
              <a:t>13/10/2011</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F0199905-B910-433B-A8EE-6F7BD097F5F2}" type="slidenum">
              <a:rPr lang="es-MX" smtClean="0"/>
              <a:pPr/>
              <a:t>‹#›</a:t>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24FD489-E096-4816-8B73-09ADD58859F8}" type="datetime1">
              <a:rPr lang="es-MX" smtClean="0"/>
              <a:pPr/>
              <a:t>13/10/2011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F0199905-B910-433B-A8EE-6F7BD097F5F2}" type="slidenum">
              <a:rPr lang="es-MX" smtClean="0"/>
              <a:pPr/>
              <a:t>‹#›</a:t>
            </a:fld>
            <a:endParaRPr lang="es-MX"/>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212960D1-CC2F-4F0B-B2C6-D932B489C338}" type="datetime1">
              <a:rPr lang="es-MX" smtClean="0"/>
              <a:pPr/>
              <a:t>13/10/2011</a:t>
            </a:fld>
            <a:endParaRPr lang="es-MX"/>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s-MX"/>
          </a:p>
        </p:txBody>
      </p:sp>
      <p:sp>
        <p:nvSpPr>
          <p:cNvPr id="7" name="Slide Number Placeholder 6"/>
          <p:cNvSpPr>
            <a:spLocks noGrp="1"/>
          </p:cNvSpPr>
          <p:nvPr>
            <p:ph type="sldNum" sz="quarter" idx="12"/>
          </p:nvPr>
        </p:nvSpPr>
        <p:spPr>
          <a:xfrm>
            <a:off x="8339328" y="1170432"/>
            <a:ext cx="733864" cy="201168"/>
          </a:xfrm>
        </p:spPr>
        <p:txBody>
          <a:bodyPr/>
          <a:lstStyle/>
          <a:p>
            <a:fld id="{F0199905-B910-433B-A8EE-6F7BD097F5F2}" type="slidenum">
              <a:rPr lang="es-MX" smtClean="0"/>
              <a:pPr/>
              <a:t>‹#›</a:t>
            </a:fld>
            <a:endParaRPr lang="es-MX"/>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5F074F9C-CBB3-415C-BD05-6F952F2333E4}" type="datetime1">
              <a:rPr lang="es-MX" smtClean="0"/>
              <a:pPr/>
              <a:t>13/10/2011</a:t>
            </a:fld>
            <a:endParaRPr lang="es-MX"/>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s-MX"/>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F0199905-B910-433B-A8EE-6F7BD097F5F2}" type="slidenum">
              <a:rPr lang="es-MX" smtClean="0"/>
              <a:pPr/>
              <a:t>‹#›</a:t>
            </a:fld>
            <a:endParaRPr lang="es-MX"/>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ftr="0" dt="0"/>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52400"/>
            <a:ext cx="9144000" cy="4932784"/>
          </a:xfrm>
        </p:spPr>
        <p:txBody>
          <a:bodyPr>
            <a:noAutofit/>
          </a:bodyPr>
          <a:lstStyle/>
          <a:p>
            <a:pPr algn="ctr"/>
            <a:r>
              <a:rPr lang="en-US" sz="5400" dirty="0" smtClean="0"/>
              <a:t>Declining Inequality in Latin America:</a:t>
            </a:r>
            <a:br>
              <a:rPr lang="en-US" sz="5400" dirty="0" smtClean="0"/>
            </a:br>
            <a:r>
              <a:rPr lang="en-US" sz="5400" dirty="0" smtClean="0"/>
              <a:t>How Much, Since When and Why</a:t>
            </a:r>
            <a:r>
              <a:rPr lang="en-US" sz="5400" dirty="0" smtClean="0"/>
              <a:t/>
            </a:r>
            <a:br>
              <a:rPr lang="en-US" sz="5400" dirty="0" smtClean="0"/>
            </a:br>
            <a:r>
              <a:rPr lang="es-AR" sz="4000" dirty="0" smtClean="0">
                <a:solidFill>
                  <a:schemeClr val="tx1"/>
                </a:solidFill>
              </a:rPr>
              <a:t>Nora </a:t>
            </a:r>
            <a:r>
              <a:rPr lang="es-AR" sz="4000" dirty="0" err="1" smtClean="0">
                <a:solidFill>
                  <a:schemeClr val="tx1"/>
                </a:solidFill>
              </a:rPr>
              <a:t>Lustig</a:t>
            </a:r>
            <a:r>
              <a:rPr lang="en-US" sz="3200" dirty="0" smtClean="0"/>
              <a:t> </a:t>
            </a:r>
            <a:br>
              <a:rPr lang="en-US" sz="3200" dirty="0" smtClean="0"/>
            </a:br>
            <a:r>
              <a:rPr lang="en-US" sz="3200" dirty="0" smtClean="0">
                <a:solidFill>
                  <a:schemeClr val="tx1"/>
                </a:solidFill>
              </a:rPr>
              <a:t>Professor, Tulane </a:t>
            </a:r>
            <a:r>
              <a:rPr lang="en-US" sz="3200" dirty="0" smtClean="0">
                <a:solidFill>
                  <a:schemeClr val="tx1"/>
                </a:solidFill>
              </a:rPr>
              <a:t>University</a:t>
            </a:r>
            <a:br>
              <a:rPr lang="en-US" sz="3200" dirty="0" smtClean="0">
                <a:solidFill>
                  <a:schemeClr val="tx1"/>
                </a:solidFill>
              </a:rPr>
            </a:br>
            <a:r>
              <a:rPr lang="en-US" sz="3200" dirty="0" smtClean="0">
                <a:solidFill>
                  <a:schemeClr val="tx1"/>
                </a:solidFill>
              </a:rPr>
              <a:t>Nonresident Fellow, CGD and IAD</a:t>
            </a:r>
            <a:r>
              <a:rPr lang="en-US" sz="3200" dirty="0" smtClean="0">
                <a:solidFill>
                  <a:schemeClr val="tx1"/>
                </a:solidFill>
              </a:rPr>
              <a:t/>
            </a:r>
            <a:br>
              <a:rPr lang="en-US" sz="3200" dirty="0" smtClean="0">
                <a:solidFill>
                  <a:schemeClr val="tx1"/>
                </a:solidFill>
              </a:rPr>
            </a:br>
            <a:r>
              <a:rPr lang="en-US" sz="3200" dirty="0" smtClean="0">
                <a:solidFill>
                  <a:schemeClr val="tx1"/>
                </a:solidFill>
              </a:rPr>
              <a:t/>
            </a:r>
            <a:br>
              <a:rPr lang="en-US" sz="3200" dirty="0" smtClean="0">
                <a:solidFill>
                  <a:schemeClr val="tx1"/>
                </a:solidFill>
              </a:rPr>
            </a:br>
            <a:endParaRPr lang="en-US" sz="3200" dirty="0">
              <a:solidFill>
                <a:schemeClr val="accent1">
                  <a:satMod val="150000"/>
                </a:schemeClr>
              </a:solidFill>
            </a:endParaRPr>
          </a:p>
        </p:txBody>
      </p:sp>
      <p:sp>
        <p:nvSpPr>
          <p:cNvPr id="8195" name="Subtitle 2"/>
          <p:cNvSpPr>
            <a:spLocks noGrp="1"/>
          </p:cNvSpPr>
          <p:nvPr>
            <p:ph type="subTitle" idx="1"/>
          </p:nvPr>
        </p:nvSpPr>
        <p:spPr>
          <a:xfrm>
            <a:off x="0" y="5157192"/>
            <a:ext cx="8964488" cy="1700808"/>
          </a:xfrm>
        </p:spPr>
        <p:txBody>
          <a:bodyPr>
            <a:noAutofit/>
          </a:bodyPr>
          <a:lstStyle/>
          <a:p>
            <a:pPr algn="ctr"/>
            <a:endParaRPr lang="en-US" sz="2800" b="1" dirty="0" smtClean="0"/>
          </a:p>
          <a:p>
            <a:pPr algn="ctr"/>
            <a:r>
              <a:rPr lang="en-US" sz="2800" b="1" dirty="0" smtClean="0"/>
              <a:t>School of International and Public Affairs (SIPA)</a:t>
            </a:r>
          </a:p>
          <a:p>
            <a:pPr algn="ctr"/>
            <a:r>
              <a:rPr lang="en-US" sz="2800" b="1" dirty="0" smtClean="0"/>
              <a:t>Columbia University</a:t>
            </a:r>
            <a:endParaRPr lang="en-US" sz="2800" b="1" dirty="0" smtClean="0"/>
          </a:p>
          <a:p>
            <a:pPr algn="ctr"/>
            <a:r>
              <a:rPr lang="en-US" sz="2800" b="1" dirty="0" smtClean="0"/>
              <a:t>13 October, 2011</a:t>
            </a:r>
            <a:endParaRPr lang="en-US" sz="2800" b="1" dirty="0" smtClean="0"/>
          </a:p>
          <a:p>
            <a:pPr algn="ctr" eaLnBrk="1" hangingPunct="1"/>
            <a:endParaRPr lang="en-US" sz="2800" b="1" dirty="0" smtClean="0">
              <a:solidFill>
                <a:schemeClr val="tx1"/>
              </a:solidFill>
            </a:endParaRPr>
          </a:p>
        </p:txBody>
      </p:sp>
      <p:sp>
        <p:nvSpPr>
          <p:cNvPr id="4" name="Slide Number Placeholder 3"/>
          <p:cNvSpPr>
            <a:spLocks noGrp="1"/>
          </p:cNvSpPr>
          <p:nvPr>
            <p:ph type="sldNum" sz="quarter" idx="12"/>
          </p:nvPr>
        </p:nvSpPr>
        <p:spPr/>
        <p:txBody>
          <a:bodyPr/>
          <a:lstStyle/>
          <a:p>
            <a:pPr>
              <a:defRPr/>
            </a:pPr>
            <a:fld id="{AF28067A-4B2C-44E5-9347-D4FF16BEED62}" type="slidenum">
              <a:rPr lang="en-US"/>
              <a:pPr>
                <a:defRPr/>
              </a:pPr>
              <a:t>1</a:t>
            </a:fld>
            <a:endParaRPr lang="en-US"/>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251520" y="260648"/>
            <a:ext cx="8712968" cy="1200329"/>
          </a:xfrm>
          <a:prstGeom prst="rect">
            <a:avLst/>
          </a:prstGeom>
          <a:noFill/>
        </p:spPr>
        <p:txBody>
          <a:bodyPr wrap="square" rtlCol="0">
            <a:spAutoFit/>
          </a:bodyPr>
          <a:lstStyle/>
          <a:p>
            <a:r>
              <a:rPr lang="en-US" sz="3600" b="1" dirty="0" smtClean="0">
                <a:solidFill>
                  <a:srgbClr val="FFC000"/>
                </a:solidFill>
              </a:rPr>
              <a:t>Change in </a:t>
            </a:r>
            <a:r>
              <a:rPr lang="en-US" sz="3600" b="1" dirty="0" err="1" smtClean="0">
                <a:solidFill>
                  <a:srgbClr val="FFC000"/>
                </a:solidFill>
              </a:rPr>
              <a:t>Gini</a:t>
            </a:r>
            <a:r>
              <a:rPr lang="en-US" sz="3600" b="1" dirty="0" smtClean="0">
                <a:solidFill>
                  <a:srgbClr val="FFC000"/>
                </a:solidFill>
              </a:rPr>
              <a:t> Coefficient by Country: circa 2000-2008 (yearly change in percent)</a:t>
            </a:r>
            <a:endParaRPr lang="es-MX" sz="3600" b="1" dirty="0">
              <a:solidFill>
                <a:srgbClr val="FFC000"/>
              </a:solidFill>
            </a:endParaRPr>
          </a:p>
        </p:txBody>
      </p:sp>
      <p:pic>
        <p:nvPicPr>
          <p:cNvPr id="2050" name="Picture 2"/>
          <p:cNvPicPr>
            <a:picLocks noChangeAspect="1" noChangeArrowheads="1"/>
          </p:cNvPicPr>
          <p:nvPr/>
        </p:nvPicPr>
        <p:blipFill>
          <a:blip r:embed="rId2" cstate="print"/>
          <a:srcRect/>
          <a:stretch>
            <a:fillRect/>
          </a:stretch>
        </p:blipFill>
        <p:spPr bwMode="auto">
          <a:xfrm>
            <a:off x="0" y="1628800"/>
            <a:ext cx="9144000" cy="5229200"/>
          </a:xfrm>
          <a:prstGeom prst="rect">
            <a:avLst/>
          </a:prstGeom>
          <a:noFill/>
          <a:ln w="9525">
            <a:noFill/>
            <a:miter lim="800000"/>
            <a:headEnd/>
            <a:tailEnd/>
          </a:ln>
          <a:effectLst/>
        </p:spPr>
      </p:pic>
      <p:sp>
        <p:nvSpPr>
          <p:cNvPr id="6" name="Slide Number Placeholder 5"/>
          <p:cNvSpPr>
            <a:spLocks noGrp="1"/>
          </p:cNvSpPr>
          <p:nvPr>
            <p:ph type="sldNum" sz="quarter" idx="12"/>
          </p:nvPr>
        </p:nvSpPr>
        <p:spPr/>
        <p:txBody>
          <a:bodyPr/>
          <a:lstStyle/>
          <a:p>
            <a:fld id="{F0199905-B910-433B-A8EE-6F7BD097F5F2}" type="slidenum">
              <a:rPr lang="es-MX" smtClean="0"/>
              <a:pPr/>
              <a:t>10</a:t>
            </a:fld>
            <a:endParaRPr lang="es-MX"/>
          </a:p>
        </p:txBody>
      </p:sp>
      <p:cxnSp>
        <p:nvCxnSpPr>
          <p:cNvPr id="5" name="Straight Arrow Connector 4"/>
          <p:cNvCxnSpPr/>
          <p:nvPr/>
        </p:nvCxnSpPr>
        <p:spPr>
          <a:xfrm rot="5400000">
            <a:off x="6408204" y="2960948"/>
            <a:ext cx="1368152" cy="14401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Oval 6"/>
          <p:cNvSpPr/>
          <p:nvPr/>
        </p:nvSpPr>
        <p:spPr>
          <a:xfrm>
            <a:off x="7524328" y="5517232"/>
            <a:ext cx="1440160" cy="108012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251520" y="260648"/>
            <a:ext cx="8712968" cy="1200329"/>
          </a:xfrm>
          <a:prstGeom prst="rect">
            <a:avLst/>
          </a:prstGeom>
          <a:noFill/>
        </p:spPr>
        <p:txBody>
          <a:bodyPr wrap="square" rtlCol="0">
            <a:spAutoFit/>
          </a:bodyPr>
          <a:lstStyle/>
          <a:p>
            <a:r>
              <a:rPr lang="en-US" sz="3600" b="1" dirty="0" smtClean="0">
                <a:solidFill>
                  <a:srgbClr val="FFC000"/>
                </a:solidFill>
              </a:rPr>
              <a:t>Change in </a:t>
            </a:r>
            <a:r>
              <a:rPr lang="en-US" sz="3600" b="1" dirty="0" err="1" smtClean="0">
                <a:solidFill>
                  <a:srgbClr val="FFC000"/>
                </a:solidFill>
              </a:rPr>
              <a:t>Gini</a:t>
            </a:r>
            <a:r>
              <a:rPr lang="en-US" sz="3600" b="1" dirty="0" smtClean="0">
                <a:solidFill>
                  <a:srgbClr val="FFC000"/>
                </a:solidFill>
              </a:rPr>
              <a:t> Coefficient by Country: circa 2000-2009 (yearly change in percent)</a:t>
            </a:r>
            <a:endParaRPr lang="es-MX" sz="3600" b="1" dirty="0">
              <a:solidFill>
                <a:srgbClr val="FFC000"/>
              </a:solidFill>
            </a:endParaRPr>
          </a:p>
        </p:txBody>
      </p:sp>
      <p:pic>
        <p:nvPicPr>
          <p:cNvPr id="3074" name="Picture 2"/>
          <p:cNvPicPr>
            <a:picLocks noChangeAspect="1" noChangeArrowheads="1"/>
          </p:cNvPicPr>
          <p:nvPr/>
        </p:nvPicPr>
        <p:blipFill>
          <a:blip r:embed="rId2" cstate="print"/>
          <a:srcRect/>
          <a:stretch>
            <a:fillRect/>
          </a:stretch>
        </p:blipFill>
        <p:spPr bwMode="auto">
          <a:xfrm>
            <a:off x="0" y="1556792"/>
            <a:ext cx="9166226" cy="5122987"/>
          </a:xfrm>
          <a:prstGeom prst="rect">
            <a:avLst/>
          </a:prstGeom>
          <a:noFill/>
          <a:ln w="9525">
            <a:noFill/>
            <a:miter lim="800000"/>
            <a:headEnd/>
            <a:tailEnd/>
          </a:ln>
          <a:effectLst/>
        </p:spPr>
      </p:pic>
      <p:sp>
        <p:nvSpPr>
          <p:cNvPr id="6" name="Slide Number Placeholder 5"/>
          <p:cNvSpPr>
            <a:spLocks noGrp="1"/>
          </p:cNvSpPr>
          <p:nvPr>
            <p:ph type="sldNum" sz="quarter" idx="12"/>
          </p:nvPr>
        </p:nvSpPr>
        <p:spPr/>
        <p:txBody>
          <a:bodyPr/>
          <a:lstStyle/>
          <a:p>
            <a:fld id="{F0199905-B910-433B-A8EE-6F7BD097F5F2}" type="slidenum">
              <a:rPr lang="es-MX" smtClean="0"/>
              <a:pPr/>
              <a:t>11</a:t>
            </a:fld>
            <a:endParaRPr lang="es-MX"/>
          </a:p>
        </p:txBody>
      </p:sp>
      <p:cxnSp>
        <p:nvCxnSpPr>
          <p:cNvPr id="5" name="Straight Arrow Connector 4"/>
          <p:cNvCxnSpPr/>
          <p:nvPr/>
        </p:nvCxnSpPr>
        <p:spPr>
          <a:xfrm rot="5400000">
            <a:off x="6120966" y="2744130"/>
            <a:ext cx="1800200"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Oval 6"/>
          <p:cNvSpPr/>
          <p:nvPr/>
        </p:nvSpPr>
        <p:spPr>
          <a:xfrm>
            <a:off x="7524328" y="5157192"/>
            <a:ext cx="1619672" cy="1296144"/>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5448"/>
            <a:ext cx="9144000" cy="1252728"/>
          </a:xfrm>
        </p:spPr>
        <p:txBody>
          <a:bodyPr>
            <a:noAutofit/>
          </a:bodyPr>
          <a:lstStyle/>
          <a:p>
            <a:r>
              <a:rPr lang="es-AR" sz="3600" dirty="0" err="1" smtClean="0"/>
              <a:t>Comparing</a:t>
            </a:r>
            <a:r>
              <a:rPr lang="es-AR" sz="3600" dirty="0" smtClean="0"/>
              <a:t> </a:t>
            </a:r>
            <a:r>
              <a:rPr lang="es-AR" sz="3600" dirty="0" err="1" smtClean="0"/>
              <a:t>the</a:t>
            </a:r>
            <a:r>
              <a:rPr lang="es-AR" sz="3600" dirty="0" smtClean="0"/>
              <a:t> </a:t>
            </a:r>
            <a:r>
              <a:rPr lang="es-AR" sz="3600" dirty="0" err="1" smtClean="0"/>
              <a:t>Increase</a:t>
            </a:r>
            <a:r>
              <a:rPr lang="es-AR" sz="3600" dirty="0" smtClean="0"/>
              <a:t> in </a:t>
            </a:r>
            <a:r>
              <a:rPr lang="es-AR" sz="3600" dirty="0" err="1" smtClean="0"/>
              <a:t>the</a:t>
            </a:r>
            <a:r>
              <a:rPr lang="es-AR" sz="3600" dirty="0" smtClean="0"/>
              <a:t> 1990’s </a:t>
            </a:r>
            <a:r>
              <a:rPr lang="es-AR" sz="3600" dirty="0" err="1" smtClean="0"/>
              <a:t>with</a:t>
            </a:r>
            <a:r>
              <a:rPr lang="es-AR" sz="3600" dirty="0" smtClean="0"/>
              <a:t> Decline in </a:t>
            </a:r>
            <a:r>
              <a:rPr lang="es-AR" sz="3600" dirty="0" err="1" smtClean="0"/>
              <a:t>the</a:t>
            </a:r>
            <a:r>
              <a:rPr lang="es-AR" sz="3600" dirty="0" smtClean="0"/>
              <a:t> 2000’s (</a:t>
            </a:r>
            <a:r>
              <a:rPr lang="es-AR" sz="3600" dirty="0" err="1" smtClean="0"/>
              <a:t>Lustig</a:t>
            </a:r>
            <a:r>
              <a:rPr lang="es-AR" sz="3600" dirty="0" smtClean="0"/>
              <a:t> et al., 2011)</a:t>
            </a:r>
            <a:endParaRPr lang="en-US" sz="3600" dirty="0"/>
          </a:p>
        </p:txBody>
      </p:sp>
      <p:graphicFrame>
        <p:nvGraphicFramePr>
          <p:cNvPr id="4" name="4 Gráfico"/>
          <p:cNvGraphicFramePr>
            <a:graphicFrameLocks noGrp="1"/>
          </p:cNvGraphicFramePr>
          <p:nvPr>
            <p:ph idx="1"/>
          </p:nvPr>
        </p:nvGraphicFramePr>
        <p:xfrm>
          <a:off x="0" y="1628800"/>
          <a:ext cx="8892480" cy="4968552"/>
        </p:xfrm>
        <a:graphic>
          <a:graphicData uri="http://schemas.openxmlformats.org/drawingml/2006/chart">
            <c:chart xmlns:c="http://schemas.openxmlformats.org/drawingml/2006/chart" xmlns:r="http://schemas.openxmlformats.org/officeDocument/2006/relationships" r:id="rId2"/>
          </a:graphicData>
        </a:graphic>
      </p:graphicFrame>
      <p:sp>
        <p:nvSpPr>
          <p:cNvPr id="5" name="Slide Number Placeholder 4"/>
          <p:cNvSpPr>
            <a:spLocks noGrp="1"/>
          </p:cNvSpPr>
          <p:nvPr>
            <p:ph type="sldNum" sz="quarter" idx="12"/>
          </p:nvPr>
        </p:nvSpPr>
        <p:spPr/>
        <p:txBody>
          <a:bodyPr/>
          <a:lstStyle/>
          <a:p>
            <a:fld id="{F0199905-B910-433B-A8EE-6F7BD097F5F2}" type="slidenum">
              <a:rPr lang="es-MX" smtClean="0"/>
              <a:pPr/>
              <a:t>12</a:t>
            </a:fld>
            <a:endParaRPr lang="es-MX"/>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10146"/>
          </a:xfrm>
        </p:spPr>
        <p:txBody>
          <a:bodyPr>
            <a:noAutofit/>
          </a:bodyPr>
          <a:lstStyle/>
          <a:p>
            <a:pPr algn="ctr">
              <a:defRPr/>
            </a:pPr>
            <a:r>
              <a:rPr lang="en-US" sz="3600" dirty="0" smtClean="0"/>
              <a:t>Declining Inequality in LA: Since When?</a:t>
            </a:r>
            <a:endParaRPr lang="en-US" sz="3600" b="1" dirty="0"/>
          </a:p>
        </p:txBody>
      </p:sp>
      <p:sp>
        <p:nvSpPr>
          <p:cNvPr id="11267" name="Content Placeholder 2"/>
          <p:cNvSpPr>
            <a:spLocks noGrp="1"/>
          </p:cNvSpPr>
          <p:nvPr>
            <p:ph idx="1"/>
          </p:nvPr>
        </p:nvSpPr>
        <p:spPr>
          <a:xfrm>
            <a:off x="228600" y="1524000"/>
            <a:ext cx="8610600" cy="5334000"/>
          </a:xfrm>
        </p:spPr>
        <p:txBody>
          <a:bodyPr>
            <a:normAutofit/>
          </a:bodyPr>
          <a:lstStyle/>
          <a:p>
            <a:pPr algn="just" eaLnBrk="1" hangingPunct="1"/>
            <a:endParaRPr lang="es-MX" sz="2800" dirty="0" smtClean="0"/>
          </a:p>
          <a:p>
            <a:pPr algn="just" eaLnBrk="1" hangingPunct="1"/>
            <a:r>
              <a:rPr lang="es-MX" sz="2800" dirty="0" smtClean="0"/>
              <a:t>In </a:t>
            </a:r>
            <a:r>
              <a:rPr lang="es-MX" sz="2800" dirty="0" err="1" smtClean="0"/>
              <a:t>three</a:t>
            </a:r>
            <a:r>
              <a:rPr lang="es-MX" sz="2800" dirty="0" smtClean="0"/>
              <a:t> </a:t>
            </a:r>
            <a:r>
              <a:rPr lang="es-MX" sz="2800" dirty="0" err="1" smtClean="0"/>
              <a:t>countries</a:t>
            </a:r>
            <a:r>
              <a:rPr lang="es-MX" sz="2800" dirty="0" smtClean="0"/>
              <a:t>, </a:t>
            </a:r>
            <a:r>
              <a:rPr lang="es-MX" sz="2800" dirty="0" err="1" smtClean="0"/>
              <a:t>during</a:t>
            </a:r>
            <a:r>
              <a:rPr lang="es-MX" sz="2800" dirty="0" smtClean="0"/>
              <a:t> </a:t>
            </a:r>
            <a:r>
              <a:rPr lang="es-MX" sz="2800" dirty="0" err="1" smtClean="0"/>
              <a:t>second</a:t>
            </a:r>
            <a:r>
              <a:rPr lang="es-MX" sz="2800" dirty="0" smtClean="0"/>
              <a:t> </a:t>
            </a:r>
            <a:r>
              <a:rPr lang="es-MX" sz="2800" dirty="0" err="1" smtClean="0"/>
              <a:t>half</a:t>
            </a:r>
            <a:r>
              <a:rPr lang="es-MX" sz="2800" dirty="0" smtClean="0"/>
              <a:t> of 1990s: </a:t>
            </a:r>
            <a:r>
              <a:rPr lang="es-MX" sz="2800" dirty="0" err="1" smtClean="0"/>
              <a:t>Mexico</a:t>
            </a:r>
            <a:r>
              <a:rPr lang="es-MX" sz="2800" dirty="0" smtClean="0"/>
              <a:t>, </a:t>
            </a:r>
            <a:r>
              <a:rPr lang="es-MX" sz="2800" dirty="0" err="1" smtClean="0"/>
              <a:t>Brazil</a:t>
            </a:r>
            <a:r>
              <a:rPr lang="es-MX" sz="2800" dirty="0" smtClean="0"/>
              <a:t> and Chile</a:t>
            </a:r>
          </a:p>
          <a:p>
            <a:pPr algn="just" eaLnBrk="1" hangingPunct="1"/>
            <a:endParaRPr lang="es-MX" sz="2800" dirty="0"/>
          </a:p>
          <a:p>
            <a:pPr algn="just" eaLnBrk="1" hangingPunct="1"/>
            <a:r>
              <a:rPr lang="es-MX" sz="2800" dirty="0" smtClean="0"/>
              <a:t>In </a:t>
            </a:r>
            <a:r>
              <a:rPr lang="es-MX" sz="2800" dirty="0" err="1" smtClean="0"/>
              <a:t>six</a:t>
            </a:r>
            <a:r>
              <a:rPr lang="es-MX" sz="2800" dirty="0" smtClean="0"/>
              <a:t>, </a:t>
            </a:r>
            <a:r>
              <a:rPr lang="es-MX" sz="2800" dirty="0" err="1" smtClean="0"/>
              <a:t>started</a:t>
            </a:r>
            <a:r>
              <a:rPr lang="es-MX" sz="2800" dirty="0" smtClean="0"/>
              <a:t> in 2002-2003: Argentina, Bolivia, El Salvador, Paraguay, </a:t>
            </a:r>
            <a:r>
              <a:rPr lang="es-MX" sz="2800" dirty="0" err="1" smtClean="0"/>
              <a:t>Panama</a:t>
            </a:r>
            <a:r>
              <a:rPr lang="es-MX" sz="2800" dirty="0" smtClean="0"/>
              <a:t> and </a:t>
            </a:r>
            <a:r>
              <a:rPr lang="es-MX" sz="2800" dirty="0" err="1" smtClean="0"/>
              <a:t>Peru</a:t>
            </a:r>
            <a:endParaRPr lang="es-MX" sz="2800" dirty="0" smtClean="0"/>
          </a:p>
          <a:p>
            <a:pPr algn="just" eaLnBrk="1" hangingPunct="1"/>
            <a:endParaRPr lang="es-MX" sz="2800" dirty="0"/>
          </a:p>
          <a:p>
            <a:pPr algn="just" eaLnBrk="1" hangingPunct="1"/>
            <a:r>
              <a:rPr lang="es-MX" sz="2800" dirty="0" smtClean="0"/>
              <a:t>In </a:t>
            </a:r>
            <a:r>
              <a:rPr lang="es-MX" sz="2800" dirty="0" err="1" smtClean="0"/>
              <a:t>others</a:t>
            </a:r>
            <a:r>
              <a:rPr lang="es-MX" sz="2800" dirty="0" smtClean="0"/>
              <a:t>, </a:t>
            </a:r>
            <a:r>
              <a:rPr lang="es-MX" sz="2800" dirty="0" err="1" smtClean="0"/>
              <a:t>although</a:t>
            </a:r>
            <a:r>
              <a:rPr lang="es-MX" sz="2800" dirty="0" smtClean="0"/>
              <a:t> </a:t>
            </a:r>
            <a:r>
              <a:rPr lang="es-MX" sz="2800" dirty="0" err="1" smtClean="0"/>
              <a:t>there</a:t>
            </a:r>
            <a:r>
              <a:rPr lang="es-MX" sz="2800" dirty="0" smtClean="0"/>
              <a:t> are </a:t>
            </a:r>
            <a:r>
              <a:rPr lang="es-MX" sz="2800" dirty="0" err="1" smtClean="0"/>
              <a:t>fluctuations</a:t>
            </a:r>
            <a:r>
              <a:rPr lang="es-MX" sz="2800" dirty="0" smtClean="0"/>
              <a:t>, </a:t>
            </a:r>
            <a:r>
              <a:rPr lang="es-MX" sz="2800" dirty="0" err="1" smtClean="0"/>
              <a:t>inequality</a:t>
            </a:r>
            <a:r>
              <a:rPr lang="es-MX" sz="2800" dirty="0" smtClean="0"/>
              <a:t> </a:t>
            </a:r>
            <a:r>
              <a:rPr lang="es-MX" sz="2800" dirty="0" err="1" smtClean="0"/>
              <a:t>between</a:t>
            </a:r>
            <a:r>
              <a:rPr lang="es-MX" sz="2800" dirty="0" smtClean="0"/>
              <a:t> 2000 and 2009 </a:t>
            </a:r>
            <a:r>
              <a:rPr lang="es-MX" sz="2800" dirty="0" err="1" smtClean="0"/>
              <a:t>increased</a:t>
            </a:r>
            <a:r>
              <a:rPr lang="es-MX" sz="2800" dirty="0" smtClean="0"/>
              <a:t>: Costa Rica, Honduras and </a:t>
            </a:r>
            <a:r>
              <a:rPr lang="es-MX" sz="2800" dirty="0" smtClean="0"/>
              <a:t>Uruguay</a:t>
            </a:r>
            <a:endParaRPr lang="es-MX" dirty="0" smtClean="0"/>
          </a:p>
          <a:p>
            <a:pPr lvl="1" algn="just" eaLnBrk="1" hangingPunct="1"/>
            <a:endParaRPr lang="es-MX" dirty="0" smtClean="0"/>
          </a:p>
          <a:p>
            <a:pPr algn="just" eaLnBrk="1" hangingPunct="1"/>
            <a:endParaRPr lang="es-MX" dirty="0" smtClean="0"/>
          </a:p>
          <a:p>
            <a:pPr algn="just" eaLnBrk="1" hangingPunct="1"/>
            <a:endParaRPr lang="es-MX" dirty="0" smtClean="0"/>
          </a:p>
          <a:p>
            <a:pPr algn="just" eaLnBrk="1" hangingPunct="1">
              <a:buFont typeface="Wingdings 2" pitchFamily="18" charset="2"/>
              <a:buNone/>
            </a:pPr>
            <a:endParaRPr lang="es-MX" dirty="0" smtClean="0"/>
          </a:p>
        </p:txBody>
      </p:sp>
      <p:sp>
        <p:nvSpPr>
          <p:cNvPr id="5" name="Slide Number Placeholder 4"/>
          <p:cNvSpPr>
            <a:spLocks noGrp="1"/>
          </p:cNvSpPr>
          <p:nvPr>
            <p:ph type="sldNum" sz="quarter" idx="12"/>
          </p:nvPr>
        </p:nvSpPr>
        <p:spPr/>
        <p:txBody>
          <a:bodyPr>
            <a:normAutofit/>
          </a:bodyPr>
          <a:lstStyle/>
          <a:p>
            <a:pPr>
              <a:defRPr/>
            </a:pPr>
            <a:fld id="{E47A7C7B-5295-4A9E-B347-E6F49EBB680F}" type="slidenum">
              <a:rPr lang="en-US"/>
              <a:pPr>
                <a:defRPr/>
              </a:pPr>
              <a:t>13</a:t>
            </a:fld>
            <a:endParaRPr lang="en-US"/>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0"/>
            <a:ext cx="9144000" cy="1446550"/>
          </a:xfrm>
          <a:prstGeom prst="rect">
            <a:avLst/>
          </a:prstGeom>
          <a:solidFill>
            <a:schemeClr val="tx1"/>
          </a:solidFill>
        </p:spPr>
        <p:txBody>
          <a:bodyPr wrap="square" rtlCol="0">
            <a:spAutoFit/>
          </a:bodyPr>
          <a:lstStyle/>
          <a:p>
            <a:endParaRPr lang="es-MX" sz="4400" b="1" dirty="0" smtClean="0">
              <a:solidFill>
                <a:srgbClr val="FFC000"/>
              </a:solidFill>
            </a:endParaRPr>
          </a:p>
          <a:p>
            <a:r>
              <a:rPr lang="es-MX" sz="4400" b="1" dirty="0" err="1" smtClean="0">
                <a:solidFill>
                  <a:srgbClr val="FFC000"/>
                </a:solidFill>
              </a:rPr>
              <a:t>Gini</a:t>
            </a:r>
            <a:r>
              <a:rPr lang="es-MX" sz="4400" b="1" dirty="0" smtClean="0">
                <a:solidFill>
                  <a:srgbClr val="FFC000"/>
                </a:solidFill>
              </a:rPr>
              <a:t> 1996=100 (</a:t>
            </a:r>
            <a:r>
              <a:rPr lang="es-MX" sz="4400" b="1" dirty="0" err="1" smtClean="0">
                <a:solidFill>
                  <a:srgbClr val="FFC000"/>
                </a:solidFill>
              </a:rPr>
              <a:t>Lustig</a:t>
            </a:r>
            <a:r>
              <a:rPr lang="es-MX" sz="4400" b="1" dirty="0" smtClean="0">
                <a:solidFill>
                  <a:srgbClr val="FFC000"/>
                </a:solidFill>
              </a:rPr>
              <a:t> et al, 2011)</a:t>
            </a:r>
            <a:endParaRPr lang="es-MX" sz="4400" b="1" dirty="0">
              <a:solidFill>
                <a:srgbClr val="FFC000"/>
              </a:solidFill>
            </a:endParaRPr>
          </a:p>
        </p:txBody>
      </p:sp>
      <p:pic>
        <p:nvPicPr>
          <p:cNvPr id="4099" name="Picture 3"/>
          <p:cNvPicPr>
            <a:picLocks noChangeAspect="1" noChangeArrowheads="1"/>
          </p:cNvPicPr>
          <p:nvPr/>
        </p:nvPicPr>
        <p:blipFill>
          <a:blip r:embed="rId2" cstate="print"/>
          <a:srcRect/>
          <a:stretch>
            <a:fillRect/>
          </a:stretch>
        </p:blipFill>
        <p:spPr bwMode="auto">
          <a:xfrm>
            <a:off x="683568" y="2276872"/>
            <a:ext cx="7416823" cy="4425843"/>
          </a:xfrm>
          <a:prstGeom prst="rect">
            <a:avLst/>
          </a:prstGeom>
          <a:noFill/>
          <a:ln w="9525">
            <a:noFill/>
            <a:miter lim="800000"/>
            <a:headEnd/>
            <a:tailEnd/>
          </a:ln>
          <a:effectLst/>
        </p:spPr>
      </p:pic>
      <p:sp>
        <p:nvSpPr>
          <p:cNvPr id="4" name="Slide Number Placeholder 3"/>
          <p:cNvSpPr>
            <a:spLocks noGrp="1"/>
          </p:cNvSpPr>
          <p:nvPr>
            <p:ph type="sldNum" sz="quarter" idx="12"/>
          </p:nvPr>
        </p:nvSpPr>
        <p:spPr/>
        <p:txBody>
          <a:bodyPr/>
          <a:lstStyle/>
          <a:p>
            <a:fld id="{F0199905-B910-433B-A8EE-6F7BD097F5F2}" type="slidenum">
              <a:rPr lang="es-MX" smtClean="0"/>
              <a:pPr/>
              <a:t>14</a:t>
            </a:fld>
            <a:endParaRPr lang="es-MX"/>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51520" y="260648"/>
            <a:ext cx="8640960" cy="769441"/>
          </a:xfrm>
          <a:prstGeom prst="rect">
            <a:avLst/>
          </a:prstGeom>
          <a:solidFill>
            <a:schemeClr val="tx1"/>
          </a:solidFill>
        </p:spPr>
        <p:txBody>
          <a:bodyPr wrap="square" rtlCol="0">
            <a:spAutoFit/>
          </a:bodyPr>
          <a:lstStyle/>
          <a:p>
            <a:r>
              <a:rPr lang="es-MX" sz="4400" b="1" dirty="0" err="1" smtClean="0">
                <a:solidFill>
                  <a:srgbClr val="FFC000"/>
                </a:solidFill>
              </a:rPr>
              <a:t>Gini</a:t>
            </a:r>
            <a:r>
              <a:rPr lang="es-MX" sz="4400" b="1" dirty="0" smtClean="0">
                <a:solidFill>
                  <a:srgbClr val="FFC000"/>
                </a:solidFill>
              </a:rPr>
              <a:t> 1999=100 (</a:t>
            </a:r>
            <a:r>
              <a:rPr lang="es-MX" sz="4400" b="1" dirty="0" err="1" smtClean="0">
                <a:solidFill>
                  <a:srgbClr val="FFC000"/>
                </a:solidFill>
              </a:rPr>
              <a:t>Lustig</a:t>
            </a:r>
            <a:r>
              <a:rPr lang="es-MX" sz="4400" b="1" dirty="0" smtClean="0">
                <a:solidFill>
                  <a:srgbClr val="FFC000"/>
                </a:solidFill>
              </a:rPr>
              <a:t> et al, 2011)</a:t>
            </a:r>
            <a:endParaRPr lang="es-MX" sz="4400" b="1" dirty="0">
              <a:solidFill>
                <a:srgbClr val="FFC000"/>
              </a:solidFill>
            </a:endParaRPr>
          </a:p>
        </p:txBody>
      </p:sp>
      <p:pic>
        <p:nvPicPr>
          <p:cNvPr id="5123" name="Picture 3"/>
          <p:cNvPicPr>
            <a:picLocks noChangeAspect="1" noChangeArrowheads="1"/>
          </p:cNvPicPr>
          <p:nvPr/>
        </p:nvPicPr>
        <p:blipFill>
          <a:blip r:embed="rId2" cstate="print"/>
          <a:srcRect/>
          <a:stretch>
            <a:fillRect/>
          </a:stretch>
        </p:blipFill>
        <p:spPr bwMode="auto">
          <a:xfrm>
            <a:off x="539552" y="1916832"/>
            <a:ext cx="8118419" cy="4176463"/>
          </a:xfrm>
          <a:prstGeom prst="rect">
            <a:avLst/>
          </a:prstGeom>
          <a:noFill/>
          <a:ln w="9525">
            <a:noFill/>
            <a:miter lim="800000"/>
            <a:headEnd/>
            <a:tailEnd/>
          </a:ln>
          <a:effectLst/>
        </p:spPr>
      </p:pic>
      <p:cxnSp>
        <p:nvCxnSpPr>
          <p:cNvPr id="5" name="Straight Connector 4"/>
          <p:cNvCxnSpPr/>
          <p:nvPr/>
        </p:nvCxnSpPr>
        <p:spPr>
          <a:xfrm rot="5400000">
            <a:off x="2087724" y="3969060"/>
            <a:ext cx="324036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0199905-B910-433B-A8EE-6F7BD097F5F2}" type="slidenum">
              <a:rPr lang="es-MX" smtClean="0"/>
              <a:pPr/>
              <a:t>15</a:t>
            </a:fld>
            <a:endParaRPr lang="es-MX"/>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51520" y="260648"/>
            <a:ext cx="8280920" cy="707886"/>
          </a:xfrm>
          <a:prstGeom prst="rect">
            <a:avLst/>
          </a:prstGeom>
          <a:solidFill>
            <a:schemeClr val="tx1"/>
          </a:solidFill>
        </p:spPr>
        <p:txBody>
          <a:bodyPr wrap="square" rtlCol="0">
            <a:spAutoFit/>
          </a:bodyPr>
          <a:lstStyle/>
          <a:p>
            <a:r>
              <a:rPr lang="es-MX" sz="4000" b="1" dirty="0" err="1" smtClean="0">
                <a:solidFill>
                  <a:srgbClr val="FFC000"/>
                </a:solidFill>
              </a:rPr>
              <a:t>Rising</a:t>
            </a:r>
            <a:r>
              <a:rPr lang="es-MX" sz="4000" b="1" dirty="0" smtClean="0">
                <a:solidFill>
                  <a:srgbClr val="FFC000"/>
                </a:solidFill>
              </a:rPr>
              <a:t> </a:t>
            </a:r>
            <a:r>
              <a:rPr lang="es-MX" sz="4000" b="1" dirty="0" err="1" smtClean="0">
                <a:solidFill>
                  <a:srgbClr val="FFC000"/>
                </a:solidFill>
              </a:rPr>
              <a:t>Inequality</a:t>
            </a:r>
            <a:r>
              <a:rPr lang="es-MX" sz="4000" b="1" dirty="0" smtClean="0">
                <a:solidFill>
                  <a:srgbClr val="FFC000"/>
                </a:solidFill>
              </a:rPr>
              <a:t> 2000-2009 </a:t>
            </a:r>
            <a:endParaRPr lang="es-MX" sz="4000" b="1" i="1" dirty="0">
              <a:solidFill>
                <a:srgbClr val="FFC000"/>
              </a:solidFill>
            </a:endParaRPr>
          </a:p>
        </p:txBody>
      </p:sp>
      <p:pic>
        <p:nvPicPr>
          <p:cNvPr id="6146" name="Picture 2"/>
          <p:cNvPicPr>
            <a:picLocks noChangeAspect="1" noChangeArrowheads="1"/>
          </p:cNvPicPr>
          <p:nvPr/>
        </p:nvPicPr>
        <p:blipFill>
          <a:blip r:embed="rId2" cstate="print"/>
          <a:srcRect/>
          <a:stretch>
            <a:fillRect/>
          </a:stretch>
        </p:blipFill>
        <p:spPr bwMode="auto">
          <a:xfrm>
            <a:off x="683568" y="1844824"/>
            <a:ext cx="7978446" cy="4104455"/>
          </a:xfrm>
          <a:prstGeom prst="rect">
            <a:avLst/>
          </a:prstGeom>
          <a:noFill/>
          <a:ln w="9525">
            <a:noFill/>
            <a:miter lim="800000"/>
            <a:headEnd/>
            <a:tailEnd/>
          </a:ln>
          <a:effectLst/>
        </p:spPr>
      </p:pic>
      <p:sp>
        <p:nvSpPr>
          <p:cNvPr id="4" name="Slide Number Placeholder 3"/>
          <p:cNvSpPr>
            <a:spLocks noGrp="1"/>
          </p:cNvSpPr>
          <p:nvPr>
            <p:ph type="sldNum" sz="quarter" idx="12"/>
          </p:nvPr>
        </p:nvSpPr>
        <p:spPr/>
        <p:txBody>
          <a:bodyPr/>
          <a:lstStyle/>
          <a:p>
            <a:fld id="{F0199905-B910-433B-A8EE-6F7BD097F5F2}" type="slidenum">
              <a:rPr lang="es-MX" smtClean="0"/>
              <a:pPr/>
              <a:t>16</a:t>
            </a:fld>
            <a:endParaRPr lang="es-MX"/>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556792"/>
          </a:xfrm>
        </p:spPr>
        <p:txBody>
          <a:bodyPr>
            <a:normAutofit fontScale="90000"/>
          </a:bodyPr>
          <a:lstStyle/>
          <a:p>
            <a:r>
              <a:rPr lang="es-MX" sz="4800" dirty="0" err="1" smtClean="0"/>
              <a:t>First</a:t>
            </a:r>
            <a:r>
              <a:rPr lang="es-MX" sz="4800" dirty="0" smtClean="0"/>
              <a:t> </a:t>
            </a:r>
            <a:r>
              <a:rPr lang="es-MX" sz="4800" dirty="0" err="1" smtClean="0"/>
              <a:t>Year</a:t>
            </a:r>
            <a:r>
              <a:rPr lang="es-MX" sz="4800" dirty="0" smtClean="0"/>
              <a:t> in </a:t>
            </a:r>
            <a:r>
              <a:rPr lang="es-MX" sz="4800" dirty="0" err="1" smtClean="0"/>
              <a:t>Which</a:t>
            </a:r>
            <a:r>
              <a:rPr lang="es-MX" sz="4800" dirty="0" smtClean="0"/>
              <a:t> </a:t>
            </a:r>
            <a:r>
              <a:rPr lang="es-MX" sz="4800" dirty="0" err="1" smtClean="0"/>
              <a:t>Inequality</a:t>
            </a:r>
            <a:r>
              <a:rPr lang="es-MX" sz="4800" dirty="0" smtClean="0"/>
              <a:t> </a:t>
            </a:r>
            <a:r>
              <a:rPr lang="es-MX" sz="4800" dirty="0" err="1" smtClean="0"/>
              <a:t>Started</a:t>
            </a:r>
            <a:r>
              <a:rPr lang="es-MX" sz="4800" dirty="0" smtClean="0"/>
              <a:t> </a:t>
            </a:r>
            <a:r>
              <a:rPr lang="es-MX" sz="4800" dirty="0" err="1" smtClean="0"/>
              <a:t>to</a:t>
            </a:r>
            <a:r>
              <a:rPr lang="es-MX" sz="4800" dirty="0" smtClean="0"/>
              <a:t> Decline (</a:t>
            </a:r>
            <a:r>
              <a:rPr lang="es-MX" sz="4800" dirty="0" err="1" smtClean="0"/>
              <a:t>Lustig</a:t>
            </a:r>
            <a:r>
              <a:rPr lang="es-MX" sz="4800" dirty="0" smtClean="0"/>
              <a:t> et al, 2011)</a:t>
            </a:r>
            <a:endParaRPr lang="en-US" dirty="0"/>
          </a:p>
        </p:txBody>
      </p:sp>
      <p:sp>
        <p:nvSpPr>
          <p:cNvPr id="5" name="Slide Number Placeholder 4"/>
          <p:cNvSpPr>
            <a:spLocks noGrp="1"/>
          </p:cNvSpPr>
          <p:nvPr>
            <p:ph type="sldNum" sz="quarter" idx="12"/>
          </p:nvPr>
        </p:nvSpPr>
        <p:spPr/>
        <p:txBody>
          <a:bodyPr/>
          <a:lstStyle/>
          <a:p>
            <a:fld id="{F0199905-B910-433B-A8EE-6F7BD097F5F2}" type="slidenum">
              <a:rPr lang="es-MX" smtClean="0"/>
              <a:pPr/>
              <a:t>17</a:t>
            </a:fld>
            <a:endParaRPr lang="es-MX"/>
          </a:p>
        </p:txBody>
      </p:sp>
      <p:sp>
        <p:nvSpPr>
          <p:cNvPr id="6" name="Content Placeholder 5"/>
          <p:cNvSpPr>
            <a:spLocks noGrp="1"/>
          </p:cNvSpPr>
          <p:nvPr>
            <p:ph idx="1"/>
          </p:nvPr>
        </p:nvSpPr>
        <p:spPr/>
        <p:txBody>
          <a:bodyPr/>
          <a:lstStyle/>
          <a:p>
            <a:endParaRPr lang="en-US"/>
          </a:p>
        </p:txBody>
      </p:sp>
      <p:graphicFrame>
        <p:nvGraphicFramePr>
          <p:cNvPr id="7" name="5 Gráfico"/>
          <p:cNvGraphicFramePr/>
          <p:nvPr/>
        </p:nvGraphicFramePr>
        <p:xfrm>
          <a:off x="179512" y="1628800"/>
          <a:ext cx="8784976" cy="496855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382000" cy="609600"/>
          </a:xfrm>
        </p:spPr>
        <p:txBody>
          <a:bodyPr>
            <a:normAutofit fontScale="90000"/>
          </a:bodyPr>
          <a:lstStyle/>
          <a:p>
            <a:pPr eaLnBrk="1" fontAlgn="auto" hangingPunct="1">
              <a:spcAft>
                <a:spcPts val="0"/>
              </a:spcAft>
              <a:defRPr/>
            </a:pPr>
            <a:r>
              <a:rPr lang="en-US" sz="4000" dirty="0" smtClean="0">
                <a:solidFill>
                  <a:schemeClr val="accent1">
                    <a:satMod val="150000"/>
                  </a:schemeClr>
                </a:solidFill>
              </a:rPr>
              <a:t>The decline in inequality has been widespread </a:t>
            </a:r>
            <a:r>
              <a:rPr lang="en-US" dirty="0" smtClean="0">
                <a:solidFill>
                  <a:schemeClr val="accent1">
                    <a:satMod val="150000"/>
                  </a:schemeClr>
                </a:solidFill>
              </a:rPr>
              <a:t/>
            </a:r>
            <a:br>
              <a:rPr lang="en-US" dirty="0" smtClean="0">
                <a:solidFill>
                  <a:schemeClr val="accent1">
                    <a:satMod val="150000"/>
                  </a:schemeClr>
                </a:solidFill>
              </a:rPr>
            </a:br>
            <a:endParaRPr lang="en-US" dirty="0">
              <a:solidFill>
                <a:schemeClr val="accent1">
                  <a:satMod val="150000"/>
                </a:schemeClr>
              </a:solidFill>
            </a:endParaRPr>
          </a:p>
        </p:txBody>
      </p:sp>
      <p:sp>
        <p:nvSpPr>
          <p:cNvPr id="3" name="Content Placeholder 2"/>
          <p:cNvSpPr>
            <a:spLocks noGrp="1"/>
          </p:cNvSpPr>
          <p:nvPr>
            <p:ph idx="1"/>
          </p:nvPr>
        </p:nvSpPr>
        <p:spPr>
          <a:xfrm>
            <a:off x="457200" y="1524000"/>
            <a:ext cx="8229600" cy="5334000"/>
          </a:xfrm>
        </p:spPr>
        <p:txBody>
          <a:bodyPr rtlCol="0">
            <a:normAutofit fontScale="92500" lnSpcReduction="20000"/>
          </a:bodyPr>
          <a:lstStyle/>
          <a:p>
            <a:pPr marL="438912" indent="-320040" eaLnBrk="1" fontAlgn="auto" hangingPunct="1">
              <a:spcBef>
                <a:spcPts val="0"/>
              </a:spcBef>
              <a:spcAft>
                <a:spcPts val="0"/>
              </a:spcAft>
              <a:buFont typeface="Wingdings 2"/>
              <a:buNone/>
              <a:defRPr/>
            </a:pPr>
            <a:r>
              <a:rPr lang="en-US" b="1" dirty="0" smtClean="0"/>
              <a:t>The decline took place in:</a:t>
            </a:r>
          </a:p>
          <a:p>
            <a:pPr marL="438912" indent="-320040" eaLnBrk="1" fontAlgn="auto" hangingPunct="1">
              <a:spcBef>
                <a:spcPts val="0"/>
              </a:spcBef>
              <a:spcAft>
                <a:spcPts val="0"/>
              </a:spcAft>
              <a:buFont typeface="Wingdings 2"/>
              <a:buChar char=""/>
              <a:defRPr/>
            </a:pPr>
            <a:r>
              <a:rPr lang="en-US" b="1" dirty="0" smtClean="0"/>
              <a:t>Persistently high inequality countries (Brazil) and normally low inequality countries (Argentina)</a:t>
            </a:r>
          </a:p>
          <a:p>
            <a:pPr marL="438912" indent="-320040" eaLnBrk="1" fontAlgn="auto" hangingPunct="1">
              <a:spcBef>
                <a:spcPts val="0"/>
              </a:spcBef>
              <a:spcAft>
                <a:spcPts val="0"/>
              </a:spcAft>
              <a:buFont typeface="Wingdings 2"/>
              <a:buChar char=""/>
              <a:defRPr/>
            </a:pPr>
            <a:r>
              <a:rPr lang="en-US" b="1" dirty="0" smtClean="0"/>
              <a:t> Fast growing countries (Chile and Peru), slow growing countries (Brazil and Mexico) and countries recovering from crisis (Argentina and Venezuela)</a:t>
            </a:r>
          </a:p>
          <a:p>
            <a:pPr marL="438912" indent="-320040" eaLnBrk="1" fontAlgn="auto" hangingPunct="1">
              <a:spcBef>
                <a:spcPts val="0"/>
              </a:spcBef>
              <a:spcAft>
                <a:spcPts val="0"/>
              </a:spcAft>
              <a:buFont typeface="Wingdings 2"/>
              <a:buChar char=""/>
              <a:defRPr/>
            </a:pPr>
            <a:r>
              <a:rPr lang="en-US" b="1" dirty="0" smtClean="0"/>
              <a:t>Countries with left “populist” governments (Argentina), left social-democratic governments (e.g., Brazil, Chile) and center/center-right governments (e.g., Mexico and Peru)</a:t>
            </a:r>
          </a:p>
          <a:p>
            <a:pPr marL="731520" lvl="1" indent="-274320" eaLnBrk="1" fontAlgn="auto" hangingPunct="1">
              <a:spcAft>
                <a:spcPts val="0"/>
              </a:spcAft>
              <a:buFont typeface="Wingdings"/>
              <a:buChar char=""/>
              <a:defRPr/>
            </a:pPr>
            <a:endParaRPr lang="en-US" dirty="0" smtClean="0"/>
          </a:p>
          <a:p>
            <a:pPr marL="731520" lvl="1" indent="-274320" eaLnBrk="1" fontAlgn="auto" hangingPunct="1">
              <a:spcAft>
                <a:spcPts val="0"/>
              </a:spcAft>
              <a:buFont typeface="Wingdings"/>
              <a:buChar char=""/>
              <a:defRPr/>
            </a:pPr>
            <a:endParaRPr lang="en-US" dirty="0" smtClean="0"/>
          </a:p>
          <a:p>
            <a:pPr marL="438912" indent="-320040" eaLnBrk="1" fontAlgn="auto" hangingPunct="1">
              <a:spcBef>
                <a:spcPts val="0"/>
              </a:spcBef>
              <a:spcAft>
                <a:spcPts val="0"/>
              </a:spcAft>
              <a:buFont typeface="Wingdings 2"/>
              <a:buChar char=""/>
              <a:defRPr/>
            </a:pPr>
            <a:endParaRPr lang="en-US" dirty="0" smtClean="0"/>
          </a:p>
          <a:p>
            <a:pPr marL="438912" indent="-320040" eaLnBrk="1" fontAlgn="auto" hangingPunct="1">
              <a:spcBef>
                <a:spcPts val="0"/>
              </a:spcBef>
              <a:spcAft>
                <a:spcPts val="0"/>
              </a:spcAft>
              <a:buFont typeface="Wingdings 2"/>
              <a:buChar char=""/>
              <a:defRPr/>
            </a:pPr>
            <a:endParaRPr lang="en-US" dirty="0" smtClean="0"/>
          </a:p>
          <a:p>
            <a:pPr marL="438912" indent="-320040" eaLnBrk="1" fontAlgn="auto" hangingPunct="1">
              <a:spcBef>
                <a:spcPts val="0"/>
              </a:spcBef>
              <a:spcAft>
                <a:spcPts val="0"/>
              </a:spcAft>
              <a:buFont typeface="Wingdings 2"/>
              <a:buNone/>
              <a:defRPr/>
            </a:pPr>
            <a:endParaRPr lang="en-US" dirty="0"/>
          </a:p>
        </p:txBody>
      </p:sp>
      <p:sp>
        <p:nvSpPr>
          <p:cNvPr id="4" name="Slide Number Placeholder 3"/>
          <p:cNvSpPr>
            <a:spLocks noGrp="1"/>
          </p:cNvSpPr>
          <p:nvPr>
            <p:ph type="sldNum" sz="quarter" idx="12"/>
          </p:nvPr>
        </p:nvSpPr>
        <p:spPr/>
        <p:txBody>
          <a:bodyPr>
            <a:normAutofit/>
          </a:bodyPr>
          <a:lstStyle/>
          <a:p>
            <a:pPr>
              <a:defRPr/>
            </a:pPr>
            <a:fld id="{24E8FDF4-0EE4-4379-A265-2A378865025F}" type="slidenum">
              <a:rPr lang="en-US"/>
              <a:pPr>
                <a:defRPr/>
              </a:pPr>
              <a:t>18</a:t>
            </a:fld>
            <a:endParaRPr lang="en-US"/>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0"/>
            <a:ext cx="9144000" cy="646331"/>
          </a:xfrm>
          <a:prstGeom prst="rect">
            <a:avLst/>
          </a:prstGeom>
          <a:solidFill>
            <a:schemeClr val="tx1"/>
          </a:solidFill>
        </p:spPr>
        <p:txBody>
          <a:bodyPr wrap="square" rtlCol="0">
            <a:spAutoFit/>
          </a:bodyPr>
          <a:lstStyle/>
          <a:p>
            <a:pPr algn="ctr"/>
            <a:r>
              <a:rPr lang="es-MX" sz="3600" b="1" dirty="0" err="1" smtClean="0">
                <a:solidFill>
                  <a:srgbClr val="FFC000"/>
                </a:solidFill>
              </a:rPr>
              <a:t>Gini</a:t>
            </a:r>
            <a:r>
              <a:rPr lang="es-MX" sz="3600" b="1" dirty="0" smtClean="0">
                <a:solidFill>
                  <a:srgbClr val="FFC000"/>
                </a:solidFill>
              </a:rPr>
              <a:t> (Circa 2000)</a:t>
            </a:r>
          </a:p>
        </p:txBody>
      </p:sp>
      <p:cxnSp>
        <p:nvCxnSpPr>
          <p:cNvPr id="5" name="Straight Arrow Connector 4"/>
          <p:cNvCxnSpPr/>
          <p:nvPr/>
        </p:nvCxnSpPr>
        <p:spPr>
          <a:xfrm rot="10800000">
            <a:off x="2195736" y="1268760"/>
            <a:ext cx="936104"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rot="10800000">
            <a:off x="4139952" y="1700808"/>
            <a:ext cx="936104"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rot="10800000">
            <a:off x="5220072" y="3645024"/>
            <a:ext cx="936104"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10800000">
            <a:off x="5796136" y="5013176"/>
            <a:ext cx="936104"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Slide Number Placeholder 9"/>
          <p:cNvSpPr>
            <a:spLocks noGrp="1"/>
          </p:cNvSpPr>
          <p:nvPr>
            <p:ph type="sldNum" sz="quarter" idx="12"/>
          </p:nvPr>
        </p:nvSpPr>
        <p:spPr/>
        <p:txBody>
          <a:bodyPr/>
          <a:lstStyle/>
          <a:p>
            <a:fld id="{F0199905-B910-433B-A8EE-6F7BD097F5F2}" type="slidenum">
              <a:rPr lang="es-MX" smtClean="0"/>
              <a:pPr/>
              <a:t>19</a:t>
            </a:fld>
            <a:endParaRPr lang="es-MX"/>
          </a:p>
        </p:txBody>
      </p:sp>
      <p:sp>
        <p:nvSpPr>
          <p:cNvPr id="11" name="Oval 10"/>
          <p:cNvSpPr/>
          <p:nvPr/>
        </p:nvSpPr>
        <p:spPr>
          <a:xfrm>
            <a:off x="4067944" y="2276872"/>
            <a:ext cx="648072" cy="576064"/>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2" name="4 Gráfico"/>
          <p:cNvGraphicFramePr/>
          <p:nvPr/>
        </p:nvGraphicFramePr>
        <p:xfrm>
          <a:off x="0" y="764704"/>
          <a:ext cx="8604448" cy="5904656"/>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fontScale="90000"/>
          </a:bodyPr>
          <a:lstStyle/>
          <a:p>
            <a:r>
              <a:rPr lang="es-AR" dirty="0" smtClean="0"/>
              <a:t>Sponsor and </a:t>
            </a:r>
            <a:r>
              <a:rPr lang="es-AR" dirty="0" err="1" smtClean="0"/>
              <a:t>sources</a:t>
            </a:r>
            <a:r>
              <a:rPr lang="es-AR" dirty="0" smtClean="0"/>
              <a:t>:</a:t>
            </a:r>
            <a:endParaRPr lang="en-US" dirty="0"/>
          </a:p>
        </p:txBody>
      </p:sp>
      <p:sp>
        <p:nvSpPr>
          <p:cNvPr id="3" name="Content Placeholder 2"/>
          <p:cNvSpPr>
            <a:spLocks noGrp="1"/>
          </p:cNvSpPr>
          <p:nvPr>
            <p:ph idx="1"/>
          </p:nvPr>
        </p:nvSpPr>
        <p:spPr>
          <a:xfrm>
            <a:off x="0" y="980728"/>
            <a:ext cx="9144000" cy="5877272"/>
          </a:xfrm>
        </p:spPr>
        <p:txBody>
          <a:bodyPr>
            <a:noAutofit/>
          </a:bodyPr>
          <a:lstStyle/>
          <a:p>
            <a:endParaRPr lang="es-AR" sz="2150" i="1" dirty="0" smtClean="0"/>
          </a:p>
          <a:p>
            <a:endParaRPr lang="es-AR" sz="2150" b="1" i="1" dirty="0" smtClean="0"/>
          </a:p>
          <a:p>
            <a:r>
              <a:rPr lang="es-AR" sz="2150" b="1" i="1" dirty="0" smtClean="0"/>
              <a:t>UNDP-</a:t>
            </a:r>
            <a:r>
              <a:rPr lang="es-AR" sz="2150" b="1" i="1" dirty="0" err="1" smtClean="0"/>
              <a:t>Sponsored</a:t>
            </a:r>
            <a:r>
              <a:rPr lang="es-AR" sz="2150" b="1" i="1" dirty="0" smtClean="0"/>
              <a:t> Project (</a:t>
            </a:r>
            <a:r>
              <a:rPr lang="es-AR" sz="2150" b="1" i="1" dirty="0" err="1" smtClean="0"/>
              <a:t>co</a:t>
            </a:r>
            <a:r>
              <a:rPr lang="es-AR" sz="2150" b="1" i="1" dirty="0" err="1" smtClean="0"/>
              <a:t>ordinated</a:t>
            </a:r>
            <a:r>
              <a:rPr lang="es-AR" sz="2150" b="1" i="1" dirty="0" smtClean="0"/>
              <a:t> </a:t>
            </a:r>
            <a:r>
              <a:rPr lang="es-AR" sz="2150" b="1" i="1" dirty="0" err="1" smtClean="0"/>
              <a:t>with</a:t>
            </a:r>
            <a:r>
              <a:rPr lang="es-AR" sz="2150" b="1" i="1" dirty="0" smtClean="0"/>
              <a:t> Luis F. </a:t>
            </a:r>
            <a:r>
              <a:rPr lang="es-AR" sz="2150" b="1" i="1" dirty="0" err="1" smtClean="0"/>
              <a:t>Lopez</a:t>
            </a:r>
            <a:r>
              <a:rPr lang="es-AR" sz="2150" b="1" i="1" dirty="0" smtClean="0"/>
              <a:t>-Calva)</a:t>
            </a:r>
            <a:endParaRPr lang="es-AR" sz="2150" b="1" i="1" dirty="0" smtClean="0"/>
          </a:p>
          <a:p>
            <a:r>
              <a:rPr lang="es-AR" sz="2150" b="1" i="1" dirty="0" err="1" smtClean="0"/>
              <a:t>Declining</a:t>
            </a:r>
            <a:r>
              <a:rPr lang="es-AR" sz="2150" b="1" i="1" dirty="0" smtClean="0"/>
              <a:t> </a:t>
            </a:r>
            <a:r>
              <a:rPr lang="es-AR" sz="2150" b="1" i="1" dirty="0" err="1"/>
              <a:t>Inequality</a:t>
            </a:r>
            <a:r>
              <a:rPr lang="es-AR" sz="2150" b="1" i="1" dirty="0"/>
              <a:t> in </a:t>
            </a:r>
            <a:r>
              <a:rPr lang="es-AR" sz="2150" b="1" i="1" dirty="0" err="1"/>
              <a:t>Latin</a:t>
            </a:r>
            <a:r>
              <a:rPr lang="es-AR" sz="2150" b="1" i="1" dirty="0"/>
              <a:t> </a:t>
            </a:r>
            <a:r>
              <a:rPr lang="es-AR" sz="2150" b="1" i="1" dirty="0" err="1" smtClean="0"/>
              <a:t>America</a:t>
            </a:r>
            <a:r>
              <a:rPr lang="es-AR" sz="2150" b="1" i="1" dirty="0" smtClean="0"/>
              <a:t>: A </a:t>
            </a:r>
            <a:r>
              <a:rPr lang="es-AR" sz="2150" b="1" i="1" dirty="0" err="1"/>
              <a:t>Decade</a:t>
            </a:r>
            <a:r>
              <a:rPr lang="es-AR" sz="2150" b="1" i="1" dirty="0"/>
              <a:t> of </a:t>
            </a:r>
            <a:r>
              <a:rPr lang="es-AR" sz="2150" b="1" i="1" dirty="0" err="1"/>
              <a:t>Progress</a:t>
            </a:r>
            <a:r>
              <a:rPr lang="es-AR" sz="2150" b="1" i="1" dirty="0"/>
              <a:t>? </a:t>
            </a:r>
            <a:r>
              <a:rPr lang="es-MX" sz="2150" b="1" dirty="0" err="1"/>
              <a:t>Edited</a:t>
            </a:r>
            <a:r>
              <a:rPr lang="es-MX" sz="2150" b="1" dirty="0"/>
              <a:t> </a:t>
            </a:r>
            <a:r>
              <a:rPr lang="es-MX" sz="2150" b="1" dirty="0" err="1"/>
              <a:t>by</a:t>
            </a:r>
            <a:r>
              <a:rPr lang="es-MX" sz="2150" b="1" dirty="0"/>
              <a:t> Luis F. López-Calva and Nora </a:t>
            </a:r>
            <a:r>
              <a:rPr lang="es-MX" sz="2150" b="1" dirty="0" err="1"/>
              <a:t>Lustig</a:t>
            </a:r>
            <a:r>
              <a:rPr lang="es-MX" sz="2150" b="1" dirty="0"/>
              <a:t>, Brookings </a:t>
            </a:r>
            <a:r>
              <a:rPr lang="es-MX" sz="2150" b="1" dirty="0" err="1"/>
              <a:t>Institution</a:t>
            </a:r>
            <a:r>
              <a:rPr lang="es-MX" sz="2150" b="1" dirty="0"/>
              <a:t> and UNDP, </a:t>
            </a:r>
            <a:r>
              <a:rPr lang="es-MX" sz="2150" b="1" dirty="0" smtClean="0"/>
              <a:t>2010</a:t>
            </a:r>
          </a:p>
          <a:p>
            <a:r>
              <a:rPr lang="en-US" sz="2150" b="1" dirty="0"/>
              <a:t>“Declining Inequality in Latin America: Some Economics, Some Politics,” </a:t>
            </a:r>
            <a:r>
              <a:rPr lang="en-US" sz="2150" b="1" dirty="0" err="1"/>
              <a:t>Birdsall</a:t>
            </a:r>
            <a:r>
              <a:rPr lang="en-US" sz="2150" b="1" dirty="0"/>
              <a:t>, </a:t>
            </a:r>
            <a:r>
              <a:rPr lang="en-US" sz="2150" b="1" dirty="0" err="1"/>
              <a:t>Lustig</a:t>
            </a:r>
            <a:r>
              <a:rPr lang="en-US" sz="2150" b="1" dirty="0"/>
              <a:t> and McLeod in </a:t>
            </a:r>
            <a:r>
              <a:rPr lang="en-US" sz="2150" b="1" i="1" dirty="0"/>
              <a:t>Handbook of Latin American Politics</a:t>
            </a:r>
            <a:r>
              <a:rPr lang="en-US" sz="2150" b="1" dirty="0"/>
              <a:t>, forthcoming</a:t>
            </a:r>
            <a:endParaRPr lang="es-MX" sz="2150" b="1" dirty="0" smtClean="0"/>
          </a:p>
          <a:p>
            <a:r>
              <a:rPr lang="es-MX" sz="2150" b="1" dirty="0" smtClean="0"/>
              <a:t>“</a:t>
            </a:r>
            <a:r>
              <a:rPr lang="es-MX" sz="2150" b="1" dirty="0" err="1" smtClean="0"/>
              <a:t>Declining</a:t>
            </a:r>
            <a:r>
              <a:rPr lang="es-MX" sz="2150" b="1" dirty="0" smtClean="0"/>
              <a:t> </a:t>
            </a:r>
            <a:r>
              <a:rPr lang="es-MX" sz="2150" b="1" dirty="0" err="1" smtClean="0"/>
              <a:t>Inequality</a:t>
            </a:r>
            <a:r>
              <a:rPr lang="es-MX" sz="2150" b="1" dirty="0" smtClean="0"/>
              <a:t> in </a:t>
            </a:r>
            <a:r>
              <a:rPr lang="es-MX" sz="2150" b="1" dirty="0" err="1" smtClean="0"/>
              <a:t>Latin</a:t>
            </a:r>
            <a:r>
              <a:rPr lang="es-MX" sz="2150" b="1" dirty="0" smtClean="0"/>
              <a:t> </a:t>
            </a:r>
            <a:r>
              <a:rPr lang="es-MX" sz="2150" b="1" dirty="0" err="1" smtClean="0"/>
              <a:t>America</a:t>
            </a:r>
            <a:r>
              <a:rPr lang="es-MX" sz="2150" b="1" dirty="0" smtClean="0"/>
              <a:t>: </a:t>
            </a:r>
            <a:r>
              <a:rPr lang="es-MX" sz="2150" b="1" dirty="0" err="1" smtClean="0"/>
              <a:t>How</a:t>
            </a:r>
            <a:r>
              <a:rPr lang="es-MX" sz="2150" b="1" dirty="0" smtClean="0"/>
              <a:t> </a:t>
            </a:r>
            <a:r>
              <a:rPr lang="es-MX" sz="2150" b="1" dirty="0" err="1" smtClean="0"/>
              <a:t>Much</a:t>
            </a:r>
            <a:r>
              <a:rPr lang="es-MX" sz="2150" b="1" dirty="0" smtClean="0"/>
              <a:t>, </a:t>
            </a:r>
            <a:r>
              <a:rPr lang="es-MX" sz="2150" b="1" dirty="0" err="1" smtClean="0"/>
              <a:t>Since</a:t>
            </a:r>
            <a:r>
              <a:rPr lang="es-MX" sz="2150" b="1" dirty="0" smtClean="0"/>
              <a:t> </a:t>
            </a:r>
            <a:r>
              <a:rPr lang="es-MX" sz="2150" b="1" dirty="0" err="1" smtClean="0"/>
              <a:t>When</a:t>
            </a:r>
            <a:r>
              <a:rPr lang="es-MX" sz="2150" b="1" dirty="0" smtClean="0"/>
              <a:t> and </a:t>
            </a:r>
            <a:r>
              <a:rPr lang="es-MX" sz="2150" b="1" dirty="0" err="1" smtClean="0"/>
              <a:t>Why</a:t>
            </a:r>
            <a:r>
              <a:rPr lang="es-MX" sz="2150" b="1" dirty="0" smtClean="0"/>
              <a:t>?,” </a:t>
            </a:r>
            <a:r>
              <a:rPr lang="es-MX" sz="2150" b="1" dirty="0" err="1" smtClean="0"/>
              <a:t>Lustig</a:t>
            </a:r>
            <a:r>
              <a:rPr lang="es-MX" sz="2150" b="1" dirty="0" smtClean="0"/>
              <a:t>, </a:t>
            </a:r>
            <a:r>
              <a:rPr lang="es-MX" sz="2150" b="1" dirty="0" err="1" smtClean="0"/>
              <a:t>Lopez</a:t>
            </a:r>
            <a:r>
              <a:rPr lang="es-MX" sz="2150" b="1" dirty="0" smtClean="0"/>
              <a:t>-Calva and Ortiz, </a:t>
            </a:r>
            <a:r>
              <a:rPr lang="es-MX" sz="2150" b="1" dirty="0" err="1" smtClean="0"/>
              <a:t>working</a:t>
            </a:r>
            <a:r>
              <a:rPr lang="es-MX" sz="2150" b="1" dirty="0" smtClean="0"/>
              <a:t> </a:t>
            </a:r>
            <a:r>
              <a:rPr lang="es-MX" sz="2150" b="1" dirty="0" err="1" smtClean="0"/>
              <a:t>paper</a:t>
            </a:r>
            <a:r>
              <a:rPr lang="es-MX" sz="2150" b="1" dirty="0" smtClean="0"/>
              <a:t>, Tulane </a:t>
            </a:r>
            <a:r>
              <a:rPr lang="es-MX" sz="2150" b="1" dirty="0" err="1" smtClean="0"/>
              <a:t>University</a:t>
            </a:r>
            <a:r>
              <a:rPr lang="es-MX" sz="2150" b="1" dirty="0" smtClean="0"/>
              <a:t>.</a:t>
            </a:r>
            <a:endParaRPr lang="es-MX" sz="2150" b="1" dirty="0" smtClean="0">
              <a:solidFill>
                <a:schemeClr val="bg1"/>
              </a:solidFill>
            </a:endParaRPr>
          </a:p>
          <a:p>
            <a:r>
              <a:rPr lang="en-US" sz="2150" b="1" dirty="0" smtClean="0"/>
              <a:t> </a:t>
            </a:r>
            <a:r>
              <a:rPr lang="en-US" sz="2150" b="1" dirty="0"/>
              <a:t>“Poverty and Inequality under Latin America’s New Left Regimes,” </a:t>
            </a:r>
            <a:r>
              <a:rPr lang="en-US" sz="2150" b="1" dirty="0" smtClean="0"/>
              <a:t>McLeod, Darryl and Nora </a:t>
            </a:r>
            <a:r>
              <a:rPr lang="en-US" sz="2150" b="1" dirty="0" err="1" smtClean="0"/>
              <a:t>Lustig</a:t>
            </a:r>
            <a:r>
              <a:rPr lang="en-US" sz="2150" b="1" dirty="0" smtClean="0"/>
              <a:t> (2010). Paper </a:t>
            </a:r>
            <a:r>
              <a:rPr lang="en-US" sz="2150" b="1" dirty="0"/>
              <a:t>prepared for the 15</a:t>
            </a:r>
            <a:r>
              <a:rPr lang="en-US" sz="2150" b="1" baseline="30000" dirty="0"/>
              <a:t>th</a:t>
            </a:r>
            <a:r>
              <a:rPr lang="en-US" sz="2150" b="1" dirty="0"/>
              <a:t> Annual LACEA Meeting, Medellin, Colombia: Universidad de Antioquia and Universidad </a:t>
            </a:r>
            <a:r>
              <a:rPr lang="en-US" sz="2150" b="1" dirty="0" err="1"/>
              <a:t>Eafit</a:t>
            </a:r>
            <a:r>
              <a:rPr lang="en-US" sz="2150" b="1" dirty="0" smtClean="0"/>
              <a:t>. Under revision, 2011</a:t>
            </a:r>
          </a:p>
          <a:p>
            <a:r>
              <a:rPr lang="es-ES" sz="2150" b="1" dirty="0" smtClean="0"/>
              <a:t>“Cambios en la desigualdad del ingreso en América Latina. Contribución de sus principales determinantes: 1995 – 2006” (2009) Alejo et al., PNUD </a:t>
            </a:r>
          </a:p>
          <a:p>
            <a:endParaRPr lang="es-MX" sz="2150" b="1" dirty="0" smtClean="0"/>
          </a:p>
          <a:p>
            <a:pPr>
              <a:buNone/>
            </a:pPr>
            <a:endParaRPr lang="es-MX" sz="2150" dirty="0" smtClean="0"/>
          </a:p>
        </p:txBody>
      </p:sp>
      <p:sp>
        <p:nvSpPr>
          <p:cNvPr id="4" name="Slide Number Placeholder 3"/>
          <p:cNvSpPr>
            <a:spLocks noGrp="1"/>
          </p:cNvSpPr>
          <p:nvPr>
            <p:ph type="sldNum" sz="quarter" idx="12"/>
          </p:nvPr>
        </p:nvSpPr>
        <p:spPr/>
        <p:txBody>
          <a:bodyPr/>
          <a:lstStyle/>
          <a:p>
            <a:fld id="{F0199905-B910-433B-A8EE-6F7BD097F5F2}" type="slidenum">
              <a:rPr lang="es-MX" smtClean="0"/>
              <a:pPr/>
              <a:t>2</a:t>
            </a:fld>
            <a:endParaRPr lang="es-MX"/>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5448"/>
            <a:ext cx="9144000" cy="1545360"/>
          </a:xfrm>
        </p:spPr>
        <p:txBody>
          <a:bodyPr>
            <a:normAutofit fontScale="90000"/>
          </a:bodyPr>
          <a:lstStyle/>
          <a:p>
            <a:r>
              <a:rPr lang="es-MX" sz="4800" dirty="0" err="1" smtClean="0">
                <a:solidFill>
                  <a:srgbClr val="FFC000"/>
                </a:solidFill>
              </a:rPr>
              <a:t>Yearly</a:t>
            </a:r>
            <a:r>
              <a:rPr lang="es-MX" sz="4800" dirty="0" smtClean="0">
                <a:solidFill>
                  <a:srgbClr val="FFC000"/>
                </a:solidFill>
              </a:rPr>
              <a:t> </a:t>
            </a:r>
            <a:r>
              <a:rPr lang="es-MX" sz="4800" dirty="0" err="1" smtClean="0">
                <a:solidFill>
                  <a:srgbClr val="FFC000"/>
                </a:solidFill>
              </a:rPr>
              <a:t>Change</a:t>
            </a:r>
            <a:r>
              <a:rPr lang="es-MX" sz="4800" dirty="0" smtClean="0">
                <a:solidFill>
                  <a:srgbClr val="FFC000"/>
                </a:solidFill>
              </a:rPr>
              <a:t> in </a:t>
            </a:r>
            <a:r>
              <a:rPr lang="es-MX" sz="4800" dirty="0" err="1" smtClean="0">
                <a:solidFill>
                  <a:srgbClr val="FFC000"/>
                </a:solidFill>
              </a:rPr>
              <a:t>Gini</a:t>
            </a:r>
            <a:r>
              <a:rPr lang="es-MX" sz="4800" dirty="0" smtClean="0">
                <a:solidFill>
                  <a:srgbClr val="FFC000"/>
                </a:solidFill>
              </a:rPr>
              <a:t>: </a:t>
            </a:r>
            <a:r>
              <a:rPr lang="es-MX" sz="4800" dirty="0" err="1" smtClean="0">
                <a:solidFill>
                  <a:srgbClr val="FFC000"/>
                </a:solidFill>
              </a:rPr>
              <a:t>Left</a:t>
            </a:r>
            <a:r>
              <a:rPr lang="es-MX" sz="4800" dirty="0" smtClean="0">
                <a:solidFill>
                  <a:srgbClr val="FFC000"/>
                </a:solidFill>
              </a:rPr>
              <a:t> and Non-</a:t>
            </a:r>
            <a:r>
              <a:rPr lang="es-MX" sz="4800" dirty="0" err="1" smtClean="0">
                <a:solidFill>
                  <a:srgbClr val="FFC000"/>
                </a:solidFill>
              </a:rPr>
              <a:t>left</a:t>
            </a:r>
            <a:r>
              <a:rPr lang="es-MX" sz="4800" dirty="0" smtClean="0">
                <a:solidFill>
                  <a:srgbClr val="FFC000"/>
                </a:solidFill>
              </a:rPr>
              <a:t> </a:t>
            </a:r>
            <a:r>
              <a:rPr lang="es-MX" sz="4800" dirty="0" err="1" smtClean="0">
                <a:solidFill>
                  <a:srgbClr val="FFC000"/>
                </a:solidFill>
              </a:rPr>
              <a:t>Regimes</a:t>
            </a:r>
            <a:r>
              <a:rPr lang="es-MX" sz="4800" dirty="0" smtClean="0">
                <a:solidFill>
                  <a:srgbClr val="FFC000"/>
                </a:solidFill>
              </a:rPr>
              <a:t> (circa 2000-2009)</a:t>
            </a:r>
            <a:br>
              <a:rPr lang="es-MX" sz="4800" dirty="0" smtClean="0">
                <a:solidFill>
                  <a:srgbClr val="FFC000"/>
                </a:solidFill>
              </a:rPr>
            </a:br>
            <a:endParaRPr lang="en-US" dirty="0"/>
          </a:p>
        </p:txBody>
      </p:sp>
      <p:sp>
        <p:nvSpPr>
          <p:cNvPr id="4" name="Slide Number Placeholder 3"/>
          <p:cNvSpPr>
            <a:spLocks noGrp="1"/>
          </p:cNvSpPr>
          <p:nvPr>
            <p:ph type="sldNum" sz="quarter" idx="12"/>
          </p:nvPr>
        </p:nvSpPr>
        <p:spPr/>
        <p:txBody>
          <a:bodyPr/>
          <a:lstStyle/>
          <a:p>
            <a:fld id="{F0199905-B910-433B-A8EE-6F7BD097F5F2}" type="slidenum">
              <a:rPr lang="es-MX" smtClean="0"/>
              <a:pPr/>
              <a:t>20</a:t>
            </a:fld>
            <a:endParaRPr lang="es-MX"/>
          </a:p>
        </p:txBody>
      </p:sp>
      <p:graphicFrame>
        <p:nvGraphicFramePr>
          <p:cNvPr id="5" name="8 Gráfico"/>
          <p:cNvGraphicFramePr>
            <a:graphicFrameLocks noGrp="1"/>
          </p:cNvGraphicFramePr>
          <p:nvPr>
            <p:ph idx="1"/>
          </p:nvPr>
        </p:nvGraphicFramePr>
        <p:xfrm>
          <a:off x="251520" y="1628800"/>
          <a:ext cx="8435280" cy="4772001"/>
        </p:xfrm>
        <a:graphic>
          <a:graphicData uri="http://schemas.openxmlformats.org/drawingml/2006/chart">
            <c:chart xmlns:c="http://schemas.openxmlformats.org/drawingml/2006/chart" xmlns:r="http://schemas.openxmlformats.org/officeDocument/2006/relationships" r:id="rId2"/>
          </a:graphicData>
        </a:graphic>
      </p:graphicFrame>
      <p:cxnSp>
        <p:nvCxnSpPr>
          <p:cNvPr id="6" name="Straight Arrow Connector 5"/>
          <p:cNvCxnSpPr/>
          <p:nvPr/>
        </p:nvCxnSpPr>
        <p:spPr>
          <a:xfrm rot="5400000">
            <a:off x="3311860" y="1232756"/>
            <a:ext cx="2880320" cy="136815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827584" y="1196752"/>
            <a:ext cx="7416824" cy="1944216"/>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0199905-B910-433B-A8EE-6F7BD097F5F2}" type="slidenum">
              <a:rPr lang="es-MX" smtClean="0"/>
              <a:pPr/>
              <a:t>21</a:t>
            </a:fld>
            <a:endParaRPr lang="es-MX"/>
          </a:p>
        </p:txBody>
      </p:sp>
      <p:pic>
        <p:nvPicPr>
          <p:cNvPr id="3" name="Picture 3"/>
          <p:cNvPicPr>
            <a:picLocks noChangeAspect="1" noChangeArrowheads="1"/>
          </p:cNvPicPr>
          <p:nvPr/>
        </p:nvPicPr>
        <p:blipFill>
          <a:blip r:embed="rId2" cstate="print"/>
          <a:srcRect/>
          <a:stretch>
            <a:fillRect/>
          </a:stretch>
        </p:blipFill>
        <p:spPr bwMode="auto">
          <a:xfrm>
            <a:off x="-1" y="476672"/>
            <a:ext cx="9548119" cy="5760640"/>
          </a:xfrm>
          <a:prstGeom prst="rect">
            <a:avLst/>
          </a:prstGeom>
          <a:noFill/>
          <a:ln w="9525">
            <a:noFill/>
            <a:miter lim="800000"/>
            <a:headEnd/>
            <a:tailEnd/>
          </a:ln>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628800"/>
          </a:xfrm>
        </p:spPr>
        <p:txBody>
          <a:bodyPr>
            <a:noAutofit/>
          </a:bodyPr>
          <a:lstStyle/>
          <a:p>
            <a:pPr eaLnBrk="1" fontAlgn="auto" hangingPunct="1">
              <a:spcAft>
                <a:spcPts val="0"/>
              </a:spcAft>
              <a:defRPr/>
            </a:pPr>
            <a:r>
              <a:rPr lang="en-US" sz="4000" dirty="0" smtClean="0">
                <a:solidFill>
                  <a:schemeClr val="accent1">
                    <a:satMod val="150000"/>
                  </a:schemeClr>
                </a:solidFill>
              </a:rPr>
              <a:t>Why has inequality declined in Latin America? Are there factors in common?</a:t>
            </a:r>
            <a:endParaRPr lang="en-US" sz="4000" dirty="0">
              <a:solidFill>
                <a:schemeClr val="accent1">
                  <a:satMod val="150000"/>
                </a:schemeClr>
              </a:solidFill>
            </a:endParaRPr>
          </a:p>
        </p:txBody>
      </p:sp>
      <p:sp>
        <p:nvSpPr>
          <p:cNvPr id="3" name="Content Placeholder 2"/>
          <p:cNvSpPr>
            <a:spLocks noGrp="1"/>
          </p:cNvSpPr>
          <p:nvPr>
            <p:ph idx="1"/>
          </p:nvPr>
        </p:nvSpPr>
        <p:spPr>
          <a:xfrm>
            <a:off x="152400" y="1600200"/>
            <a:ext cx="8763000" cy="5257800"/>
          </a:xfrm>
        </p:spPr>
        <p:txBody>
          <a:bodyPr rtlCol="0">
            <a:normAutofit fontScale="25000" lnSpcReduction="20000"/>
          </a:bodyPr>
          <a:lstStyle/>
          <a:p>
            <a:pPr marL="438912" indent="-320040" eaLnBrk="1" fontAlgn="auto" hangingPunct="1">
              <a:spcBef>
                <a:spcPts val="0"/>
              </a:spcBef>
              <a:spcAft>
                <a:spcPts val="0"/>
              </a:spcAft>
              <a:buFont typeface="Wingdings 2"/>
              <a:buChar char=""/>
              <a:defRPr/>
            </a:pPr>
            <a:endParaRPr lang="en-US" sz="12800" b="1" dirty="0" smtClean="0"/>
          </a:p>
          <a:p>
            <a:pPr marL="438912" indent="-320040" eaLnBrk="1" fontAlgn="auto" hangingPunct="1">
              <a:spcBef>
                <a:spcPts val="0"/>
              </a:spcBef>
              <a:spcAft>
                <a:spcPts val="0"/>
              </a:spcAft>
              <a:buFont typeface="Wingdings 2"/>
              <a:buChar char=""/>
              <a:defRPr/>
            </a:pPr>
            <a:r>
              <a:rPr lang="en-US" sz="12800" b="1" dirty="0" smtClean="0"/>
              <a:t>In-depth analysis in four countries:</a:t>
            </a:r>
          </a:p>
          <a:p>
            <a:pPr marL="731520" lvl="1" indent="-274320" eaLnBrk="1" fontAlgn="auto" hangingPunct="1">
              <a:lnSpc>
                <a:spcPct val="120000"/>
              </a:lnSpc>
              <a:spcAft>
                <a:spcPts val="0"/>
              </a:spcAft>
              <a:buFont typeface="Wingdings"/>
              <a:buChar char=""/>
              <a:defRPr/>
            </a:pPr>
            <a:r>
              <a:rPr lang="en-US" sz="12800" b="1" dirty="0" smtClean="0"/>
              <a:t>Argentina (</a:t>
            </a:r>
            <a:r>
              <a:rPr lang="en-US" sz="12800" b="1" dirty="0" err="1" smtClean="0"/>
              <a:t>Gasparini</a:t>
            </a:r>
            <a:r>
              <a:rPr lang="en-US" sz="12800" b="1" dirty="0" smtClean="0"/>
              <a:t> and Cruces) (urban; 2/3 of pop)</a:t>
            </a:r>
          </a:p>
          <a:p>
            <a:pPr marL="731520" lvl="1" indent="-274320" eaLnBrk="1" fontAlgn="auto" hangingPunct="1">
              <a:lnSpc>
                <a:spcPct val="120000"/>
              </a:lnSpc>
              <a:spcAft>
                <a:spcPts val="0"/>
              </a:spcAft>
              <a:buFont typeface="Wingdings"/>
              <a:buChar char=""/>
              <a:defRPr/>
            </a:pPr>
            <a:r>
              <a:rPr lang="en-US" sz="12800" b="1" dirty="0" smtClean="0"/>
              <a:t>Brazil (Barros, </a:t>
            </a:r>
            <a:r>
              <a:rPr lang="en-US" sz="12800" b="1" dirty="0" err="1" smtClean="0"/>
              <a:t>Carvalho</a:t>
            </a:r>
            <a:r>
              <a:rPr lang="en-US" sz="12800" b="1" dirty="0" smtClean="0"/>
              <a:t>, </a:t>
            </a:r>
            <a:r>
              <a:rPr lang="en-US" sz="12800" b="1" dirty="0" err="1" smtClean="0"/>
              <a:t>Mendoca</a:t>
            </a:r>
            <a:r>
              <a:rPr lang="en-US" sz="12800" b="1" dirty="0" smtClean="0"/>
              <a:t> &amp; Franco)</a:t>
            </a:r>
          </a:p>
          <a:p>
            <a:pPr marL="731520" lvl="1" indent="-274320" eaLnBrk="1" fontAlgn="auto" hangingPunct="1">
              <a:lnSpc>
                <a:spcPct val="120000"/>
              </a:lnSpc>
              <a:spcAft>
                <a:spcPts val="0"/>
              </a:spcAft>
              <a:buFont typeface="Wingdings"/>
              <a:buChar char=""/>
              <a:defRPr/>
            </a:pPr>
            <a:r>
              <a:rPr lang="en-US" sz="12800" b="1" dirty="0" smtClean="0"/>
              <a:t>Mexico (Esquivel, </a:t>
            </a:r>
            <a:r>
              <a:rPr lang="en-US" sz="12800" b="1" dirty="0" err="1" smtClean="0"/>
              <a:t>Lustig</a:t>
            </a:r>
            <a:r>
              <a:rPr lang="en-US" sz="12800" b="1" dirty="0" smtClean="0"/>
              <a:t> and Scott)</a:t>
            </a:r>
          </a:p>
          <a:p>
            <a:pPr marL="731520" lvl="1" indent="-274320" eaLnBrk="1" fontAlgn="auto" hangingPunct="1">
              <a:lnSpc>
                <a:spcPct val="120000"/>
              </a:lnSpc>
              <a:spcAft>
                <a:spcPts val="0"/>
              </a:spcAft>
              <a:buFont typeface="Wingdings"/>
              <a:buChar char=""/>
              <a:defRPr/>
            </a:pPr>
            <a:r>
              <a:rPr lang="en-US" sz="12800" b="1" dirty="0" smtClean="0"/>
              <a:t>Peru (Jaramillo &amp; </a:t>
            </a:r>
            <a:r>
              <a:rPr lang="en-US" sz="12800" b="1" dirty="0" err="1" smtClean="0"/>
              <a:t>Saavedra</a:t>
            </a:r>
            <a:r>
              <a:rPr lang="en-US" sz="12800" b="1" dirty="0" smtClean="0"/>
              <a:t>)</a:t>
            </a:r>
          </a:p>
          <a:p>
            <a:pPr marL="731520" lvl="1" indent="-274320" eaLnBrk="1" fontAlgn="auto" hangingPunct="1">
              <a:lnSpc>
                <a:spcPct val="120000"/>
              </a:lnSpc>
              <a:spcAft>
                <a:spcPts val="0"/>
              </a:spcAft>
              <a:buNone/>
              <a:defRPr/>
            </a:pPr>
            <a:endParaRPr lang="en-US" sz="12800" b="1" dirty="0" smtClean="0"/>
          </a:p>
          <a:p>
            <a:pPr marL="731520" lvl="1" indent="-274320" eaLnBrk="1" fontAlgn="auto" hangingPunct="1">
              <a:lnSpc>
                <a:spcPct val="120000"/>
              </a:lnSpc>
              <a:spcAft>
                <a:spcPts val="0"/>
              </a:spcAft>
              <a:buNone/>
              <a:defRPr/>
            </a:pPr>
            <a:r>
              <a:rPr lang="en-US" sz="12800" b="1" dirty="0" smtClean="0"/>
              <a:t>Source: Lopez-</a:t>
            </a:r>
            <a:r>
              <a:rPr lang="en-US" sz="12800" b="1" dirty="0" err="1" smtClean="0"/>
              <a:t>Calva</a:t>
            </a:r>
            <a:r>
              <a:rPr lang="en-US" sz="12800" b="1" dirty="0" smtClean="0"/>
              <a:t> and </a:t>
            </a:r>
            <a:r>
              <a:rPr lang="en-US" sz="12800" b="1" dirty="0" err="1" smtClean="0"/>
              <a:t>Lustig</a:t>
            </a:r>
            <a:r>
              <a:rPr lang="en-US" sz="12800" b="1" dirty="0" smtClean="0"/>
              <a:t> (2010)</a:t>
            </a:r>
          </a:p>
          <a:p>
            <a:pPr marL="731520" lvl="1" indent="-274320" eaLnBrk="1" fontAlgn="auto" hangingPunct="1">
              <a:lnSpc>
                <a:spcPct val="120000"/>
              </a:lnSpc>
              <a:spcAft>
                <a:spcPts val="0"/>
              </a:spcAft>
              <a:buFont typeface="Wingdings"/>
              <a:buChar char=""/>
              <a:defRPr/>
            </a:pPr>
            <a:endParaRPr lang="en-US" sz="9600" b="1" dirty="0" smtClean="0"/>
          </a:p>
          <a:p>
            <a:pPr marL="438912" indent="-320040" eaLnBrk="1" fontAlgn="auto" hangingPunct="1">
              <a:lnSpc>
                <a:spcPct val="120000"/>
              </a:lnSpc>
              <a:spcBef>
                <a:spcPts val="0"/>
              </a:spcBef>
              <a:spcAft>
                <a:spcPts val="0"/>
              </a:spcAft>
              <a:buFont typeface="Wingdings 2"/>
              <a:buChar char=""/>
              <a:defRPr/>
            </a:pPr>
            <a:endParaRPr lang="en-US" sz="11200" b="1" dirty="0" smtClean="0"/>
          </a:p>
          <a:p>
            <a:pPr marL="438912" indent="-320040" eaLnBrk="1" fontAlgn="auto" hangingPunct="1">
              <a:lnSpc>
                <a:spcPct val="120000"/>
              </a:lnSpc>
              <a:spcBef>
                <a:spcPts val="0"/>
              </a:spcBef>
              <a:spcAft>
                <a:spcPts val="0"/>
              </a:spcAft>
              <a:buFont typeface="Wingdings 2"/>
              <a:buChar char=""/>
              <a:defRPr/>
            </a:pPr>
            <a:endParaRPr lang="en-US" sz="8000" b="1" dirty="0" smtClean="0"/>
          </a:p>
          <a:p>
            <a:pPr marL="438912" indent="-320040" eaLnBrk="1" fontAlgn="auto" hangingPunct="1">
              <a:lnSpc>
                <a:spcPct val="120000"/>
              </a:lnSpc>
              <a:spcBef>
                <a:spcPts val="0"/>
              </a:spcBef>
              <a:spcAft>
                <a:spcPts val="0"/>
              </a:spcAft>
              <a:buFont typeface="Wingdings 2"/>
              <a:buNone/>
              <a:defRPr/>
            </a:pPr>
            <a:endParaRPr lang="en-US" sz="5800" b="1" dirty="0" smtClean="0"/>
          </a:p>
          <a:p>
            <a:pPr marL="438912" indent="-320040" eaLnBrk="1" fontAlgn="auto" hangingPunct="1">
              <a:lnSpc>
                <a:spcPct val="120000"/>
              </a:lnSpc>
              <a:spcBef>
                <a:spcPts val="0"/>
              </a:spcBef>
              <a:spcAft>
                <a:spcPts val="0"/>
              </a:spcAft>
              <a:buFont typeface="Wingdings 2"/>
              <a:buChar char=""/>
              <a:defRPr/>
            </a:pPr>
            <a:endParaRPr lang="en-US" sz="5800" b="1" dirty="0" smtClean="0"/>
          </a:p>
          <a:p>
            <a:pPr marL="438912" indent="-320040" eaLnBrk="1" fontAlgn="auto" hangingPunct="1">
              <a:lnSpc>
                <a:spcPct val="120000"/>
              </a:lnSpc>
              <a:spcBef>
                <a:spcPts val="0"/>
              </a:spcBef>
              <a:spcAft>
                <a:spcPts val="0"/>
              </a:spcAft>
              <a:buFont typeface="Wingdings 2"/>
              <a:buNone/>
              <a:defRPr/>
            </a:pPr>
            <a:endParaRPr lang="en-US" sz="2400" b="1" dirty="0" smtClean="0"/>
          </a:p>
          <a:p>
            <a:pPr marL="438912" indent="-320040" eaLnBrk="1" fontAlgn="auto" hangingPunct="1">
              <a:lnSpc>
                <a:spcPct val="120000"/>
              </a:lnSpc>
              <a:spcBef>
                <a:spcPts val="0"/>
              </a:spcBef>
              <a:spcAft>
                <a:spcPts val="0"/>
              </a:spcAft>
              <a:buFont typeface="Wingdings 2"/>
              <a:buNone/>
              <a:defRPr/>
            </a:pPr>
            <a:r>
              <a:rPr lang="en-US" sz="2400" b="1" dirty="0" smtClean="0"/>
              <a:t> </a:t>
            </a:r>
          </a:p>
          <a:p>
            <a:pPr marL="438912" indent="-320040" eaLnBrk="1" fontAlgn="auto" hangingPunct="1">
              <a:lnSpc>
                <a:spcPct val="120000"/>
              </a:lnSpc>
              <a:spcBef>
                <a:spcPts val="0"/>
              </a:spcBef>
              <a:spcAft>
                <a:spcPts val="0"/>
              </a:spcAft>
              <a:buFont typeface="Wingdings 2"/>
              <a:buChar char=""/>
              <a:defRPr/>
            </a:pPr>
            <a:endParaRPr lang="en-US" b="1" dirty="0" smtClean="0"/>
          </a:p>
          <a:p>
            <a:pPr marL="438912" indent="-320040" eaLnBrk="1" fontAlgn="auto" hangingPunct="1">
              <a:spcBef>
                <a:spcPts val="0"/>
              </a:spcBef>
              <a:spcAft>
                <a:spcPts val="0"/>
              </a:spcAft>
              <a:buFont typeface="Wingdings 2"/>
              <a:buChar char=""/>
              <a:defRPr/>
            </a:pPr>
            <a:endParaRPr lang="en-US" sz="3600" dirty="0" smtClean="0">
              <a:effectLst>
                <a:outerShdw blurRad="38100" dist="38100" dir="2700000" algn="tl">
                  <a:srgbClr val="000000">
                    <a:alpha val="43137"/>
                  </a:srgbClr>
                </a:outerShdw>
              </a:effectLst>
            </a:endParaRPr>
          </a:p>
          <a:p>
            <a:pPr marL="438912" indent="-320040" eaLnBrk="1" fontAlgn="auto" hangingPunct="1">
              <a:spcBef>
                <a:spcPts val="0"/>
              </a:spcBef>
              <a:spcAft>
                <a:spcPts val="0"/>
              </a:spcAft>
              <a:buFont typeface="Wingdings 2"/>
              <a:buNone/>
              <a:defRPr/>
            </a:pPr>
            <a:endParaRPr lang="en-US" dirty="0"/>
          </a:p>
        </p:txBody>
      </p:sp>
      <p:sp>
        <p:nvSpPr>
          <p:cNvPr id="4" name="Slide Number Placeholder 3"/>
          <p:cNvSpPr>
            <a:spLocks noGrp="1"/>
          </p:cNvSpPr>
          <p:nvPr>
            <p:ph type="sldNum" sz="quarter" idx="12"/>
          </p:nvPr>
        </p:nvSpPr>
        <p:spPr/>
        <p:txBody>
          <a:bodyPr>
            <a:normAutofit/>
          </a:bodyPr>
          <a:lstStyle/>
          <a:p>
            <a:pPr>
              <a:defRPr/>
            </a:pPr>
            <a:fld id="{0E7CFDED-514B-484E-BD91-DCC597EBD5B7}" type="slidenum">
              <a:rPr lang="en-US"/>
              <a:pPr>
                <a:defRPr/>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cstate="print"/>
          <a:srcRect/>
          <a:stretch>
            <a:fillRect/>
          </a:stretch>
        </p:blipFill>
        <p:spPr bwMode="auto">
          <a:xfrm>
            <a:off x="381000" y="457200"/>
            <a:ext cx="7848600" cy="5972175"/>
          </a:xfrm>
          <a:prstGeom prst="rect">
            <a:avLst/>
          </a:prstGeom>
          <a:noFill/>
          <a:ln w="9525">
            <a:noFill/>
            <a:miter lim="800000"/>
            <a:headEnd/>
            <a:tailEnd/>
          </a:ln>
        </p:spPr>
      </p:pic>
      <p:cxnSp>
        <p:nvCxnSpPr>
          <p:cNvPr id="4" name="Straight Arrow Connector 3"/>
          <p:cNvCxnSpPr/>
          <p:nvPr/>
        </p:nvCxnSpPr>
        <p:spPr>
          <a:xfrm rot="5400000">
            <a:off x="5472100" y="1664804"/>
            <a:ext cx="1152128" cy="50405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rot="5400000">
            <a:off x="4103948" y="2168860"/>
            <a:ext cx="1152128" cy="50405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rot="5400000">
            <a:off x="6624228" y="2744924"/>
            <a:ext cx="1152128" cy="50405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5400000">
            <a:off x="5472100" y="2888940"/>
            <a:ext cx="864096" cy="64807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Slide Number Placeholder 9"/>
          <p:cNvSpPr>
            <a:spLocks noGrp="1"/>
          </p:cNvSpPr>
          <p:nvPr>
            <p:ph type="sldNum" sz="quarter" idx="12"/>
          </p:nvPr>
        </p:nvSpPr>
        <p:spPr/>
        <p:txBody>
          <a:bodyPr/>
          <a:lstStyle/>
          <a:p>
            <a:fld id="{F0199905-B910-433B-A8EE-6F7BD097F5F2}" type="slidenum">
              <a:rPr lang="es-MX" smtClean="0"/>
              <a:pPr/>
              <a:t>23</a:t>
            </a:fld>
            <a:endParaRPr lang="es-MX"/>
          </a:p>
        </p:txBody>
      </p:sp>
      <p:cxnSp>
        <p:nvCxnSpPr>
          <p:cNvPr id="13" name="Straight Connector 12"/>
          <p:cNvCxnSpPr/>
          <p:nvPr/>
        </p:nvCxnSpPr>
        <p:spPr>
          <a:xfrm>
            <a:off x="1979712" y="4005064"/>
            <a:ext cx="1656184" cy="1296144"/>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4427984" y="5085184"/>
            <a:ext cx="792088" cy="792088"/>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3635896" y="5157192"/>
            <a:ext cx="792088" cy="144016"/>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2843808" y="4365104"/>
            <a:ext cx="914400" cy="9144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575"/>
            <a:ext cx="8229600" cy="1252538"/>
          </a:xfrm>
        </p:spPr>
        <p:txBody>
          <a:bodyPr/>
          <a:lstStyle/>
          <a:p>
            <a:pPr eaLnBrk="1" hangingPunct="1">
              <a:defRPr/>
            </a:pPr>
            <a:r>
              <a:rPr lang="en-US" dirty="0" smtClean="0"/>
              <a:t>Decline is robust</a:t>
            </a:r>
            <a:endParaRPr lang="en-US" dirty="0"/>
          </a:p>
        </p:txBody>
      </p:sp>
      <p:sp>
        <p:nvSpPr>
          <p:cNvPr id="3" name="Content Placeholder 2"/>
          <p:cNvSpPr>
            <a:spLocks noGrp="1"/>
          </p:cNvSpPr>
          <p:nvPr>
            <p:ph idx="1"/>
          </p:nvPr>
        </p:nvSpPr>
        <p:spPr/>
        <p:txBody>
          <a:bodyPr>
            <a:normAutofit lnSpcReduction="10000"/>
          </a:bodyPr>
          <a:lstStyle/>
          <a:p>
            <a:pPr eaLnBrk="1" hangingPunct="1">
              <a:lnSpc>
                <a:spcPct val="120000"/>
              </a:lnSpc>
              <a:defRPr/>
            </a:pPr>
            <a:r>
              <a:rPr lang="en-US" b="1" dirty="0" smtClean="0"/>
              <a:t>Decline in inequality is statistically significant and significant in terms of order of magnitude</a:t>
            </a:r>
          </a:p>
          <a:p>
            <a:pPr eaLnBrk="1" hangingPunct="1">
              <a:lnSpc>
                <a:spcPct val="120000"/>
              </a:lnSpc>
              <a:defRPr/>
            </a:pPr>
            <a:r>
              <a:rPr lang="en-US" b="1" dirty="0" smtClean="0"/>
              <a:t>There is Lorenz dominance (unambiguous decline independently of choice of inequality measure)</a:t>
            </a:r>
          </a:p>
          <a:p>
            <a:pPr eaLnBrk="1" hangingPunct="1">
              <a:lnSpc>
                <a:spcPct val="120000"/>
              </a:lnSpc>
              <a:defRPr/>
            </a:pPr>
            <a:r>
              <a:rPr lang="en-US" b="1" dirty="0" smtClean="0"/>
              <a:t>Robust to income concept (e.g., monetary vs. total)</a:t>
            </a:r>
            <a:endParaRPr lang="en-US" dirty="0"/>
          </a:p>
        </p:txBody>
      </p:sp>
      <p:sp>
        <p:nvSpPr>
          <p:cNvPr id="4" name="Slide Number Placeholder 3"/>
          <p:cNvSpPr>
            <a:spLocks noGrp="1"/>
          </p:cNvSpPr>
          <p:nvPr>
            <p:ph type="sldNum" sz="quarter" idx="12"/>
          </p:nvPr>
        </p:nvSpPr>
        <p:spPr/>
        <p:txBody>
          <a:bodyPr/>
          <a:lstStyle/>
          <a:p>
            <a:pPr>
              <a:defRPr/>
            </a:pPr>
            <a:fld id="{971D1DF1-37DA-4F06-A4E3-BF7ADADF4B5D}" type="slidenum">
              <a:rPr lang="en-US" smtClean="0"/>
              <a:pPr>
                <a:defRPr/>
              </a:pPr>
              <a:t>24</a:t>
            </a:fld>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382000" cy="1524000"/>
          </a:xfrm>
        </p:spPr>
        <p:txBody>
          <a:bodyPr/>
          <a:lstStyle/>
          <a:p>
            <a:pPr eaLnBrk="1" fontAlgn="auto" hangingPunct="1">
              <a:spcAft>
                <a:spcPts val="0"/>
              </a:spcAft>
              <a:defRPr/>
            </a:pPr>
            <a:r>
              <a:rPr lang="en-US" sz="4400" dirty="0" smtClean="0">
                <a:solidFill>
                  <a:schemeClr val="accent1">
                    <a:satMod val="150000"/>
                  </a:schemeClr>
                </a:solidFill>
              </a:rPr>
              <a:t>Four countries are a ...</a:t>
            </a:r>
            <a:endParaRPr lang="en-US" sz="4400" dirty="0">
              <a:solidFill>
                <a:schemeClr val="accent1">
                  <a:satMod val="150000"/>
                </a:schemeClr>
              </a:solidFill>
            </a:endParaRPr>
          </a:p>
        </p:txBody>
      </p:sp>
      <p:sp>
        <p:nvSpPr>
          <p:cNvPr id="3" name="Content Placeholder 2"/>
          <p:cNvSpPr>
            <a:spLocks noGrp="1"/>
          </p:cNvSpPr>
          <p:nvPr>
            <p:ph idx="1"/>
          </p:nvPr>
        </p:nvSpPr>
        <p:spPr>
          <a:xfrm>
            <a:off x="152400" y="1600200"/>
            <a:ext cx="8763000" cy="5257800"/>
          </a:xfrm>
        </p:spPr>
        <p:txBody>
          <a:bodyPr rtlCol="0">
            <a:normAutofit fontScale="25000" lnSpcReduction="20000"/>
          </a:bodyPr>
          <a:lstStyle/>
          <a:p>
            <a:pPr marL="731520" lvl="1" indent="-274320" eaLnBrk="1" fontAlgn="auto" hangingPunct="1">
              <a:lnSpc>
                <a:spcPct val="120000"/>
              </a:lnSpc>
              <a:spcAft>
                <a:spcPts val="0"/>
              </a:spcAft>
              <a:buFont typeface="Wingdings"/>
              <a:buChar char=""/>
              <a:defRPr/>
            </a:pPr>
            <a:endParaRPr lang="en-US" sz="9600" b="1" dirty="0" smtClean="0"/>
          </a:p>
          <a:p>
            <a:pPr marL="438912" indent="-320040" eaLnBrk="1" fontAlgn="auto" hangingPunct="1">
              <a:lnSpc>
                <a:spcPct val="120000"/>
              </a:lnSpc>
              <a:spcBef>
                <a:spcPts val="0"/>
              </a:spcBef>
              <a:spcAft>
                <a:spcPts val="0"/>
              </a:spcAft>
              <a:buFont typeface="Wingdings 2"/>
              <a:buChar char=""/>
              <a:defRPr/>
            </a:pPr>
            <a:r>
              <a:rPr lang="en-US" sz="16000" b="1" dirty="0" smtClean="0"/>
              <a:t>Representative sample of Latin American diversity:</a:t>
            </a:r>
          </a:p>
          <a:p>
            <a:pPr marL="731012" lvl="1" indent="-320040" eaLnBrk="1" fontAlgn="auto" hangingPunct="1">
              <a:lnSpc>
                <a:spcPct val="120000"/>
              </a:lnSpc>
              <a:spcBef>
                <a:spcPts val="0"/>
              </a:spcBef>
              <a:spcAft>
                <a:spcPts val="0"/>
              </a:spcAft>
              <a:buFont typeface="Wingdings 2"/>
              <a:buChar char=""/>
              <a:defRPr/>
            </a:pPr>
            <a:r>
              <a:rPr lang="en-US" sz="16000" b="1" dirty="0" smtClean="0"/>
              <a:t>high/medium/low </a:t>
            </a:r>
            <a:r>
              <a:rPr lang="en-US" sz="16000" b="1" dirty="0" err="1" smtClean="0"/>
              <a:t>ineq</a:t>
            </a:r>
            <a:r>
              <a:rPr lang="en-US" sz="16000" b="1" dirty="0" smtClean="0"/>
              <a:t> </a:t>
            </a:r>
          </a:p>
          <a:p>
            <a:pPr marL="731012" lvl="1" indent="-320040" eaLnBrk="1" fontAlgn="auto" hangingPunct="1">
              <a:lnSpc>
                <a:spcPct val="120000"/>
              </a:lnSpc>
              <a:spcBef>
                <a:spcPts val="0"/>
              </a:spcBef>
              <a:spcAft>
                <a:spcPts val="0"/>
              </a:spcAft>
              <a:buFont typeface="Wingdings 2"/>
              <a:buChar char=""/>
              <a:defRPr/>
            </a:pPr>
            <a:r>
              <a:rPr lang="en-US" sz="16000" b="1" dirty="0" smtClean="0"/>
              <a:t>high/low growth </a:t>
            </a:r>
          </a:p>
          <a:p>
            <a:pPr marL="731012" lvl="1" indent="-320040" eaLnBrk="1" fontAlgn="auto" hangingPunct="1">
              <a:lnSpc>
                <a:spcPct val="120000"/>
              </a:lnSpc>
              <a:spcBef>
                <a:spcPts val="0"/>
              </a:spcBef>
              <a:spcAft>
                <a:spcPts val="0"/>
              </a:spcAft>
              <a:buFont typeface="Wingdings 2"/>
              <a:buChar char=""/>
              <a:defRPr/>
            </a:pPr>
            <a:r>
              <a:rPr lang="en-US" sz="16000" b="1" dirty="0" smtClean="0"/>
              <a:t>Populist/social democratic/center-center-right governments</a:t>
            </a:r>
          </a:p>
          <a:p>
            <a:pPr marL="438912" indent="-320040" eaLnBrk="1" fontAlgn="auto" hangingPunct="1">
              <a:lnSpc>
                <a:spcPct val="120000"/>
              </a:lnSpc>
              <a:spcBef>
                <a:spcPts val="0"/>
              </a:spcBef>
              <a:spcAft>
                <a:spcPts val="0"/>
              </a:spcAft>
              <a:buFont typeface="Wingdings 2"/>
              <a:buChar char=""/>
              <a:defRPr/>
            </a:pPr>
            <a:endParaRPr lang="en-US" sz="16000" b="1" dirty="0" smtClean="0"/>
          </a:p>
          <a:p>
            <a:pPr marL="438912" indent="-320040" eaLnBrk="1" fontAlgn="auto" hangingPunct="1">
              <a:lnSpc>
                <a:spcPct val="120000"/>
              </a:lnSpc>
              <a:spcBef>
                <a:spcPts val="0"/>
              </a:spcBef>
              <a:spcAft>
                <a:spcPts val="0"/>
              </a:spcAft>
              <a:buFont typeface="Wingdings 2"/>
              <a:buChar char=""/>
              <a:defRPr/>
            </a:pPr>
            <a:endParaRPr lang="en-US" sz="8000" b="1" dirty="0" smtClean="0"/>
          </a:p>
          <a:p>
            <a:pPr marL="438912" indent="-320040" eaLnBrk="1" fontAlgn="auto" hangingPunct="1">
              <a:lnSpc>
                <a:spcPct val="120000"/>
              </a:lnSpc>
              <a:spcBef>
                <a:spcPts val="0"/>
              </a:spcBef>
              <a:spcAft>
                <a:spcPts val="0"/>
              </a:spcAft>
              <a:buFont typeface="Wingdings 2"/>
              <a:buNone/>
              <a:defRPr/>
            </a:pPr>
            <a:endParaRPr lang="en-US" sz="5800" b="1" dirty="0" smtClean="0"/>
          </a:p>
          <a:p>
            <a:pPr marL="438912" indent="-320040" eaLnBrk="1" fontAlgn="auto" hangingPunct="1">
              <a:lnSpc>
                <a:spcPct val="120000"/>
              </a:lnSpc>
              <a:spcBef>
                <a:spcPts val="0"/>
              </a:spcBef>
              <a:spcAft>
                <a:spcPts val="0"/>
              </a:spcAft>
              <a:buFont typeface="Wingdings 2"/>
              <a:buChar char=""/>
              <a:defRPr/>
            </a:pPr>
            <a:endParaRPr lang="en-US" sz="5800" b="1" dirty="0" smtClean="0"/>
          </a:p>
          <a:p>
            <a:pPr marL="438912" indent="-320040" eaLnBrk="1" fontAlgn="auto" hangingPunct="1">
              <a:lnSpc>
                <a:spcPct val="120000"/>
              </a:lnSpc>
              <a:spcBef>
                <a:spcPts val="0"/>
              </a:spcBef>
              <a:spcAft>
                <a:spcPts val="0"/>
              </a:spcAft>
              <a:buFont typeface="Wingdings 2"/>
              <a:buNone/>
              <a:defRPr/>
            </a:pPr>
            <a:endParaRPr lang="en-US" sz="2400" b="1" dirty="0" smtClean="0"/>
          </a:p>
          <a:p>
            <a:pPr marL="438912" indent="-320040" eaLnBrk="1" fontAlgn="auto" hangingPunct="1">
              <a:lnSpc>
                <a:spcPct val="120000"/>
              </a:lnSpc>
              <a:spcBef>
                <a:spcPts val="0"/>
              </a:spcBef>
              <a:spcAft>
                <a:spcPts val="0"/>
              </a:spcAft>
              <a:buFont typeface="Wingdings 2"/>
              <a:buNone/>
              <a:defRPr/>
            </a:pPr>
            <a:r>
              <a:rPr lang="en-US" sz="2400" b="1" dirty="0" smtClean="0"/>
              <a:t> </a:t>
            </a:r>
          </a:p>
          <a:p>
            <a:pPr marL="438912" indent="-320040" eaLnBrk="1" fontAlgn="auto" hangingPunct="1">
              <a:lnSpc>
                <a:spcPct val="120000"/>
              </a:lnSpc>
              <a:spcBef>
                <a:spcPts val="0"/>
              </a:spcBef>
              <a:spcAft>
                <a:spcPts val="0"/>
              </a:spcAft>
              <a:buFont typeface="Wingdings 2"/>
              <a:buChar char=""/>
              <a:defRPr/>
            </a:pPr>
            <a:endParaRPr lang="en-US" b="1" dirty="0" smtClean="0"/>
          </a:p>
          <a:p>
            <a:pPr marL="438912" indent="-320040" eaLnBrk="1" fontAlgn="auto" hangingPunct="1">
              <a:spcBef>
                <a:spcPts val="0"/>
              </a:spcBef>
              <a:spcAft>
                <a:spcPts val="0"/>
              </a:spcAft>
              <a:buFont typeface="Wingdings 2"/>
              <a:buChar char=""/>
              <a:defRPr/>
            </a:pPr>
            <a:endParaRPr lang="en-US" sz="3600" dirty="0" smtClean="0">
              <a:effectLst>
                <a:outerShdw blurRad="38100" dist="38100" dir="2700000" algn="tl">
                  <a:srgbClr val="000000">
                    <a:alpha val="43137"/>
                  </a:srgbClr>
                </a:outerShdw>
              </a:effectLst>
            </a:endParaRPr>
          </a:p>
          <a:p>
            <a:pPr marL="438912" indent="-320040" eaLnBrk="1" fontAlgn="auto" hangingPunct="1">
              <a:spcBef>
                <a:spcPts val="0"/>
              </a:spcBef>
              <a:spcAft>
                <a:spcPts val="0"/>
              </a:spcAft>
              <a:buFont typeface="Wingdings 2"/>
              <a:buNone/>
              <a:defRPr/>
            </a:pPr>
            <a:endParaRPr lang="en-US" dirty="0"/>
          </a:p>
        </p:txBody>
      </p:sp>
      <p:sp>
        <p:nvSpPr>
          <p:cNvPr id="4" name="Slide Number Placeholder 3"/>
          <p:cNvSpPr>
            <a:spLocks noGrp="1"/>
          </p:cNvSpPr>
          <p:nvPr>
            <p:ph type="sldNum" sz="quarter" idx="12"/>
          </p:nvPr>
        </p:nvSpPr>
        <p:spPr/>
        <p:txBody>
          <a:bodyPr>
            <a:normAutofit/>
          </a:bodyPr>
          <a:lstStyle/>
          <a:p>
            <a:pPr>
              <a:defRPr/>
            </a:pPr>
            <a:fld id="{42B6B875-B593-48F3-98A2-438E306D188C}" type="slidenum">
              <a:rPr lang="en-US"/>
              <a:pPr>
                <a:defRPr/>
              </a:pPr>
              <a:t>25</a:t>
            </a:fld>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0" y="-147638"/>
            <a:ext cx="9144000" cy="1909763"/>
          </a:xfrm>
          <a:prstGeom prst="rect">
            <a:avLst/>
          </a:prstGeom>
          <a:noFill/>
          <a:ln w="9525">
            <a:noFill/>
            <a:miter lim="800000"/>
            <a:headEnd/>
            <a:tailEnd/>
          </a:ln>
        </p:spPr>
        <p:txBody>
          <a:bodyPr anchor="ctr">
            <a:spAutoFit/>
          </a:bodyPr>
          <a:lstStyle/>
          <a:p>
            <a:pPr indent="457200" algn="ctr"/>
            <a:endParaRPr lang="en-US" sz="2400"/>
          </a:p>
          <a:p>
            <a:pPr indent="457200" algn="ctr" eaLnBrk="0" hangingPunct="0"/>
            <a:r>
              <a:rPr lang="en-US" sz="2800" b="1">
                <a:cs typeface="Times New Roman" pitchFamily="18" charset="0"/>
              </a:rPr>
              <a:t>Sample Representative of High and Low Inequality Countries</a:t>
            </a:r>
          </a:p>
          <a:p>
            <a:pPr indent="457200" algn="ctr" eaLnBrk="0" hangingPunct="0"/>
            <a:r>
              <a:rPr lang="en-US" sz="2000" b="1">
                <a:cs typeface="Times New Roman" pitchFamily="18" charset="0"/>
              </a:rPr>
              <a:t>(Latin America: Gini Coefficient by Country</a:t>
            </a:r>
            <a:r>
              <a:rPr lang="en-US" sz="2000" b="1"/>
              <a:t>; </a:t>
            </a:r>
            <a:r>
              <a:rPr lang="en-US" sz="2000" b="1">
                <a:cs typeface="Times New Roman" pitchFamily="18" charset="0"/>
              </a:rPr>
              <a:t>circa 2007; in percent)</a:t>
            </a:r>
            <a:endParaRPr lang="en-US" sz="2000" b="1"/>
          </a:p>
          <a:p>
            <a:pPr indent="457200" eaLnBrk="0" hangingPunct="0"/>
            <a:endParaRPr lang="en-US" b="1"/>
          </a:p>
        </p:txBody>
      </p:sp>
      <p:pic>
        <p:nvPicPr>
          <p:cNvPr id="25603" name="Picture 1"/>
          <p:cNvPicPr>
            <a:picLocks noChangeAspect="1" noChangeArrowheads="1"/>
          </p:cNvPicPr>
          <p:nvPr/>
        </p:nvPicPr>
        <p:blipFill>
          <a:blip r:embed="rId2" cstate="print"/>
          <a:srcRect/>
          <a:stretch>
            <a:fillRect/>
          </a:stretch>
        </p:blipFill>
        <p:spPr bwMode="auto">
          <a:xfrm>
            <a:off x="304800" y="1752600"/>
            <a:ext cx="8610600" cy="4495800"/>
          </a:xfrm>
          <a:prstGeom prst="rect">
            <a:avLst/>
          </a:prstGeom>
          <a:noFill/>
          <a:ln w="9525">
            <a:noFill/>
            <a:miter lim="800000"/>
            <a:headEnd/>
            <a:tailEnd/>
          </a:ln>
        </p:spPr>
      </p:pic>
      <p:sp>
        <p:nvSpPr>
          <p:cNvPr id="25604" name="Rectangle 3"/>
          <p:cNvSpPr>
            <a:spLocks noChangeArrowheads="1"/>
          </p:cNvSpPr>
          <p:nvPr/>
        </p:nvSpPr>
        <p:spPr bwMode="auto">
          <a:xfrm>
            <a:off x="0" y="3943350"/>
            <a:ext cx="9144000" cy="0"/>
          </a:xfrm>
          <a:prstGeom prst="rect">
            <a:avLst/>
          </a:prstGeom>
          <a:noFill/>
          <a:ln w="9525">
            <a:noFill/>
            <a:miter lim="800000"/>
            <a:headEnd/>
            <a:tailEnd/>
          </a:ln>
        </p:spPr>
        <p:txBody>
          <a:bodyPr wrap="none" anchor="ctr">
            <a:spAutoFit/>
          </a:bodyPr>
          <a:lstStyle/>
          <a:p>
            <a:endParaRPr lang="en-US"/>
          </a:p>
        </p:txBody>
      </p:sp>
      <p:sp>
        <p:nvSpPr>
          <p:cNvPr id="5" name="Slide Number Placeholder 4"/>
          <p:cNvSpPr>
            <a:spLocks noGrp="1"/>
          </p:cNvSpPr>
          <p:nvPr>
            <p:ph type="sldNum" sz="quarter" idx="12"/>
          </p:nvPr>
        </p:nvSpPr>
        <p:spPr/>
        <p:txBody>
          <a:bodyPr/>
          <a:lstStyle/>
          <a:p>
            <a:pPr>
              <a:defRPr/>
            </a:pPr>
            <a:fld id="{5BECEBC9-47AA-4133-A8AA-89AAB0DDB8DE}" type="slidenum">
              <a:rPr lang="en-US" smtClean="0"/>
              <a:pPr>
                <a:defRPr/>
              </a:pPr>
              <a:t>26</a:t>
            </a:fld>
            <a:endParaRPr lang="en-US"/>
          </a:p>
        </p:txBody>
      </p:sp>
      <p:cxnSp>
        <p:nvCxnSpPr>
          <p:cNvPr id="7" name="Straight Arrow Connector 6"/>
          <p:cNvCxnSpPr/>
          <p:nvPr/>
        </p:nvCxnSpPr>
        <p:spPr>
          <a:xfrm rot="5400000">
            <a:off x="1716088" y="3390900"/>
            <a:ext cx="836612" cy="158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5400000">
            <a:off x="2895601" y="2971800"/>
            <a:ext cx="914400" cy="317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5400000">
            <a:off x="3695701" y="2857500"/>
            <a:ext cx="838200" cy="317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5400000">
            <a:off x="6172201" y="2438400"/>
            <a:ext cx="762000" cy="317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defRPr/>
            </a:pPr>
            <a:r>
              <a:rPr lang="en-US" dirty="0" smtClean="0"/>
              <a:t>Sample Representative of High and Low Growth Countries</a:t>
            </a:r>
            <a:endParaRPr lang="en-US" dirty="0"/>
          </a:p>
        </p:txBody>
      </p:sp>
      <p:sp>
        <p:nvSpPr>
          <p:cNvPr id="4" name="Content Placeholder 3"/>
          <p:cNvSpPr>
            <a:spLocks noGrp="1"/>
          </p:cNvSpPr>
          <p:nvPr>
            <p:ph idx="1"/>
          </p:nvPr>
        </p:nvSpPr>
        <p:spPr/>
        <p:txBody>
          <a:bodyPr/>
          <a:lstStyle/>
          <a:p>
            <a:r>
              <a:rPr lang="en-US" b="1" dirty="0" smtClean="0"/>
              <a:t>Argentina and Peru were growing at around 6 percent a year since 2003</a:t>
            </a:r>
          </a:p>
          <a:p>
            <a:endParaRPr lang="en-US" b="1" dirty="0" smtClean="0"/>
          </a:p>
          <a:p>
            <a:endParaRPr lang="en-US" b="1" dirty="0" smtClean="0"/>
          </a:p>
          <a:p>
            <a:r>
              <a:rPr lang="en-US" b="1" dirty="0" smtClean="0"/>
              <a:t>Brazil and Mexico were growing at less than 3 percent a year (Brazil’s growth rate picked up only from 2008 onwards) </a:t>
            </a:r>
            <a:endParaRPr lang="en-US" b="1"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3"/>
          <p:cNvPicPr>
            <a:picLocks noChangeAspect="1" noChangeArrowheads="1"/>
          </p:cNvPicPr>
          <p:nvPr/>
        </p:nvPicPr>
        <p:blipFill>
          <a:blip r:embed="rId3" cstate="print"/>
          <a:srcRect/>
          <a:stretch>
            <a:fillRect/>
          </a:stretch>
        </p:blipFill>
        <p:spPr bwMode="auto">
          <a:xfrm>
            <a:off x="0" y="1412776"/>
            <a:ext cx="9012238" cy="5445224"/>
          </a:xfrm>
          <a:prstGeom prst="rect">
            <a:avLst/>
          </a:prstGeom>
          <a:solidFill>
            <a:schemeClr val="tx1"/>
          </a:solidFill>
          <a:ln w="9525">
            <a:noFill/>
            <a:miter lim="800000"/>
            <a:headEnd/>
            <a:tailEnd/>
          </a:ln>
        </p:spPr>
      </p:pic>
      <p:sp>
        <p:nvSpPr>
          <p:cNvPr id="3" name="Rectangle 2"/>
          <p:cNvSpPr>
            <a:spLocks noChangeArrowheads="1"/>
          </p:cNvSpPr>
          <p:nvPr/>
        </p:nvSpPr>
        <p:spPr bwMode="auto">
          <a:xfrm>
            <a:off x="179388" y="44450"/>
            <a:ext cx="8785225" cy="1368326"/>
          </a:xfrm>
          <a:prstGeom prst="rect">
            <a:avLst/>
          </a:prstGeom>
          <a:noFill/>
          <a:ln w="9525">
            <a:noFill/>
            <a:miter lim="800000"/>
            <a:headEnd/>
            <a:tailEnd/>
          </a:ln>
          <a:effectLst/>
        </p:spPr>
        <p:txBody>
          <a:bodyPr anchor="ctr"/>
          <a:lstStyle/>
          <a:p>
            <a:pPr>
              <a:defRPr/>
            </a:pPr>
            <a:r>
              <a:rPr lang="en-US" sz="2400" b="1" dirty="0" smtClean="0">
                <a:solidFill>
                  <a:srgbClr val="FFC000"/>
                </a:solidFill>
              </a:rPr>
              <a:t>Income </a:t>
            </a:r>
            <a:r>
              <a:rPr lang="en-US" sz="2400" b="1" dirty="0">
                <a:solidFill>
                  <a:srgbClr val="FFC000"/>
                </a:solidFill>
              </a:rPr>
              <a:t>of the Brazilian poor has been growing as </a:t>
            </a:r>
            <a:r>
              <a:rPr lang="en-US" sz="2400" b="1" dirty="0" smtClean="0">
                <a:solidFill>
                  <a:srgbClr val="FFC000"/>
                </a:solidFill>
              </a:rPr>
              <a:t>fast </a:t>
            </a:r>
            <a:r>
              <a:rPr lang="en-US" sz="2400" b="1" dirty="0">
                <a:solidFill>
                  <a:srgbClr val="FFC000"/>
                </a:solidFill>
              </a:rPr>
              <a:t>as per capita GDP in </a:t>
            </a:r>
            <a:r>
              <a:rPr lang="en-US" sz="2400" b="1" dirty="0" smtClean="0">
                <a:solidFill>
                  <a:srgbClr val="FFC000"/>
                </a:solidFill>
              </a:rPr>
              <a:t>China while </a:t>
            </a:r>
            <a:r>
              <a:rPr lang="en-US" sz="2400" b="1" dirty="0">
                <a:solidFill>
                  <a:srgbClr val="FFC000"/>
                </a:solidFill>
              </a:rPr>
              <a:t>income of the </a:t>
            </a:r>
            <a:r>
              <a:rPr lang="en-US" sz="2400" b="1" dirty="0" smtClean="0">
                <a:solidFill>
                  <a:srgbClr val="FFC000"/>
                </a:solidFill>
              </a:rPr>
              <a:t>richest ten percent has been </a:t>
            </a:r>
            <a:r>
              <a:rPr lang="en-US" sz="2400" b="1" dirty="0">
                <a:solidFill>
                  <a:srgbClr val="FFC000"/>
                </a:solidFill>
              </a:rPr>
              <a:t>growing </a:t>
            </a:r>
            <a:r>
              <a:rPr lang="en-US" sz="2400" b="1" dirty="0" smtClean="0">
                <a:solidFill>
                  <a:srgbClr val="FFC000"/>
                </a:solidFill>
              </a:rPr>
              <a:t>like Germany’s per </a:t>
            </a:r>
            <a:r>
              <a:rPr lang="en-US" sz="2400" b="1" dirty="0">
                <a:solidFill>
                  <a:srgbClr val="FFC000"/>
                </a:solidFill>
              </a:rPr>
              <a:t>capita GDP</a:t>
            </a:r>
            <a:r>
              <a:rPr lang="en-US" sz="3600" b="1" dirty="0">
                <a:solidFill>
                  <a:srgbClr val="FFC000"/>
                </a:solidFill>
              </a:rPr>
              <a:t> </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solidFill>
                  <a:schemeClr val="accent1">
                    <a:satMod val="150000"/>
                  </a:schemeClr>
                </a:solidFill>
              </a:rPr>
              <a:t>Mexico: Growth Incidence Curve 2000-2008</a:t>
            </a:r>
            <a:endParaRPr lang="en-US" dirty="0">
              <a:solidFill>
                <a:schemeClr val="accent1">
                  <a:satMod val="150000"/>
                </a:schemeClr>
              </a:solidFill>
            </a:endParaRPr>
          </a:p>
        </p:txBody>
      </p:sp>
      <p:sp>
        <p:nvSpPr>
          <p:cNvPr id="4" name="Slide Number Placeholder 3"/>
          <p:cNvSpPr>
            <a:spLocks noGrp="1"/>
          </p:cNvSpPr>
          <p:nvPr>
            <p:ph type="sldNum" sz="quarter" idx="12"/>
          </p:nvPr>
        </p:nvSpPr>
        <p:spPr/>
        <p:txBody>
          <a:bodyPr>
            <a:normAutofit/>
          </a:bodyPr>
          <a:lstStyle/>
          <a:p>
            <a:pPr>
              <a:defRPr/>
            </a:pPr>
            <a:fld id="{28A5A343-2FB9-494D-8584-89989AABBC63}" type="slidenum">
              <a:rPr lang="en-US"/>
              <a:pPr>
                <a:defRPr/>
              </a:pPr>
              <a:t>29</a:t>
            </a:fld>
            <a:endParaRPr lang="en-US"/>
          </a:p>
        </p:txBody>
      </p:sp>
      <p:graphicFrame>
        <p:nvGraphicFramePr>
          <p:cNvPr id="6" name="24 Gráfico"/>
          <p:cNvGraphicFramePr>
            <a:graphicFrameLocks noGrp="1"/>
          </p:cNvGraphicFramePr>
          <p:nvPr>
            <p:ph idx="1"/>
          </p:nvPr>
        </p:nvGraphicFramePr>
        <p:xfrm>
          <a:off x="179512" y="1556793"/>
          <a:ext cx="8507288" cy="4844008"/>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3"/>
          <p:cNvPicPr>
            <a:picLocks noChangeAspect="1" noChangeArrowheads="1"/>
          </p:cNvPicPr>
          <p:nvPr/>
        </p:nvPicPr>
        <p:blipFill>
          <a:blip r:embed="rId2" cstate="print"/>
          <a:srcRect/>
          <a:stretch>
            <a:fillRect/>
          </a:stretch>
        </p:blipFill>
        <p:spPr bwMode="auto">
          <a:xfrm>
            <a:off x="2514600" y="457200"/>
            <a:ext cx="4343400" cy="61960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Mexico: Growth Incidence Curve 2001-2009</a:t>
            </a:r>
            <a:endParaRPr lang="en-US" dirty="0"/>
          </a:p>
        </p:txBody>
      </p:sp>
      <p:sp>
        <p:nvSpPr>
          <p:cNvPr id="4" name="Slide Number Placeholder 3"/>
          <p:cNvSpPr>
            <a:spLocks noGrp="1"/>
          </p:cNvSpPr>
          <p:nvPr>
            <p:ph type="sldNum" sz="quarter" idx="12"/>
          </p:nvPr>
        </p:nvSpPr>
        <p:spPr/>
        <p:txBody>
          <a:bodyPr/>
          <a:lstStyle/>
          <a:p>
            <a:fld id="{F0199905-B910-433B-A8EE-6F7BD097F5F2}" type="slidenum">
              <a:rPr lang="es-MX" smtClean="0"/>
              <a:pPr/>
              <a:t>30</a:t>
            </a:fld>
            <a:endParaRPr lang="es-MX"/>
          </a:p>
        </p:txBody>
      </p:sp>
      <p:graphicFrame>
        <p:nvGraphicFramePr>
          <p:cNvPr id="5" name="32 Gráfico"/>
          <p:cNvGraphicFramePr>
            <a:graphicFrameLocks noGrp="1"/>
          </p:cNvGraphicFramePr>
          <p:nvPr>
            <p:ph idx="1"/>
          </p:nvPr>
        </p:nvGraphicFramePr>
        <p:xfrm>
          <a:off x="457200" y="1774825"/>
          <a:ext cx="8229600" cy="462597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92352"/>
          </a:xfrm>
        </p:spPr>
        <p:txBody>
          <a:bodyPr/>
          <a:lstStyle/>
          <a:p>
            <a:pPr eaLnBrk="1" hangingPunct="1">
              <a:defRPr/>
            </a:pPr>
            <a:r>
              <a:rPr lang="en-US" sz="3600" dirty="0" smtClean="0"/>
              <a:t>Proximate and fundamental determinants of changes in inequality</a:t>
            </a:r>
            <a:endParaRPr lang="en-US" sz="3600" dirty="0"/>
          </a:p>
        </p:txBody>
      </p:sp>
      <p:sp>
        <p:nvSpPr>
          <p:cNvPr id="3" name="Content Placeholder 2"/>
          <p:cNvSpPr>
            <a:spLocks noGrp="1"/>
          </p:cNvSpPr>
          <p:nvPr>
            <p:ph idx="1"/>
          </p:nvPr>
        </p:nvSpPr>
        <p:spPr>
          <a:xfrm>
            <a:off x="152400" y="1752600"/>
            <a:ext cx="8763000" cy="5105400"/>
          </a:xfrm>
        </p:spPr>
        <p:txBody>
          <a:bodyPr>
            <a:normAutofit/>
          </a:bodyPr>
          <a:lstStyle/>
          <a:p>
            <a:pPr eaLnBrk="1" hangingPunct="1">
              <a:defRPr/>
            </a:pPr>
            <a:r>
              <a:rPr lang="en-US" sz="2400" b="1" dirty="0" smtClean="0"/>
              <a:t>There are many different factors that affect the distribution of income over time: “… the evolution of the distribution of income is the result of many different effects—some of them quite large—which may offset one another in whole or in part.” (Bourguignon et al., 2005)</a:t>
            </a:r>
          </a:p>
          <a:p>
            <a:pPr eaLnBrk="1" hangingPunct="1">
              <a:defRPr/>
            </a:pPr>
            <a:r>
              <a:rPr lang="en-US" sz="2400" b="1" dirty="0" smtClean="0"/>
              <a:t>Useful framework: to consider the ‘proximate’ factors that affect the distribution of income at the individual and household level:</a:t>
            </a:r>
          </a:p>
          <a:p>
            <a:pPr marL="914400" lvl="1" indent="-457200" eaLnBrk="1" hangingPunct="1">
              <a:buFont typeface="+mj-lt"/>
              <a:buAutoNum type="arabicPeriod"/>
              <a:defRPr/>
            </a:pPr>
            <a:r>
              <a:rPr lang="en-US" sz="2000" b="1" dirty="0" smtClean="0"/>
              <a:t>Distribution of assets and personal characteristics</a:t>
            </a:r>
          </a:p>
          <a:p>
            <a:pPr marL="914400" lvl="1" indent="-457200" eaLnBrk="1" hangingPunct="1">
              <a:buFont typeface="+mj-lt"/>
              <a:buAutoNum type="arabicPeriod"/>
              <a:defRPr/>
            </a:pPr>
            <a:r>
              <a:rPr lang="en-US" sz="2000" b="1" dirty="0" smtClean="0"/>
              <a:t>Return to assets and characteristics</a:t>
            </a:r>
          </a:p>
          <a:p>
            <a:pPr marL="914400" lvl="1" indent="-457200" eaLnBrk="1" hangingPunct="1">
              <a:buFont typeface="+mj-lt"/>
              <a:buAutoNum type="arabicPeriod"/>
              <a:defRPr/>
            </a:pPr>
            <a:r>
              <a:rPr lang="en-US" sz="2000" b="1" dirty="0" smtClean="0"/>
              <a:t>Utilization of assets and characteristics</a:t>
            </a:r>
          </a:p>
          <a:p>
            <a:pPr marL="914400" lvl="1" indent="-457200" eaLnBrk="1" hangingPunct="1">
              <a:buFont typeface="+mj-lt"/>
              <a:buAutoNum type="arabicPeriod"/>
              <a:defRPr/>
            </a:pPr>
            <a:r>
              <a:rPr lang="en-US" sz="2000" b="1" dirty="0" smtClean="0"/>
              <a:t>Transfers (private and public)</a:t>
            </a:r>
          </a:p>
          <a:p>
            <a:pPr marL="914400" lvl="1" indent="-457200" eaLnBrk="1" hangingPunct="1">
              <a:buFont typeface="+mj-lt"/>
              <a:buAutoNum type="arabicPeriod"/>
              <a:defRPr/>
            </a:pPr>
            <a:r>
              <a:rPr lang="en-US" sz="2000" b="1" dirty="0" smtClean="0"/>
              <a:t>Socio-demographic factors</a:t>
            </a:r>
          </a:p>
          <a:p>
            <a:pPr eaLnBrk="1" hangingPunct="1">
              <a:defRPr/>
            </a:pPr>
            <a:endParaRPr lang="en-US" b="1" dirty="0" smtClean="0"/>
          </a:p>
          <a:p>
            <a:pPr eaLnBrk="1" hangingPunct="1">
              <a:defRPr/>
            </a:pPr>
            <a:endParaRPr lang="en-US" sz="3600" dirty="0" smtClean="0">
              <a:effectLst>
                <a:outerShdw blurRad="38100" dist="38100" dir="2700000" algn="tl">
                  <a:srgbClr val="000000">
                    <a:alpha val="43137"/>
                  </a:srgbClr>
                </a:outerShdw>
              </a:effectLst>
            </a:endParaRPr>
          </a:p>
          <a:p>
            <a:pPr eaLnBrk="1" hangingPunct="1">
              <a:buFont typeface="Wingdings 2" pitchFamily="18" charset="2"/>
              <a:buNone/>
              <a:defRPr/>
            </a:pPr>
            <a:endParaRPr lang="en-US" dirty="0"/>
          </a:p>
        </p:txBody>
      </p:sp>
      <p:sp>
        <p:nvSpPr>
          <p:cNvPr id="4" name="Slide Number Placeholder 3"/>
          <p:cNvSpPr>
            <a:spLocks noGrp="1"/>
          </p:cNvSpPr>
          <p:nvPr>
            <p:ph type="sldNum" sz="quarter" idx="12"/>
          </p:nvPr>
        </p:nvSpPr>
        <p:spPr/>
        <p:txBody>
          <a:bodyPr/>
          <a:lstStyle/>
          <a:p>
            <a:pPr>
              <a:defRPr/>
            </a:pPr>
            <a:fld id="{BAE11517-3928-4E37-95FD-35B38B4DA1EF}" type="slidenum">
              <a:rPr lang="en-US" smtClean="0"/>
              <a:pPr>
                <a:defRPr/>
              </a:pPr>
              <a:t>31</a:t>
            </a:fld>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defRPr/>
            </a:pPr>
            <a:r>
              <a:rPr lang="en-US" dirty="0" smtClean="0"/>
              <a:t>Four countries share two relevant socio-demographic changes</a:t>
            </a:r>
            <a:endParaRPr lang="en-US" dirty="0"/>
          </a:p>
        </p:txBody>
      </p:sp>
      <p:sp>
        <p:nvSpPr>
          <p:cNvPr id="3" name="Content Placeholder 2"/>
          <p:cNvSpPr>
            <a:spLocks noGrp="1"/>
          </p:cNvSpPr>
          <p:nvPr>
            <p:ph idx="1"/>
          </p:nvPr>
        </p:nvSpPr>
        <p:spPr>
          <a:xfrm>
            <a:off x="457200" y="1600200"/>
            <a:ext cx="8229600" cy="5257800"/>
          </a:xfrm>
        </p:spPr>
        <p:txBody>
          <a:bodyPr>
            <a:normAutofit fontScale="70000" lnSpcReduction="20000"/>
          </a:bodyPr>
          <a:lstStyle/>
          <a:p>
            <a:pPr eaLnBrk="1" hangingPunct="1">
              <a:defRPr/>
            </a:pPr>
            <a:r>
              <a:rPr lang="en-US" b="1" dirty="0" smtClean="0"/>
              <a:t>Proportion of working adults as a share of the total number of adults (and total household members) rose; partly linked to the sharp increase in female labor force participation:1990-2006 by 18.1 p.pts in Mexico, 14.2 in Argentina, 12.0 in Brazil and 5.8 in Peru.</a:t>
            </a:r>
          </a:p>
          <a:p>
            <a:pPr lvl="1" eaLnBrk="1" hangingPunct="1">
              <a:buFont typeface="Symbol" pitchFamily="18" charset="2"/>
              <a:buChar char="Þ"/>
              <a:defRPr/>
            </a:pPr>
            <a:r>
              <a:rPr lang="en-US" sz="3600" b="1" dirty="0" smtClean="0">
                <a:solidFill>
                  <a:srgbClr val="0070C0"/>
                </a:solidFill>
              </a:rPr>
              <a:t>Dependency ratios improved proportionately more for low incomes.</a:t>
            </a:r>
          </a:p>
          <a:p>
            <a:pPr lvl="1" eaLnBrk="1" hangingPunct="1">
              <a:buFont typeface="Symbol" pitchFamily="18" charset="2"/>
              <a:buChar char="Þ"/>
              <a:defRPr/>
            </a:pPr>
            <a:r>
              <a:rPr lang="en-US" sz="3600" b="1" dirty="0" smtClean="0">
                <a:solidFill>
                  <a:srgbClr val="0070C0"/>
                </a:solidFill>
              </a:rPr>
              <a:t>Working adults (except for Peru) became more equally distributed (female adults participated proportionately more for low incomes)</a:t>
            </a:r>
          </a:p>
          <a:p>
            <a:pPr lvl="1" eaLnBrk="1" hangingPunct="1">
              <a:buFont typeface="Wingdings" pitchFamily="2" charset="2"/>
              <a:buNone/>
              <a:defRPr/>
            </a:pPr>
            <a:r>
              <a:rPr lang="en-US" sz="3600" b="1" dirty="0" smtClean="0">
                <a:solidFill>
                  <a:srgbClr val="0070C0"/>
                </a:solidFill>
              </a:rPr>
              <a:t> </a:t>
            </a:r>
          </a:p>
          <a:p>
            <a:pPr eaLnBrk="1" hangingPunct="1">
              <a:defRPr/>
            </a:pPr>
            <a:r>
              <a:rPr lang="en-US" b="1" dirty="0" smtClean="0"/>
              <a:t>Average years of schooling rose faster for the bottom quintile than for the top quintile. </a:t>
            </a:r>
          </a:p>
          <a:p>
            <a:pPr lvl="1" eaLnBrk="1" hangingPunct="1">
              <a:buFont typeface="Wingdings" pitchFamily="2" charset="2"/>
              <a:buNone/>
              <a:defRPr/>
            </a:pPr>
            <a:r>
              <a:rPr lang="en-US" sz="3900" b="1" dirty="0" smtClean="0">
                <a:solidFill>
                  <a:srgbClr val="0070C0"/>
                </a:solidFill>
              </a:rPr>
              <a:t>=&gt; Distribution of education (human capital) became more equal in all four countries</a:t>
            </a:r>
          </a:p>
          <a:p>
            <a:pPr eaLnBrk="1" hangingPunct="1">
              <a:defRPr/>
            </a:pPr>
            <a:endParaRPr lang="en-US" dirty="0"/>
          </a:p>
        </p:txBody>
      </p:sp>
      <p:sp>
        <p:nvSpPr>
          <p:cNvPr id="4" name="Slide Number Placeholder 3"/>
          <p:cNvSpPr>
            <a:spLocks noGrp="1"/>
          </p:cNvSpPr>
          <p:nvPr>
            <p:ph type="sldNum" sz="quarter" idx="12"/>
          </p:nvPr>
        </p:nvSpPr>
        <p:spPr/>
        <p:txBody>
          <a:bodyPr/>
          <a:lstStyle/>
          <a:p>
            <a:pPr>
              <a:defRPr/>
            </a:pPr>
            <a:fld id="{220CEB7D-9103-4108-AD65-D68DE7F2D2A0}" type="slidenum">
              <a:rPr lang="en-US" smtClean="0"/>
              <a:pPr>
                <a:defRPr/>
              </a:pPr>
              <a:t>32</a:t>
            </a:fld>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50013D41-DAF4-4CF6-8FF9-79F3708A5F4A}" type="slidenum">
              <a:rPr lang="en-US"/>
              <a:pPr>
                <a:defRPr/>
              </a:pPr>
              <a:t>33</a:t>
            </a:fld>
            <a:endParaRPr lang="en-US"/>
          </a:p>
        </p:txBody>
      </p:sp>
      <p:pic>
        <p:nvPicPr>
          <p:cNvPr id="38915" name="Picture 2"/>
          <p:cNvPicPr>
            <a:picLocks noChangeAspect="1" noChangeArrowheads="1"/>
          </p:cNvPicPr>
          <p:nvPr/>
        </p:nvPicPr>
        <p:blipFill>
          <a:blip r:embed="rId2" cstate="print"/>
          <a:srcRect/>
          <a:stretch>
            <a:fillRect/>
          </a:stretch>
        </p:blipFill>
        <p:spPr bwMode="auto">
          <a:xfrm>
            <a:off x="0" y="0"/>
            <a:ext cx="9005888" cy="6629400"/>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16"/>
          <p:cNvSpPr>
            <a:spLocks noChangeArrowheads="1"/>
          </p:cNvSpPr>
          <p:nvPr/>
        </p:nvSpPr>
        <p:spPr bwMode="auto">
          <a:xfrm>
            <a:off x="0" y="66675"/>
            <a:ext cx="8637588" cy="800100"/>
          </a:xfrm>
          <a:prstGeom prst="rect">
            <a:avLst/>
          </a:prstGeom>
          <a:noFill/>
          <a:ln w="9525">
            <a:noFill/>
            <a:miter lim="800000"/>
            <a:headEnd/>
            <a:tailEnd/>
          </a:ln>
        </p:spPr>
        <p:txBody>
          <a:bodyPr anchor="ctr">
            <a:spAutoFit/>
          </a:bodyPr>
          <a:lstStyle/>
          <a:p>
            <a:pPr indent="447675"/>
            <a:r>
              <a:rPr lang="en-US" sz="2800">
                <a:cs typeface="Times New Roman" pitchFamily="18" charset="0"/>
              </a:rPr>
              <a:t>Household per capita income and its determinants</a:t>
            </a:r>
            <a:endParaRPr lang="en-US" sz="2800"/>
          </a:p>
          <a:p>
            <a:pPr indent="447675" eaLnBrk="0" hangingPunct="0"/>
            <a:endParaRPr lang="en-US"/>
          </a:p>
        </p:txBody>
      </p:sp>
      <p:grpSp>
        <p:nvGrpSpPr>
          <p:cNvPr id="2" name="Group 1"/>
          <p:cNvGrpSpPr>
            <a:grpSpLocks noChangeAspect="1"/>
          </p:cNvGrpSpPr>
          <p:nvPr/>
        </p:nvGrpSpPr>
        <p:grpSpPr bwMode="auto">
          <a:xfrm>
            <a:off x="0" y="609600"/>
            <a:ext cx="9144000" cy="6248400"/>
            <a:chOff x="4284" y="1485"/>
            <a:chExt cx="7028" cy="5231"/>
          </a:xfrm>
        </p:grpSpPr>
        <p:sp>
          <p:nvSpPr>
            <p:cNvPr id="39947" name="AutoShape 15"/>
            <p:cNvSpPr>
              <a:spLocks noChangeAspect="1" noChangeArrowheads="1" noTextEdit="1"/>
            </p:cNvSpPr>
            <p:nvPr/>
          </p:nvSpPr>
          <p:spPr bwMode="auto">
            <a:xfrm>
              <a:off x="4284" y="1485"/>
              <a:ext cx="7028" cy="5231"/>
            </a:xfrm>
            <a:prstGeom prst="rect">
              <a:avLst/>
            </a:prstGeom>
            <a:noFill/>
            <a:ln w="25400">
              <a:solidFill>
                <a:srgbClr val="000000"/>
              </a:solidFill>
              <a:miter lim="800000"/>
              <a:headEnd/>
              <a:tailEnd/>
            </a:ln>
          </p:spPr>
          <p:txBody>
            <a:bodyPr/>
            <a:lstStyle/>
            <a:p>
              <a:endParaRPr lang="en-US"/>
            </a:p>
          </p:txBody>
        </p:sp>
        <p:sp>
          <p:nvSpPr>
            <p:cNvPr id="49166" name="AutoShape 14"/>
            <p:cNvSpPr>
              <a:spLocks noChangeArrowheads="1"/>
            </p:cNvSpPr>
            <p:nvPr/>
          </p:nvSpPr>
          <p:spPr bwMode="auto">
            <a:xfrm>
              <a:off x="6158" y="1664"/>
              <a:ext cx="1725" cy="784"/>
            </a:xfrm>
            <a:prstGeom prst="flowChartAlternateProcess">
              <a:avLst/>
            </a:prstGeom>
            <a:solidFill>
              <a:srgbClr val="FFFFFF"/>
            </a:solidFill>
            <a:ln w="9525">
              <a:solidFill>
                <a:srgbClr val="000000"/>
              </a:solidFill>
              <a:miter lim="800000"/>
              <a:headEnd/>
              <a:tailEnd/>
            </a:ln>
            <a:effectLst>
              <a:outerShdw dist="107763" dir="18900000" algn="ctr" rotWithShape="0">
                <a:srgbClr val="548DD4">
                  <a:alpha val="50000"/>
                </a:srgbClr>
              </a:outerShdw>
            </a:effectLst>
          </p:spPr>
          <p:txBody>
            <a:bodyPr/>
            <a:lstStyle/>
            <a:p>
              <a:pPr algn="ctr">
                <a:defRPr/>
              </a:pPr>
              <a:r>
                <a:rPr lang="en-US" b="1" dirty="0">
                  <a:latin typeface="Arial" pitchFamily="34" charset="0"/>
                  <a:ea typeface="Times New Roman" pitchFamily="18" charset="0"/>
                  <a:cs typeface="Arial" pitchFamily="34" charset="0"/>
                </a:rPr>
                <a:t>Per capita household income </a:t>
              </a:r>
              <a:r>
                <a:rPr lang="en-US" b="1" i="1" dirty="0">
                  <a:latin typeface="Arial" pitchFamily="34" charset="0"/>
                  <a:ea typeface="Times New Roman" pitchFamily="18" charset="0"/>
                  <a:cs typeface="Arial" pitchFamily="34" charset="0"/>
                </a:rPr>
                <a:t> </a:t>
              </a:r>
              <a:endParaRPr lang="en-US" dirty="0">
                <a:latin typeface="Arial" pitchFamily="34" charset="0"/>
                <a:cs typeface="Arial" pitchFamily="34" charset="0"/>
              </a:endParaRPr>
            </a:p>
          </p:txBody>
        </p:sp>
        <p:sp>
          <p:nvSpPr>
            <p:cNvPr id="49165" name="AutoShape 13"/>
            <p:cNvSpPr>
              <a:spLocks noChangeArrowheads="1"/>
            </p:cNvSpPr>
            <p:nvPr/>
          </p:nvSpPr>
          <p:spPr bwMode="auto">
            <a:xfrm>
              <a:off x="4962" y="3028"/>
              <a:ext cx="1702" cy="906"/>
            </a:xfrm>
            <a:prstGeom prst="flowChartAlternateProcess">
              <a:avLst/>
            </a:prstGeom>
            <a:solidFill>
              <a:srgbClr val="FFFFFF">
                <a:alpha val="64999"/>
              </a:srgbClr>
            </a:solidFill>
            <a:ln w="25400">
              <a:solidFill>
                <a:srgbClr val="17365D"/>
              </a:solidFill>
              <a:miter lim="800000"/>
              <a:headEnd/>
              <a:tailEnd/>
            </a:ln>
            <a:effectLst>
              <a:outerShdw dist="107763" dir="18900000" algn="ctr" rotWithShape="0">
                <a:srgbClr val="548DD4">
                  <a:alpha val="50000"/>
                </a:srgbClr>
              </a:outerShdw>
            </a:effectLst>
          </p:spPr>
          <p:txBody>
            <a:bodyPr/>
            <a:lstStyle/>
            <a:p>
              <a:pPr algn="ctr">
                <a:defRPr/>
              </a:pPr>
              <a:r>
                <a:rPr lang="en-US" sz="1400" b="1" dirty="0">
                  <a:solidFill>
                    <a:srgbClr val="17365D"/>
                  </a:solidFill>
                  <a:latin typeface="Arial" pitchFamily="34" charset="0"/>
                  <a:ea typeface="Times New Roman" pitchFamily="18" charset="0"/>
                  <a:cs typeface="Arial" pitchFamily="34" charset="0"/>
                </a:rPr>
                <a:t>Proportion of adults in the household</a:t>
              </a:r>
              <a:endParaRPr lang="en-US" sz="1400" b="1" dirty="0">
                <a:solidFill>
                  <a:srgbClr val="00B050"/>
                </a:solidFill>
                <a:latin typeface="Arial" pitchFamily="34" charset="0"/>
                <a:ea typeface="Times New Roman" pitchFamily="18" charset="0"/>
                <a:cs typeface="Arial" pitchFamily="34" charset="0"/>
              </a:endParaRPr>
            </a:p>
            <a:p>
              <a:pPr>
                <a:buFont typeface="Arial" pitchFamily="34" charset="0"/>
                <a:buChar char="•"/>
                <a:defRPr/>
              </a:pPr>
              <a:r>
                <a:rPr lang="en-US" sz="1400" b="1" dirty="0">
                  <a:solidFill>
                    <a:srgbClr val="00B050"/>
                  </a:solidFill>
                  <a:latin typeface="Arial" pitchFamily="34" charset="0"/>
                  <a:cs typeface="Arial" pitchFamily="34" charset="0"/>
                </a:rPr>
                <a:t>FERTILITY</a:t>
              </a:r>
            </a:p>
            <a:p>
              <a:pPr>
                <a:buFont typeface="Arial" pitchFamily="34" charset="0"/>
                <a:buChar char="•"/>
                <a:defRPr/>
              </a:pPr>
              <a:endParaRPr lang="en-US" sz="1400" b="1" dirty="0">
                <a:solidFill>
                  <a:srgbClr val="00B050"/>
                </a:solidFill>
                <a:latin typeface="Arial" pitchFamily="34" charset="0"/>
                <a:cs typeface="Arial" pitchFamily="34" charset="0"/>
              </a:endParaRPr>
            </a:p>
          </p:txBody>
        </p:sp>
        <p:sp>
          <p:nvSpPr>
            <p:cNvPr id="49164" name="AutoShape 12"/>
            <p:cNvSpPr>
              <a:spLocks noChangeArrowheads="1"/>
            </p:cNvSpPr>
            <p:nvPr/>
          </p:nvSpPr>
          <p:spPr bwMode="auto">
            <a:xfrm>
              <a:off x="6858" y="3028"/>
              <a:ext cx="1702" cy="906"/>
            </a:xfrm>
            <a:prstGeom prst="flowChartAlternateProcess">
              <a:avLst/>
            </a:prstGeom>
            <a:solidFill>
              <a:srgbClr val="FFFFFF"/>
            </a:solidFill>
            <a:ln w="9525">
              <a:solidFill>
                <a:srgbClr val="000000"/>
              </a:solidFill>
              <a:miter lim="800000"/>
              <a:headEnd/>
              <a:tailEnd/>
            </a:ln>
            <a:effectLst>
              <a:outerShdw dist="107763" dir="18900000" algn="ctr" rotWithShape="0">
                <a:srgbClr val="548DD4">
                  <a:alpha val="50000"/>
                </a:srgbClr>
              </a:outerShdw>
            </a:effectLst>
          </p:spPr>
          <p:txBody>
            <a:bodyPr/>
            <a:lstStyle/>
            <a:p>
              <a:pPr algn="ctr">
                <a:defRPr/>
              </a:pPr>
              <a:r>
                <a:rPr lang="en-US" sz="2000" b="1" dirty="0">
                  <a:latin typeface="Arial" pitchFamily="34" charset="0"/>
                  <a:ea typeface="Times New Roman" pitchFamily="18" charset="0"/>
                  <a:cs typeface="Arial" pitchFamily="34" charset="0"/>
                </a:rPr>
                <a:t>Household income per adult</a:t>
              </a:r>
              <a:endParaRPr lang="en-US" sz="2000" dirty="0">
                <a:latin typeface="Arial" pitchFamily="34" charset="0"/>
                <a:cs typeface="Arial" pitchFamily="34" charset="0"/>
              </a:endParaRPr>
            </a:p>
          </p:txBody>
        </p:sp>
        <p:sp>
          <p:nvSpPr>
            <p:cNvPr id="49163" name="AutoShape 11"/>
            <p:cNvSpPr>
              <a:spLocks noChangeArrowheads="1"/>
            </p:cNvSpPr>
            <p:nvPr/>
          </p:nvSpPr>
          <p:spPr bwMode="auto">
            <a:xfrm>
              <a:off x="5865" y="4348"/>
              <a:ext cx="1912" cy="1151"/>
            </a:xfrm>
            <a:prstGeom prst="flowChartAlternateProcess">
              <a:avLst/>
            </a:prstGeom>
            <a:solidFill>
              <a:srgbClr val="FFFFFF">
                <a:alpha val="64999"/>
              </a:srgbClr>
            </a:solidFill>
            <a:ln w="25400">
              <a:solidFill>
                <a:srgbClr val="17365D"/>
              </a:solidFill>
              <a:miter lim="800000"/>
              <a:headEnd/>
              <a:tailEnd/>
            </a:ln>
            <a:effectLst>
              <a:outerShdw dist="107763" dir="18900000" algn="ctr" rotWithShape="0">
                <a:srgbClr val="548DD4">
                  <a:alpha val="50000"/>
                </a:srgbClr>
              </a:outerShdw>
            </a:effectLst>
          </p:spPr>
          <p:txBody>
            <a:bodyPr/>
            <a:lstStyle/>
            <a:p>
              <a:pPr algn="ctr">
                <a:defRPr/>
              </a:pPr>
              <a:r>
                <a:rPr lang="en-US" sz="1400" b="1" dirty="0">
                  <a:solidFill>
                    <a:srgbClr val="17365D"/>
                  </a:solidFill>
                  <a:latin typeface="Arial" pitchFamily="34" charset="0"/>
                  <a:ea typeface="Times New Roman" pitchFamily="18" charset="0"/>
                  <a:cs typeface="Arial" pitchFamily="34" charset="0"/>
                </a:rPr>
                <a:t>Household non-labor income</a:t>
              </a:r>
              <a:r>
                <a:rPr lang="en-US" sz="1400" b="1" i="1" dirty="0">
                  <a:solidFill>
                    <a:srgbClr val="17365D"/>
                  </a:solidFill>
                  <a:latin typeface="Arial" pitchFamily="34" charset="0"/>
                  <a:ea typeface="Times New Roman" pitchFamily="18" charset="0"/>
                  <a:cs typeface="Arial" pitchFamily="34" charset="0"/>
                </a:rPr>
                <a:t> </a:t>
              </a:r>
              <a:r>
                <a:rPr lang="en-US" sz="1400" b="1" dirty="0">
                  <a:solidFill>
                    <a:srgbClr val="17365D"/>
                  </a:solidFill>
                  <a:latin typeface="Arial" pitchFamily="34" charset="0"/>
                  <a:ea typeface="Times New Roman" pitchFamily="18" charset="0"/>
                  <a:cs typeface="Arial" pitchFamily="34" charset="0"/>
                </a:rPr>
                <a:t>per adult</a:t>
              </a:r>
            </a:p>
            <a:p>
              <a:pPr>
                <a:buFont typeface="Arial" pitchFamily="34" charset="0"/>
                <a:buChar char="•"/>
                <a:defRPr/>
              </a:pPr>
              <a:r>
                <a:rPr lang="en-US" sz="1400" b="1" dirty="0">
                  <a:solidFill>
                    <a:srgbClr val="00B050"/>
                  </a:solidFill>
                  <a:latin typeface="Arial" pitchFamily="34" charset="0"/>
                  <a:cs typeface="Arial" pitchFamily="34" charset="0"/>
                </a:rPr>
                <a:t>RENTS &amp; PROFITS</a:t>
              </a:r>
            </a:p>
            <a:p>
              <a:pPr>
                <a:buFont typeface="Arial" pitchFamily="34" charset="0"/>
                <a:buChar char="•"/>
                <a:defRPr/>
              </a:pPr>
              <a:r>
                <a:rPr lang="en-US" sz="1400" b="1" dirty="0">
                  <a:solidFill>
                    <a:srgbClr val="00B050"/>
                  </a:solidFill>
                  <a:latin typeface="Arial" pitchFamily="34" charset="0"/>
                  <a:cs typeface="Arial" pitchFamily="34" charset="0"/>
                </a:rPr>
                <a:t>REMITTANCES</a:t>
              </a:r>
            </a:p>
            <a:p>
              <a:pPr>
                <a:buFont typeface="Arial" pitchFamily="34" charset="0"/>
                <a:buChar char="•"/>
                <a:defRPr/>
              </a:pPr>
              <a:r>
                <a:rPr lang="en-US" sz="1400" b="1" dirty="0">
                  <a:solidFill>
                    <a:srgbClr val="00B050"/>
                  </a:solidFill>
                  <a:latin typeface="Arial" pitchFamily="34" charset="0"/>
                  <a:cs typeface="Arial" pitchFamily="34" charset="0"/>
                </a:rPr>
                <a:t>GOV. TRANSFFERS</a:t>
              </a:r>
              <a:endParaRPr lang="en-US" sz="1400" dirty="0">
                <a:solidFill>
                  <a:srgbClr val="00B050"/>
                </a:solidFill>
                <a:latin typeface="Arial" pitchFamily="34" charset="0"/>
                <a:cs typeface="Arial" pitchFamily="34" charset="0"/>
              </a:endParaRPr>
            </a:p>
          </p:txBody>
        </p:sp>
        <p:sp>
          <p:nvSpPr>
            <p:cNvPr id="49162" name="AutoShape 10"/>
            <p:cNvSpPr>
              <a:spLocks noChangeArrowheads="1"/>
            </p:cNvSpPr>
            <p:nvPr/>
          </p:nvSpPr>
          <p:spPr bwMode="auto">
            <a:xfrm>
              <a:off x="8008" y="4348"/>
              <a:ext cx="1701" cy="908"/>
            </a:xfrm>
            <a:prstGeom prst="flowChartAlternateProcess">
              <a:avLst/>
            </a:prstGeom>
            <a:solidFill>
              <a:srgbClr val="FFFFFF"/>
            </a:solidFill>
            <a:ln w="9525">
              <a:solidFill>
                <a:srgbClr val="000000"/>
              </a:solidFill>
              <a:miter lim="800000"/>
              <a:headEnd/>
              <a:tailEnd/>
            </a:ln>
            <a:effectLst>
              <a:outerShdw dist="107763" dir="18900000" algn="ctr" rotWithShape="0">
                <a:srgbClr val="548DD4">
                  <a:alpha val="50000"/>
                </a:srgbClr>
              </a:outerShdw>
            </a:effectLst>
          </p:spPr>
          <p:txBody>
            <a:bodyPr/>
            <a:lstStyle/>
            <a:p>
              <a:pPr algn="ctr">
                <a:defRPr/>
              </a:pPr>
              <a:r>
                <a:rPr lang="en-US" sz="2000" b="1" dirty="0">
                  <a:latin typeface="Arial" pitchFamily="34" charset="0"/>
                  <a:ea typeface="Times New Roman" pitchFamily="18" charset="0"/>
                  <a:cs typeface="Arial" pitchFamily="34" charset="0"/>
                </a:rPr>
                <a:t>Household labor income per adult</a:t>
              </a:r>
              <a:endParaRPr lang="en-US" sz="2000" dirty="0">
                <a:latin typeface="Arial" pitchFamily="34" charset="0"/>
                <a:cs typeface="Arial" pitchFamily="34" charset="0"/>
              </a:endParaRPr>
            </a:p>
          </p:txBody>
        </p:sp>
        <p:sp>
          <p:nvSpPr>
            <p:cNvPr id="49161" name="AutoShape 9"/>
            <p:cNvSpPr>
              <a:spLocks noChangeArrowheads="1"/>
            </p:cNvSpPr>
            <p:nvPr/>
          </p:nvSpPr>
          <p:spPr bwMode="auto">
            <a:xfrm>
              <a:off x="6336" y="5582"/>
              <a:ext cx="2106" cy="1010"/>
            </a:xfrm>
            <a:prstGeom prst="flowChartAlternateProcess">
              <a:avLst/>
            </a:prstGeom>
            <a:solidFill>
              <a:srgbClr val="FFFFFF">
                <a:alpha val="64999"/>
              </a:srgbClr>
            </a:solidFill>
            <a:ln w="25400">
              <a:solidFill>
                <a:srgbClr val="17365D"/>
              </a:solidFill>
              <a:miter lim="800000"/>
              <a:headEnd/>
              <a:tailEnd/>
            </a:ln>
            <a:effectLst>
              <a:outerShdw dist="107763" dir="18900000" algn="ctr" rotWithShape="0">
                <a:srgbClr val="548DD4">
                  <a:alpha val="50000"/>
                </a:srgbClr>
              </a:outerShdw>
            </a:effectLst>
          </p:spPr>
          <p:txBody>
            <a:bodyPr/>
            <a:lstStyle/>
            <a:p>
              <a:pPr algn="ctr">
                <a:defRPr/>
              </a:pPr>
              <a:r>
                <a:rPr lang="en-US" sz="1400" b="1" dirty="0">
                  <a:solidFill>
                    <a:srgbClr val="17365D"/>
                  </a:solidFill>
                  <a:latin typeface="Arial" pitchFamily="34" charset="0"/>
                  <a:ea typeface="Times New Roman" pitchFamily="18" charset="0"/>
                  <a:cs typeface="Arial" pitchFamily="34" charset="0"/>
                </a:rPr>
                <a:t>Proportion of working adults</a:t>
              </a:r>
            </a:p>
            <a:p>
              <a:pPr>
                <a:buFont typeface="Arial" pitchFamily="34" charset="0"/>
                <a:buChar char="•"/>
                <a:defRPr/>
              </a:pPr>
              <a:r>
                <a:rPr lang="en-US" sz="1400" b="1" dirty="0">
                  <a:solidFill>
                    <a:srgbClr val="00B050"/>
                  </a:solidFill>
                  <a:latin typeface="Arial" pitchFamily="34" charset="0"/>
                  <a:cs typeface="Arial" pitchFamily="34" charset="0"/>
                </a:rPr>
                <a:t>PARTICIPATION IN LABOR FORCE</a:t>
              </a:r>
            </a:p>
            <a:p>
              <a:pPr>
                <a:buFont typeface="Arial" pitchFamily="34" charset="0"/>
                <a:buChar char="•"/>
                <a:defRPr/>
              </a:pPr>
              <a:r>
                <a:rPr lang="en-US" sz="1400" b="1" dirty="0">
                  <a:solidFill>
                    <a:srgbClr val="00B050"/>
                  </a:solidFill>
                  <a:latin typeface="Arial" pitchFamily="34" charset="0"/>
                  <a:cs typeface="Arial" pitchFamily="34" charset="0"/>
                </a:rPr>
                <a:t>EMPLOYMENT OPPORT</a:t>
              </a:r>
            </a:p>
            <a:p>
              <a:pPr>
                <a:defRPr/>
              </a:pPr>
              <a:endParaRPr lang="en-US" sz="2000" dirty="0">
                <a:latin typeface="Arial" pitchFamily="34" charset="0"/>
                <a:cs typeface="Arial" pitchFamily="34" charset="0"/>
              </a:endParaRPr>
            </a:p>
          </p:txBody>
        </p:sp>
        <p:cxnSp>
          <p:nvCxnSpPr>
            <p:cNvPr id="39954" name="AutoShape 8"/>
            <p:cNvCxnSpPr>
              <a:cxnSpLocks noChangeShapeType="1"/>
            </p:cNvCxnSpPr>
            <p:nvPr/>
          </p:nvCxnSpPr>
          <p:spPr bwMode="auto">
            <a:xfrm flipH="1">
              <a:off x="5814" y="2449"/>
              <a:ext cx="1131" cy="559"/>
            </a:xfrm>
            <a:prstGeom prst="straightConnector1">
              <a:avLst/>
            </a:prstGeom>
            <a:noFill/>
            <a:ln w="9525">
              <a:solidFill>
                <a:srgbClr val="000000"/>
              </a:solidFill>
              <a:round/>
              <a:headEnd/>
              <a:tailEnd type="triangle" w="med" len="med"/>
            </a:ln>
          </p:spPr>
        </p:cxnSp>
        <p:cxnSp>
          <p:nvCxnSpPr>
            <p:cNvPr id="39955" name="AutoShape 7"/>
            <p:cNvCxnSpPr>
              <a:cxnSpLocks noChangeShapeType="1"/>
            </p:cNvCxnSpPr>
            <p:nvPr/>
          </p:nvCxnSpPr>
          <p:spPr bwMode="auto">
            <a:xfrm>
              <a:off x="6945" y="2449"/>
              <a:ext cx="765" cy="579"/>
            </a:xfrm>
            <a:prstGeom prst="straightConnector1">
              <a:avLst/>
            </a:prstGeom>
            <a:noFill/>
            <a:ln w="9525">
              <a:solidFill>
                <a:srgbClr val="000000"/>
              </a:solidFill>
              <a:round/>
              <a:headEnd/>
              <a:tailEnd type="triangle" w="med" len="med"/>
            </a:ln>
          </p:spPr>
        </p:cxnSp>
        <p:cxnSp>
          <p:nvCxnSpPr>
            <p:cNvPr id="39956" name="AutoShape 6"/>
            <p:cNvCxnSpPr>
              <a:cxnSpLocks noChangeShapeType="1"/>
            </p:cNvCxnSpPr>
            <p:nvPr/>
          </p:nvCxnSpPr>
          <p:spPr bwMode="auto">
            <a:xfrm flipH="1">
              <a:off x="6927" y="3935"/>
              <a:ext cx="783" cy="393"/>
            </a:xfrm>
            <a:prstGeom prst="straightConnector1">
              <a:avLst/>
            </a:prstGeom>
            <a:noFill/>
            <a:ln w="9525">
              <a:solidFill>
                <a:srgbClr val="000000"/>
              </a:solidFill>
              <a:round/>
              <a:headEnd/>
              <a:tailEnd type="triangle" w="med" len="med"/>
            </a:ln>
          </p:spPr>
        </p:cxnSp>
        <p:cxnSp>
          <p:nvCxnSpPr>
            <p:cNvPr id="39957" name="AutoShape 5"/>
            <p:cNvCxnSpPr>
              <a:cxnSpLocks noChangeShapeType="1"/>
            </p:cNvCxnSpPr>
            <p:nvPr/>
          </p:nvCxnSpPr>
          <p:spPr bwMode="auto">
            <a:xfrm>
              <a:off x="7710" y="3935"/>
              <a:ext cx="1149" cy="413"/>
            </a:xfrm>
            <a:prstGeom prst="straightConnector1">
              <a:avLst/>
            </a:prstGeom>
            <a:noFill/>
            <a:ln w="9525">
              <a:solidFill>
                <a:srgbClr val="000000"/>
              </a:solidFill>
              <a:round/>
              <a:headEnd/>
              <a:tailEnd type="triangle" w="med" len="med"/>
            </a:ln>
          </p:spPr>
        </p:cxnSp>
        <p:cxnSp>
          <p:nvCxnSpPr>
            <p:cNvPr id="39958" name="AutoShape 4"/>
            <p:cNvCxnSpPr>
              <a:cxnSpLocks noChangeShapeType="1"/>
            </p:cNvCxnSpPr>
            <p:nvPr/>
          </p:nvCxnSpPr>
          <p:spPr bwMode="auto">
            <a:xfrm flipH="1">
              <a:off x="8077" y="5255"/>
              <a:ext cx="782" cy="307"/>
            </a:xfrm>
            <a:prstGeom prst="straightConnector1">
              <a:avLst/>
            </a:prstGeom>
            <a:noFill/>
            <a:ln w="9525">
              <a:solidFill>
                <a:srgbClr val="000000"/>
              </a:solidFill>
              <a:round/>
              <a:headEnd/>
              <a:tailEnd type="triangle" w="med" len="med"/>
            </a:ln>
          </p:spPr>
        </p:cxnSp>
        <p:sp>
          <p:nvSpPr>
            <p:cNvPr id="49155" name="AutoShape 3"/>
            <p:cNvSpPr>
              <a:spLocks noChangeArrowheads="1"/>
            </p:cNvSpPr>
            <p:nvPr/>
          </p:nvSpPr>
          <p:spPr bwMode="auto">
            <a:xfrm>
              <a:off x="8559" y="5582"/>
              <a:ext cx="2565" cy="1010"/>
            </a:xfrm>
            <a:prstGeom prst="flowChartAlternateProcess">
              <a:avLst/>
            </a:prstGeom>
            <a:solidFill>
              <a:srgbClr val="FFFFFF">
                <a:alpha val="64999"/>
              </a:srgbClr>
            </a:solidFill>
            <a:ln w="25400">
              <a:solidFill>
                <a:srgbClr val="17365D"/>
              </a:solidFill>
              <a:miter lim="800000"/>
              <a:headEnd/>
              <a:tailEnd/>
            </a:ln>
            <a:effectLst>
              <a:outerShdw dist="107763" dir="18900000" algn="ctr" rotWithShape="0">
                <a:srgbClr val="548DD4">
                  <a:alpha val="50000"/>
                </a:srgbClr>
              </a:outerShdw>
            </a:effectLst>
          </p:spPr>
          <p:txBody>
            <a:bodyPr/>
            <a:lstStyle/>
            <a:p>
              <a:pPr algn="ctr">
                <a:defRPr/>
              </a:pPr>
              <a:r>
                <a:rPr lang="en-US" b="1" dirty="0">
                  <a:solidFill>
                    <a:srgbClr val="17365D"/>
                  </a:solidFill>
                  <a:latin typeface="Arial" pitchFamily="34" charset="0"/>
                  <a:ea typeface="Times New Roman" pitchFamily="18" charset="0"/>
                  <a:cs typeface="Arial" pitchFamily="34" charset="0"/>
                </a:rPr>
                <a:t>Labor income per working adult in the household</a:t>
              </a:r>
            </a:p>
            <a:p>
              <a:pPr>
                <a:buFont typeface="Arial" pitchFamily="34" charset="0"/>
                <a:buChar char="•"/>
                <a:defRPr/>
              </a:pPr>
              <a:r>
                <a:rPr lang="en-US" b="1" dirty="0">
                  <a:solidFill>
                    <a:srgbClr val="00B050"/>
                  </a:solidFill>
                  <a:latin typeface="Arial" pitchFamily="34" charset="0"/>
                  <a:cs typeface="Arial" pitchFamily="34" charset="0"/>
                </a:rPr>
                <a:t>WAGES BY SKILL/OTHER</a:t>
              </a:r>
            </a:p>
            <a:p>
              <a:pPr>
                <a:buFont typeface="Arial" pitchFamily="34" charset="0"/>
                <a:buChar char="•"/>
                <a:defRPr/>
              </a:pPr>
              <a:r>
                <a:rPr lang="en-US" b="1" dirty="0">
                  <a:solidFill>
                    <a:srgbClr val="00B050"/>
                  </a:solidFill>
                  <a:latin typeface="Arial" pitchFamily="34" charset="0"/>
                  <a:cs typeface="Arial" pitchFamily="34" charset="0"/>
                </a:rPr>
                <a:t>HOURS WORKED</a:t>
              </a:r>
              <a:endParaRPr lang="en-US" dirty="0">
                <a:solidFill>
                  <a:srgbClr val="00B050"/>
                </a:solidFill>
                <a:latin typeface="Arial" pitchFamily="34" charset="0"/>
                <a:cs typeface="Arial" pitchFamily="34" charset="0"/>
              </a:endParaRPr>
            </a:p>
          </p:txBody>
        </p:sp>
        <p:cxnSp>
          <p:nvCxnSpPr>
            <p:cNvPr id="39960" name="AutoShape 2"/>
            <p:cNvCxnSpPr>
              <a:cxnSpLocks noChangeShapeType="1"/>
            </p:cNvCxnSpPr>
            <p:nvPr/>
          </p:nvCxnSpPr>
          <p:spPr bwMode="auto">
            <a:xfrm>
              <a:off x="8859" y="5255"/>
              <a:ext cx="1288" cy="307"/>
            </a:xfrm>
            <a:prstGeom prst="straightConnector1">
              <a:avLst/>
            </a:prstGeom>
            <a:noFill/>
            <a:ln w="9525">
              <a:solidFill>
                <a:srgbClr val="000000"/>
              </a:solidFill>
              <a:round/>
              <a:headEnd/>
              <a:tailEnd type="triangle" w="med" len="med"/>
            </a:ln>
          </p:spPr>
        </p:cxnSp>
      </p:grpSp>
      <p:sp>
        <p:nvSpPr>
          <p:cNvPr id="39940" name="Rectangle 24"/>
          <p:cNvSpPr>
            <a:spLocks noChangeArrowheads="1"/>
          </p:cNvSpPr>
          <p:nvPr/>
        </p:nvSpPr>
        <p:spPr bwMode="auto">
          <a:xfrm>
            <a:off x="0" y="3778250"/>
            <a:ext cx="9144000" cy="0"/>
          </a:xfrm>
          <a:prstGeom prst="rect">
            <a:avLst/>
          </a:prstGeom>
          <a:noFill/>
          <a:ln w="9525">
            <a:noFill/>
            <a:miter lim="800000"/>
            <a:headEnd/>
            <a:tailEnd/>
          </a:ln>
        </p:spPr>
        <p:txBody>
          <a:bodyPr wrap="none" anchor="ctr">
            <a:spAutoFit/>
          </a:bodyPr>
          <a:lstStyle/>
          <a:p>
            <a:endParaRPr lang="en-US"/>
          </a:p>
        </p:txBody>
      </p:sp>
      <p:sp>
        <p:nvSpPr>
          <p:cNvPr id="19" name="Oval 18"/>
          <p:cNvSpPr/>
          <p:nvPr/>
        </p:nvSpPr>
        <p:spPr>
          <a:xfrm>
            <a:off x="0" y="838200"/>
            <a:ext cx="22860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b="1" dirty="0">
                <a:solidFill>
                  <a:schemeClr val="tx1"/>
                </a:solidFill>
              </a:rPr>
              <a:t>DEMOGRAPHIC</a:t>
            </a:r>
          </a:p>
        </p:txBody>
      </p:sp>
      <p:sp>
        <p:nvSpPr>
          <p:cNvPr id="24" name="Down Arrow 23"/>
          <p:cNvSpPr/>
          <p:nvPr/>
        </p:nvSpPr>
        <p:spPr>
          <a:xfrm>
            <a:off x="914400" y="1524000"/>
            <a:ext cx="484188" cy="914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 name="Right Arrow Callout 30"/>
          <p:cNvSpPr/>
          <p:nvPr/>
        </p:nvSpPr>
        <p:spPr>
          <a:xfrm>
            <a:off x="0" y="3657600"/>
            <a:ext cx="2057400" cy="1752600"/>
          </a:xfrm>
          <a:prstGeom prst="rightArrowCallout">
            <a:avLst>
              <a:gd name="adj1" fmla="val 18676"/>
              <a:gd name="adj2" fmla="val 16304"/>
              <a:gd name="adj3" fmla="val 25000"/>
              <a:gd name="adj4" fmla="val 70623"/>
            </a:avLst>
          </a:prstGeom>
        </p:spPr>
        <p:style>
          <a:lnRef idx="2">
            <a:schemeClr val="accent1">
              <a:shade val="50000"/>
            </a:schemeClr>
          </a:lnRef>
          <a:fillRef idx="1">
            <a:schemeClr val="accent1"/>
          </a:fillRef>
          <a:effectRef idx="0">
            <a:schemeClr val="accent1"/>
          </a:effectRef>
          <a:fontRef idx="minor">
            <a:schemeClr val="lt1"/>
          </a:fontRef>
        </p:style>
        <p:txBody>
          <a:bodyPr/>
          <a:lstStyle/>
          <a:p>
            <a:pPr>
              <a:defRPr/>
            </a:pPr>
            <a:endParaRPr lang="en-US" dirty="0">
              <a:solidFill>
                <a:schemeClr val="tx1"/>
              </a:solidFill>
            </a:endParaRPr>
          </a:p>
          <a:p>
            <a:pPr>
              <a:buFont typeface="Arial" pitchFamily="34" charset="0"/>
              <a:buChar char="•"/>
              <a:defRPr/>
            </a:pPr>
            <a:r>
              <a:rPr lang="en-US" b="1" dirty="0">
                <a:solidFill>
                  <a:schemeClr val="tx1"/>
                </a:solidFill>
              </a:rPr>
              <a:t>MARKET</a:t>
            </a:r>
          </a:p>
          <a:p>
            <a:pPr>
              <a:buFont typeface="Arial" pitchFamily="34" charset="0"/>
              <a:buChar char="•"/>
              <a:defRPr/>
            </a:pPr>
            <a:r>
              <a:rPr lang="en-US" b="1" dirty="0">
                <a:solidFill>
                  <a:schemeClr val="tx1"/>
                </a:solidFill>
              </a:rPr>
              <a:t>POLITICS/</a:t>
            </a:r>
          </a:p>
          <a:p>
            <a:pPr>
              <a:defRPr/>
            </a:pPr>
            <a:r>
              <a:rPr lang="en-US" b="1" dirty="0">
                <a:solidFill>
                  <a:schemeClr val="tx1"/>
                </a:solidFill>
              </a:rPr>
              <a:t>INST.</a:t>
            </a:r>
          </a:p>
          <a:p>
            <a:pPr>
              <a:buFont typeface="Arial" pitchFamily="34" charset="0"/>
              <a:buChar char="•"/>
              <a:defRPr/>
            </a:pPr>
            <a:r>
              <a:rPr lang="en-US" b="1" dirty="0">
                <a:solidFill>
                  <a:schemeClr val="tx1"/>
                </a:solidFill>
              </a:rPr>
              <a:t>STATE</a:t>
            </a:r>
          </a:p>
        </p:txBody>
      </p:sp>
      <p:sp>
        <p:nvSpPr>
          <p:cNvPr id="32" name="Right Arrow Callout 31"/>
          <p:cNvSpPr/>
          <p:nvPr/>
        </p:nvSpPr>
        <p:spPr>
          <a:xfrm>
            <a:off x="228600" y="5715000"/>
            <a:ext cx="2438400" cy="914400"/>
          </a:xfrm>
          <a:prstGeom prst="rightArrowCallout">
            <a:avLst>
              <a:gd name="adj1" fmla="val 25000"/>
              <a:gd name="adj2" fmla="val 25000"/>
              <a:gd name="adj3" fmla="val 25000"/>
              <a:gd name="adj4" fmla="val 79118"/>
            </a:avLst>
          </a:prstGeom>
        </p:spPr>
        <p:style>
          <a:lnRef idx="2">
            <a:schemeClr val="accent1">
              <a:shade val="50000"/>
            </a:schemeClr>
          </a:lnRef>
          <a:fillRef idx="1">
            <a:schemeClr val="accent1"/>
          </a:fillRef>
          <a:effectRef idx="0">
            <a:schemeClr val="accent1"/>
          </a:effectRef>
          <a:fontRef idx="minor">
            <a:schemeClr val="lt1"/>
          </a:fontRef>
        </p:style>
        <p:txBody>
          <a:bodyPr/>
          <a:lstStyle/>
          <a:p>
            <a:pPr>
              <a:buFont typeface="Arial" pitchFamily="34" charset="0"/>
              <a:buChar char="•"/>
              <a:defRPr/>
            </a:pPr>
            <a:r>
              <a:rPr lang="en-US" b="1" dirty="0">
                <a:solidFill>
                  <a:schemeClr val="tx1"/>
                </a:solidFill>
              </a:rPr>
              <a:t>DEMOGRAPHIC</a:t>
            </a:r>
          </a:p>
          <a:p>
            <a:pPr>
              <a:buFont typeface="Arial" pitchFamily="34" charset="0"/>
              <a:buChar char="•"/>
              <a:defRPr/>
            </a:pPr>
            <a:endParaRPr lang="en-US" b="1" dirty="0">
              <a:solidFill>
                <a:schemeClr val="tx1"/>
              </a:solidFill>
            </a:endParaRPr>
          </a:p>
          <a:p>
            <a:pPr>
              <a:buFont typeface="Arial" pitchFamily="34" charset="0"/>
              <a:buChar char="•"/>
              <a:defRPr/>
            </a:pPr>
            <a:r>
              <a:rPr lang="en-US" b="1" dirty="0">
                <a:solidFill>
                  <a:schemeClr val="tx1"/>
                </a:solidFill>
              </a:rPr>
              <a:t>MARKET</a:t>
            </a:r>
          </a:p>
          <a:p>
            <a:pPr algn="ctr">
              <a:defRPr/>
            </a:pPr>
            <a:endParaRPr lang="en-US" b="1" dirty="0">
              <a:solidFill>
                <a:schemeClr val="tx1"/>
              </a:solidFill>
            </a:endParaRPr>
          </a:p>
        </p:txBody>
      </p:sp>
      <p:sp>
        <p:nvSpPr>
          <p:cNvPr id="33" name="Down Arrow Callout 32"/>
          <p:cNvSpPr/>
          <p:nvPr/>
        </p:nvSpPr>
        <p:spPr>
          <a:xfrm>
            <a:off x="7239000" y="2895600"/>
            <a:ext cx="1905000" cy="2514600"/>
          </a:xfrm>
          <a:prstGeom prst="downArrowCallout">
            <a:avLst>
              <a:gd name="adj1" fmla="val 25000"/>
              <a:gd name="adj2" fmla="val 25000"/>
              <a:gd name="adj3" fmla="val 25000"/>
              <a:gd name="adj4" fmla="val 65627"/>
            </a:avLst>
          </a:prstGeom>
        </p:spPr>
        <p:style>
          <a:lnRef idx="2">
            <a:schemeClr val="accent1">
              <a:shade val="50000"/>
            </a:schemeClr>
          </a:lnRef>
          <a:fillRef idx="1">
            <a:schemeClr val="accent1"/>
          </a:fillRef>
          <a:effectRef idx="0">
            <a:schemeClr val="accent1"/>
          </a:effectRef>
          <a:fontRef idx="minor">
            <a:schemeClr val="lt1"/>
          </a:fontRef>
        </p:style>
        <p:txBody>
          <a:bodyPr/>
          <a:lstStyle/>
          <a:p>
            <a:pPr>
              <a:buFont typeface="Arial" pitchFamily="34" charset="0"/>
              <a:buChar char="•"/>
              <a:defRPr/>
            </a:pPr>
            <a:r>
              <a:rPr lang="en-US" b="1" dirty="0">
                <a:solidFill>
                  <a:schemeClr val="tx1"/>
                </a:solidFill>
              </a:rPr>
              <a:t>DEMOGRAPHIC</a:t>
            </a:r>
          </a:p>
          <a:p>
            <a:pPr>
              <a:buFont typeface="Arial" pitchFamily="34" charset="0"/>
              <a:buChar char="•"/>
              <a:defRPr/>
            </a:pPr>
            <a:r>
              <a:rPr lang="en-US" b="1" dirty="0">
                <a:solidFill>
                  <a:schemeClr val="tx1"/>
                </a:solidFill>
              </a:rPr>
              <a:t>MARKET</a:t>
            </a:r>
          </a:p>
          <a:p>
            <a:pPr>
              <a:buFont typeface="Arial" pitchFamily="34" charset="0"/>
              <a:buChar char="•"/>
              <a:defRPr/>
            </a:pPr>
            <a:r>
              <a:rPr lang="en-US" b="1" dirty="0">
                <a:solidFill>
                  <a:schemeClr val="tx1"/>
                </a:solidFill>
              </a:rPr>
              <a:t>POLITICS/INST./SOC. NORMS</a:t>
            </a:r>
          </a:p>
          <a:p>
            <a:pPr>
              <a:buFont typeface="Arial" pitchFamily="34" charset="0"/>
              <a:buChar char="•"/>
              <a:defRPr/>
            </a:pPr>
            <a:r>
              <a:rPr lang="en-US" b="1" dirty="0">
                <a:solidFill>
                  <a:schemeClr val="tx1"/>
                </a:solidFill>
              </a:rPr>
              <a:t>STATE</a:t>
            </a:r>
          </a:p>
          <a:p>
            <a:pPr algn="ctr">
              <a:defRPr/>
            </a:pPr>
            <a:r>
              <a:rPr lang="en-US" b="1" dirty="0">
                <a:solidFill>
                  <a:schemeClr val="tx1"/>
                </a:solidFill>
              </a:rPr>
              <a:t>(EDUCATION)</a:t>
            </a:r>
          </a:p>
        </p:txBody>
      </p:sp>
      <p:sp>
        <p:nvSpPr>
          <p:cNvPr id="25" name="Slide Number Placeholder 24"/>
          <p:cNvSpPr>
            <a:spLocks noGrp="1"/>
          </p:cNvSpPr>
          <p:nvPr>
            <p:ph type="sldNum" sz="quarter" idx="12"/>
          </p:nvPr>
        </p:nvSpPr>
        <p:spPr/>
        <p:txBody>
          <a:bodyPr/>
          <a:lstStyle/>
          <a:p>
            <a:pPr>
              <a:defRPr/>
            </a:pPr>
            <a:fld id="{8E1EA5C8-076F-432C-9F80-723EE7C2B518}" type="slidenum">
              <a:rPr lang="en-US" smtClean="0"/>
              <a:pPr>
                <a:defRPr/>
              </a:pPr>
              <a:t>34</a:t>
            </a:fld>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defRPr/>
            </a:pPr>
            <a:r>
              <a:rPr lang="en-US" dirty="0" smtClean="0"/>
              <a:t>Decomposition results (</a:t>
            </a:r>
            <a:r>
              <a:rPr lang="en-US" dirty="0" err="1" smtClean="0"/>
              <a:t>Alejo</a:t>
            </a:r>
            <a:r>
              <a:rPr lang="en-US" dirty="0" smtClean="0"/>
              <a:t> et al., 2009):</a:t>
            </a:r>
            <a:endParaRPr lang="en-US" dirty="0"/>
          </a:p>
        </p:txBody>
      </p:sp>
      <p:sp>
        <p:nvSpPr>
          <p:cNvPr id="3" name="Content Placeholder 2"/>
          <p:cNvSpPr>
            <a:spLocks noGrp="1"/>
          </p:cNvSpPr>
          <p:nvPr>
            <p:ph idx="1"/>
          </p:nvPr>
        </p:nvSpPr>
        <p:spPr>
          <a:xfrm>
            <a:off x="381000" y="1752600"/>
            <a:ext cx="8382000" cy="5105400"/>
          </a:xfrm>
        </p:spPr>
        <p:txBody>
          <a:bodyPr>
            <a:normAutofit fontScale="85000" lnSpcReduction="20000"/>
          </a:bodyPr>
          <a:lstStyle/>
          <a:p>
            <a:pPr eaLnBrk="1" hangingPunct="1">
              <a:defRPr/>
            </a:pPr>
            <a:r>
              <a:rPr lang="en-US" sz="4400" b="1" i="1" dirty="0" smtClean="0"/>
              <a:t>Demographics: </a:t>
            </a:r>
            <a:r>
              <a:rPr lang="en-US" sz="4400" b="1" dirty="0" smtClean="0"/>
              <a:t>Changes in the ratio of adults per household were equalizing, albeit the orders of magnitude were generally smaller except for Peru.</a:t>
            </a:r>
          </a:p>
          <a:p>
            <a:pPr eaLnBrk="1" hangingPunct="1">
              <a:defRPr/>
            </a:pPr>
            <a:endParaRPr lang="en-US" sz="4400" b="1" dirty="0" smtClean="0"/>
          </a:p>
          <a:p>
            <a:pPr eaLnBrk="1" hangingPunct="1">
              <a:defRPr/>
            </a:pPr>
            <a:r>
              <a:rPr lang="en-US" sz="4400" b="1" i="1" dirty="0" smtClean="0"/>
              <a:t>Labor force participation: </a:t>
            </a:r>
            <a:r>
              <a:rPr lang="en-US" sz="4400" b="1" dirty="0" smtClean="0"/>
              <a:t>With the exception of Peru, changes in labor force participation (the proportion of working adults) were equalizing.  This effect was stronger in Argentina.</a:t>
            </a:r>
          </a:p>
          <a:p>
            <a:pPr eaLnBrk="1" hangingPunct="1">
              <a:buFont typeface="Wingdings 2" pitchFamily="18" charset="2"/>
              <a:buNone/>
              <a:defRPr/>
            </a:pPr>
            <a:endParaRPr lang="en-US" sz="4400" b="1" dirty="0" smtClean="0"/>
          </a:p>
          <a:p>
            <a:pPr eaLnBrk="1" hangingPunct="1">
              <a:defRPr/>
            </a:pPr>
            <a:endParaRPr lang="en-US" sz="4400" b="1" dirty="0" smtClean="0"/>
          </a:p>
          <a:p>
            <a:pPr eaLnBrk="1" hangingPunct="1">
              <a:defRPr/>
            </a:pPr>
            <a:endParaRPr lang="en-US" sz="4400" b="1" dirty="0" smtClean="0"/>
          </a:p>
          <a:p>
            <a:pPr eaLnBrk="1" hangingPunct="1">
              <a:defRPr/>
            </a:pPr>
            <a:endParaRPr lang="en-US" sz="3600" dirty="0" smtClean="0"/>
          </a:p>
          <a:p>
            <a:pPr eaLnBrk="1" hangingPunct="1">
              <a:buFont typeface="Wingdings 2" pitchFamily="18" charset="2"/>
              <a:buNone/>
              <a:defRPr/>
            </a:pPr>
            <a:endParaRPr lang="en-US" sz="3600" dirty="0"/>
          </a:p>
        </p:txBody>
      </p:sp>
      <p:sp>
        <p:nvSpPr>
          <p:cNvPr id="4" name="Slide Number Placeholder 3"/>
          <p:cNvSpPr>
            <a:spLocks noGrp="1"/>
          </p:cNvSpPr>
          <p:nvPr>
            <p:ph type="sldNum" sz="quarter" idx="12"/>
          </p:nvPr>
        </p:nvSpPr>
        <p:spPr/>
        <p:txBody>
          <a:bodyPr/>
          <a:lstStyle/>
          <a:p>
            <a:pPr>
              <a:defRPr/>
            </a:pPr>
            <a:fld id="{60E06A59-8B1C-48CD-87EB-9AFF0657CA40}" type="slidenum">
              <a:rPr lang="en-US" smtClean="0"/>
              <a:pPr>
                <a:defRPr/>
              </a:pPr>
              <a:t>35</a:t>
            </a:fld>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defRPr/>
            </a:pPr>
            <a:r>
              <a:rPr lang="en-US" dirty="0" smtClean="0"/>
              <a:t>Decomposition results (</a:t>
            </a:r>
            <a:r>
              <a:rPr lang="en-US" dirty="0" err="1" smtClean="0"/>
              <a:t>Alejo</a:t>
            </a:r>
            <a:r>
              <a:rPr lang="en-US" dirty="0" smtClean="0"/>
              <a:t> et al., 2009):</a:t>
            </a:r>
            <a:endParaRPr lang="en-US" dirty="0"/>
          </a:p>
        </p:txBody>
      </p:sp>
      <p:sp>
        <p:nvSpPr>
          <p:cNvPr id="3" name="Content Placeholder 2"/>
          <p:cNvSpPr>
            <a:spLocks noGrp="1"/>
          </p:cNvSpPr>
          <p:nvPr>
            <p:ph idx="1"/>
          </p:nvPr>
        </p:nvSpPr>
        <p:spPr>
          <a:xfrm>
            <a:off x="381000" y="1752600"/>
            <a:ext cx="8382000" cy="5105400"/>
          </a:xfrm>
        </p:spPr>
        <p:txBody>
          <a:bodyPr>
            <a:normAutofit fontScale="47500" lnSpcReduction="20000"/>
          </a:bodyPr>
          <a:lstStyle/>
          <a:p>
            <a:pPr eaLnBrk="1" hangingPunct="1">
              <a:buFont typeface="Wingdings 2" pitchFamily="18" charset="2"/>
              <a:buNone/>
              <a:defRPr/>
            </a:pPr>
            <a:endParaRPr lang="en-US" sz="4400" b="1" dirty="0" smtClean="0"/>
          </a:p>
          <a:p>
            <a:pPr eaLnBrk="1" hangingPunct="1">
              <a:defRPr/>
            </a:pPr>
            <a:r>
              <a:rPr lang="en-US" sz="5900" b="1" i="1" dirty="0" smtClean="0"/>
              <a:t>Labor income (Earnings): </a:t>
            </a:r>
            <a:r>
              <a:rPr lang="en-US" sz="5900" b="1" dirty="0" smtClean="0"/>
              <a:t>In Argentina, Brazil, and Mexico between 44% and 65% of the decline in overall inequality is due to a reduction in earnings per working adult inequality. In Peru, however, changes in earnings inequality were </a:t>
            </a:r>
            <a:r>
              <a:rPr lang="en-US" sz="5900" b="1" dirty="0" err="1" smtClean="0"/>
              <a:t>unequalizing</a:t>
            </a:r>
            <a:r>
              <a:rPr lang="en-US" sz="5900" b="1" dirty="0" smtClean="0"/>
              <a:t> at the household level but not so at the individual workers’ level.</a:t>
            </a:r>
          </a:p>
          <a:p>
            <a:pPr eaLnBrk="1" hangingPunct="1">
              <a:defRPr/>
            </a:pPr>
            <a:r>
              <a:rPr lang="en-US" sz="5900" b="1" i="1" dirty="0" smtClean="0"/>
              <a:t>Non-labor income: </a:t>
            </a:r>
            <a:r>
              <a:rPr lang="en-US" sz="5900" b="1" dirty="0" smtClean="0"/>
              <a:t>Changes in the distribution of non-labor income were equalizing; the contribution of this factor was quite high in Brazil and Peru  (45% and 90%, respectively).</a:t>
            </a:r>
          </a:p>
          <a:p>
            <a:pPr eaLnBrk="1" hangingPunct="1">
              <a:buFont typeface="Wingdings 2" pitchFamily="18" charset="2"/>
              <a:buNone/>
              <a:defRPr/>
            </a:pPr>
            <a:endParaRPr lang="en-US" sz="5900" b="1" dirty="0" smtClean="0"/>
          </a:p>
          <a:p>
            <a:pPr eaLnBrk="1" hangingPunct="1">
              <a:buFont typeface="Wingdings 2" pitchFamily="18" charset="2"/>
              <a:buNone/>
              <a:defRPr/>
            </a:pPr>
            <a:r>
              <a:rPr lang="en-US" sz="5900" b="1" dirty="0" smtClean="0"/>
              <a:t>	</a:t>
            </a:r>
          </a:p>
          <a:p>
            <a:pPr eaLnBrk="1" hangingPunct="1">
              <a:defRPr/>
            </a:pPr>
            <a:endParaRPr lang="en-US" sz="3600" dirty="0" smtClean="0"/>
          </a:p>
          <a:p>
            <a:pPr eaLnBrk="1" hangingPunct="1">
              <a:buFont typeface="Wingdings 2" pitchFamily="18" charset="2"/>
              <a:buNone/>
              <a:defRPr/>
            </a:pPr>
            <a:endParaRPr lang="en-US" sz="3600" dirty="0"/>
          </a:p>
        </p:txBody>
      </p:sp>
      <p:sp>
        <p:nvSpPr>
          <p:cNvPr id="4" name="Slide Number Placeholder 3"/>
          <p:cNvSpPr>
            <a:spLocks noGrp="1"/>
          </p:cNvSpPr>
          <p:nvPr>
            <p:ph type="sldNum" sz="quarter" idx="12"/>
          </p:nvPr>
        </p:nvSpPr>
        <p:spPr/>
        <p:txBody>
          <a:bodyPr/>
          <a:lstStyle/>
          <a:p>
            <a:pPr>
              <a:defRPr/>
            </a:pPr>
            <a:fld id="{043ECDB9-34DC-4D3D-A8EC-46499640DEA3}" type="slidenum">
              <a:rPr lang="en-US" smtClean="0"/>
              <a:pPr>
                <a:defRPr/>
              </a:pPr>
              <a:t>36</a:t>
            </a:fld>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defRPr/>
            </a:pPr>
            <a:r>
              <a:rPr lang="en-US" dirty="0" smtClean="0"/>
              <a:t>Decomposition results (</a:t>
            </a:r>
            <a:r>
              <a:rPr lang="en-US" dirty="0" err="1" smtClean="0"/>
              <a:t>Alejo</a:t>
            </a:r>
            <a:r>
              <a:rPr lang="en-US" dirty="0" smtClean="0"/>
              <a:t> et al., 2009):</a:t>
            </a:r>
            <a:endParaRPr lang="en-US" dirty="0"/>
          </a:p>
        </p:txBody>
      </p:sp>
      <p:sp>
        <p:nvSpPr>
          <p:cNvPr id="3" name="Content Placeholder 2"/>
          <p:cNvSpPr>
            <a:spLocks noGrp="1"/>
          </p:cNvSpPr>
          <p:nvPr>
            <p:ph idx="1"/>
          </p:nvPr>
        </p:nvSpPr>
        <p:spPr>
          <a:xfrm>
            <a:off x="381000" y="1752600"/>
            <a:ext cx="8382000" cy="5105400"/>
          </a:xfrm>
        </p:spPr>
        <p:txBody>
          <a:bodyPr>
            <a:normAutofit fontScale="70000" lnSpcReduction="20000"/>
          </a:bodyPr>
          <a:lstStyle/>
          <a:p>
            <a:pPr eaLnBrk="1" hangingPunct="1">
              <a:buFont typeface="Wingdings 2" pitchFamily="18" charset="2"/>
              <a:buNone/>
              <a:defRPr/>
            </a:pPr>
            <a:endParaRPr lang="en-US" sz="4400" b="1" dirty="0" smtClean="0"/>
          </a:p>
          <a:p>
            <a:pPr eaLnBrk="1" hangingPunct="1">
              <a:buFont typeface="Wingdings 2" pitchFamily="18" charset="2"/>
              <a:buNone/>
              <a:defRPr/>
            </a:pPr>
            <a:endParaRPr lang="en-US" sz="6000" b="1" dirty="0" smtClean="0"/>
          </a:p>
          <a:p>
            <a:pPr eaLnBrk="1" hangingPunct="1">
              <a:buFont typeface="Wingdings 2" pitchFamily="18" charset="2"/>
              <a:buNone/>
              <a:defRPr/>
            </a:pPr>
            <a:r>
              <a:rPr lang="en-US" sz="6000" b="1" dirty="0" smtClean="0"/>
              <a:t>	=&gt; Decline in labor inc0me (except for Peru at the household level) and non-labor income inequality important determinants of the decline in overall income inequality (in per capita household income)</a:t>
            </a:r>
          </a:p>
          <a:p>
            <a:pPr eaLnBrk="1" hangingPunct="1">
              <a:defRPr/>
            </a:pPr>
            <a:endParaRPr lang="en-US" sz="4400" b="1" dirty="0" smtClean="0"/>
          </a:p>
          <a:p>
            <a:pPr eaLnBrk="1" hangingPunct="1">
              <a:defRPr/>
            </a:pPr>
            <a:endParaRPr lang="en-US" sz="4400" b="1" dirty="0" smtClean="0"/>
          </a:p>
          <a:p>
            <a:pPr eaLnBrk="1" hangingPunct="1">
              <a:defRPr/>
            </a:pPr>
            <a:endParaRPr lang="en-US" sz="3600" dirty="0" smtClean="0"/>
          </a:p>
          <a:p>
            <a:pPr eaLnBrk="1" hangingPunct="1">
              <a:buFont typeface="Wingdings 2" pitchFamily="18" charset="2"/>
              <a:buNone/>
              <a:defRPr/>
            </a:pPr>
            <a:endParaRPr lang="en-US" sz="3600" dirty="0"/>
          </a:p>
        </p:txBody>
      </p:sp>
      <p:sp>
        <p:nvSpPr>
          <p:cNvPr id="4" name="Slide Number Placeholder 3"/>
          <p:cNvSpPr>
            <a:spLocks noGrp="1"/>
          </p:cNvSpPr>
          <p:nvPr>
            <p:ph type="sldNum" sz="quarter" idx="12"/>
          </p:nvPr>
        </p:nvSpPr>
        <p:spPr/>
        <p:txBody>
          <a:bodyPr/>
          <a:lstStyle/>
          <a:p>
            <a:pPr>
              <a:defRPr/>
            </a:pPr>
            <a:fld id="{4B9F8BDC-5DE2-4A84-BC1B-024456EFB96C}" type="slidenum">
              <a:rPr lang="en-US" smtClean="0"/>
              <a:pPr>
                <a:defRPr/>
              </a:pPr>
              <a:t>37</a:t>
            </a:fld>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defRPr/>
            </a:pPr>
            <a:r>
              <a:rPr lang="en-US" dirty="0" smtClean="0"/>
              <a:t>Argentina: 2004-06</a:t>
            </a:r>
            <a:br>
              <a:rPr lang="en-US" dirty="0" smtClean="0"/>
            </a:br>
            <a:r>
              <a:rPr lang="en-US" dirty="0" smtClean="0"/>
              <a:t>(</a:t>
            </a:r>
            <a:r>
              <a:rPr lang="en-US" dirty="0" err="1" smtClean="0"/>
              <a:t>Gasparini</a:t>
            </a:r>
            <a:r>
              <a:rPr lang="en-US" dirty="0" smtClean="0"/>
              <a:t> &amp; Cruces)</a:t>
            </a:r>
            <a:endParaRPr lang="en-US" dirty="0"/>
          </a:p>
        </p:txBody>
      </p:sp>
      <p:sp>
        <p:nvSpPr>
          <p:cNvPr id="3" name="Content Placeholder 2"/>
          <p:cNvSpPr>
            <a:spLocks noGrp="1"/>
          </p:cNvSpPr>
          <p:nvPr>
            <p:ph idx="1"/>
          </p:nvPr>
        </p:nvSpPr>
        <p:spPr/>
        <p:txBody>
          <a:bodyPr>
            <a:normAutofit fontScale="85000" lnSpcReduction="20000"/>
          </a:bodyPr>
          <a:lstStyle/>
          <a:p>
            <a:pPr eaLnBrk="1" hangingPunct="1">
              <a:buFont typeface="Wingdings 2" pitchFamily="18" charset="2"/>
              <a:buNone/>
              <a:defRPr/>
            </a:pPr>
            <a:r>
              <a:rPr lang="en-US" dirty="0" smtClean="0"/>
              <a:t>Decline in labor income inequality:</a:t>
            </a:r>
          </a:p>
          <a:p>
            <a:pPr eaLnBrk="1" hangingPunct="1">
              <a:defRPr/>
            </a:pPr>
            <a:r>
              <a:rPr lang="en-US" dirty="0" smtClean="0"/>
              <a:t>employment generated by recovery: open unemployment fell from 14.8% in 2000 to 9.6% in 2006 </a:t>
            </a:r>
          </a:p>
          <a:p>
            <a:pPr eaLnBrk="1" hangingPunct="1">
              <a:defRPr/>
            </a:pPr>
            <a:r>
              <a:rPr lang="en-US" dirty="0" smtClean="0"/>
              <a:t>shift in favor of more low-skilled, labor-intensive sectors as a result of the devaluation</a:t>
            </a:r>
          </a:p>
          <a:p>
            <a:pPr eaLnBrk="1" hangingPunct="1">
              <a:defRPr/>
            </a:pPr>
            <a:r>
              <a:rPr lang="en-US" dirty="0" smtClean="0"/>
              <a:t>rise in the influence of labor unions which compresses wages</a:t>
            </a:r>
          </a:p>
          <a:p>
            <a:pPr eaLnBrk="1" hangingPunct="1">
              <a:defRPr/>
            </a:pPr>
            <a:r>
              <a:rPr lang="en-US" dirty="0" smtClean="0"/>
              <a:t>fading of the one-time effect of skill-biased technical change that occurred in the 1990s</a:t>
            </a:r>
          </a:p>
          <a:p>
            <a:pPr eaLnBrk="1" hangingPunct="1">
              <a:buFont typeface="Wingdings 2" pitchFamily="18" charset="2"/>
              <a:buNone/>
              <a:defRPr/>
            </a:pPr>
            <a:r>
              <a:rPr lang="en-US" dirty="0" smtClean="0"/>
              <a:t>Decline in non-labor income inequality:</a:t>
            </a:r>
          </a:p>
          <a:p>
            <a:pPr eaLnBrk="1" hangingPunct="1">
              <a:defRPr/>
            </a:pPr>
            <a:r>
              <a:rPr lang="en-US" dirty="0" smtClean="0"/>
              <a:t>more progressive government transfers: </a:t>
            </a:r>
            <a:r>
              <a:rPr lang="en-US" dirty="0" err="1" smtClean="0"/>
              <a:t>Jefes</a:t>
            </a:r>
            <a:r>
              <a:rPr lang="en-US" dirty="0" smtClean="0"/>
              <a:t> y </a:t>
            </a:r>
            <a:r>
              <a:rPr lang="en-US" dirty="0" err="1" smtClean="0"/>
              <a:t>Jefas</a:t>
            </a:r>
            <a:r>
              <a:rPr lang="en-US" dirty="0" smtClean="0"/>
              <a:t> de </a:t>
            </a:r>
            <a:r>
              <a:rPr lang="en-US" dirty="0" err="1" smtClean="0"/>
              <a:t>Hogar</a:t>
            </a:r>
            <a:r>
              <a:rPr lang="en-US" dirty="0" smtClean="0"/>
              <a:t> program launched in 2002</a:t>
            </a:r>
            <a:endParaRPr lang="en-US" dirty="0"/>
          </a:p>
        </p:txBody>
      </p:sp>
      <p:sp>
        <p:nvSpPr>
          <p:cNvPr id="4" name="Slide Number Placeholder 3"/>
          <p:cNvSpPr>
            <a:spLocks noGrp="1"/>
          </p:cNvSpPr>
          <p:nvPr>
            <p:ph type="sldNum" sz="quarter" idx="12"/>
          </p:nvPr>
        </p:nvSpPr>
        <p:spPr/>
        <p:txBody>
          <a:bodyPr/>
          <a:lstStyle/>
          <a:p>
            <a:pPr>
              <a:defRPr/>
            </a:pPr>
            <a:fld id="{EF14EEEF-7CEE-4313-B6DD-0CBBA40B8361}" type="slidenum">
              <a:rPr lang="en-US" smtClean="0"/>
              <a:pPr>
                <a:defRPr/>
              </a:pPr>
              <a:t>38</a:t>
            </a:fld>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3217AF8-2608-4946-9633-B62DE5EF90B3}" type="slidenum">
              <a:rPr lang="en-US" smtClean="0"/>
              <a:pPr>
                <a:defRPr/>
              </a:pPr>
              <a:t>39</a:t>
            </a:fld>
            <a:endParaRPr lang="en-US"/>
          </a:p>
        </p:txBody>
      </p:sp>
      <p:pic>
        <p:nvPicPr>
          <p:cNvPr id="48131" name="Picture 3"/>
          <p:cNvPicPr>
            <a:picLocks noChangeAspect="1" noChangeArrowheads="1"/>
          </p:cNvPicPr>
          <p:nvPr/>
        </p:nvPicPr>
        <p:blipFill>
          <a:blip r:embed="rId2" cstate="print"/>
          <a:srcRect/>
          <a:stretch>
            <a:fillRect/>
          </a:stretch>
        </p:blipFill>
        <p:spPr bwMode="auto">
          <a:xfrm>
            <a:off x="914400" y="609600"/>
            <a:ext cx="11582400" cy="541020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AR" dirty="0" err="1" smtClean="0"/>
              <a:t>Outline</a:t>
            </a:r>
            <a:endParaRPr lang="en-US" dirty="0"/>
          </a:p>
        </p:txBody>
      </p:sp>
      <p:sp>
        <p:nvSpPr>
          <p:cNvPr id="3" name="Content Placeholder 2"/>
          <p:cNvSpPr>
            <a:spLocks noGrp="1"/>
          </p:cNvSpPr>
          <p:nvPr>
            <p:ph idx="1"/>
          </p:nvPr>
        </p:nvSpPr>
        <p:spPr>
          <a:xfrm>
            <a:off x="0" y="1600200"/>
            <a:ext cx="9144000" cy="5069160"/>
          </a:xfrm>
        </p:spPr>
        <p:txBody>
          <a:bodyPr>
            <a:normAutofit fontScale="92500" lnSpcReduction="20000"/>
          </a:bodyPr>
          <a:lstStyle/>
          <a:p>
            <a:r>
              <a:rPr lang="es-AR" dirty="0" err="1" smtClean="0"/>
              <a:t>Declining</a:t>
            </a:r>
            <a:r>
              <a:rPr lang="es-AR" dirty="0" smtClean="0"/>
              <a:t> </a:t>
            </a:r>
            <a:r>
              <a:rPr lang="es-AR" dirty="0" err="1" smtClean="0"/>
              <a:t>Inequality</a:t>
            </a:r>
            <a:r>
              <a:rPr lang="es-AR" dirty="0" smtClean="0"/>
              <a:t> in LA: </a:t>
            </a:r>
          </a:p>
          <a:p>
            <a:pPr lvl="1"/>
            <a:r>
              <a:rPr lang="es-AR" dirty="0" err="1" smtClean="0"/>
              <a:t>How</a:t>
            </a:r>
            <a:r>
              <a:rPr lang="es-AR" dirty="0" smtClean="0"/>
              <a:t> </a:t>
            </a:r>
            <a:r>
              <a:rPr lang="es-AR" dirty="0" err="1" smtClean="0"/>
              <a:t>Much</a:t>
            </a:r>
            <a:r>
              <a:rPr lang="es-AR" dirty="0" smtClean="0"/>
              <a:t>? </a:t>
            </a:r>
          </a:p>
          <a:p>
            <a:pPr lvl="1"/>
            <a:r>
              <a:rPr lang="es-AR" dirty="0" err="1" smtClean="0"/>
              <a:t>Since</a:t>
            </a:r>
            <a:r>
              <a:rPr lang="es-AR" dirty="0" smtClean="0"/>
              <a:t> </a:t>
            </a:r>
            <a:r>
              <a:rPr lang="es-AR" dirty="0" err="1" smtClean="0"/>
              <a:t>When</a:t>
            </a:r>
            <a:r>
              <a:rPr lang="es-AR" dirty="0" smtClean="0"/>
              <a:t>?</a:t>
            </a:r>
          </a:p>
          <a:p>
            <a:pPr lvl="1"/>
            <a:endParaRPr lang="es-AR" dirty="0" smtClean="0"/>
          </a:p>
          <a:p>
            <a:r>
              <a:rPr lang="es-AR" dirty="0" err="1" smtClean="0"/>
              <a:t>Declining</a:t>
            </a:r>
            <a:r>
              <a:rPr lang="es-AR" dirty="0" smtClean="0"/>
              <a:t> </a:t>
            </a:r>
            <a:r>
              <a:rPr lang="es-AR" dirty="0" err="1" smtClean="0"/>
              <a:t>Inequality</a:t>
            </a:r>
            <a:r>
              <a:rPr lang="es-AR" dirty="0" smtClean="0"/>
              <a:t>: </a:t>
            </a:r>
            <a:r>
              <a:rPr lang="es-AR" dirty="0" err="1" smtClean="0"/>
              <a:t>Why</a:t>
            </a:r>
            <a:r>
              <a:rPr lang="es-AR" dirty="0" smtClean="0"/>
              <a:t>?</a:t>
            </a:r>
          </a:p>
          <a:p>
            <a:pPr lvl="1"/>
            <a:r>
              <a:rPr lang="es-AR" dirty="0" smtClean="0"/>
              <a:t>Argentina, </a:t>
            </a:r>
            <a:r>
              <a:rPr lang="es-AR" dirty="0" err="1" smtClean="0"/>
              <a:t>Brazil</a:t>
            </a:r>
            <a:r>
              <a:rPr lang="es-AR" dirty="0" smtClean="0"/>
              <a:t>, </a:t>
            </a:r>
            <a:r>
              <a:rPr lang="es-AR" dirty="0" err="1" smtClean="0"/>
              <a:t>Mexico</a:t>
            </a:r>
            <a:r>
              <a:rPr lang="es-AR" dirty="0" smtClean="0"/>
              <a:t> and </a:t>
            </a:r>
            <a:r>
              <a:rPr lang="es-AR" dirty="0" err="1" smtClean="0"/>
              <a:t>Peru</a:t>
            </a:r>
            <a:endParaRPr lang="es-AR" dirty="0" smtClean="0"/>
          </a:p>
          <a:p>
            <a:pPr lvl="2"/>
            <a:r>
              <a:rPr lang="es-AR" dirty="0" err="1" smtClean="0"/>
              <a:t>Falling</a:t>
            </a:r>
            <a:r>
              <a:rPr lang="es-AR" dirty="0" smtClean="0"/>
              <a:t> </a:t>
            </a:r>
            <a:r>
              <a:rPr lang="es-AR" dirty="0" err="1" smtClean="0"/>
              <a:t>skill</a:t>
            </a:r>
            <a:r>
              <a:rPr lang="es-AR" dirty="0" smtClean="0"/>
              <a:t> premia</a:t>
            </a:r>
          </a:p>
          <a:p>
            <a:pPr lvl="2"/>
            <a:r>
              <a:rPr lang="es-AR" dirty="0" smtClean="0"/>
              <a:t>More </a:t>
            </a:r>
            <a:r>
              <a:rPr lang="es-AR" dirty="0" err="1" smtClean="0"/>
              <a:t>progressive</a:t>
            </a:r>
            <a:r>
              <a:rPr lang="es-AR" dirty="0" smtClean="0"/>
              <a:t> </a:t>
            </a:r>
            <a:r>
              <a:rPr lang="es-AR" dirty="0" err="1" smtClean="0"/>
              <a:t>government</a:t>
            </a:r>
            <a:r>
              <a:rPr lang="es-AR" dirty="0" smtClean="0"/>
              <a:t> </a:t>
            </a:r>
            <a:r>
              <a:rPr lang="es-AR" dirty="0" err="1" smtClean="0"/>
              <a:t>transfers</a:t>
            </a:r>
            <a:endParaRPr lang="es-AR" dirty="0" smtClean="0"/>
          </a:p>
          <a:p>
            <a:endParaRPr lang="es-AR" dirty="0" smtClean="0"/>
          </a:p>
          <a:p>
            <a:r>
              <a:rPr lang="es-AR" dirty="0" err="1" smtClean="0"/>
              <a:t>Caveat</a:t>
            </a:r>
            <a:r>
              <a:rPr lang="es-AR" dirty="0" smtClean="0"/>
              <a:t>: </a:t>
            </a:r>
            <a:r>
              <a:rPr lang="es-AR" dirty="0" err="1" smtClean="0"/>
              <a:t>Under</a:t>
            </a:r>
            <a:r>
              <a:rPr lang="es-AR" dirty="0" smtClean="0"/>
              <a:t>-</a:t>
            </a:r>
            <a:r>
              <a:rPr lang="es-AR" dirty="0" err="1" smtClean="0"/>
              <a:t>reporting</a:t>
            </a:r>
            <a:r>
              <a:rPr lang="es-AR" dirty="0" smtClean="0"/>
              <a:t> of Top </a:t>
            </a:r>
            <a:r>
              <a:rPr lang="es-AR" dirty="0" err="1" smtClean="0"/>
              <a:t>Incomes</a:t>
            </a:r>
            <a:r>
              <a:rPr lang="es-AR" dirty="0" smtClean="0"/>
              <a:t> and </a:t>
            </a:r>
            <a:r>
              <a:rPr lang="es-AR" dirty="0" err="1" smtClean="0"/>
              <a:t>Inequality</a:t>
            </a:r>
            <a:r>
              <a:rPr lang="es-AR" dirty="0" smtClean="0"/>
              <a:t> </a:t>
            </a:r>
            <a:r>
              <a:rPr lang="es-AR" dirty="0" err="1" smtClean="0"/>
              <a:t>Trends</a:t>
            </a:r>
            <a:endParaRPr lang="es-AR" dirty="0" smtClean="0"/>
          </a:p>
          <a:p>
            <a:endParaRPr lang="es-AR" dirty="0" smtClean="0"/>
          </a:p>
          <a:p>
            <a:r>
              <a:rPr lang="es-AR" dirty="0" err="1" smtClean="0"/>
              <a:t>The</a:t>
            </a:r>
            <a:r>
              <a:rPr lang="es-AR" dirty="0" smtClean="0"/>
              <a:t> </a:t>
            </a:r>
            <a:r>
              <a:rPr lang="es-AR" dirty="0" err="1" smtClean="0"/>
              <a:t>Future</a:t>
            </a:r>
            <a:r>
              <a:rPr lang="es-AR" dirty="0" smtClean="0"/>
              <a:t>: </a:t>
            </a:r>
            <a:r>
              <a:rPr lang="es-AR" dirty="0" err="1" smtClean="0"/>
              <a:t>Will</a:t>
            </a:r>
            <a:r>
              <a:rPr lang="es-AR" dirty="0" smtClean="0"/>
              <a:t> </a:t>
            </a:r>
            <a:r>
              <a:rPr lang="es-AR" dirty="0" err="1" smtClean="0"/>
              <a:t>Inequality</a:t>
            </a:r>
            <a:r>
              <a:rPr lang="es-AR" dirty="0" smtClean="0"/>
              <a:t> </a:t>
            </a:r>
            <a:r>
              <a:rPr lang="es-AR" dirty="0" err="1" smtClean="0"/>
              <a:t>Continue</a:t>
            </a:r>
            <a:r>
              <a:rPr lang="es-AR" dirty="0" smtClean="0"/>
              <a:t> </a:t>
            </a:r>
            <a:r>
              <a:rPr lang="es-AR" dirty="0" err="1" smtClean="0"/>
              <a:t>to</a:t>
            </a:r>
            <a:r>
              <a:rPr lang="es-AR" dirty="0" smtClean="0"/>
              <a:t> Decline?</a:t>
            </a:r>
            <a:endParaRPr lang="en-US" dirty="0"/>
          </a:p>
        </p:txBody>
      </p:sp>
      <p:sp>
        <p:nvSpPr>
          <p:cNvPr id="4" name="Slide Number Placeholder 3"/>
          <p:cNvSpPr>
            <a:spLocks noGrp="1"/>
          </p:cNvSpPr>
          <p:nvPr>
            <p:ph type="sldNum" sz="quarter" idx="12"/>
          </p:nvPr>
        </p:nvSpPr>
        <p:spPr/>
        <p:txBody>
          <a:bodyPr/>
          <a:lstStyle/>
          <a:p>
            <a:fld id="{F0199905-B910-433B-A8EE-6F7BD097F5F2}" type="slidenum">
              <a:rPr lang="es-MX" smtClean="0"/>
              <a:pPr/>
              <a:t>4</a:t>
            </a:fld>
            <a:endParaRPr lang="es-MX"/>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eaLnBrk="1" hangingPunct="1">
              <a:defRPr/>
            </a:pPr>
            <a:r>
              <a:rPr lang="en-US" sz="3600" dirty="0" smtClean="0"/>
              <a:t>Argentina: Distributional impact </a:t>
            </a:r>
            <a:br>
              <a:rPr lang="en-US" sz="3600" dirty="0" smtClean="0"/>
            </a:br>
            <a:r>
              <a:rPr lang="en-US" sz="3600" dirty="0" smtClean="0"/>
              <a:t>of Conditional cash transfers </a:t>
            </a:r>
            <a:br>
              <a:rPr lang="en-US" sz="3600" dirty="0" smtClean="0"/>
            </a:br>
            <a:endParaRPr lang="en-US" sz="3600" dirty="0"/>
          </a:p>
        </p:txBody>
      </p:sp>
      <p:sp>
        <p:nvSpPr>
          <p:cNvPr id="4" name="Slide Number Placeholder 3"/>
          <p:cNvSpPr>
            <a:spLocks noGrp="1"/>
          </p:cNvSpPr>
          <p:nvPr>
            <p:ph type="sldNum" sz="quarter" idx="12"/>
          </p:nvPr>
        </p:nvSpPr>
        <p:spPr/>
        <p:txBody>
          <a:bodyPr/>
          <a:lstStyle/>
          <a:p>
            <a:pPr>
              <a:defRPr/>
            </a:pPr>
            <a:fld id="{B5EBE9E3-BD3B-4B53-AFC4-D77B37A81985}" type="slidenum">
              <a:rPr lang="en-US" smtClean="0"/>
              <a:pPr>
                <a:defRPr/>
              </a:pPr>
              <a:t>40</a:t>
            </a:fld>
            <a:endParaRPr lang="en-US"/>
          </a:p>
        </p:txBody>
      </p:sp>
      <p:pic>
        <p:nvPicPr>
          <p:cNvPr id="49156" name="Picture 2"/>
          <p:cNvPicPr>
            <a:picLocks noGrp="1" noChangeAspect="1" noChangeArrowheads="1"/>
          </p:cNvPicPr>
          <p:nvPr>
            <p:ph idx="1"/>
          </p:nvPr>
        </p:nvPicPr>
        <p:blipFill>
          <a:blip r:embed="rId2" cstate="print"/>
          <a:srcRect/>
          <a:stretch>
            <a:fillRect/>
          </a:stretch>
        </p:blipFill>
        <p:spPr>
          <a:xfrm>
            <a:off x="457200" y="1676400"/>
            <a:ext cx="8382000" cy="4572000"/>
          </a:xfr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defRPr/>
            </a:pPr>
            <a:r>
              <a:rPr lang="en-US" dirty="0" smtClean="0"/>
              <a:t>Brazil: 2001-2007</a:t>
            </a:r>
            <a:br>
              <a:rPr lang="en-US" dirty="0" smtClean="0"/>
            </a:br>
            <a:r>
              <a:rPr lang="en-US" dirty="0" smtClean="0"/>
              <a:t>(Barros et al.)</a:t>
            </a:r>
            <a:endParaRPr lang="en-US" dirty="0"/>
          </a:p>
        </p:txBody>
      </p:sp>
      <p:sp>
        <p:nvSpPr>
          <p:cNvPr id="3" name="Content Placeholder 2"/>
          <p:cNvSpPr>
            <a:spLocks noGrp="1"/>
          </p:cNvSpPr>
          <p:nvPr>
            <p:ph idx="1"/>
          </p:nvPr>
        </p:nvSpPr>
        <p:spPr/>
        <p:txBody>
          <a:bodyPr>
            <a:normAutofit fontScale="92500" lnSpcReduction="10000"/>
          </a:bodyPr>
          <a:lstStyle/>
          <a:p>
            <a:pPr eaLnBrk="1" hangingPunct="1">
              <a:defRPr/>
            </a:pPr>
            <a:r>
              <a:rPr lang="en-US" dirty="0" smtClean="0"/>
              <a:t>Decline in labor income inequality:</a:t>
            </a:r>
          </a:p>
          <a:p>
            <a:pPr lvl="1" eaLnBrk="1" hangingPunct="1">
              <a:defRPr/>
            </a:pPr>
            <a:r>
              <a:rPr lang="en-US" dirty="0" smtClean="0"/>
              <a:t>About 50% accounted for by decline in attainment inequality (quantity effect) and less steep returns --wage gap by skill narrows—(price effect).  Latter dominant. (See </a:t>
            </a:r>
            <a:r>
              <a:rPr lang="en-US" dirty="0" err="1" smtClean="0"/>
              <a:t>Gini</a:t>
            </a:r>
            <a:r>
              <a:rPr lang="en-US" dirty="0" smtClean="0"/>
              <a:t> for years of schooling and returns by skill in next two slides) </a:t>
            </a:r>
          </a:p>
          <a:p>
            <a:pPr lvl="1" eaLnBrk="1" hangingPunct="1">
              <a:defRPr/>
            </a:pPr>
            <a:r>
              <a:rPr lang="en-US" dirty="0" smtClean="0"/>
              <a:t>About 25% accounted for by decline in spatial segmentation; especially, reduction in wage differentials between metropolitan areas and medium/small municipalities. Also, decline in </a:t>
            </a:r>
            <a:r>
              <a:rPr lang="en-US" dirty="0" err="1" smtClean="0"/>
              <a:t>sectoral</a:t>
            </a:r>
            <a:r>
              <a:rPr lang="en-US" dirty="0" smtClean="0"/>
              <a:t> segmentation. </a:t>
            </a:r>
            <a:endParaRPr lang="en-US" dirty="0"/>
          </a:p>
        </p:txBody>
      </p:sp>
      <p:sp>
        <p:nvSpPr>
          <p:cNvPr id="4" name="Slide Number Placeholder 3"/>
          <p:cNvSpPr>
            <a:spLocks noGrp="1"/>
          </p:cNvSpPr>
          <p:nvPr>
            <p:ph type="sldNum" sz="quarter" idx="12"/>
          </p:nvPr>
        </p:nvSpPr>
        <p:spPr/>
        <p:txBody>
          <a:bodyPr/>
          <a:lstStyle/>
          <a:p>
            <a:pPr>
              <a:defRPr/>
            </a:pPr>
            <a:fld id="{4A19F81E-AA0E-422D-A33C-BB557E334413}" type="slidenum">
              <a:rPr lang="en-US" smtClean="0"/>
              <a:pPr>
                <a:defRPr/>
              </a:pPr>
              <a:t>41</a:t>
            </a:fld>
            <a:endParaRPr 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DC239D50-87B2-4A99-81C1-ECA9633A2D69}" type="slidenum">
              <a:rPr lang="en-US" smtClean="0"/>
              <a:pPr>
                <a:defRPr/>
              </a:pPr>
              <a:t>42</a:t>
            </a:fld>
            <a:endParaRPr lang="en-US"/>
          </a:p>
        </p:txBody>
      </p:sp>
      <p:pic>
        <p:nvPicPr>
          <p:cNvPr id="51203" name="Picture 2"/>
          <p:cNvPicPr>
            <a:picLocks noChangeAspect="1" noChangeArrowheads="1"/>
          </p:cNvPicPr>
          <p:nvPr/>
        </p:nvPicPr>
        <p:blipFill>
          <a:blip r:embed="rId2" cstate="print"/>
          <a:srcRect/>
          <a:stretch>
            <a:fillRect/>
          </a:stretch>
        </p:blipFill>
        <p:spPr bwMode="auto">
          <a:xfrm>
            <a:off x="914400" y="609600"/>
            <a:ext cx="7467600" cy="5181600"/>
          </a:xfrm>
          <a:prstGeom prst="rect">
            <a:avLst/>
          </a:prstGeom>
          <a:noFill/>
          <a:ln w="9525">
            <a:noFill/>
            <a:miter lim="800000"/>
            <a:headEnd/>
            <a:tailEnd/>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p:cNvPicPr>
            <a:picLocks noChangeAspect="1" noChangeArrowheads="1"/>
          </p:cNvPicPr>
          <p:nvPr/>
        </p:nvPicPr>
        <p:blipFill>
          <a:blip r:embed="rId2" cstate="print"/>
          <a:srcRect/>
          <a:stretch>
            <a:fillRect/>
          </a:stretch>
        </p:blipFill>
        <p:spPr bwMode="auto">
          <a:xfrm>
            <a:off x="762000" y="457200"/>
            <a:ext cx="7086600" cy="5638800"/>
          </a:xfrm>
          <a:prstGeom prst="rect">
            <a:avLst/>
          </a:prstGeom>
          <a:noFill/>
          <a:ln w="9525">
            <a:noFill/>
            <a:miter lim="800000"/>
            <a:headEnd/>
            <a:tailEnd/>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B03E6408-1D00-48FC-8668-27523314E5B8}" type="slidenum">
              <a:rPr lang="en-US" smtClean="0"/>
              <a:pPr>
                <a:defRPr/>
              </a:pPr>
              <a:t>44</a:t>
            </a:fld>
            <a:endParaRPr lang="en-US"/>
          </a:p>
        </p:txBody>
      </p:sp>
      <p:pic>
        <p:nvPicPr>
          <p:cNvPr id="53251" name="Picture 5"/>
          <p:cNvPicPr>
            <a:picLocks noChangeAspect="1" noChangeArrowheads="1"/>
          </p:cNvPicPr>
          <p:nvPr/>
        </p:nvPicPr>
        <p:blipFill>
          <a:blip r:embed="rId2" cstate="print"/>
          <a:srcRect/>
          <a:stretch>
            <a:fillRect/>
          </a:stretch>
        </p:blipFill>
        <p:spPr bwMode="auto">
          <a:xfrm>
            <a:off x="457200" y="304800"/>
            <a:ext cx="7924800" cy="5867400"/>
          </a:xfrm>
          <a:prstGeom prst="rect">
            <a:avLst/>
          </a:prstGeom>
          <a:noFill/>
          <a:ln w="9525">
            <a:noFill/>
            <a:miter lim="800000"/>
            <a:headEnd/>
            <a:tailEnd/>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defRPr/>
            </a:pPr>
            <a:r>
              <a:rPr lang="en-US" dirty="0" smtClean="0"/>
              <a:t>Decline in non-labor income inequality</a:t>
            </a:r>
            <a:endParaRPr lang="en-US" dirty="0"/>
          </a:p>
        </p:txBody>
      </p:sp>
      <p:sp>
        <p:nvSpPr>
          <p:cNvPr id="3" name="Content Placeholder 2"/>
          <p:cNvSpPr>
            <a:spLocks noGrp="1"/>
          </p:cNvSpPr>
          <p:nvPr>
            <p:ph idx="1"/>
          </p:nvPr>
        </p:nvSpPr>
        <p:spPr/>
        <p:txBody>
          <a:bodyPr>
            <a:normAutofit fontScale="92500" lnSpcReduction="20000"/>
          </a:bodyPr>
          <a:lstStyle/>
          <a:p>
            <a:pPr eaLnBrk="1" hangingPunct="1">
              <a:defRPr/>
            </a:pPr>
            <a:r>
              <a:rPr lang="en-US" dirty="0" smtClean="0"/>
              <a:t>Contribution of changes in the distribution of income from assets (rents, interest and dividends) and private transfers was </a:t>
            </a:r>
            <a:r>
              <a:rPr lang="en-US" dirty="0" err="1" smtClean="0"/>
              <a:t>unequalizing</a:t>
            </a:r>
            <a:r>
              <a:rPr lang="en-US" dirty="0" smtClean="0"/>
              <a:t> but limited. </a:t>
            </a:r>
          </a:p>
          <a:p>
            <a:pPr eaLnBrk="1" hangingPunct="1">
              <a:defRPr/>
            </a:pPr>
            <a:r>
              <a:rPr lang="en-US" dirty="0" smtClean="0"/>
              <a:t>Most of the impact of non-labor income on the reduction of overall income inequality was due to changes in the distribution of public transfers: changes in size, coverage and distribution of public transfers. </a:t>
            </a:r>
            <a:r>
              <a:rPr lang="en-US" dirty="0" err="1" smtClean="0"/>
              <a:t>Bolsa</a:t>
            </a:r>
            <a:r>
              <a:rPr lang="en-US" dirty="0" smtClean="0"/>
              <a:t> </a:t>
            </a:r>
            <a:r>
              <a:rPr lang="en-US" dirty="0" err="1" smtClean="0"/>
              <a:t>Familia</a:t>
            </a:r>
            <a:r>
              <a:rPr lang="en-US" dirty="0" smtClean="0"/>
              <a:t> accounts for close to 10 percent of the decline in household per capita income inequality.</a:t>
            </a:r>
            <a:endParaRPr lang="en-US" dirty="0"/>
          </a:p>
        </p:txBody>
      </p:sp>
      <p:sp>
        <p:nvSpPr>
          <p:cNvPr id="4" name="Slide Number Placeholder 3"/>
          <p:cNvSpPr>
            <a:spLocks noGrp="1"/>
          </p:cNvSpPr>
          <p:nvPr>
            <p:ph type="sldNum" sz="quarter" idx="12"/>
          </p:nvPr>
        </p:nvSpPr>
        <p:spPr/>
        <p:txBody>
          <a:bodyPr/>
          <a:lstStyle/>
          <a:p>
            <a:pPr>
              <a:defRPr/>
            </a:pPr>
            <a:fld id="{3C5D6603-4FF6-4548-8BD0-EA4D692A662B}" type="slidenum">
              <a:rPr lang="en-US" smtClean="0"/>
              <a:pPr>
                <a:defRPr/>
              </a:pPr>
              <a:t>45</a:t>
            </a:fld>
            <a:endParaRPr lang="en-US"/>
          </a:p>
        </p:txBody>
      </p:sp>
      <p:sp>
        <p:nvSpPr>
          <p:cNvPr id="5" name="Oval 4"/>
          <p:cNvSpPr/>
          <p:nvPr/>
        </p:nvSpPr>
        <p:spPr>
          <a:xfrm>
            <a:off x="457200" y="4572000"/>
            <a:ext cx="8686800" cy="1600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defRPr/>
            </a:pPr>
            <a:r>
              <a:rPr lang="en-US" dirty="0" smtClean="0"/>
              <a:t>Mexico: 2000-2006</a:t>
            </a:r>
            <a:br>
              <a:rPr lang="en-US" dirty="0" smtClean="0"/>
            </a:br>
            <a:r>
              <a:rPr lang="en-US" dirty="0" smtClean="0"/>
              <a:t>(Esquivel, </a:t>
            </a:r>
            <a:r>
              <a:rPr lang="en-US" dirty="0" err="1" smtClean="0"/>
              <a:t>Lustig</a:t>
            </a:r>
            <a:r>
              <a:rPr lang="en-US" dirty="0" smtClean="0"/>
              <a:t> &amp; Scott, 2009)</a:t>
            </a:r>
            <a:endParaRPr lang="en-US" dirty="0"/>
          </a:p>
        </p:txBody>
      </p:sp>
      <p:sp>
        <p:nvSpPr>
          <p:cNvPr id="3" name="Content Placeholder 2"/>
          <p:cNvSpPr>
            <a:spLocks noGrp="1"/>
          </p:cNvSpPr>
          <p:nvPr>
            <p:ph idx="1"/>
          </p:nvPr>
        </p:nvSpPr>
        <p:spPr>
          <a:xfrm>
            <a:off x="0" y="1524000"/>
            <a:ext cx="9144000" cy="5334000"/>
          </a:xfrm>
        </p:spPr>
        <p:txBody>
          <a:bodyPr>
            <a:normAutofit fontScale="77500" lnSpcReduction="20000"/>
          </a:bodyPr>
          <a:lstStyle/>
          <a:p>
            <a:pPr eaLnBrk="1" hangingPunct="1">
              <a:defRPr/>
            </a:pPr>
            <a:endParaRPr lang="en-US" dirty="0" smtClean="0"/>
          </a:p>
          <a:p>
            <a:pPr eaLnBrk="1" hangingPunct="1">
              <a:defRPr/>
            </a:pPr>
            <a:r>
              <a:rPr lang="en-US" dirty="0" smtClean="0"/>
              <a:t>Decline in labor income inequality:</a:t>
            </a:r>
          </a:p>
          <a:p>
            <a:pPr lvl="1" eaLnBrk="1" hangingPunct="1">
              <a:defRPr/>
            </a:pPr>
            <a:r>
              <a:rPr lang="en-US" dirty="0" smtClean="0"/>
              <a:t>Educational attainment became more equal and returns less steep.</a:t>
            </a:r>
          </a:p>
          <a:p>
            <a:pPr lvl="1" eaLnBrk="1" hangingPunct="1">
              <a:defRPr/>
            </a:pPr>
            <a:r>
              <a:rPr lang="en-US" dirty="0" smtClean="0"/>
              <a:t>The latter seems to be associated with the decline in relative supply of workers with low educational levels. Between 1989 and 2006, the share of workers with less than lower-secondary education fell from 55% to around 33%.</a:t>
            </a:r>
          </a:p>
          <a:p>
            <a:pPr lvl="1" eaLnBrk="1" hangingPunct="1">
              <a:defRPr/>
            </a:pPr>
            <a:r>
              <a:rPr lang="en-US" dirty="0" smtClean="0"/>
              <a:t>It coincides with the period in which government  gave a big push to basic education. </a:t>
            </a:r>
          </a:p>
          <a:p>
            <a:pPr lvl="2" eaLnBrk="1" hangingPunct="1">
              <a:defRPr/>
            </a:pPr>
            <a:r>
              <a:rPr lang="en-US" dirty="0" smtClean="0"/>
              <a:t>Between 1992 and 2002 spending per student in tertiary education expanded in real terms by 7.5 percent while it rose by 63 percent for primary education. </a:t>
            </a:r>
          </a:p>
          <a:p>
            <a:pPr lvl="2" eaLnBrk="1" hangingPunct="1">
              <a:defRPr/>
            </a:pPr>
            <a:r>
              <a:rPr lang="en-US" dirty="0" smtClean="0"/>
              <a:t>The relative ratio of spending per student in tertiary vs. primary education thus declined from a historical maximum of 12 in 1983-1988, to less than 6 in 1994-2000 (by comparison, the average ratio for high-income OECD countries is close to 2).</a:t>
            </a:r>
          </a:p>
          <a:p>
            <a:pPr lvl="1" eaLnBrk="1" hangingPunct="1">
              <a:defRPr/>
            </a:pPr>
            <a:r>
              <a:rPr lang="en-US" dirty="0" smtClean="0"/>
              <a:t>Next two slides show: </a:t>
            </a:r>
            <a:r>
              <a:rPr lang="en-US" dirty="0" err="1" smtClean="0"/>
              <a:t>Gini</a:t>
            </a:r>
            <a:r>
              <a:rPr lang="en-US" dirty="0" smtClean="0"/>
              <a:t> for yrs. of schooling and returns to schooling</a:t>
            </a:r>
          </a:p>
          <a:p>
            <a:pPr lvl="1" eaLnBrk="1" hangingPunct="1">
              <a:defRPr/>
            </a:pPr>
            <a:endParaRPr lang="en-US" dirty="0" smtClean="0"/>
          </a:p>
        </p:txBody>
      </p:sp>
      <p:sp>
        <p:nvSpPr>
          <p:cNvPr id="4" name="Slide Number Placeholder 3"/>
          <p:cNvSpPr>
            <a:spLocks noGrp="1"/>
          </p:cNvSpPr>
          <p:nvPr>
            <p:ph type="sldNum" sz="quarter" idx="12"/>
          </p:nvPr>
        </p:nvSpPr>
        <p:spPr/>
        <p:txBody>
          <a:bodyPr/>
          <a:lstStyle/>
          <a:p>
            <a:pPr>
              <a:defRPr/>
            </a:pPr>
            <a:fld id="{22B2B006-FA46-4014-8FB7-15D4D0D4032E}" type="slidenum">
              <a:rPr lang="en-US" smtClean="0"/>
              <a:pPr>
                <a:defRPr/>
              </a:pPr>
              <a:t>46</a:t>
            </a:fld>
            <a:endParaRPr 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p:cNvPicPr>
            <a:picLocks noChangeAspect="1" noChangeArrowheads="1"/>
          </p:cNvPicPr>
          <p:nvPr/>
        </p:nvPicPr>
        <p:blipFill>
          <a:blip r:embed="rId2" cstate="print"/>
          <a:srcRect/>
          <a:stretch>
            <a:fillRect/>
          </a:stretch>
        </p:blipFill>
        <p:spPr bwMode="auto">
          <a:xfrm>
            <a:off x="609600" y="457200"/>
            <a:ext cx="7315200" cy="5859463"/>
          </a:xfrm>
          <a:prstGeom prst="rect">
            <a:avLst/>
          </a:prstGeom>
          <a:noFill/>
          <a:ln w="9525">
            <a:noFill/>
            <a:miter lim="800000"/>
            <a:headEnd/>
            <a:tailEnd/>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p:cNvPicPr>
            <a:picLocks noChangeAspect="1" noChangeArrowheads="1"/>
          </p:cNvPicPr>
          <p:nvPr/>
        </p:nvPicPr>
        <p:blipFill>
          <a:blip r:embed="rId2" cstate="print"/>
          <a:srcRect/>
          <a:stretch>
            <a:fillRect/>
          </a:stretch>
        </p:blipFill>
        <p:spPr bwMode="auto">
          <a:xfrm>
            <a:off x="762000" y="0"/>
            <a:ext cx="6781800" cy="6551613"/>
          </a:xfrm>
          <a:prstGeom prst="rect">
            <a:avLst/>
          </a:prstGeom>
          <a:noFill/>
          <a:ln w="9525">
            <a:noFill/>
            <a:miter lim="800000"/>
            <a:headEnd/>
            <a:tailEnd/>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defRPr/>
            </a:pPr>
            <a:r>
              <a:rPr lang="en-US" dirty="0" smtClean="0"/>
              <a:t>Decline in non-labor income inequality</a:t>
            </a:r>
            <a:endParaRPr lang="en-US" dirty="0"/>
          </a:p>
        </p:txBody>
      </p:sp>
      <p:sp>
        <p:nvSpPr>
          <p:cNvPr id="3" name="Content Placeholder 2"/>
          <p:cNvSpPr>
            <a:spLocks noGrp="1"/>
          </p:cNvSpPr>
          <p:nvPr>
            <p:ph idx="1"/>
          </p:nvPr>
        </p:nvSpPr>
        <p:spPr/>
        <p:txBody>
          <a:bodyPr>
            <a:normAutofit fontScale="92500" lnSpcReduction="10000"/>
          </a:bodyPr>
          <a:lstStyle/>
          <a:p>
            <a:pPr eaLnBrk="1" hangingPunct="1">
              <a:defRPr/>
            </a:pPr>
            <a:r>
              <a:rPr lang="en-US" dirty="0" smtClean="0"/>
              <a:t>The equalizing contribution of government transfers increased over time (both at the national level as well as for urban and, especially, rural households). By 2006 transfers became the income source with the largest equalizing effect of all the income sources considered.</a:t>
            </a:r>
          </a:p>
          <a:p>
            <a:pPr eaLnBrk="1" hangingPunct="1">
              <a:defRPr/>
            </a:pPr>
            <a:r>
              <a:rPr lang="en-US" dirty="0" smtClean="0"/>
              <a:t>Remittances became more equalizing too but with a smaller effect than government transfers.</a:t>
            </a:r>
          </a:p>
          <a:p>
            <a:pPr eaLnBrk="1" hangingPunct="1">
              <a:defRPr/>
            </a:pPr>
            <a:r>
              <a:rPr lang="en-US" dirty="0" smtClean="0"/>
              <a:t>Both more than offset the increasingly </a:t>
            </a:r>
            <a:r>
              <a:rPr lang="en-US" dirty="0" err="1" smtClean="0"/>
              <a:t>unequalizing</a:t>
            </a:r>
            <a:r>
              <a:rPr lang="en-US" dirty="0" smtClean="0"/>
              <a:t> impact of pensions.</a:t>
            </a:r>
            <a:endParaRPr lang="en-US" dirty="0"/>
          </a:p>
        </p:txBody>
      </p:sp>
      <p:sp>
        <p:nvSpPr>
          <p:cNvPr id="4" name="Slide Number Placeholder 3"/>
          <p:cNvSpPr>
            <a:spLocks noGrp="1"/>
          </p:cNvSpPr>
          <p:nvPr>
            <p:ph type="sldNum" sz="quarter" idx="12"/>
          </p:nvPr>
        </p:nvSpPr>
        <p:spPr/>
        <p:txBody>
          <a:bodyPr/>
          <a:lstStyle/>
          <a:p>
            <a:pPr>
              <a:defRPr/>
            </a:pPr>
            <a:fld id="{838B1D69-1C17-4C73-9716-B12379E7DE69}" type="slidenum">
              <a:rPr lang="en-US" smtClean="0"/>
              <a:pPr>
                <a:defRPr/>
              </a:pPr>
              <a:t>49</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0" hangingPunct="0"/>
            <a:r>
              <a:rPr lang="en-US" sz="4800" dirty="0" err="1" smtClean="0">
                <a:cs typeface="Times New Roman" pitchFamily="18" charset="0"/>
              </a:rPr>
              <a:t>Gini</a:t>
            </a:r>
            <a:r>
              <a:rPr lang="en-US" sz="4800" dirty="0" smtClean="0">
                <a:cs typeface="Times New Roman" pitchFamily="18" charset="0"/>
              </a:rPr>
              <a:t> Coefficient by Region (in %), 2004</a:t>
            </a:r>
            <a:endParaRPr lang="en-US" sz="4800" dirty="0"/>
          </a:p>
        </p:txBody>
      </p:sp>
      <p:pic>
        <p:nvPicPr>
          <p:cNvPr id="4" name="Picture 1"/>
          <p:cNvPicPr>
            <a:picLocks noGrp="1" noChangeAspect="1" noChangeArrowheads="1"/>
          </p:cNvPicPr>
          <p:nvPr>
            <p:ph idx="1"/>
          </p:nvPr>
        </p:nvPicPr>
        <p:blipFill>
          <a:blip r:embed="rId2" cstate="print"/>
          <a:srcRect/>
          <a:stretch>
            <a:fillRect/>
          </a:stretch>
        </p:blipFill>
        <p:spPr bwMode="auto">
          <a:xfrm>
            <a:off x="395536" y="1579387"/>
            <a:ext cx="8424936" cy="5060099"/>
          </a:xfrm>
          <a:prstGeom prst="rect">
            <a:avLst/>
          </a:prstGeom>
          <a:noFill/>
          <a:ln w="9525">
            <a:noFill/>
            <a:miter lim="800000"/>
            <a:headEnd/>
            <a:tailEnd/>
          </a:ln>
        </p:spPr>
      </p:pic>
      <p:cxnSp>
        <p:nvCxnSpPr>
          <p:cNvPr id="5" name="Straight Arrow Connector 4"/>
          <p:cNvCxnSpPr/>
          <p:nvPr/>
        </p:nvCxnSpPr>
        <p:spPr>
          <a:xfrm>
            <a:off x="2267744" y="1268760"/>
            <a:ext cx="5832648" cy="93610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Slide Number Placeholder 7"/>
          <p:cNvSpPr>
            <a:spLocks noGrp="1"/>
          </p:cNvSpPr>
          <p:nvPr>
            <p:ph type="sldNum" sz="quarter" idx="12"/>
          </p:nvPr>
        </p:nvSpPr>
        <p:spPr/>
        <p:txBody>
          <a:bodyPr/>
          <a:lstStyle/>
          <a:p>
            <a:fld id="{F0199905-B910-433B-A8EE-6F7BD097F5F2}" type="slidenum">
              <a:rPr lang="es-MX" smtClean="0"/>
              <a:pPr/>
              <a:t>5</a:t>
            </a:fld>
            <a:endParaRPr lang="es-MX"/>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defRPr/>
            </a:pPr>
            <a:r>
              <a:rPr lang="en-US" dirty="0" smtClean="0"/>
              <a:t>Decline in non-labor income inequality</a:t>
            </a:r>
            <a:endParaRPr lang="en-US" dirty="0"/>
          </a:p>
        </p:txBody>
      </p:sp>
      <p:sp>
        <p:nvSpPr>
          <p:cNvPr id="3" name="Content Placeholder 2"/>
          <p:cNvSpPr>
            <a:spLocks noGrp="1"/>
          </p:cNvSpPr>
          <p:nvPr>
            <p:ph idx="1"/>
          </p:nvPr>
        </p:nvSpPr>
        <p:spPr/>
        <p:txBody>
          <a:bodyPr>
            <a:normAutofit fontScale="92500" lnSpcReduction="10000"/>
          </a:bodyPr>
          <a:lstStyle/>
          <a:p>
            <a:pPr eaLnBrk="1" hangingPunct="1">
              <a:defRPr/>
            </a:pPr>
            <a:r>
              <a:rPr lang="en-US" dirty="0" smtClean="0"/>
              <a:t>The sharp rise in the role and equalizing impact of public transfers was a consequence of a significant policy shift in 1997, when the government launched the conditional cash transfer program </a:t>
            </a:r>
            <a:r>
              <a:rPr lang="en-US" i="1" dirty="0" err="1" smtClean="0"/>
              <a:t>Progresa</a:t>
            </a:r>
            <a:r>
              <a:rPr lang="en-US" i="1" dirty="0" smtClean="0"/>
              <a:t>/</a:t>
            </a:r>
            <a:r>
              <a:rPr lang="en-US" i="1" dirty="0" err="1" smtClean="0"/>
              <a:t>Oportunidades</a:t>
            </a:r>
            <a:r>
              <a:rPr lang="en-US" dirty="0" smtClean="0"/>
              <a:t>. </a:t>
            </a:r>
          </a:p>
          <a:p>
            <a:pPr eaLnBrk="1" hangingPunct="1">
              <a:defRPr/>
            </a:pPr>
            <a:r>
              <a:rPr lang="en-US" dirty="0" smtClean="0"/>
              <a:t>During 1996-2006 the size of public transfers increased; they became more equally distributed among recipients, and the recipients of transfers increasingly belonged to relatively poorer segments of the population. </a:t>
            </a:r>
          </a:p>
          <a:p>
            <a:pPr eaLnBrk="1" hangingPunct="1">
              <a:defRPr/>
            </a:pPr>
            <a:endParaRPr lang="en-US" dirty="0"/>
          </a:p>
        </p:txBody>
      </p:sp>
      <p:sp>
        <p:nvSpPr>
          <p:cNvPr id="4" name="Slide Number Placeholder 3"/>
          <p:cNvSpPr>
            <a:spLocks noGrp="1"/>
          </p:cNvSpPr>
          <p:nvPr>
            <p:ph type="sldNum" sz="quarter" idx="12"/>
          </p:nvPr>
        </p:nvSpPr>
        <p:spPr/>
        <p:txBody>
          <a:bodyPr/>
          <a:lstStyle/>
          <a:p>
            <a:pPr>
              <a:defRPr/>
            </a:pPr>
            <a:fld id="{5D82C805-7FCA-4B70-AA2D-15F8FFCD2DBA}" type="slidenum">
              <a:rPr lang="en-US" smtClean="0"/>
              <a:pPr>
                <a:defRPr/>
              </a:pPr>
              <a:t>50</a:t>
            </a:fld>
            <a:endParaRPr lang="en-US"/>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01221B4D-805D-486F-874D-80809EEA552E}" type="slidenum">
              <a:rPr lang="en-US" smtClean="0"/>
              <a:pPr>
                <a:defRPr/>
              </a:pPr>
              <a:t>51</a:t>
            </a:fld>
            <a:endParaRPr lang="en-US"/>
          </a:p>
        </p:txBody>
      </p:sp>
      <p:pic>
        <p:nvPicPr>
          <p:cNvPr id="60419" name="Picture 2"/>
          <p:cNvPicPr>
            <a:picLocks noChangeAspect="1" noChangeArrowheads="1"/>
          </p:cNvPicPr>
          <p:nvPr/>
        </p:nvPicPr>
        <p:blipFill>
          <a:blip r:embed="rId2" cstate="print"/>
          <a:srcRect/>
          <a:stretch>
            <a:fillRect/>
          </a:stretch>
        </p:blipFill>
        <p:spPr bwMode="auto">
          <a:xfrm>
            <a:off x="914400" y="381000"/>
            <a:ext cx="7543800" cy="6019800"/>
          </a:xfrm>
          <a:prstGeom prst="rect">
            <a:avLst/>
          </a:prstGeom>
          <a:noFill/>
          <a:ln w="9525">
            <a:noFill/>
            <a:miter lim="800000"/>
            <a:headEnd/>
            <a:tailEnd/>
          </a:ln>
        </p:spPr>
      </p:pic>
      <p:cxnSp>
        <p:nvCxnSpPr>
          <p:cNvPr id="5" name="Straight Arrow Connector 4"/>
          <p:cNvCxnSpPr/>
          <p:nvPr/>
        </p:nvCxnSpPr>
        <p:spPr>
          <a:xfrm flipV="1">
            <a:off x="4343400" y="5638800"/>
            <a:ext cx="1219200" cy="9906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5400000" flipH="1" flipV="1">
            <a:off x="6591300" y="5829300"/>
            <a:ext cx="685800" cy="6096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429000" y="1066800"/>
            <a:ext cx="29718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defRPr/>
            </a:pPr>
            <a:r>
              <a:rPr lang="en-US" dirty="0" smtClean="0"/>
              <a:t>Peru: 1997-2006</a:t>
            </a:r>
            <a:br>
              <a:rPr lang="en-US" dirty="0" smtClean="0"/>
            </a:br>
            <a:r>
              <a:rPr lang="en-US" dirty="0" smtClean="0"/>
              <a:t>(Jaramillo &amp; </a:t>
            </a:r>
            <a:r>
              <a:rPr lang="en-US" dirty="0" err="1" smtClean="0"/>
              <a:t>Saavedra</a:t>
            </a:r>
            <a:r>
              <a:rPr lang="en-US" dirty="0" smtClean="0"/>
              <a:t>, 2009)</a:t>
            </a:r>
            <a:endParaRPr lang="en-US" dirty="0"/>
          </a:p>
        </p:txBody>
      </p:sp>
      <p:sp>
        <p:nvSpPr>
          <p:cNvPr id="3" name="Content Placeholder 2"/>
          <p:cNvSpPr>
            <a:spLocks noGrp="1"/>
          </p:cNvSpPr>
          <p:nvPr>
            <p:ph idx="1"/>
          </p:nvPr>
        </p:nvSpPr>
        <p:spPr/>
        <p:txBody>
          <a:bodyPr>
            <a:normAutofit fontScale="92500" lnSpcReduction="20000"/>
          </a:bodyPr>
          <a:lstStyle/>
          <a:p>
            <a:pPr eaLnBrk="1" hangingPunct="1">
              <a:defRPr/>
            </a:pPr>
            <a:r>
              <a:rPr lang="en-US" dirty="0" smtClean="0"/>
              <a:t>Labor income inequality:</a:t>
            </a:r>
          </a:p>
          <a:p>
            <a:pPr lvl="1" eaLnBrk="1" hangingPunct="1">
              <a:defRPr/>
            </a:pPr>
            <a:r>
              <a:rPr lang="en-US" dirty="0" smtClean="0"/>
              <a:t>Changes in educational structure were equalizing at the household and individual workers levels.</a:t>
            </a:r>
          </a:p>
          <a:p>
            <a:pPr lvl="1" eaLnBrk="1" hangingPunct="1">
              <a:defRPr/>
            </a:pPr>
            <a:r>
              <a:rPr lang="en-US" dirty="0" smtClean="0"/>
              <a:t>Changes in returns to education, however, were equalizing at the individual workers level but not at the household level. Changes in </a:t>
            </a:r>
            <a:r>
              <a:rPr lang="en-US" dirty="0" err="1" smtClean="0"/>
              <a:t>assortative</a:t>
            </a:r>
            <a:r>
              <a:rPr lang="en-US" dirty="0" smtClean="0"/>
              <a:t> matching might have been a factor.</a:t>
            </a:r>
          </a:p>
          <a:p>
            <a:pPr lvl="1" eaLnBrk="1" hangingPunct="1">
              <a:defRPr/>
            </a:pPr>
            <a:r>
              <a:rPr lang="en-US" dirty="0" smtClean="0"/>
              <a:t> Earnings gap by skill narrowed at the individual workers level as in the other countries. Fading out of skill-biased technical change and a more equal distribution of education/educational upgrading.</a:t>
            </a:r>
          </a:p>
          <a:p>
            <a:pPr lvl="1" eaLnBrk="1" hangingPunct="1">
              <a:defRPr/>
            </a:pPr>
            <a:r>
              <a:rPr lang="en-US" dirty="0" smtClean="0"/>
              <a:t>Next two slides show the </a:t>
            </a:r>
            <a:r>
              <a:rPr lang="en-US" dirty="0" err="1" smtClean="0"/>
              <a:t>Gini</a:t>
            </a:r>
            <a:r>
              <a:rPr lang="en-US" dirty="0" smtClean="0"/>
              <a:t> for years of schooling and the returns to schooling.</a:t>
            </a:r>
            <a:endParaRPr lang="en-US" dirty="0"/>
          </a:p>
        </p:txBody>
      </p:sp>
      <p:sp>
        <p:nvSpPr>
          <p:cNvPr id="4" name="Slide Number Placeholder 3"/>
          <p:cNvSpPr>
            <a:spLocks noGrp="1"/>
          </p:cNvSpPr>
          <p:nvPr>
            <p:ph type="sldNum" sz="quarter" idx="12"/>
          </p:nvPr>
        </p:nvSpPr>
        <p:spPr/>
        <p:txBody>
          <a:bodyPr/>
          <a:lstStyle/>
          <a:p>
            <a:pPr>
              <a:defRPr/>
            </a:pPr>
            <a:fld id="{77BEA7F0-B50B-4400-BF8B-63A56D8333C0}" type="slidenum">
              <a:rPr lang="en-US" smtClean="0"/>
              <a:pPr>
                <a:defRPr/>
              </a:pPr>
              <a:t>52</a:t>
            </a:fld>
            <a:endParaRPr lang="en-US"/>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Peru: </a:t>
            </a:r>
            <a:r>
              <a:rPr lang="en-US" dirty="0" err="1" smtClean="0"/>
              <a:t>Gini</a:t>
            </a:r>
            <a:r>
              <a:rPr lang="en-US" dirty="0" smtClean="0"/>
              <a:t> coefficient for yrs of schooling</a:t>
            </a:r>
            <a:endParaRPr lang="en-US" dirty="0"/>
          </a:p>
        </p:txBody>
      </p:sp>
      <p:sp>
        <p:nvSpPr>
          <p:cNvPr id="4" name="Slide Number Placeholder 3"/>
          <p:cNvSpPr>
            <a:spLocks noGrp="1"/>
          </p:cNvSpPr>
          <p:nvPr>
            <p:ph type="sldNum" sz="quarter" idx="12"/>
          </p:nvPr>
        </p:nvSpPr>
        <p:spPr/>
        <p:txBody>
          <a:bodyPr/>
          <a:lstStyle/>
          <a:p>
            <a:fld id="{F0199905-B910-433B-A8EE-6F7BD097F5F2}" type="slidenum">
              <a:rPr lang="es-MX" smtClean="0"/>
              <a:pPr/>
              <a:t>53</a:t>
            </a:fld>
            <a:endParaRPr lang="es-MX"/>
          </a:p>
        </p:txBody>
      </p:sp>
      <p:pic>
        <p:nvPicPr>
          <p:cNvPr id="5" name="Picture 2"/>
          <p:cNvPicPr>
            <a:picLocks noGrp="1" noChangeAspect="1" noChangeArrowheads="1"/>
          </p:cNvPicPr>
          <p:nvPr>
            <p:ph idx="1"/>
          </p:nvPr>
        </p:nvPicPr>
        <p:blipFill>
          <a:blip r:embed="rId2" cstate="print"/>
          <a:srcRect/>
          <a:stretch>
            <a:fillRect/>
          </a:stretch>
        </p:blipFill>
        <p:spPr bwMode="auto">
          <a:xfrm>
            <a:off x="1115616" y="1412776"/>
            <a:ext cx="6408712" cy="5240457"/>
          </a:xfrm>
          <a:prstGeom prst="rect">
            <a:avLst/>
          </a:prstGeom>
          <a:noFill/>
          <a:ln w="9525">
            <a:noFill/>
            <a:miter lim="800000"/>
            <a:headEnd/>
            <a:tailEnd/>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Peru: Returns to Schooling</a:t>
            </a:r>
            <a:endParaRPr lang="en-US" dirty="0"/>
          </a:p>
        </p:txBody>
      </p:sp>
      <p:sp>
        <p:nvSpPr>
          <p:cNvPr id="4" name="Slide Number Placeholder 3"/>
          <p:cNvSpPr>
            <a:spLocks noGrp="1"/>
          </p:cNvSpPr>
          <p:nvPr>
            <p:ph type="sldNum" sz="quarter" idx="12"/>
          </p:nvPr>
        </p:nvSpPr>
        <p:spPr/>
        <p:txBody>
          <a:bodyPr/>
          <a:lstStyle/>
          <a:p>
            <a:fld id="{F0199905-B910-433B-A8EE-6F7BD097F5F2}" type="slidenum">
              <a:rPr lang="es-MX" smtClean="0"/>
              <a:pPr/>
              <a:t>54</a:t>
            </a:fld>
            <a:endParaRPr lang="es-MX"/>
          </a:p>
        </p:txBody>
      </p:sp>
      <p:pic>
        <p:nvPicPr>
          <p:cNvPr id="5" name="Picture 2"/>
          <p:cNvPicPr>
            <a:picLocks noGrp="1" noChangeAspect="1" noChangeArrowheads="1"/>
          </p:cNvPicPr>
          <p:nvPr>
            <p:ph idx="1"/>
          </p:nvPr>
        </p:nvPicPr>
        <p:blipFill>
          <a:blip r:embed="rId2" cstate="print"/>
          <a:srcRect/>
          <a:stretch>
            <a:fillRect/>
          </a:stretch>
        </p:blipFill>
        <p:spPr bwMode="auto">
          <a:xfrm>
            <a:off x="1475656" y="1556792"/>
            <a:ext cx="5544616" cy="5113687"/>
          </a:xfrm>
          <a:prstGeom prst="rect">
            <a:avLst/>
          </a:prstGeom>
          <a:noFill/>
          <a:ln w="9525">
            <a:noFill/>
            <a:miter lim="800000"/>
            <a:headEnd/>
            <a:tailEnd/>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554162"/>
          </a:xfrm>
        </p:spPr>
        <p:txBody>
          <a:bodyPr>
            <a:normAutofit fontScale="90000"/>
          </a:bodyPr>
          <a:lstStyle/>
          <a:p>
            <a:pPr eaLnBrk="1" hangingPunct="1">
              <a:defRPr/>
            </a:pPr>
            <a:r>
              <a:rPr lang="en-US" dirty="0" smtClean="0"/>
              <a:t>Peru: Decline </a:t>
            </a:r>
            <a:r>
              <a:rPr lang="en-US" dirty="0" smtClean="0"/>
              <a:t>in non-labor income inequality: progressivity rose in non-monetary transfers</a:t>
            </a:r>
            <a:endParaRPr lang="en-US" dirty="0"/>
          </a:p>
        </p:txBody>
      </p:sp>
      <p:sp>
        <p:nvSpPr>
          <p:cNvPr id="4" name="Slide Number Placeholder 3"/>
          <p:cNvSpPr>
            <a:spLocks noGrp="1"/>
          </p:cNvSpPr>
          <p:nvPr>
            <p:ph type="sldNum" sz="quarter" idx="12"/>
          </p:nvPr>
        </p:nvSpPr>
        <p:spPr/>
        <p:txBody>
          <a:bodyPr/>
          <a:lstStyle/>
          <a:p>
            <a:pPr>
              <a:defRPr/>
            </a:pPr>
            <a:fld id="{3E021687-8EB8-4879-9F2E-931C8AEC4547}" type="slidenum">
              <a:rPr lang="en-US" smtClean="0"/>
              <a:pPr>
                <a:defRPr/>
              </a:pPr>
              <a:t>55</a:t>
            </a:fld>
            <a:endParaRPr lang="en-US"/>
          </a:p>
        </p:txBody>
      </p:sp>
      <p:pic>
        <p:nvPicPr>
          <p:cNvPr id="64516" name="Picture 2"/>
          <p:cNvPicPr>
            <a:picLocks noGrp="1" noChangeAspect="1" noChangeArrowheads="1"/>
          </p:cNvPicPr>
          <p:nvPr>
            <p:ph idx="1"/>
          </p:nvPr>
        </p:nvPicPr>
        <p:blipFill>
          <a:blip r:embed="rId2" cstate="print"/>
          <a:srcRect/>
          <a:stretch>
            <a:fillRect/>
          </a:stretch>
        </p:blipFill>
        <p:spPr>
          <a:xfrm>
            <a:off x="457200" y="2057400"/>
            <a:ext cx="7813675" cy="4525963"/>
          </a:xfrm>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defRPr/>
            </a:pPr>
            <a:r>
              <a:rPr lang="en-US" dirty="0" smtClean="0"/>
              <a:t>Why has inequality declined? Main findings</a:t>
            </a:r>
            <a:endParaRPr lang="en-US" dirty="0"/>
          </a:p>
        </p:txBody>
      </p:sp>
      <p:sp>
        <p:nvSpPr>
          <p:cNvPr id="3" name="Content Placeholder 2"/>
          <p:cNvSpPr>
            <a:spLocks noGrp="1"/>
          </p:cNvSpPr>
          <p:nvPr>
            <p:ph idx="1"/>
          </p:nvPr>
        </p:nvSpPr>
        <p:spPr>
          <a:xfrm>
            <a:off x="457200" y="1600200"/>
            <a:ext cx="8686800" cy="5486400"/>
          </a:xfrm>
        </p:spPr>
        <p:txBody>
          <a:bodyPr>
            <a:normAutofit fontScale="92500" lnSpcReduction="20000"/>
          </a:bodyPr>
          <a:lstStyle/>
          <a:p>
            <a:pPr eaLnBrk="1" hangingPunct="1">
              <a:defRPr/>
            </a:pPr>
            <a:r>
              <a:rPr lang="en-US" b="1" dirty="0" smtClean="0"/>
              <a:t>Educational upgrading and a more equal distribution of educational attainment have been equalizing (quantity effect). No “paradox of progress” this time.</a:t>
            </a:r>
          </a:p>
          <a:p>
            <a:pPr eaLnBrk="1" hangingPunct="1">
              <a:defRPr/>
            </a:pPr>
            <a:r>
              <a:rPr lang="en-US" b="1" dirty="0" smtClean="0"/>
              <a:t>Changes in the steepness of the returns to education curve have been equalizing at the individual workers level (price effect). Except for Peru, they have been equalizing at the household level too. </a:t>
            </a:r>
          </a:p>
          <a:p>
            <a:pPr eaLnBrk="1" hangingPunct="1">
              <a:defRPr/>
            </a:pPr>
            <a:r>
              <a:rPr lang="en-US" b="1" dirty="0" smtClean="0"/>
              <a:t>Changes in government transfers were equalizing: more progressive government transfers (monetary and in-kind transfers); expansion of coverage, increase in the amount of transfers per capita, better targeting.</a:t>
            </a:r>
          </a:p>
          <a:p>
            <a:pPr eaLnBrk="1" hangingPunct="1">
              <a:defRPr/>
            </a:pPr>
            <a:endParaRPr lang="en-US" b="1" dirty="0" smtClean="0"/>
          </a:p>
        </p:txBody>
      </p:sp>
      <p:sp>
        <p:nvSpPr>
          <p:cNvPr id="4" name="Slide Number Placeholder 3"/>
          <p:cNvSpPr>
            <a:spLocks noGrp="1"/>
          </p:cNvSpPr>
          <p:nvPr>
            <p:ph type="sldNum" sz="quarter" idx="12"/>
          </p:nvPr>
        </p:nvSpPr>
        <p:spPr/>
        <p:txBody>
          <a:bodyPr/>
          <a:lstStyle/>
          <a:p>
            <a:pPr>
              <a:defRPr/>
            </a:pPr>
            <a:fld id="{C5012254-0578-4AA6-99FE-EBC432D040AB}" type="slidenum">
              <a:rPr lang="en-US" smtClean="0"/>
              <a:pPr>
                <a:defRPr/>
              </a:pPr>
              <a:t>56</a:t>
            </a:fld>
            <a:endParaRPr lang="en-US"/>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p:cNvPicPr>
            <a:picLocks noChangeAspect="1" noChangeArrowheads="1"/>
          </p:cNvPicPr>
          <p:nvPr/>
        </p:nvPicPr>
        <p:blipFill>
          <a:blip r:embed="rId2" cstate="print"/>
          <a:srcRect/>
          <a:stretch>
            <a:fillRect/>
          </a:stretch>
        </p:blipFill>
        <p:spPr bwMode="auto">
          <a:xfrm>
            <a:off x="457200" y="0"/>
            <a:ext cx="7781925" cy="8020050"/>
          </a:xfrm>
          <a:prstGeom prst="rect">
            <a:avLst/>
          </a:prstGeom>
          <a:noFill/>
          <a:ln w="9525">
            <a:noFill/>
            <a:miter lim="800000"/>
            <a:headEnd/>
            <a:tailEnd/>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F672B40B-87C1-475C-AC8F-BF68BDB8C850}" type="slidenum">
              <a:rPr lang="en-US"/>
              <a:pPr>
                <a:defRPr/>
              </a:pPr>
              <a:t>58</a:t>
            </a:fld>
            <a:endParaRPr lang="en-US"/>
          </a:p>
        </p:txBody>
      </p:sp>
      <p:pic>
        <p:nvPicPr>
          <p:cNvPr id="67587" name="Picture 4"/>
          <p:cNvPicPr>
            <a:picLocks noChangeAspect="1" noChangeArrowheads="1"/>
          </p:cNvPicPr>
          <p:nvPr/>
        </p:nvPicPr>
        <p:blipFill>
          <a:blip r:embed="rId3" cstate="print"/>
          <a:srcRect/>
          <a:stretch>
            <a:fillRect/>
          </a:stretch>
        </p:blipFill>
        <p:spPr bwMode="auto">
          <a:xfrm>
            <a:off x="876300" y="0"/>
            <a:ext cx="7734300" cy="6629400"/>
          </a:xfrm>
          <a:prstGeom prst="rect">
            <a:avLst/>
          </a:prstGeom>
          <a:noFill/>
          <a:ln w="9525">
            <a:noFill/>
            <a:miter lim="800000"/>
            <a:headEnd/>
            <a:tailEnd/>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p:cNvPicPr>
            <a:picLocks noChangeAspect="1" noChangeArrowheads="1"/>
          </p:cNvPicPr>
          <p:nvPr/>
        </p:nvPicPr>
        <p:blipFill>
          <a:blip r:embed="rId2" cstate="print"/>
          <a:srcRect/>
          <a:stretch>
            <a:fillRect/>
          </a:stretch>
        </p:blipFill>
        <p:spPr bwMode="auto">
          <a:xfrm>
            <a:off x="228600" y="1143000"/>
            <a:ext cx="8305800" cy="381000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685800" y="2650"/>
            <a:ext cx="7620000" cy="1323439"/>
          </a:xfrm>
          <a:prstGeom prst="rect">
            <a:avLst/>
          </a:prstGeom>
          <a:solidFill>
            <a:schemeClr val="tx1"/>
          </a:solidFill>
          <a:ln w="9525">
            <a:noFill/>
            <a:miter lim="800000"/>
            <a:headEnd/>
            <a:tailEnd/>
          </a:ln>
        </p:spPr>
        <p:txBody>
          <a:bodyPr anchor="ctr">
            <a:spAutoFit/>
          </a:bodyPr>
          <a:lstStyle/>
          <a:p>
            <a:pPr algn="ctr"/>
            <a:endParaRPr lang="en-US" sz="4000" dirty="0">
              <a:solidFill>
                <a:srgbClr val="FFC000"/>
              </a:solidFill>
            </a:endParaRPr>
          </a:p>
          <a:p>
            <a:pPr algn="ctr" eaLnBrk="0" hangingPunct="0"/>
            <a:r>
              <a:rPr lang="en-US" sz="4000" b="1" dirty="0" smtClean="0">
                <a:solidFill>
                  <a:srgbClr val="FFC000"/>
                </a:solidFill>
                <a:cs typeface="Times New Roman" pitchFamily="18" charset="0"/>
              </a:rPr>
              <a:t>Excess Inequality (IDB, 2011)</a:t>
            </a:r>
            <a:endParaRPr lang="en-US" sz="4000" b="1" dirty="0">
              <a:solidFill>
                <a:srgbClr val="FFC000"/>
              </a:solidFill>
            </a:endParaRPr>
          </a:p>
        </p:txBody>
      </p:sp>
      <p:sp>
        <p:nvSpPr>
          <p:cNvPr id="4" name="Slide Number Placeholder 3"/>
          <p:cNvSpPr>
            <a:spLocks noGrp="1"/>
          </p:cNvSpPr>
          <p:nvPr>
            <p:ph type="sldNum" sz="quarter" idx="12"/>
          </p:nvPr>
        </p:nvSpPr>
        <p:spPr/>
        <p:txBody>
          <a:bodyPr/>
          <a:lstStyle/>
          <a:p>
            <a:pPr>
              <a:defRPr/>
            </a:pPr>
            <a:fld id="{2F835CD7-4407-44EA-A9BA-92063B16B068}" type="slidenum">
              <a:rPr lang="en-US" smtClean="0"/>
              <a:pPr>
                <a:defRPr/>
              </a:pPr>
              <a:t>6</a:t>
            </a:fld>
            <a:endParaRPr lang="en-US"/>
          </a:p>
        </p:txBody>
      </p:sp>
      <p:pic>
        <p:nvPicPr>
          <p:cNvPr id="1026" name="Picture 2"/>
          <p:cNvPicPr>
            <a:picLocks noChangeAspect="1" noChangeArrowheads="1"/>
          </p:cNvPicPr>
          <p:nvPr/>
        </p:nvPicPr>
        <p:blipFill>
          <a:blip r:embed="rId2" cstate="print"/>
          <a:srcRect/>
          <a:stretch>
            <a:fillRect/>
          </a:stretch>
        </p:blipFill>
        <p:spPr bwMode="auto">
          <a:xfrm>
            <a:off x="381000" y="1676400"/>
            <a:ext cx="7924800" cy="48196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defRPr/>
            </a:pPr>
            <a:r>
              <a:rPr lang="en-US" dirty="0" smtClean="0"/>
              <a:t>Why has the skill premium declined?</a:t>
            </a:r>
            <a:endParaRPr lang="en-US" dirty="0"/>
          </a:p>
        </p:txBody>
      </p:sp>
      <p:sp>
        <p:nvSpPr>
          <p:cNvPr id="69635" name="Content Placeholder 2"/>
          <p:cNvSpPr>
            <a:spLocks noGrp="1"/>
          </p:cNvSpPr>
          <p:nvPr>
            <p:ph idx="1"/>
          </p:nvPr>
        </p:nvSpPr>
        <p:spPr>
          <a:xfrm>
            <a:off x="457200" y="1371600"/>
            <a:ext cx="8686800" cy="5715000"/>
          </a:xfrm>
        </p:spPr>
        <p:txBody>
          <a:bodyPr/>
          <a:lstStyle/>
          <a:p>
            <a:pPr eaLnBrk="1" hangingPunct="1"/>
            <a:r>
              <a:rPr lang="en-US" b="1" i="1" smtClean="0"/>
              <a:t>Increase in relative demand for skilled labor petered out:</a:t>
            </a:r>
            <a:r>
              <a:rPr lang="en-US" b="1" smtClean="0"/>
              <a:t> Fading of the unequalizing effect of skill-biased technical change in the 1990s: Argentina, Mexico &amp; Peru. </a:t>
            </a:r>
          </a:p>
          <a:p>
            <a:pPr eaLnBrk="1" hangingPunct="1"/>
            <a:endParaRPr lang="en-US" b="1" smtClean="0"/>
          </a:p>
          <a:p>
            <a:pPr eaLnBrk="1" hangingPunct="1"/>
            <a:r>
              <a:rPr lang="en-US" b="1" i="1" smtClean="0"/>
              <a:t>Decline in relative supply of low-skilled workers:</a:t>
            </a:r>
            <a:r>
              <a:rPr lang="en-US" b="1" smtClean="0"/>
              <a:t> Expansion of basic education since the 1990s: Brazil, Mexico and Peru .</a:t>
            </a:r>
          </a:p>
        </p:txBody>
      </p:sp>
      <p:sp>
        <p:nvSpPr>
          <p:cNvPr id="4" name="Slide Number Placeholder 3"/>
          <p:cNvSpPr>
            <a:spLocks noGrp="1"/>
          </p:cNvSpPr>
          <p:nvPr>
            <p:ph type="sldNum" sz="quarter" idx="12"/>
          </p:nvPr>
        </p:nvSpPr>
        <p:spPr/>
        <p:txBody>
          <a:bodyPr/>
          <a:lstStyle/>
          <a:p>
            <a:pPr>
              <a:defRPr/>
            </a:pPr>
            <a:fld id="{FC23C1DB-138B-4379-B1DD-5B42E0A1ECA9}" type="slidenum">
              <a:rPr lang="en-US" smtClean="0"/>
              <a:pPr>
                <a:defRPr/>
              </a:pPr>
              <a:t>60</a:t>
            </a:fld>
            <a:endParaRPr lang="en-US"/>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FBA7DF87-0B24-402A-B866-C0934A81E978}" type="slidenum">
              <a:rPr lang="en-US"/>
              <a:pPr>
                <a:defRPr/>
              </a:pPr>
              <a:t>61</a:t>
            </a:fld>
            <a:endParaRPr lang="en-US"/>
          </a:p>
        </p:txBody>
      </p:sp>
      <p:pic>
        <p:nvPicPr>
          <p:cNvPr id="70659" name="Picture 2"/>
          <p:cNvPicPr>
            <a:picLocks noChangeAspect="1" noChangeArrowheads="1"/>
          </p:cNvPicPr>
          <p:nvPr/>
        </p:nvPicPr>
        <p:blipFill>
          <a:blip r:embed="rId2" cstate="print"/>
          <a:srcRect/>
          <a:stretch>
            <a:fillRect/>
          </a:stretch>
        </p:blipFill>
        <p:spPr bwMode="auto">
          <a:xfrm>
            <a:off x="-47625" y="119063"/>
            <a:ext cx="8886825" cy="6738937"/>
          </a:xfrm>
          <a:prstGeom prst="rect">
            <a:avLst/>
          </a:prstGeom>
          <a:noFill/>
          <a:ln w="9525">
            <a:noFill/>
            <a:miter lim="800000"/>
            <a:headEnd/>
            <a:tailEnd/>
          </a:ln>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p:cNvPicPr>
            <a:picLocks noChangeAspect="1" noChangeArrowheads="1"/>
          </p:cNvPicPr>
          <p:nvPr/>
        </p:nvPicPr>
        <p:blipFill>
          <a:blip r:embed="rId2" cstate="print"/>
          <a:srcRect/>
          <a:stretch>
            <a:fillRect/>
          </a:stretch>
        </p:blipFill>
        <p:spPr bwMode="auto">
          <a:xfrm>
            <a:off x="381000" y="1066800"/>
            <a:ext cx="8458200" cy="4800600"/>
          </a:xfrm>
          <a:prstGeom prst="rect">
            <a:avLst/>
          </a:prstGeom>
          <a:noFill/>
          <a:ln w="9525">
            <a:noFill/>
            <a:miter lim="800000"/>
            <a:headEnd/>
            <a:tailEnd/>
          </a:ln>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defRPr/>
            </a:pPr>
            <a:r>
              <a:rPr lang="en-US" dirty="0" smtClean="0"/>
              <a:t>Why has earnings inequality declined? </a:t>
            </a:r>
            <a:endParaRPr lang="en-US" dirty="0"/>
          </a:p>
        </p:txBody>
      </p:sp>
      <p:sp>
        <p:nvSpPr>
          <p:cNvPr id="72707" name="Content Placeholder 2"/>
          <p:cNvSpPr>
            <a:spLocks noGrp="1"/>
          </p:cNvSpPr>
          <p:nvPr>
            <p:ph idx="1"/>
          </p:nvPr>
        </p:nvSpPr>
        <p:spPr>
          <a:xfrm>
            <a:off x="457200" y="1600200"/>
            <a:ext cx="8686800" cy="5486400"/>
          </a:xfrm>
        </p:spPr>
        <p:txBody>
          <a:bodyPr/>
          <a:lstStyle/>
          <a:p>
            <a:pPr eaLnBrk="1" hangingPunct="1">
              <a:buFont typeface="Wingdings 2" pitchFamily="18" charset="2"/>
              <a:buNone/>
            </a:pPr>
            <a:endParaRPr lang="en-US" b="1" dirty="0" smtClean="0"/>
          </a:p>
          <a:p>
            <a:pPr eaLnBrk="1" hangingPunct="1">
              <a:buFont typeface="Wingdings 2" pitchFamily="18" charset="2"/>
              <a:buNone/>
            </a:pPr>
            <a:r>
              <a:rPr lang="en-US" b="1" dirty="0" smtClean="0"/>
              <a:t>Other effects:</a:t>
            </a:r>
          </a:p>
          <a:p>
            <a:pPr eaLnBrk="1" hangingPunct="1"/>
            <a:r>
              <a:rPr lang="en-US" b="1" i="1" dirty="0" smtClean="0"/>
              <a:t>Decline in spatial labor market segmentation</a:t>
            </a:r>
            <a:r>
              <a:rPr lang="en-US" b="1" dirty="0" smtClean="0"/>
              <a:t> in Brazil.</a:t>
            </a:r>
          </a:p>
          <a:p>
            <a:pPr eaLnBrk="1" hangingPunct="1"/>
            <a:r>
              <a:rPr lang="en-US" b="1" dirty="0" smtClean="0"/>
              <a:t>In </a:t>
            </a:r>
            <a:r>
              <a:rPr lang="en-US" b="1" dirty="0" smtClean="0"/>
              <a:t>Argentina</a:t>
            </a:r>
            <a:r>
              <a:rPr lang="en-US" b="1" dirty="0" smtClean="0"/>
              <a:t>, the decline also driven by a pro-union government stance and by the impetus to low-skill intensive sectors from devaluation. In Brazil, increase in minimum wages.  </a:t>
            </a:r>
          </a:p>
        </p:txBody>
      </p:sp>
      <p:sp>
        <p:nvSpPr>
          <p:cNvPr id="4" name="Slide Number Placeholder 3"/>
          <p:cNvSpPr>
            <a:spLocks noGrp="1"/>
          </p:cNvSpPr>
          <p:nvPr>
            <p:ph type="sldNum" sz="quarter" idx="12"/>
          </p:nvPr>
        </p:nvSpPr>
        <p:spPr/>
        <p:txBody>
          <a:bodyPr/>
          <a:lstStyle/>
          <a:p>
            <a:pPr>
              <a:defRPr/>
            </a:pPr>
            <a:fld id="{D68612B1-8AF6-4F70-B87B-71837BF1BBED}" type="slidenum">
              <a:rPr lang="en-US" smtClean="0"/>
              <a:pPr>
                <a:defRPr/>
              </a:pPr>
              <a:t>63</a:t>
            </a:fld>
            <a:endParaRPr lang="en-US"/>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solidFill>
                  <a:schemeClr val="accent1">
                    <a:satMod val="150000"/>
                  </a:schemeClr>
                </a:solidFill>
              </a:rPr>
              <a:t>Why has inequality in non-labor incomes declined?</a:t>
            </a:r>
            <a:endParaRPr lang="en-US" dirty="0">
              <a:solidFill>
                <a:schemeClr val="accent1">
                  <a:satMod val="150000"/>
                </a:schemeClr>
              </a:solidFill>
            </a:endParaRPr>
          </a:p>
        </p:txBody>
      </p:sp>
      <p:sp>
        <p:nvSpPr>
          <p:cNvPr id="3" name="Content Placeholder 2"/>
          <p:cNvSpPr>
            <a:spLocks noGrp="1"/>
          </p:cNvSpPr>
          <p:nvPr>
            <p:ph idx="1"/>
          </p:nvPr>
        </p:nvSpPr>
        <p:spPr>
          <a:xfrm>
            <a:off x="457200" y="1774825"/>
            <a:ext cx="8305800" cy="5083175"/>
          </a:xfrm>
        </p:spPr>
        <p:txBody>
          <a:bodyPr rtlCol="0">
            <a:normAutofit lnSpcReduction="10000"/>
          </a:bodyPr>
          <a:lstStyle/>
          <a:p>
            <a:pPr marL="438912" indent="-320040" eaLnBrk="1" fontAlgn="auto" hangingPunct="1">
              <a:spcBef>
                <a:spcPts val="0"/>
              </a:spcBef>
              <a:spcAft>
                <a:spcPts val="0"/>
              </a:spcAft>
              <a:buFont typeface="Wingdings 2"/>
              <a:buChar char=""/>
              <a:defRPr/>
            </a:pPr>
            <a:r>
              <a:rPr lang="en-US" b="1" dirty="0" smtClean="0"/>
              <a:t>In the four countries government transfers to the poor rose and public spending became more progressive </a:t>
            </a:r>
          </a:p>
          <a:p>
            <a:pPr marL="996696" lvl="2" eaLnBrk="1" fontAlgn="auto" hangingPunct="1">
              <a:spcAft>
                <a:spcPts val="0"/>
              </a:spcAft>
              <a:buClr>
                <a:schemeClr val="accent3"/>
              </a:buClr>
              <a:buFont typeface="Arial"/>
              <a:buChar char="▪"/>
              <a:defRPr/>
            </a:pPr>
            <a:r>
              <a:rPr lang="en-US" b="1" dirty="0" smtClean="0"/>
              <a:t>In Argentina, the safety net program </a:t>
            </a:r>
            <a:r>
              <a:rPr lang="en-US" b="1" i="1" dirty="0" err="1" smtClean="0"/>
              <a:t>Jefes</a:t>
            </a:r>
            <a:r>
              <a:rPr lang="en-US" b="1" i="1" dirty="0" smtClean="0"/>
              <a:t> y </a:t>
            </a:r>
            <a:r>
              <a:rPr lang="en-US" b="1" i="1" dirty="0" err="1" smtClean="0"/>
              <a:t>Jefas</a:t>
            </a:r>
            <a:r>
              <a:rPr lang="en-US" b="1" i="1" dirty="0" smtClean="0"/>
              <a:t> de </a:t>
            </a:r>
            <a:r>
              <a:rPr lang="en-US" b="1" i="1" dirty="0" err="1" smtClean="0"/>
              <a:t>Hogar</a:t>
            </a:r>
            <a:r>
              <a:rPr lang="en-US" b="1" i="1" dirty="0" smtClean="0"/>
              <a:t>.</a:t>
            </a:r>
            <a:endParaRPr lang="en-US" b="1" dirty="0" smtClean="0"/>
          </a:p>
          <a:p>
            <a:pPr marL="996696" lvl="2" eaLnBrk="1" fontAlgn="auto" hangingPunct="1">
              <a:spcAft>
                <a:spcPts val="0"/>
              </a:spcAft>
              <a:buClr>
                <a:schemeClr val="accent3"/>
              </a:buClr>
              <a:buFont typeface="Arial"/>
              <a:buChar char="▪"/>
              <a:defRPr/>
            </a:pPr>
            <a:r>
              <a:rPr lang="en-US" b="1" dirty="0" smtClean="0"/>
              <a:t>In Brazil and Mexico, large-scale conditional cash transfers =&gt; can account for between 10 and 20 percent of reduction in overall inequality. An effective redistributive machine because they cost around .5% of GDP.</a:t>
            </a:r>
          </a:p>
          <a:p>
            <a:pPr marL="996696" lvl="2" eaLnBrk="1" fontAlgn="auto" hangingPunct="1">
              <a:spcAft>
                <a:spcPts val="0"/>
              </a:spcAft>
              <a:buClr>
                <a:schemeClr val="accent3"/>
              </a:buClr>
              <a:buFont typeface="Arial"/>
              <a:buChar char="▪"/>
              <a:defRPr/>
            </a:pPr>
            <a:r>
              <a:rPr lang="en-US" b="1" dirty="0" smtClean="0"/>
              <a:t>In Peru, in-kind transfers for food programs and health. Also access to basic infrastructure for the poor rose.</a:t>
            </a:r>
          </a:p>
          <a:p>
            <a:pPr marL="996696" lvl="2" eaLnBrk="1" fontAlgn="auto" hangingPunct="1">
              <a:spcAft>
                <a:spcPts val="0"/>
              </a:spcAft>
              <a:buClr>
                <a:schemeClr val="accent3"/>
              </a:buClr>
              <a:buFont typeface="Arial"/>
              <a:buChar char="▪"/>
              <a:defRPr/>
            </a:pPr>
            <a:endParaRPr lang="en-US" dirty="0" smtClean="0"/>
          </a:p>
        </p:txBody>
      </p:sp>
      <p:sp>
        <p:nvSpPr>
          <p:cNvPr id="4" name="Slide Number Placeholder 3"/>
          <p:cNvSpPr>
            <a:spLocks noGrp="1"/>
          </p:cNvSpPr>
          <p:nvPr>
            <p:ph type="sldNum" sz="quarter" idx="12"/>
          </p:nvPr>
        </p:nvSpPr>
        <p:spPr/>
        <p:txBody>
          <a:bodyPr/>
          <a:lstStyle/>
          <a:p>
            <a:pPr>
              <a:defRPr/>
            </a:pPr>
            <a:fld id="{587F0746-104B-42DF-8871-55CB4F305BA5}" type="slidenum">
              <a:rPr lang="en-US"/>
              <a:pPr>
                <a:defRPr/>
              </a:pPr>
              <a:t>64</a:t>
            </a:fld>
            <a:endParaRPr lang="en-US"/>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solidFill>
                  <a:schemeClr val="accent1">
                    <a:satMod val="150000"/>
                  </a:schemeClr>
                </a:solidFill>
              </a:rPr>
              <a:t>Conclusions</a:t>
            </a:r>
            <a:endParaRPr lang="en-US" dirty="0">
              <a:solidFill>
                <a:schemeClr val="accent1">
                  <a:satMod val="150000"/>
                </a:schemeClr>
              </a:solidFill>
            </a:endParaRPr>
          </a:p>
        </p:txBody>
      </p:sp>
      <p:sp>
        <p:nvSpPr>
          <p:cNvPr id="74755" name="Content Placeholder 2"/>
          <p:cNvSpPr>
            <a:spLocks noGrp="1"/>
          </p:cNvSpPr>
          <p:nvPr>
            <p:ph idx="1"/>
          </p:nvPr>
        </p:nvSpPr>
        <p:spPr/>
        <p:txBody>
          <a:bodyPr/>
          <a:lstStyle/>
          <a:p>
            <a:pPr eaLnBrk="1" hangingPunct="1"/>
            <a:r>
              <a:rPr lang="en-US" sz="2800" b="1" dirty="0" smtClean="0"/>
              <a:t>In the race between skill-biased technological change and educational upgrading, in the last ten years the latter has taken the lead (Tinbergen’s hypothesis)</a:t>
            </a:r>
          </a:p>
          <a:p>
            <a:pPr eaLnBrk="1" hangingPunct="1"/>
            <a:r>
              <a:rPr lang="en-US" sz="2800" b="1" dirty="0" smtClean="0"/>
              <a:t>Perhaps as a consequence of democratization and political competition, government (cash and in-kind) transfers have become more generous and targeted to the poor</a:t>
            </a:r>
          </a:p>
          <a:p>
            <a:pPr eaLnBrk="1" hangingPunct="1"/>
            <a:endParaRPr lang="en-US" sz="4800" b="1" dirty="0" smtClean="0"/>
          </a:p>
        </p:txBody>
      </p:sp>
      <p:sp>
        <p:nvSpPr>
          <p:cNvPr id="4" name="Slide Number Placeholder 3"/>
          <p:cNvSpPr>
            <a:spLocks noGrp="1"/>
          </p:cNvSpPr>
          <p:nvPr>
            <p:ph type="sldNum" sz="quarter" idx="12"/>
          </p:nvPr>
        </p:nvSpPr>
        <p:spPr/>
        <p:txBody>
          <a:bodyPr>
            <a:normAutofit/>
          </a:bodyPr>
          <a:lstStyle/>
          <a:p>
            <a:pPr>
              <a:defRPr/>
            </a:pPr>
            <a:fld id="{EB5E46A0-9FC8-4776-9034-CAA595A3B0F5}" type="slidenum">
              <a:rPr lang="en-US"/>
              <a:pPr>
                <a:defRPr/>
              </a:pPr>
              <a:t>65</a:t>
            </a:fld>
            <a:endParaRPr lang="en-US"/>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eaLnBrk="1" hangingPunct="1">
              <a:defRPr/>
            </a:pPr>
            <a:r>
              <a:rPr lang="en-US" sz="2800" dirty="0" smtClean="0"/>
              <a:t/>
            </a:r>
            <a:br>
              <a:rPr lang="en-US" sz="2800" dirty="0" smtClean="0"/>
            </a:br>
            <a:r>
              <a:rPr lang="en-US" sz="4000" dirty="0" smtClean="0"/>
              <a:t>Is Inequality Likely to Continue to Fall? </a:t>
            </a:r>
            <a:r>
              <a:rPr lang="en-US" sz="2800" dirty="0" smtClean="0"/>
              <a:t/>
            </a:r>
            <a:br>
              <a:rPr lang="en-US" sz="2800" dirty="0" smtClean="0"/>
            </a:br>
            <a:endParaRPr lang="en-US" sz="2800" dirty="0"/>
          </a:p>
        </p:txBody>
      </p:sp>
      <p:sp>
        <p:nvSpPr>
          <p:cNvPr id="3" name="Content Placeholder 2"/>
          <p:cNvSpPr>
            <a:spLocks noGrp="1"/>
          </p:cNvSpPr>
          <p:nvPr>
            <p:ph idx="1"/>
          </p:nvPr>
        </p:nvSpPr>
        <p:spPr>
          <a:xfrm>
            <a:off x="152400" y="1600200"/>
            <a:ext cx="8763000" cy="4800600"/>
          </a:xfrm>
        </p:spPr>
        <p:txBody>
          <a:bodyPr>
            <a:normAutofit fontScale="92500" lnSpcReduction="20000"/>
          </a:bodyPr>
          <a:lstStyle/>
          <a:p>
            <a:pPr eaLnBrk="1" hangingPunct="1">
              <a:defRPr/>
            </a:pPr>
            <a:r>
              <a:rPr lang="en-US" b="1" dirty="0" smtClean="0"/>
              <a:t>Despite the observed progress, inequality continues to be very high and the bulk of government spending is not progressive.</a:t>
            </a:r>
          </a:p>
          <a:p>
            <a:pPr eaLnBrk="1" hangingPunct="1">
              <a:defRPr/>
            </a:pPr>
            <a:endParaRPr lang="en-US" b="1" dirty="0" smtClean="0"/>
          </a:p>
          <a:p>
            <a:pPr eaLnBrk="1" hangingPunct="1">
              <a:defRPr/>
            </a:pPr>
            <a:r>
              <a:rPr lang="en-US" b="1" dirty="0" smtClean="0"/>
              <a:t>The decline in inequality resulting from the educational upgrading of the population will eventually hit the ‘access to tertiary education barrier’ which is much more difficult to overcome: inequality in quality and ‘opportunity cost’ are high and costly to address.</a:t>
            </a:r>
          </a:p>
          <a:p>
            <a:pPr lvl="1">
              <a:defRPr/>
            </a:pPr>
            <a:r>
              <a:rPr lang="en-US" b="1" dirty="0" smtClean="0"/>
              <a:t>=&gt; United States experience should serve as warning (</a:t>
            </a:r>
            <a:r>
              <a:rPr lang="en-US" b="1" dirty="0" err="1" smtClean="0"/>
              <a:t>Goldin</a:t>
            </a:r>
            <a:r>
              <a:rPr lang="en-US" b="1" dirty="0" smtClean="0"/>
              <a:t> and Katz, 2008)</a:t>
            </a:r>
            <a:endParaRPr lang="en-US" dirty="0"/>
          </a:p>
        </p:txBody>
      </p:sp>
      <p:sp>
        <p:nvSpPr>
          <p:cNvPr id="4" name="Slide Number Placeholder 3"/>
          <p:cNvSpPr>
            <a:spLocks noGrp="1"/>
          </p:cNvSpPr>
          <p:nvPr>
            <p:ph type="sldNum" sz="quarter" idx="12"/>
          </p:nvPr>
        </p:nvSpPr>
        <p:spPr/>
        <p:txBody>
          <a:bodyPr/>
          <a:lstStyle/>
          <a:p>
            <a:pPr>
              <a:defRPr/>
            </a:pPr>
            <a:fld id="{FBCFB6F8-3BD5-42D1-B15C-08D862BD7685}" type="slidenum">
              <a:rPr lang="en-US" smtClean="0"/>
              <a:pPr>
                <a:defRPr/>
              </a:pPr>
              <a:t>66</a:t>
            </a:fld>
            <a:endParaRPr lang="en-US"/>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eaLnBrk="1" fontAlgn="auto" hangingPunct="1">
              <a:spcAft>
                <a:spcPts val="0"/>
              </a:spcAft>
              <a:defRPr/>
            </a:pPr>
            <a:r>
              <a:rPr lang="en-US" dirty="0" smtClean="0">
                <a:solidFill>
                  <a:schemeClr val="accent1">
                    <a:satMod val="150000"/>
                  </a:schemeClr>
                </a:solidFill>
              </a:rPr>
              <a:t>THANK YOU</a:t>
            </a:r>
            <a:br>
              <a:rPr lang="en-US" dirty="0" smtClean="0">
                <a:solidFill>
                  <a:schemeClr val="accent1">
                    <a:satMod val="150000"/>
                  </a:schemeClr>
                </a:solidFill>
              </a:rPr>
            </a:br>
            <a:endParaRPr lang="en-US" dirty="0">
              <a:solidFill>
                <a:schemeClr val="accent1">
                  <a:satMod val="150000"/>
                </a:schemeClr>
              </a:solidFill>
            </a:endParaRPr>
          </a:p>
        </p:txBody>
      </p:sp>
      <p:sp>
        <p:nvSpPr>
          <p:cNvPr id="76803" name="Subtitle 2"/>
          <p:cNvSpPr>
            <a:spLocks noGrp="1"/>
          </p:cNvSpPr>
          <p:nvPr>
            <p:ph type="subTitle" idx="1"/>
          </p:nvPr>
        </p:nvSpPr>
        <p:spPr>
          <a:xfrm>
            <a:off x="685800" y="1828800"/>
            <a:ext cx="8077200" cy="1500188"/>
          </a:xfrm>
        </p:spPr>
        <p:txBody>
          <a:bodyPr/>
          <a:lstStyle/>
          <a:p>
            <a:pPr eaLnBrk="1" hangingPunct="1"/>
            <a:endParaRPr lang="en-US" smtClean="0"/>
          </a:p>
        </p:txBody>
      </p:sp>
      <p:sp>
        <p:nvSpPr>
          <p:cNvPr id="5" name="Slide Number Placeholder 4"/>
          <p:cNvSpPr>
            <a:spLocks noGrp="1"/>
          </p:cNvSpPr>
          <p:nvPr>
            <p:ph type="sldNum" sz="quarter" idx="12"/>
          </p:nvPr>
        </p:nvSpPr>
        <p:spPr/>
        <p:txBody>
          <a:bodyPr/>
          <a:lstStyle/>
          <a:p>
            <a:pPr>
              <a:defRPr/>
            </a:pPr>
            <a:fld id="{ACC4EFC4-4B46-4351-ADBD-BC6BC5F33F49}" type="slidenum">
              <a:rPr lang="en-US"/>
              <a:pPr>
                <a:defRPr/>
              </a:pPr>
              <a:t>67</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685800" y="94983"/>
            <a:ext cx="7620000" cy="1138773"/>
          </a:xfrm>
          <a:prstGeom prst="rect">
            <a:avLst/>
          </a:prstGeom>
          <a:solidFill>
            <a:schemeClr val="tx1"/>
          </a:solidFill>
          <a:ln w="9525">
            <a:noFill/>
            <a:miter lim="800000"/>
            <a:headEnd/>
            <a:tailEnd/>
          </a:ln>
        </p:spPr>
        <p:txBody>
          <a:bodyPr anchor="ctr">
            <a:spAutoFit/>
          </a:bodyPr>
          <a:lstStyle/>
          <a:p>
            <a:pPr algn="ctr"/>
            <a:endParaRPr lang="en-US" sz="2800" dirty="0"/>
          </a:p>
          <a:p>
            <a:pPr algn="ctr" eaLnBrk="0" hangingPunct="0"/>
            <a:r>
              <a:rPr lang="en-US" sz="4000" b="1" dirty="0" smtClean="0">
                <a:solidFill>
                  <a:srgbClr val="FFC000"/>
                </a:solidFill>
                <a:cs typeface="Times New Roman" pitchFamily="18" charset="0"/>
              </a:rPr>
              <a:t>Excess Poverty (IDB, 2011)</a:t>
            </a:r>
            <a:endParaRPr lang="en-US" sz="4000" b="1" dirty="0">
              <a:solidFill>
                <a:srgbClr val="FFC000"/>
              </a:solidFill>
            </a:endParaRPr>
          </a:p>
        </p:txBody>
      </p:sp>
      <p:sp>
        <p:nvSpPr>
          <p:cNvPr id="4" name="Slide Number Placeholder 3"/>
          <p:cNvSpPr>
            <a:spLocks noGrp="1"/>
          </p:cNvSpPr>
          <p:nvPr>
            <p:ph type="sldNum" sz="quarter" idx="12"/>
          </p:nvPr>
        </p:nvSpPr>
        <p:spPr/>
        <p:txBody>
          <a:bodyPr/>
          <a:lstStyle/>
          <a:p>
            <a:pPr>
              <a:defRPr/>
            </a:pPr>
            <a:fld id="{2F835CD7-4407-44EA-A9BA-92063B16B068}" type="slidenum">
              <a:rPr lang="en-US" smtClean="0"/>
              <a:pPr>
                <a:defRPr/>
              </a:pPr>
              <a:t>7</a:t>
            </a:fld>
            <a:endParaRPr lang="en-US"/>
          </a:p>
        </p:txBody>
      </p:sp>
      <p:pic>
        <p:nvPicPr>
          <p:cNvPr id="2050" name="Picture 2"/>
          <p:cNvPicPr>
            <a:picLocks noChangeAspect="1" noChangeArrowheads="1"/>
          </p:cNvPicPr>
          <p:nvPr/>
        </p:nvPicPr>
        <p:blipFill>
          <a:blip r:embed="rId2" cstate="print"/>
          <a:srcRect/>
          <a:stretch>
            <a:fillRect/>
          </a:stretch>
        </p:blipFill>
        <p:spPr bwMode="auto">
          <a:xfrm>
            <a:off x="609600" y="1371600"/>
            <a:ext cx="7924800" cy="49625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435280" cy="1340768"/>
          </a:xfrm>
        </p:spPr>
        <p:txBody>
          <a:bodyPr>
            <a:normAutofit fontScale="90000"/>
          </a:bodyPr>
          <a:lstStyle/>
          <a:p>
            <a:pPr eaLnBrk="1" fontAlgn="auto" hangingPunct="1">
              <a:spcAft>
                <a:spcPts val="0"/>
              </a:spcAft>
              <a:defRPr/>
            </a:pPr>
            <a:r>
              <a:rPr lang="en-US" sz="4800" dirty="0" smtClean="0">
                <a:solidFill>
                  <a:schemeClr val="accent1">
                    <a:satMod val="150000"/>
                  </a:schemeClr>
                </a:solidFill>
              </a:rPr>
              <a:t>Declining Inequality in LA: How Much?</a:t>
            </a:r>
            <a:endParaRPr lang="en-US" sz="4800" dirty="0">
              <a:solidFill>
                <a:schemeClr val="accent1">
                  <a:satMod val="150000"/>
                </a:schemeClr>
              </a:solidFill>
            </a:endParaRPr>
          </a:p>
        </p:txBody>
      </p:sp>
      <p:sp>
        <p:nvSpPr>
          <p:cNvPr id="13315" name="Content Placeholder 2"/>
          <p:cNvSpPr>
            <a:spLocks noGrp="1"/>
          </p:cNvSpPr>
          <p:nvPr>
            <p:ph idx="1"/>
          </p:nvPr>
        </p:nvSpPr>
        <p:spPr>
          <a:xfrm>
            <a:off x="457200" y="1524000"/>
            <a:ext cx="8229600" cy="5334000"/>
          </a:xfrm>
        </p:spPr>
        <p:txBody>
          <a:bodyPr>
            <a:normAutofit lnSpcReduction="10000"/>
          </a:bodyPr>
          <a:lstStyle/>
          <a:p>
            <a:pPr eaLnBrk="1" hangingPunct="1"/>
            <a:r>
              <a:rPr lang="en-US" b="1" dirty="0" smtClean="0"/>
              <a:t>Inequality </a:t>
            </a:r>
            <a:r>
              <a:rPr lang="en-US" b="1" dirty="0" smtClean="0"/>
              <a:t>in most Latin American countries (13 out of 17) has declined (roughly 1% a year) between (circa) 2000 and (circa) 2008 </a:t>
            </a:r>
          </a:p>
          <a:p>
            <a:pPr eaLnBrk="1" hangingPunct="1"/>
            <a:endParaRPr lang="en-US" b="1" dirty="0" smtClean="0"/>
          </a:p>
          <a:p>
            <a:pPr eaLnBrk="1" hangingPunct="1"/>
            <a:r>
              <a:rPr lang="en-US" b="1" dirty="0" smtClean="0"/>
              <a:t>Decline is statistically significant </a:t>
            </a:r>
          </a:p>
          <a:p>
            <a:pPr eaLnBrk="1" hangingPunct="1"/>
            <a:endParaRPr lang="en-US" b="1" dirty="0" smtClean="0"/>
          </a:p>
          <a:p>
            <a:pPr eaLnBrk="1" hangingPunct="1"/>
            <a:r>
              <a:rPr lang="en-US" b="1" dirty="0" smtClean="0"/>
              <a:t>Decline continued through the global financial crisis in </a:t>
            </a:r>
            <a:r>
              <a:rPr lang="en-US" b="1" dirty="0" smtClean="0"/>
              <a:t>2009</a:t>
            </a:r>
          </a:p>
          <a:p>
            <a:pPr eaLnBrk="1" hangingPunct="1"/>
            <a:endParaRPr lang="en-US" b="1" dirty="0" smtClean="0"/>
          </a:p>
          <a:p>
            <a:pPr eaLnBrk="1" hangingPunct="1"/>
            <a:r>
              <a:rPr lang="en-US" b="1" dirty="0" smtClean="0"/>
              <a:t>Inequality declined in LA while it rose in other regions</a:t>
            </a:r>
            <a:endParaRPr lang="en-US" b="1" dirty="0" smtClean="0"/>
          </a:p>
          <a:p>
            <a:pPr eaLnBrk="1" hangingPunct="1"/>
            <a:endParaRPr lang="en-US" b="1" dirty="0" smtClean="0"/>
          </a:p>
          <a:p>
            <a:pPr lvl="1" eaLnBrk="1" hangingPunct="1"/>
            <a:endParaRPr lang="en-US" b="1" dirty="0" smtClean="0"/>
          </a:p>
          <a:p>
            <a:pPr eaLnBrk="1" hangingPunct="1"/>
            <a:endParaRPr lang="en-US" dirty="0" smtClean="0"/>
          </a:p>
          <a:p>
            <a:pPr eaLnBrk="1" hangingPunct="1"/>
            <a:endParaRPr lang="en-US" dirty="0" smtClean="0"/>
          </a:p>
          <a:p>
            <a:pPr eaLnBrk="1" hangingPunct="1">
              <a:buFont typeface="Wingdings 2" pitchFamily="18" charset="2"/>
              <a:buNone/>
            </a:pPr>
            <a:endParaRPr lang="en-US" dirty="0" smtClean="0"/>
          </a:p>
        </p:txBody>
      </p:sp>
      <p:sp>
        <p:nvSpPr>
          <p:cNvPr id="5" name="Slide Number Placeholder 4"/>
          <p:cNvSpPr>
            <a:spLocks noGrp="1"/>
          </p:cNvSpPr>
          <p:nvPr>
            <p:ph type="sldNum" sz="quarter" idx="12"/>
          </p:nvPr>
        </p:nvSpPr>
        <p:spPr/>
        <p:txBody>
          <a:bodyPr>
            <a:normAutofit/>
          </a:bodyPr>
          <a:lstStyle/>
          <a:p>
            <a:pPr>
              <a:defRPr/>
            </a:pPr>
            <a:fld id="{E51FA242-C8CE-4E0B-B489-AC1D826A0F92}" type="slidenum">
              <a:rPr lang="en-US"/>
              <a:pPr>
                <a:defRPr/>
              </a:pPr>
              <a:t>8</a:t>
            </a:fld>
            <a:endParaRPr lang="en-US"/>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s-MX"/>
          </a:p>
        </p:txBody>
      </p:sp>
      <p:sp>
        <p:nvSpPr>
          <p:cNvPr id="9220" name="Rectangle 3"/>
          <p:cNvSpPr>
            <a:spLocks noChangeArrowheads="1"/>
          </p:cNvSpPr>
          <p:nvPr/>
        </p:nvSpPr>
        <p:spPr bwMode="auto">
          <a:xfrm>
            <a:off x="0" y="73903"/>
            <a:ext cx="9144000" cy="1384995"/>
          </a:xfrm>
          <a:prstGeom prst="rect">
            <a:avLst/>
          </a:prstGeom>
          <a:solidFill>
            <a:schemeClr val="tx1"/>
          </a:solidFill>
          <a:ln w="9525">
            <a:noFill/>
            <a:miter lim="800000"/>
            <a:headEnd/>
            <a:tailEnd/>
          </a:ln>
        </p:spPr>
        <p:txBody>
          <a:bodyPr wrap="square" anchor="ctr">
            <a:spAutoFit/>
          </a:bodyPr>
          <a:lstStyle/>
          <a:p>
            <a:pPr algn="ctr">
              <a:defRPr/>
            </a:pPr>
            <a:r>
              <a:rPr lang="es-MX" sz="3600" b="1" dirty="0" err="1" smtClean="0">
                <a:solidFill>
                  <a:srgbClr val="FFC000"/>
                </a:solidFill>
                <a:cs typeface="Times New Roman" pitchFamily="18" charset="0"/>
              </a:rPr>
              <a:t>Trends</a:t>
            </a:r>
            <a:r>
              <a:rPr lang="es-MX" sz="3600" b="1" dirty="0" smtClean="0">
                <a:solidFill>
                  <a:srgbClr val="FFC000"/>
                </a:solidFill>
                <a:cs typeface="Times New Roman" pitchFamily="18" charset="0"/>
              </a:rPr>
              <a:t> in </a:t>
            </a:r>
            <a:r>
              <a:rPr lang="es-MX" sz="3600" b="1" dirty="0" err="1" smtClean="0">
                <a:solidFill>
                  <a:srgbClr val="FFC000"/>
                </a:solidFill>
                <a:cs typeface="Times New Roman" pitchFamily="18" charset="0"/>
              </a:rPr>
              <a:t>Inequality</a:t>
            </a:r>
            <a:endParaRPr lang="es-MX" sz="3600" b="1" dirty="0" smtClean="0">
              <a:solidFill>
                <a:srgbClr val="FFC000"/>
              </a:solidFill>
              <a:cs typeface="Times New Roman" pitchFamily="18" charset="0"/>
            </a:endParaRPr>
          </a:p>
          <a:p>
            <a:pPr algn="ctr">
              <a:defRPr/>
            </a:pPr>
            <a:r>
              <a:rPr lang="es-MX" sz="2400" b="1" dirty="0" err="1" smtClean="0">
                <a:solidFill>
                  <a:srgbClr val="FFC000"/>
                </a:solidFill>
                <a:cs typeface="Times New Roman" pitchFamily="18" charset="0"/>
              </a:rPr>
              <a:t>Gini</a:t>
            </a:r>
            <a:r>
              <a:rPr lang="es-MX" sz="2400" b="1" dirty="0" smtClean="0">
                <a:solidFill>
                  <a:srgbClr val="FFC000"/>
                </a:solidFill>
                <a:cs typeface="Times New Roman" pitchFamily="18" charset="0"/>
              </a:rPr>
              <a:t> </a:t>
            </a:r>
            <a:r>
              <a:rPr lang="es-MX" sz="2400" b="1" dirty="0" err="1" smtClean="0">
                <a:solidFill>
                  <a:srgbClr val="FFC000"/>
                </a:solidFill>
                <a:cs typeface="Times New Roman" pitchFamily="18" charset="0"/>
              </a:rPr>
              <a:t>Coefficient</a:t>
            </a:r>
            <a:r>
              <a:rPr lang="es-MX" sz="2400" b="1" dirty="0" smtClean="0">
                <a:solidFill>
                  <a:srgbClr val="FFC000"/>
                </a:solidFill>
                <a:cs typeface="Times New Roman" pitchFamily="18" charset="0"/>
              </a:rPr>
              <a:t> </a:t>
            </a:r>
            <a:r>
              <a:rPr lang="es-MX" sz="2400" b="1" dirty="0" err="1" smtClean="0">
                <a:solidFill>
                  <a:srgbClr val="FFC000"/>
                </a:solidFill>
                <a:cs typeface="Times New Roman" pitchFamily="18" charset="0"/>
              </a:rPr>
              <a:t>Early</a:t>
            </a:r>
            <a:r>
              <a:rPr lang="es-MX" sz="2400" b="1" dirty="0" smtClean="0">
                <a:solidFill>
                  <a:srgbClr val="FFC000"/>
                </a:solidFill>
                <a:cs typeface="Times New Roman" pitchFamily="18" charset="0"/>
              </a:rPr>
              <a:t> 1990’s-Late 2000’s</a:t>
            </a:r>
          </a:p>
          <a:p>
            <a:pPr algn="ctr">
              <a:defRPr/>
            </a:pPr>
            <a:r>
              <a:rPr lang="es-MX" sz="2400" b="1" dirty="0" smtClean="0">
                <a:solidFill>
                  <a:srgbClr val="FFC000"/>
                </a:solidFill>
                <a:cs typeface="Times New Roman" pitchFamily="18" charset="0"/>
              </a:rPr>
              <a:t>Light Grey: </a:t>
            </a:r>
            <a:r>
              <a:rPr lang="es-MX" sz="2400" b="1" dirty="0" err="1" smtClean="0">
                <a:solidFill>
                  <a:srgbClr val="FFC000"/>
                </a:solidFill>
                <a:cs typeface="Times New Roman" pitchFamily="18" charset="0"/>
              </a:rPr>
              <a:t>Countries</a:t>
            </a:r>
            <a:r>
              <a:rPr lang="es-MX" sz="2400" b="1" dirty="0" smtClean="0">
                <a:solidFill>
                  <a:srgbClr val="FFC000"/>
                </a:solidFill>
                <a:cs typeface="Times New Roman" pitchFamily="18" charset="0"/>
              </a:rPr>
              <a:t> </a:t>
            </a:r>
            <a:r>
              <a:rPr lang="es-MX" sz="2400" b="1" dirty="0" err="1" smtClean="0">
                <a:solidFill>
                  <a:srgbClr val="FFC000"/>
                </a:solidFill>
                <a:cs typeface="Times New Roman" pitchFamily="18" charset="0"/>
              </a:rPr>
              <a:t>with</a:t>
            </a:r>
            <a:r>
              <a:rPr lang="es-MX" sz="2400" b="1" dirty="0" smtClean="0">
                <a:solidFill>
                  <a:srgbClr val="FFC000"/>
                </a:solidFill>
                <a:cs typeface="Times New Roman" pitchFamily="18" charset="0"/>
              </a:rPr>
              <a:t> </a:t>
            </a:r>
            <a:r>
              <a:rPr lang="es-MX" sz="2400" b="1" dirty="0" err="1" smtClean="0">
                <a:solidFill>
                  <a:srgbClr val="FFC000"/>
                </a:solidFill>
                <a:cs typeface="Times New Roman" pitchFamily="18" charset="0"/>
              </a:rPr>
              <a:t>Falling</a:t>
            </a:r>
            <a:r>
              <a:rPr lang="es-MX" sz="2400" b="1" dirty="0" smtClean="0">
                <a:solidFill>
                  <a:srgbClr val="FFC000"/>
                </a:solidFill>
                <a:cs typeface="Times New Roman" pitchFamily="18" charset="0"/>
              </a:rPr>
              <a:t> </a:t>
            </a:r>
            <a:r>
              <a:rPr lang="es-MX" sz="2400" b="1" dirty="0" err="1" smtClean="0">
                <a:solidFill>
                  <a:srgbClr val="FFC000"/>
                </a:solidFill>
                <a:cs typeface="Times New Roman" pitchFamily="18" charset="0"/>
              </a:rPr>
              <a:t>Ineq</a:t>
            </a:r>
            <a:r>
              <a:rPr lang="es-MX" sz="2400" b="1" dirty="0" smtClean="0">
                <a:solidFill>
                  <a:srgbClr val="FFC000"/>
                </a:solidFill>
                <a:cs typeface="Times New Roman" pitchFamily="18" charset="0"/>
              </a:rPr>
              <a:t> (</a:t>
            </a:r>
            <a:r>
              <a:rPr lang="es-MX" sz="2400" b="1" dirty="0" err="1" smtClean="0">
                <a:solidFill>
                  <a:srgbClr val="FFC000"/>
                </a:solidFill>
                <a:cs typeface="Times New Roman" pitchFamily="18" charset="0"/>
              </a:rPr>
              <a:t>Lustig</a:t>
            </a:r>
            <a:r>
              <a:rPr lang="es-MX" sz="2400" b="1" dirty="0" smtClean="0">
                <a:solidFill>
                  <a:srgbClr val="FFC000"/>
                </a:solidFill>
                <a:cs typeface="Times New Roman" pitchFamily="18" charset="0"/>
              </a:rPr>
              <a:t> et al., 2011)</a:t>
            </a:r>
            <a:endParaRPr lang="es-MX" b="1" dirty="0">
              <a:solidFill>
                <a:srgbClr val="FFC000"/>
              </a:solidFill>
            </a:endParaRPr>
          </a:p>
        </p:txBody>
      </p:sp>
      <p:sp>
        <p:nvSpPr>
          <p:cNvPr id="5" name="Slide Number Placeholder 4"/>
          <p:cNvSpPr>
            <a:spLocks noGrp="1"/>
          </p:cNvSpPr>
          <p:nvPr>
            <p:ph type="sldNum" sz="quarter" idx="12"/>
          </p:nvPr>
        </p:nvSpPr>
        <p:spPr/>
        <p:txBody>
          <a:bodyPr/>
          <a:lstStyle/>
          <a:p>
            <a:pPr>
              <a:defRPr/>
            </a:pPr>
            <a:fld id="{A5C32072-7220-4178-B304-DC3918C422CE}" type="slidenum">
              <a:rPr lang="en-US"/>
              <a:pPr>
                <a:defRPr/>
              </a:pPr>
              <a:t>9</a:t>
            </a:fld>
            <a:endParaRPr lang="en-US"/>
          </a:p>
        </p:txBody>
      </p:sp>
      <p:graphicFrame>
        <p:nvGraphicFramePr>
          <p:cNvPr id="47" name="2 Gráfico"/>
          <p:cNvGraphicFramePr/>
          <p:nvPr/>
        </p:nvGraphicFramePr>
        <p:xfrm>
          <a:off x="-47625" y="1484785"/>
          <a:ext cx="9191625" cy="5373216"/>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1466</TotalTime>
  <Words>2550</Words>
  <Application>Microsoft Office PowerPoint</Application>
  <PresentationFormat>On-screen Show (4:3)</PresentationFormat>
  <Paragraphs>322</Paragraphs>
  <Slides>67</Slides>
  <Notes>3</Notes>
  <HiddenSlides>0</HiddenSlides>
  <MMClips>0</MMClips>
  <ScaleCrop>false</ScaleCrop>
  <HeadingPairs>
    <vt:vector size="4" baseType="variant">
      <vt:variant>
        <vt:lpstr>Theme</vt:lpstr>
      </vt:variant>
      <vt:variant>
        <vt:i4>1</vt:i4>
      </vt:variant>
      <vt:variant>
        <vt:lpstr>Slide Titles</vt:lpstr>
      </vt:variant>
      <vt:variant>
        <vt:i4>67</vt:i4>
      </vt:variant>
    </vt:vector>
  </HeadingPairs>
  <TitlesOfParts>
    <vt:vector size="68" baseType="lpstr">
      <vt:lpstr>Module</vt:lpstr>
      <vt:lpstr>Declining Inequality in Latin America: How Much, Since When and Why Nora Lustig  Professor, Tulane University Nonresident Fellow, CGD and IAD  </vt:lpstr>
      <vt:lpstr>Sponsor and sources:</vt:lpstr>
      <vt:lpstr>Slide 3</vt:lpstr>
      <vt:lpstr>Outline</vt:lpstr>
      <vt:lpstr>Gini Coefficient by Region (in %), 2004</vt:lpstr>
      <vt:lpstr>Slide 6</vt:lpstr>
      <vt:lpstr>Slide 7</vt:lpstr>
      <vt:lpstr>Declining Inequality in LA: How Much?</vt:lpstr>
      <vt:lpstr>Slide 9</vt:lpstr>
      <vt:lpstr>Slide 10</vt:lpstr>
      <vt:lpstr>Slide 11</vt:lpstr>
      <vt:lpstr>Comparing the Increase in the 1990’s with Decline in the 2000’s (Lustig et al., 2011)</vt:lpstr>
      <vt:lpstr>Declining Inequality in LA: Since When?</vt:lpstr>
      <vt:lpstr>Slide 14</vt:lpstr>
      <vt:lpstr>Slide 15</vt:lpstr>
      <vt:lpstr>Slide 16</vt:lpstr>
      <vt:lpstr>First Year in Which Inequality Started to Decline (Lustig et al, 2011)</vt:lpstr>
      <vt:lpstr>The decline in inequality has been widespread  </vt:lpstr>
      <vt:lpstr>Slide 19</vt:lpstr>
      <vt:lpstr>Yearly Change in Gini: Left and Non-left Regimes (circa 2000-2009) </vt:lpstr>
      <vt:lpstr>Slide 21</vt:lpstr>
      <vt:lpstr>Why has inequality declined in Latin America? Are there factors in common?</vt:lpstr>
      <vt:lpstr>Slide 23</vt:lpstr>
      <vt:lpstr>Decline is robust</vt:lpstr>
      <vt:lpstr>Four countries are a ...</vt:lpstr>
      <vt:lpstr>Slide 26</vt:lpstr>
      <vt:lpstr>Sample Representative of High and Low Growth Countries</vt:lpstr>
      <vt:lpstr>Slide 28</vt:lpstr>
      <vt:lpstr>Mexico: Growth Incidence Curve 2000-2008</vt:lpstr>
      <vt:lpstr>Mexico: Growth Incidence Curve 2001-2009</vt:lpstr>
      <vt:lpstr>Proximate and fundamental determinants of changes in inequality</vt:lpstr>
      <vt:lpstr>Four countries share two relevant socio-demographic changes</vt:lpstr>
      <vt:lpstr>Slide 33</vt:lpstr>
      <vt:lpstr>Slide 34</vt:lpstr>
      <vt:lpstr>Decomposition results (Alejo et al., 2009):</vt:lpstr>
      <vt:lpstr>Decomposition results (Alejo et al., 2009):</vt:lpstr>
      <vt:lpstr>Decomposition results (Alejo et al., 2009):</vt:lpstr>
      <vt:lpstr>Argentina: 2004-06 (Gasparini &amp; Cruces)</vt:lpstr>
      <vt:lpstr>Slide 39</vt:lpstr>
      <vt:lpstr>Argentina: Distributional impact  of Conditional cash transfers  </vt:lpstr>
      <vt:lpstr>Brazil: 2001-2007 (Barros et al.)</vt:lpstr>
      <vt:lpstr>Slide 42</vt:lpstr>
      <vt:lpstr>Slide 43</vt:lpstr>
      <vt:lpstr>Slide 44</vt:lpstr>
      <vt:lpstr>Decline in non-labor income inequality</vt:lpstr>
      <vt:lpstr>Mexico: 2000-2006 (Esquivel, Lustig &amp; Scott, 2009)</vt:lpstr>
      <vt:lpstr>Slide 47</vt:lpstr>
      <vt:lpstr>Slide 48</vt:lpstr>
      <vt:lpstr>Decline in non-labor income inequality</vt:lpstr>
      <vt:lpstr>Decline in non-labor income inequality</vt:lpstr>
      <vt:lpstr>Slide 51</vt:lpstr>
      <vt:lpstr>Peru: 1997-2006 (Jaramillo &amp; Saavedra, 2009)</vt:lpstr>
      <vt:lpstr>Peru: Gini coefficient for yrs of schooling</vt:lpstr>
      <vt:lpstr>Peru: Returns to Schooling</vt:lpstr>
      <vt:lpstr>Peru: Decline in non-labor income inequality: progressivity rose in non-monetary transfers</vt:lpstr>
      <vt:lpstr>Why has inequality declined? Main findings</vt:lpstr>
      <vt:lpstr>Slide 57</vt:lpstr>
      <vt:lpstr>Slide 58</vt:lpstr>
      <vt:lpstr>Slide 59</vt:lpstr>
      <vt:lpstr>Why has the skill premium declined?</vt:lpstr>
      <vt:lpstr>Slide 61</vt:lpstr>
      <vt:lpstr>Slide 62</vt:lpstr>
      <vt:lpstr>Why has earnings inequality declined? </vt:lpstr>
      <vt:lpstr>Why has inequality in non-labor incomes declined?</vt:lpstr>
      <vt:lpstr>Conclusions</vt:lpstr>
      <vt:lpstr> Is Inequality Likely to Continue to Fall?  </vt:lpstr>
      <vt:lpstr>THANK YOU </vt:lpstr>
    </vt:vector>
  </TitlesOfParts>
  <Company>PNUD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IDH</dc:creator>
  <cp:lastModifiedBy>noralustig</cp:lastModifiedBy>
  <cp:revision>50</cp:revision>
  <dcterms:created xsi:type="dcterms:W3CDTF">2011-03-07T23:54:13Z</dcterms:created>
  <dcterms:modified xsi:type="dcterms:W3CDTF">2011-10-13T19:51:18Z</dcterms:modified>
</cp:coreProperties>
</file>