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6"/>
  </p:notesMasterIdLst>
  <p:sldIdLst>
    <p:sldId id="426" r:id="rId2"/>
    <p:sldId id="467" r:id="rId3"/>
    <p:sldId id="468" r:id="rId4"/>
    <p:sldId id="469" r:id="rId5"/>
    <p:sldId id="476" r:id="rId6"/>
    <p:sldId id="472" r:id="rId7"/>
    <p:sldId id="473" r:id="rId8"/>
    <p:sldId id="470" r:id="rId9"/>
    <p:sldId id="440" r:id="rId10"/>
    <p:sldId id="443" r:id="rId11"/>
    <p:sldId id="348" r:id="rId12"/>
    <p:sldId id="349" r:id="rId13"/>
    <p:sldId id="445" r:id="rId14"/>
    <p:sldId id="450" r:id="rId15"/>
    <p:sldId id="444" r:id="rId16"/>
    <p:sldId id="460" r:id="rId17"/>
    <p:sldId id="442" r:id="rId18"/>
    <p:sldId id="441" r:id="rId19"/>
    <p:sldId id="322" r:id="rId20"/>
    <p:sldId id="344" r:id="rId21"/>
    <p:sldId id="368" r:id="rId22"/>
    <p:sldId id="326" r:id="rId23"/>
    <p:sldId id="455" r:id="rId24"/>
    <p:sldId id="454" r:id="rId25"/>
    <p:sldId id="453" r:id="rId26"/>
    <p:sldId id="435" r:id="rId27"/>
    <p:sldId id="370" r:id="rId28"/>
    <p:sldId id="456" r:id="rId29"/>
    <p:sldId id="461" r:id="rId30"/>
    <p:sldId id="465" r:id="rId31"/>
    <p:sldId id="459" r:id="rId32"/>
    <p:sldId id="463" r:id="rId33"/>
    <p:sldId id="458" r:id="rId34"/>
    <p:sldId id="457" r:id="rId35"/>
    <p:sldId id="417" r:id="rId36"/>
    <p:sldId id="464" r:id="rId37"/>
    <p:sldId id="419" r:id="rId38"/>
    <p:sldId id="420" r:id="rId39"/>
    <p:sldId id="421" r:id="rId40"/>
    <p:sldId id="438" r:id="rId41"/>
    <p:sldId id="466" r:id="rId42"/>
    <p:sldId id="478" r:id="rId43"/>
    <p:sldId id="477" r:id="rId44"/>
    <p:sldId id="423" r:id="rId4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ralustig\Documents\WORK%20IN%20PROGRESS\ECONOMIA\EDUARDO%20ORTIZ%20EXCLs\grafs%20en%20castellano%20marzo%208_2011.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oralustig\Documents\WORK%20IN%20PROGRESS\ECONOMIA\EDUARDO%20ORTIZ%20EXCLs\Graphs_Tables_NL_LF_EO_7Apr11.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noralustig\Documents\WORK%20IN%20PROGRESS\ECONOMIA\EDUARDO%20ORTIZ%20EXCLs\Graphs_Tables_NL_LF_EO_16Feb10(1).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[1]GiniLAC!$O$67</c:f>
              <c:strCache>
                <c:ptCount val="1"/>
                <c:pt idx="0">
                  <c:v>Average (a)</c:v>
                </c:pt>
              </c:strCache>
            </c:strRef>
          </c:tx>
          <c:spPr>
            <a:solidFill>
              <a:schemeClr val="bg1">
                <a:lumMod val="50000"/>
              </a:schemeClr>
            </a:solidFill>
            <a:ln>
              <a:solidFill>
                <a:schemeClr val="bg1">
                  <a:lumMod val="50000"/>
                </a:schemeClr>
              </a:solidFill>
            </a:ln>
          </c:spPr>
          <c:dLbls>
            <c:showVal val="1"/>
          </c:dLbls>
          <c:cat>
            <c:strRef>
              <c:f>[1]GiniLAC!$N$68:$N$72</c:f>
              <c:strCache>
                <c:ptCount val="5"/>
                <c:pt idx="0">
                  <c:v>Early 90s                           (12 countries)</c:v>
                </c:pt>
                <c:pt idx="1">
                  <c:v>Mid-90s                                      (15 countries)</c:v>
                </c:pt>
                <c:pt idx="2">
                  <c:v>Late 90s                        (16 countries)</c:v>
                </c:pt>
                <c:pt idx="3">
                  <c:v>Mid-2000s                              (17 countries)</c:v>
                </c:pt>
                <c:pt idx="4">
                  <c:v>Late 2000s                       (17 countries)</c:v>
                </c:pt>
              </c:strCache>
            </c:strRef>
          </c:cat>
          <c:val>
            <c:numRef>
              <c:f>[1]GiniLAC!$O$68:$O$72</c:f>
              <c:numCache>
                <c:formatCode>0.000</c:formatCode>
                <c:ptCount val="5"/>
                <c:pt idx="0">
                  <c:v>0.50863103416666666</c:v>
                </c:pt>
                <c:pt idx="1">
                  <c:v>0.52317077066666651</c:v>
                </c:pt>
                <c:pt idx="2">
                  <c:v>0.529840041875</c:v>
                </c:pt>
                <c:pt idx="3">
                  <c:v>0.51768072294117662</c:v>
                </c:pt>
                <c:pt idx="4">
                  <c:v>0.50265685529411763</c:v>
                </c:pt>
              </c:numCache>
            </c:numRef>
          </c:val>
        </c:ser>
        <c:ser>
          <c:idx val="1"/>
          <c:order val="1"/>
          <c:tx>
            <c:strRef>
              <c:f>[1]GiniLAC!$P$67</c:f>
              <c:strCache>
                <c:ptCount val="1"/>
                <c:pt idx="0">
                  <c:v>Average (b)</c:v>
                </c:pt>
              </c:strCache>
            </c:strRef>
          </c:tx>
          <c:spPr>
            <a:solidFill>
              <a:schemeClr val="bg1">
                <a:lumMod val="75000"/>
              </a:schemeClr>
            </a:solidFill>
            <a:ln>
              <a:solidFill>
                <a:schemeClr val="bg1">
                  <a:lumMod val="75000"/>
                </a:schemeClr>
              </a:solidFill>
            </a:ln>
          </c:spPr>
          <c:dLbls>
            <c:showVal val="1"/>
          </c:dLbls>
          <c:cat>
            <c:strRef>
              <c:f>[1]GiniLAC!$N$68:$N$72</c:f>
              <c:strCache>
                <c:ptCount val="5"/>
                <c:pt idx="0">
                  <c:v>Early 90s                           (12 countries)</c:v>
                </c:pt>
                <c:pt idx="1">
                  <c:v>Mid-90s                                      (15 countries)</c:v>
                </c:pt>
                <c:pt idx="2">
                  <c:v>Late 90s                        (16 countries)</c:v>
                </c:pt>
                <c:pt idx="3">
                  <c:v>Mid-2000s                              (17 countries)</c:v>
                </c:pt>
                <c:pt idx="4">
                  <c:v>Late 2000s                       (17 countries)</c:v>
                </c:pt>
              </c:strCache>
            </c:strRef>
          </c:cat>
          <c:val>
            <c:numRef>
              <c:f>[1]GiniLAC!$P$68:$P$72</c:f>
              <c:numCache>
                <c:formatCode>0.000</c:formatCode>
                <c:ptCount val="5"/>
                <c:pt idx="0">
                  <c:v>0.51995112777777752</c:v>
                </c:pt>
                <c:pt idx="1">
                  <c:v>0.5367412346153867</c:v>
                </c:pt>
                <c:pt idx="2">
                  <c:v>0.54040346384615356</c:v>
                </c:pt>
                <c:pt idx="3">
                  <c:v>0.52430360461538461</c:v>
                </c:pt>
                <c:pt idx="4">
                  <c:v>0.5024791953846155</c:v>
                </c:pt>
              </c:numCache>
            </c:numRef>
          </c:val>
        </c:ser>
        <c:gapWidth val="50"/>
        <c:axId val="148436864"/>
        <c:axId val="148493824"/>
      </c:barChart>
      <c:catAx>
        <c:axId val="148436864"/>
        <c:scaling>
          <c:orientation val="minMax"/>
        </c:scaling>
        <c:axPos val="b"/>
        <c:tickLblPos val="nextTo"/>
        <c:txPr>
          <a:bodyPr/>
          <a:lstStyle/>
          <a:p>
            <a:pPr>
              <a:defRPr sz="1150"/>
            </a:pPr>
            <a:endParaRPr lang="en-US"/>
          </a:p>
        </c:txPr>
        <c:crossAx val="148493824"/>
        <c:crosses val="autoZero"/>
        <c:auto val="1"/>
        <c:lblAlgn val="ctr"/>
        <c:lblOffset val="100"/>
      </c:catAx>
      <c:valAx>
        <c:axId val="148493824"/>
        <c:scaling>
          <c:orientation val="minMax"/>
        </c:scaling>
        <c:axPos val="l"/>
        <c:majorGridlines>
          <c:spPr>
            <a:ln>
              <a:solidFill>
                <a:schemeClr val="bg1">
                  <a:lumMod val="95000"/>
                </a:schemeClr>
              </a:solidFill>
              <a:prstDash val="dash"/>
            </a:ln>
          </c:spPr>
        </c:majorGridlines>
        <c:numFmt formatCode="0.000" sourceLinked="1"/>
        <c:tickLblPos val="nextTo"/>
        <c:crossAx val="148436864"/>
        <c:crosses val="autoZero"/>
        <c:crossBetween val="between"/>
      </c:valAx>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spPr>
            <a:ln w="12700">
              <a:solidFill>
                <a:schemeClr val="bg1">
                  <a:lumMod val="50000"/>
                </a:schemeClr>
              </a:solidFill>
            </a:ln>
          </c:spPr>
          <c:marker>
            <c:symbol val="circle"/>
            <c:size val="5"/>
            <c:spPr>
              <a:solidFill>
                <a:schemeClr val="bg1">
                  <a:lumMod val="50000"/>
                </a:schemeClr>
              </a:solidFill>
              <a:ln>
                <a:solidFill>
                  <a:prstClr val="white">
                    <a:lumMod val="50000"/>
                  </a:prstClr>
                </a:solidFill>
              </a:ln>
            </c:spPr>
          </c:marker>
          <c:cat>
            <c:numRef>
              <c:f>Figure7!$B$81:$B$101</c:f>
              <c:numCache>
                <c:formatCode>General</c:formatCode>
                <c:ptCount val="21"/>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2009</c:v>
                </c:pt>
              </c:numCache>
            </c:numRef>
          </c:cat>
          <c:val>
            <c:numRef>
              <c:f>Figure7!$C$81:$C$101</c:f>
              <c:numCache>
                <c:formatCode>General</c:formatCode>
                <c:ptCount val="21"/>
                <c:pt idx="0" formatCode="0.0000">
                  <c:v>0.30303755999999998</c:v>
                </c:pt>
                <c:pt idx="3" formatCode="0.0000">
                  <c:v>0.28502027000000013</c:v>
                </c:pt>
                <c:pt idx="5" formatCode="0.0000">
                  <c:v>0.27868041000000016</c:v>
                </c:pt>
                <c:pt idx="7" formatCode="0.0000">
                  <c:v>0.27254107</c:v>
                </c:pt>
                <c:pt idx="9" formatCode="0.0000">
                  <c:v>0.25945952</c:v>
                </c:pt>
                <c:pt idx="11" formatCode="0.0000">
                  <c:v>0.25010173999999996</c:v>
                </c:pt>
                <c:pt idx="13" formatCode="0.0000">
                  <c:v>0.24134876999999999</c:v>
                </c:pt>
                <c:pt idx="16" formatCode="0.0000">
                  <c:v>0.21310465000000001</c:v>
                </c:pt>
                <c:pt idx="19" formatCode="0.0000">
                  <c:v>0.20572177999999997</c:v>
                </c:pt>
                <c:pt idx="20" formatCode="0.0000">
                  <c:v>0.1946466</c:v>
                </c:pt>
              </c:numCache>
            </c:numRef>
          </c:val>
        </c:ser>
        <c:marker val="1"/>
        <c:axId val="73648000"/>
        <c:axId val="73670656"/>
      </c:lineChart>
      <c:catAx>
        <c:axId val="73648000"/>
        <c:scaling>
          <c:orientation val="minMax"/>
        </c:scaling>
        <c:axPos val="b"/>
        <c:numFmt formatCode="General" sourceLinked="1"/>
        <c:tickLblPos val="nextTo"/>
        <c:crossAx val="73670656"/>
        <c:crosses val="autoZero"/>
        <c:auto val="1"/>
        <c:lblAlgn val="ctr"/>
        <c:lblOffset val="100"/>
        <c:tickLblSkip val="2"/>
      </c:catAx>
      <c:valAx>
        <c:axId val="73670656"/>
        <c:scaling>
          <c:orientation val="minMax"/>
          <c:max val="0.35000000000000031"/>
          <c:min val="0.15000000000000024"/>
        </c:scaling>
        <c:axPos val="l"/>
        <c:majorGridlines>
          <c:spPr>
            <a:ln>
              <a:solidFill>
                <a:schemeClr val="bg1">
                  <a:lumMod val="95000"/>
                </a:schemeClr>
              </a:solidFill>
              <a:prstDash val="sysDash"/>
            </a:ln>
          </c:spPr>
        </c:majorGridlines>
        <c:numFmt formatCode="0.00" sourceLinked="0"/>
        <c:tickLblPos val="nextTo"/>
        <c:crossAx val="73648000"/>
        <c:crosses val="autoZero"/>
        <c:crossBetween val="between"/>
        <c:majorUnit val="0.05"/>
      </c:valAx>
      <c:spPr>
        <a:solidFill>
          <a:schemeClr val="bg1"/>
        </a:solidFill>
        <a:ln>
          <a:solidFill>
            <a:schemeClr val="bg1"/>
          </a:solidFill>
        </a:ln>
      </c:spPr>
    </c:plotArea>
    <c:plotVisOnly val="1"/>
  </c:chart>
  <c:spPr>
    <a:solidFill>
      <a:sysClr val="window" lastClr="FFFFFF"/>
    </a:solidFill>
    <a:ln>
      <a:solidFill>
        <a:sysClr val="window" lastClr="FFFFFF"/>
      </a:solidFill>
    </a:ln>
  </c:spPr>
  <c:txPr>
    <a:bodyPr/>
    <a:lstStyle/>
    <a:p>
      <a:pPr>
        <a:defRPr sz="1100">
          <a:latin typeface="Times New Roman" pitchFamily="18" charset="0"/>
          <a:cs typeface="Times New Roman" pitchFamily="18" charset="0"/>
        </a:defRPr>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Figure5!$C$63</c:f>
              <c:strCache>
                <c:ptCount val="1"/>
                <c:pt idx="0">
                  <c:v>Primary</c:v>
                </c:pt>
              </c:strCache>
            </c:strRef>
          </c:tx>
          <c:spPr>
            <a:ln w="12700">
              <a:solidFill>
                <a:schemeClr val="bg1">
                  <a:lumMod val="50000"/>
                </a:schemeClr>
              </a:solidFill>
            </a:ln>
          </c:spPr>
          <c:marker>
            <c:symbol val="circle"/>
            <c:size val="4"/>
            <c:spPr>
              <a:solidFill>
                <a:schemeClr val="bg1">
                  <a:lumMod val="50000"/>
                </a:schemeClr>
              </a:solidFill>
              <a:ln>
                <a:solidFill>
                  <a:prstClr val="white">
                    <a:lumMod val="50000"/>
                  </a:prstClr>
                </a:solidFill>
              </a:ln>
            </c:spPr>
          </c:marker>
          <c:cat>
            <c:numRef>
              <c:f>(Figure5!$B$64,Figure5!$B$67,Figure5!$B$68,Figure5!$B$70,Figure5!$B$71)</c:f>
              <c:numCache>
                <c:formatCode>0</c:formatCode>
                <c:ptCount val="5"/>
                <c:pt idx="0">
                  <c:v>1990</c:v>
                </c:pt>
                <c:pt idx="1">
                  <c:v>1998</c:v>
                </c:pt>
                <c:pt idx="2">
                  <c:v>2000</c:v>
                </c:pt>
                <c:pt idx="3">
                  <c:v>2006</c:v>
                </c:pt>
                <c:pt idx="4" formatCode="General">
                  <c:v>2009</c:v>
                </c:pt>
              </c:numCache>
            </c:numRef>
          </c:cat>
          <c:val>
            <c:numRef>
              <c:f>(Figure5!$C$64,Figure5!$C$67,Figure5!$C$68,Figure5!$C$70,Figure5!$C$71)</c:f>
              <c:numCache>
                <c:formatCode>0.000</c:formatCode>
                <c:ptCount val="5"/>
                <c:pt idx="0">
                  <c:v>6.0907230000000021E-2</c:v>
                </c:pt>
                <c:pt idx="1">
                  <c:v>0.17782424999999999</c:v>
                </c:pt>
                <c:pt idx="2">
                  <c:v>0.13644512000000006</c:v>
                </c:pt>
                <c:pt idx="3">
                  <c:v>0.15864137000000006</c:v>
                </c:pt>
                <c:pt idx="4">
                  <c:v>0.10454653000000003</c:v>
                </c:pt>
              </c:numCache>
            </c:numRef>
          </c:val>
        </c:ser>
        <c:ser>
          <c:idx val="1"/>
          <c:order val="1"/>
          <c:tx>
            <c:strRef>
              <c:f>Figure5!$D$63</c:f>
              <c:strCache>
                <c:ptCount val="1"/>
                <c:pt idx="0">
                  <c:v>Secondary</c:v>
                </c:pt>
              </c:strCache>
            </c:strRef>
          </c:tx>
          <c:spPr>
            <a:ln w="12700">
              <a:solidFill>
                <a:prstClr val="white">
                  <a:lumMod val="50000"/>
                </a:prstClr>
              </a:solidFill>
              <a:prstDash val="sysDot"/>
            </a:ln>
          </c:spPr>
          <c:marker>
            <c:symbol val="triangle"/>
            <c:size val="5"/>
            <c:spPr>
              <a:solidFill>
                <a:sysClr val="window" lastClr="FFFFFF">
                  <a:lumMod val="50000"/>
                </a:sysClr>
              </a:solidFill>
              <a:ln>
                <a:solidFill>
                  <a:prstClr val="white">
                    <a:lumMod val="50000"/>
                  </a:prstClr>
                </a:solidFill>
              </a:ln>
            </c:spPr>
          </c:marker>
          <c:cat>
            <c:numRef>
              <c:f>(Figure5!$B$64,Figure5!$B$67,Figure5!$B$68,Figure5!$B$70,Figure5!$B$71)</c:f>
              <c:numCache>
                <c:formatCode>0</c:formatCode>
                <c:ptCount val="5"/>
                <c:pt idx="0">
                  <c:v>1990</c:v>
                </c:pt>
                <c:pt idx="1">
                  <c:v>1998</c:v>
                </c:pt>
                <c:pt idx="2">
                  <c:v>2000</c:v>
                </c:pt>
                <c:pt idx="3">
                  <c:v>2006</c:v>
                </c:pt>
                <c:pt idx="4" formatCode="General">
                  <c:v>2009</c:v>
                </c:pt>
              </c:numCache>
            </c:numRef>
          </c:cat>
          <c:val>
            <c:numRef>
              <c:f>(Figure5!$D$64,Figure5!$D$67,Figure5!$D$68,Figure5!$D$70,Figure5!$D$71)</c:f>
              <c:numCache>
                <c:formatCode>0.000</c:formatCode>
                <c:ptCount val="5"/>
                <c:pt idx="0">
                  <c:v>0.42827104000000005</c:v>
                </c:pt>
                <c:pt idx="1">
                  <c:v>0.49044369000000015</c:v>
                </c:pt>
                <c:pt idx="2">
                  <c:v>0.45232000000000011</c:v>
                </c:pt>
                <c:pt idx="3">
                  <c:v>0.34984672000000011</c:v>
                </c:pt>
                <c:pt idx="4">
                  <c:v>0.34677838000000011</c:v>
                </c:pt>
              </c:numCache>
            </c:numRef>
          </c:val>
        </c:ser>
        <c:ser>
          <c:idx val="2"/>
          <c:order val="2"/>
          <c:tx>
            <c:strRef>
              <c:f>Figure5!$F$63</c:f>
              <c:strCache>
                <c:ptCount val="1"/>
                <c:pt idx="0">
                  <c:v>Tertiary</c:v>
                </c:pt>
              </c:strCache>
            </c:strRef>
          </c:tx>
          <c:spPr>
            <a:ln w="12700">
              <a:solidFill>
                <a:prstClr val="white">
                  <a:lumMod val="50000"/>
                </a:prstClr>
              </a:solidFill>
              <a:prstDash val="sysDash"/>
            </a:ln>
          </c:spPr>
          <c:marker>
            <c:symbol val="x"/>
            <c:size val="5"/>
            <c:spPr>
              <a:ln>
                <a:solidFill>
                  <a:prstClr val="white">
                    <a:lumMod val="50000"/>
                  </a:prstClr>
                </a:solidFill>
              </a:ln>
            </c:spPr>
          </c:marker>
          <c:cat>
            <c:numRef>
              <c:f>(Figure5!$B$64,Figure5!$B$67,Figure5!$B$68,Figure5!$B$70,Figure5!$B$71)</c:f>
              <c:numCache>
                <c:formatCode>0</c:formatCode>
                <c:ptCount val="5"/>
                <c:pt idx="0">
                  <c:v>1990</c:v>
                </c:pt>
                <c:pt idx="1">
                  <c:v>1998</c:v>
                </c:pt>
                <c:pt idx="2">
                  <c:v>2000</c:v>
                </c:pt>
                <c:pt idx="3">
                  <c:v>2006</c:v>
                </c:pt>
                <c:pt idx="4" formatCode="General">
                  <c:v>2009</c:v>
                </c:pt>
              </c:numCache>
            </c:numRef>
          </c:cat>
          <c:val>
            <c:numRef>
              <c:f>(Figure5!$F$64,Figure5!$F$67,Figure5!$F$68,Figure5!$F$70,Figure5!$F$71)</c:f>
              <c:numCache>
                <c:formatCode>0.000</c:formatCode>
                <c:ptCount val="5"/>
                <c:pt idx="0">
                  <c:v>0.92065902000000022</c:v>
                </c:pt>
                <c:pt idx="1">
                  <c:v>1.0121697999999995</c:v>
                </c:pt>
                <c:pt idx="2">
                  <c:v>0.9719595000000002</c:v>
                </c:pt>
                <c:pt idx="3">
                  <c:v>0.93549515000000005</c:v>
                </c:pt>
                <c:pt idx="4">
                  <c:v>0.9376958000000003</c:v>
                </c:pt>
              </c:numCache>
            </c:numRef>
          </c:val>
        </c:ser>
        <c:marker val="1"/>
        <c:axId val="73706880"/>
        <c:axId val="73717248"/>
      </c:lineChart>
      <c:catAx>
        <c:axId val="73706880"/>
        <c:scaling>
          <c:orientation val="minMax"/>
        </c:scaling>
        <c:axPos val="b"/>
        <c:numFmt formatCode="0" sourceLinked="1"/>
        <c:majorTickMark val="none"/>
        <c:tickLblPos val="nextTo"/>
        <c:crossAx val="73717248"/>
        <c:crosses val="autoZero"/>
        <c:auto val="1"/>
        <c:lblAlgn val="ctr"/>
        <c:lblOffset val="100"/>
      </c:catAx>
      <c:valAx>
        <c:axId val="73717248"/>
        <c:scaling>
          <c:orientation val="minMax"/>
        </c:scaling>
        <c:axPos val="l"/>
        <c:majorGridlines>
          <c:spPr>
            <a:ln>
              <a:solidFill>
                <a:schemeClr val="bg1">
                  <a:lumMod val="95000"/>
                </a:schemeClr>
              </a:solidFill>
              <a:prstDash val="sysDash"/>
            </a:ln>
          </c:spPr>
        </c:majorGridlines>
        <c:title>
          <c:tx>
            <c:rich>
              <a:bodyPr/>
              <a:lstStyle/>
              <a:p>
                <a:pPr>
                  <a:defRPr/>
                </a:pPr>
                <a:r>
                  <a:rPr lang="es-MX"/>
                  <a:t>Returns</a:t>
                </a:r>
              </a:p>
            </c:rich>
          </c:tx>
          <c:layout/>
        </c:title>
        <c:numFmt formatCode="0.0" sourceLinked="0"/>
        <c:majorTickMark val="none"/>
        <c:tickLblPos val="nextTo"/>
        <c:crossAx val="73706880"/>
        <c:crosses val="autoZero"/>
        <c:crossBetween val="between"/>
      </c:valAx>
      <c:spPr>
        <a:solidFill>
          <a:sysClr val="window" lastClr="FFFFFF"/>
        </a:solidFill>
        <a:ln>
          <a:solidFill>
            <a:sysClr val="window" lastClr="FFFFFF"/>
          </a:solidFill>
        </a:ln>
      </c:spPr>
    </c:plotArea>
    <c:legend>
      <c:legendPos val="t"/>
      <c:layout/>
    </c:legend>
    <c:plotVisOnly val="1"/>
  </c:chart>
  <c:spPr>
    <a:solidFill>
      <a:sysClr val="window" lastClr="FFFFFF"/>
    </a:solidFill>
    <a:ln>
      <a:solidFill>
        <a:sysClr val="window" lastClr="FFFFFF"/>
      </a:solidFill>
    </a:ln>
  </c:spPr>
  <c:txPr>
    <a:bodyPr/>
    <a:lstStyle/>
    <a:p>
      <a:pPr>
        <a:defRPr sz="1100">
          <a:latin typeface="Times New Roman" pitchFamily="18" charset="0"/>
          <a:cs typeface="Times New Roman" pitchFamily="18" charset="0"/>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Figure6!$C$5</c:f>
              <c:strCache>
                <c:ptCount val="1"/>
                <c:pt idx="0">
                  <c:v>Incomplete primary</c:v>
                </c:pt>
              </c:strCache>
            </c:strRef>
          </c:tx>
          <c:spPr>
            <a:ln w="12700">
              <a:solidFill>
                <a:schemeClr val="bg1">
                  <a:lumMod val="50000"/>
                </a:schemeClr>
              </a:solidFill>
            </a:ln>
          </c:spPr>
          <c:marker>
            <c:symbol val="circle"/>
            <c:size val="4"/>
            <c:spPr>
              <a:solidFill>
                <a:schemeClr val="bg1">
                  <a:lumMod val="50000"/>
                </a:schemeClr>
              </a:solidFill>
              <a:ln>
                <a:solidFill>
                  <a:prstClr val="white">
                    <a:lumMod val="50000"/>
                  </a:prstClr>
                </a:solidFill>
              </a:ln>
            </c:spPr>
          </c:marker>
          <c:cat>
            <c:numRef>
              <c:f>(Figure6!$B$65,Figure6!$B$68,Figure6!$B$69,Figure6!$B$71,Figure6!$B$72)</c:f>
              <c:numCache>
                <c:formatCode>0</c:formatCode>
                <c:ptCount val="5"/>
                <c:pt idx="0">
                  <c:v>1990</c:v>
                </c:pt>
                <c:pt idx="1">
                  <c:v>1998</c:v>
                </c:pt>
                <c:pt idx="2">
                  <c:v>2000</c:v>
                </c:pt>
                <c:pt idx="3">
                  <c:v>2006</c:v>
                </c:pt>
                <c:pt idx="4">
                  <c:v>2009</c:v>
                </c:pt>
              </c:numCache>
            </c:numRef>
          </c:cat>
          <c:val>
            <c:numRef>
              <c:f>(Figure6!$C$65,Figure6!$C$68,Figure6!$C$69,Figure6!$C$71,Figure6!$C$72)</c:f>
              <c:numCache>
                <c:formatCode>0.0</c:formatCode>
                <c:ptCount val="5"/>
                <c:pt idx="0">
                  <c:v>37.634511300000007</c:v>
                </c:pt>
                <c:pt idx="1">
                  <c:v>28.990378589999988</c:v>
                </c:pt>
                <c:pt idx="2">
                  <c:v>27.050367099999992</c:v>
                </c:pt>
                <c:pt idx="3">
                  <c:v>20.682388459999999</c:v>
                </c:pt>
                <c:pt idx="4">
                  <c:v>17.480134709999984</c:v>
                </c:pt>
              </c:numCache>
            </c:numRef>
          </c:val>
        </c:ser>
        <c:ser>
          <c:idx val="1"/>
          <c:order val="1"/>
          <c:tx>
            <c:strRef>
              <c:f>Figure6!$D$5</c:f>
              <c:strCache>
                <c:ptCount val="1"/>
                <c:pt idx="0">
                  <c:v>Primary</c:v>
                </c:pt>
              </c:strCache>
            </c:strRef>
          </c:tx>
          <c:spPr>
            <a:ln w="12700">
              <a:solidFill>
                <a:prstClr val="white">
                  <a:lumMod val="50000"/>
                </a:prstClr>
              </a:solidFill>
              <a:prstDash val="sysDot"/>
            </a:ln>
          </c:spPr>
          <c:marker>
            <c:symbol val="triangle"/>
            <c:size val="5"/>
            <c:spPr>
              <a:solidFill>
                <a:sysClr val="window" lastClr="FFFFFF">
                  <a:lumMod val="50000"/>
                </a:sysClr>
              </a:solidFill>
              <a:ln>
                <a:solidFill>
                  <a:prstClr val="white">
                    <a:lumMod val="50000"/>
                  </a:prstClr>
                </a:solidFill>
              </a:ln>
            </c:spPr>
          </c:marker>
          <c:cat>
            <c:numRef>
              <c:f>(Figure6!$B$65,Figure6!$B$68,Figure6!$B$69,Figure6!$B$71,Figure6!$B$72)</c:f>
              <c:numCache>
                <c:formatCode>0</c:formatCode>
                <c:ptCount val="5"/>
                <c:pt idx="0">
                  <c:v>1990</c:v>
                </c:pt>
                <c:pt idx="1">
                  <c:v>1998</c:v>
                </c:pt>
                <c:pt idx="2">
                  <c:v>2000</c:v>
                </c:pt>
                <c:pt idx="3">
                  <c:v>2006</c:v>
                </c:pt>
                <c:pt idx="4">
                  <c:v>2009</c:v>
                </c:pt>
              </c:numCache>
            </c:numRef>
          </c:cat>
          <c:val>
            <c:numRef>
              <c:f>(Figure6!$D$65,Figure6!$D$68,Figure6!$D$69,Figure6!$D$71,Figure6!$D$72)</c:f>
              <c:numCache>
                <c:formatCode>0.0</c:formatCode>
                <c:ptCount val="5"/>
                <c:pt idx="0">
                  <c:v>10.226864000000001</c:v>
                </c:pt>
                <c:pt idx="1">
                  <c:v>9.9267392000000054</c:v>
                </c:pt>
                <c:pt idx="2">
                  <c:v>10.283741000000001</c:v>
                </c:pt>
                <c:pt idx="3">
                  <c:v>11.193072000000001</c:v>
                </c:pt>
                <c:pt idx="4">
                  <c:v>11.311846000000003</c:v>
                </c:pt>
              </c:numCache>
            </c:numRef>
          </c:val>
        </c:ser>
        <c:ser>
          <c:idx val="2"/>
          <c:order val="2"/>
          <c:tx>
            <c:strRef>
              <c:f>Figure6!$E$5</c:f>
              <c:strCache>
                <c:ptCount val="1"/>
                <c:pt idx="0">
                  <c:v>Secondary</c:v>
                </c:pt>
              </c:strCache>
            </c:strRef>
          </c:tx>
          <c:spPr>
            <a:ln w="12700">
              <a:solidFill>
                <a:prstClr val="white">
                  <a:lumMod val="50000"/>
                </a:prstClr>
              </a:solidFill>
              <a:prstDash val="sysDash"/>
            </a:ln>
          </c:spPr>
          <c:marker>
            <c:symbol val="x"/>
            <c:size val="5"/>
            <c:spPr>
              <a:ln>
                <a:solidFill>
                  <a:prstClr val="white">
                    <a:lumMod val="50000"/>
                  </a:prstClr>
                </a:solidFill>
              </a:ln>
            </c:spPr>
          </c:marker>
          <c:cat>
            <c:numRef>
              <c:f>(Figure6!$B$65,Figure6!$B$68,Figure6!$B$69,Figure6!$B$71,Figure6!$B$72)</c:f>
              <c:numCache>
                <c:formatCode>0</c:formatCode>
                <c:ptCount val="5"/>
                <c:pt idx="0">
                  <c:v>1990</c:v>
                </c:pt>
                <c:pt idx="1">
                  <c:v>1998</c:v>
                </c:pt>
                <c:pt idx="2">
                  <c:v>2000</c:v>
                </c:pt>
                <c:pt idx="3">
                  <c:v>2006</c:v>
                </c:pt>
                <c:pt idx="4">
                  <c:v>2009</c:v>
                </c:pt>
              </c:numCache>
            </c:numRef>
          </c:cat>
          <c:val>
            <c:numRef>
              <c:f>(Figure6!$E$65,Figure6!$E$68,Figure6!$E$69,Figure6!$E$71,Figure6!$E$72)</c:f>
              <c:numCache>
                <c:formatCode>0.0</c:formatCode>
                <c:ptCount val="5"/>
                <c:pt idx="0">
                  <c:v>18.829913000000001</c:v>
                </c:pt>
                <c:pt idx="1">
                  <c:v>23.648923</c:v>
                </c:pt>
                <c:pt idx="2">
                  <c:v>24.880801000000005</c:v>
                </c:pt>
                <c:pt idx="3">
                  <c:v>29.173012</c:v>
                </c:pt>
                <c:pt idx="4">
                  <c:v>32.209144000000002</c:v>
                </c:pt>
              </c:numCache>
            </c:numRef>
          </c:val>
        </c:ser>
        <c:ser>
          <c:idx val="3"/>
          <c:order val="3"/>
          <c:tx>
            <c:strRef>
              <c:f>Figure6!$F$5</c:f>
              <c:strCache>
                <c:ptCount val="1"/>
                <c:pt idx="0">
                  <c:v>Tertiary</c:v>
                </c:pt>
              </c:strCache>
            </c:strRef>
          </c:tx>
          <c:spPr>
            <a:ln w="12700">
              <a:solidFill>
                <a:prstClr val="white">
                  <a:lumMod val="50000"/>
                </a:prstClr>
              </a:solidFill>
            </a:ln>
          </c:spPr>
          <c:marker>
            <c:symbol val="square"/>
            <c:size val="4"/>
            <c:spPr>
              <a:solidFill>
                <a:sysClr val="window" lastClr="FFFFFF">
                  <a:lumMod val="50000"/>
                </a:sysClr>
              </a:solidFill>
              <a:ln>
                <a:solidFill>
                  <a:prstClr val="white">
                    <a:lumMod val="50000"/>
                  </a:prstClr>
                </a:solidFill>
              </a:ln>
            </c:spPr>
          </c:marker>
          <c:cat>
            <c:numRef>
              <c:f>(Figure6!$B$65,Figure6!$B$68,Figure6!$B$69,Figure6!$B$71,Figure6!$B$72)</c:f>
              <c:numCache>
                <c:formatCode>0</c:formatCode>
                <c:ptCount val="5"/>
                <c:pt idx="0">
                  <c:v>1990</c:v>
                </c:pt>
                <c:pt idx="1">
                  <c:v>1998</c:v>
                </c:pt>
                <c:pt idx="2">
                  <c:v>2000</c:v>
                </c:pt>
                <c:pt idx="3">
                  <c:v>2006</c:v>
                </c:pt>
                <c:pt idx="4">
                  <c:v>2009</c:v>
                </c:pt>
              </c:numCache>
            </c:numRef>
          </c:cat>
          <c:val>
            <c:numRef>
              <c:f>(Figure6!$F$65,Figure6!$F$68,Figure6!$F$69,Figure6!$F$71,Figure6!$F$72)</c:f>
              <c:numCache>
                <c:formatCode>0.0</c:formatCode>
                <c:ptCount val="5"/>
                <c:pt idx="0">
                  <c:v>8.7505036700000005</c:v>
                </c:pt>
                <c:pt idx="1">
                  <c:v>10.767987060000001</c:v>
                </c:pt>
                <c:pt idx="2">
                  <c:v>11.110655190000001</c:v>
                </c:pt>
                <c:pt idx="3">
                  <c:v>12.74952787</c:v>
                </c:pt>
                <c:pt idx="4">
                  <c:v>14.661261349999998</c:v>
                </c:pt>
              </c:numCache>
            </c:numRef>
          </c:val>
        </c:ser>
        <c:marker val="1"/>
        <c:axId val="73833856"/>
        <c:axId val="73840128"/>
      </c:lineChart>
      <c:catAx>
        <c:axId val="73833856"/>
        <c:scaling>
          <c:orientation val="minMax"/>
        </c:scaling>
        <c:axPos val="b"/>
        <c:numFmt formatCode="0" sourceLinked="1"/>
        <c:majorTickMark val="none"/>
        <c:tickLblPos val="nextTo"/>
        <c:crossAx val="73840128"/>
        <c:crosses val="autoZero"/>
        <c:auto val="1"/>
        <c:lblAlgn val="ctr"/>
        <c:lblOffset val="100"/>
      </c:catAx>
      <c:valAx>
        <c:axId val="73840128"/>
        <c:scaling>
          <c:orientation val="minMax"/>
        </c:scaling>
        <c:axPos val="l"/>
        <c:majorGridlines>
          <c:spPr>
            <a:ln>
              <a:solidFill>
                <a:schemeClr val="bg1">
                  <a:lumMod val="95000"/>
                </a:schemeClr>
              </a:solidFill>
              <a:prstDash val="sysDash"/>
            </a:ln>
          </c:spPr>
        </c:majorGridlines>
        <c:title>
          <c:tx>
            <c:rich>
              <a:bodyPr/>
              <a:lstStyle/>
              <a:p>
                <a:pPr>
                  <a:defRPr/>
                </a:pPr>
                <a:r>
                  <a:rPr lang="es-MX"/>
                  <a:t>Percent</a:t>
                </a:r>
              </a:p>
            </c:rich>
          </c:tx>
          <c:layout/>
        </c:title>
        <c:numFmt formatCode="0.0" sourceLinked="0"/>
        <c:majorTickMark val="none"/>
        <c:tickLblPos val="nextTo"/>
        <c:crossAx val="73833856"/>
        <c:crosses val="autoZero"/>
        <c:crossBetween val="between"/>
      </c:valAx>
      <c:spPr>
        <a:solidFill>
          <a:sysClr val="window" lastClr="FFFFFF"/>
        </a:solidFill>
        <a:ln>
          <a:solidFill>
            <a:sysClr val="window" lastClr="FFFFFF"/>
          </a:solidFill>
        </a:ln>
      </c:spPr>
    </c:plotArea>
    <c:legend>
      <c:legendPos val="t"/>
      <c:layout/>
    </c:legend>
    <c:plotVisOnly val="1"/>
  </c:chart>
  <c:spPr>
    <a:solidFill>
      <a:sysClr val="window" lastClr="FFFFFF"/>
    </a:solidFill>
    <a:ln>
      <a:solidFill>
        <a:sysClr val="window" lastClr="FFFFFF"/>
      </a:solidFill>
    </a:ln>
  </c:spPr>
  <c:txPr>
    <a:bodyPr/>
    <a:lstStyle/>
    <a:p>
      <a:pPr>
        <a:defRPr sz="1100">
          <a:latin typeface="Times New Roman" pitchFamily="18" charset="0"/>
          <a:cs typeface="Times New Roman" pitchFamily="18"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chemeClr val="bg1">
                <a:lumMod val="50000"/>
              </a:schemeClr>
            </a:solidFill>
            <a:ln>
              <a:solidFill>
                <a:schemeClr val="bg1">
                  <a:lumMod val="50000"/>
                </a:schemeClr>
              </a:solidFill>
            </a:ln>
          </c:spPr>
          <c:dLbls>
            <c:showVal val="1"/>
          </c:dLbls>
          <c:cat>
            <c:strRef>
              <c:f>GiniLAC!$N$89:$N$93</c:f>
              <c:strCache>
                <c:ptCount val="5"/>
                <c:pt idx="0">
                  <c:v>Early 90s</c:v>
                </c:pt>
                <c:pt idx="1">
                  <c:v>Mid-90s</c:v>
                </c:pt>
                <c:pt idx="2">
                  <c:v>Late 90s</c:v>
                </c:pt>
                <c:pt idx="3">
                  <c:v>Mid-2000s</c:v>
                </c:pt>
                <c:pt idx="4">
                  <c:v>Late 2000s</c:v>
                </c:pt>
              </c:strCache>
            </c:strRef>
          </c:cat>
          <c:val>
            <c:numRef>
              <c:f>GiniLAC!$O$89:$O$93</c:f>
              <c:numCache>
                <c:formatCode>0.000</c:formatCode>
                <c:ptCount val="5"/>
                <c:pt idx="0">
                  <c:v>0.50984071888888916</c:v>
                </c:pt>
                <c:pt idx="1">
                  <c:v>0.51895663888888921</c:v>
                </c:pt>
                <c:pt idx="2">
                  <c:v>0.52030381444444462</c:v>
                </c:pt>
                <c:pt idx="3">
                  <c:v>0.5083180644444445</c:v>
                </c:pt>
                <c:pt idx="4">
                  <c:v>0.49214015777777781</c:v>
                </c:pt>
              </c:numCache>
            </c:numRef>
          </c:val>
        </c:ser>
        <c:gapWidth val="50"/>
        <c:axId val="163060736"/>
        <c:axId val="164197120"/>
      </c:barChart>
      <c:catAx>
        <c:axId val="163060736"/>
        <c:scaling>
          <c:orientation val="minMax"/>
        </c:scaling>
        <c:axPos val="b"/>
        <c:tickLblPos val="nextTo"/>
        <c:txPr>
          <a:bodyPr/>
          <a:lstStyle/>
          <a:p>
            <a:pPr>
              <a:defRPr sz="1150"/>
            </a:pPr>
            <a:endParaRPr lang="en-US"/>
          </a:p>
        </c:txPr>
        <c:crossAx val="164197120"/>
        <c:crosses val="autoZero"/>
        <c:auto val="1"/>
        <c:lblAlgn val="ctr"/>
        <c:lblOffset val="100"/>
      </c:catAx>
      <c:valAx>
        <c:axId val="164197120"/>
        <c:scaling>
          <c:orientation val="minMax"/>
        </c:scaling>
        <c:axPos val="l"/>
        <c:majorGridlines>
          <c:spPr>
            <a:ln>
              <a:solidFill>
                <a:schemeClr val="bg1">
                  <a:lumMod val="95000"/>
                </a:schemeClr>
              </a:solidFill>
              <a:prstDash val="dash"/>
            </a:ln>
          </c:spPr>
        </c:majorGridlines>
        <c:numFmt formatCode="0.000" sourceLinked="1"/>
        <c:tickLblPos val="nextTo"/>
        <c:crossAx val="163060736"/>
        <c:crosses val="autoZero"/>
        <c:crossBetween val="between"/>
      </c:valAx>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Before!$D$5</c:f>
              <c:strCache>
                <c:ptCount val="1"/>
                <c:pt idx="0">
                  <c:v>Change of Gini in percentage points</c:v>
                </c:pt>
              </c:strCache>
            </c:strRef>
          </c:tx>
          <c:spPr>
            <a:solidFill>
              <a:schemeClr val="bg1">
                <a:lumMod val="95000"/>
              </a:schemeClr>
            </a:solidFill>
            <a:ln>
              <a:solidFill>
                <a:schemeClr val="bg1">
                  <a:lumMod val="85000"/>
                </a:schemeClr>
              </a:solidFill>
            </a:ln>
          </c:spPr>
          <c:dPt>
            <c:idx val="1"/>
            <c:spPr>
              <a:solidFill>
                <a:schemeClr val="bg1">
                  <a:lumMod val="85000"/>
                </a:schemeClr>
              </a:solidFill>
              <a:ln>
                <a:solidFill>
                  <a:schemeClr val="bg1">
                    <a:lumMod val="75000"/>
                  </a:schemeClr>
                </a:solidFill>
              </a:ln>
            </c:spPr>
          </c:dPt>
          <c:dPt>
            <c:idx val="3"/>
            <c:spPr>
              <a:solidFill>
                <a:schemeClr val="bg1">
                  <a:lumMod val="85000"/>
                </a:schemeClr>
              </a:solidFill>
              <a:ln>
                <a:solidFill>
                  <a:schemeClr val="bg1">
                    <a:lumMod val="75000"/>
                  </a:schemeClr>
                </a:solidFill>
              </a:ln>
            </c:spPr>
          </c:dPt>
          <c:dPt>
            <c:idx val="5"/>
            <c:spPr>
              <a:solidFill>
                <a:schemeClr val="bg1">
                  <a:lumMod val="85000"/>
                </a:schemeClr>
              </a:solidFill>
              <a:ln>
                <a:solidFill>
                  <a:schemeClr val="bg1">
                    <a:lumMod val="75000"/>
                  </a:schemeClr>
                </a:solidFill>
              </a:ln>
            </c:spPr>
          </c:dPt>
          <c:dPt>
            <c:idx val="7"/>
            <c:spPr>
              <a:solidFill>
                <a:schemeClr val="bg1">
                  <a:lumMod val="85000"/>
                </a:schemeClr>
              </a:solidFill>
              <a:ln>
                <a:solidFill>
                  <a:schemeClr val="bg1">
                    <a:lumMod val="75000"/>
                  </a:schemeClr>
                </a:solidFill>
              </a:ln>
            </c:spPr>
          </c:dPt>
          <c:dPt>
            <c:idx val="9"/>
            <c:spPr>
              <a:solidFill>
                <a:schemeClr val="bg1">
                  <a:lumMod val="85000"/>
                </a:schemeClr>
              </a:solidFill>
              <a:ln>
                <a:solidFill>
                  <a:schemeClr val="bg1">
                    <a:lumMod val="75000"/>
                  </a:schemeClr>
                </a:solidFill>
              </a:ln>
            </c:spPr>
          </c:dPt>
          <c:dPt>
            <c:idx val="11"/>
            <c:spPr>
              <a:solidFill>
                <a:schemeClr val="bg1">
                  <a:lumMod val="85000"/>
                </a:schemeClr>
              </a:solidFill>
              <a:ln>
                <a:solidFill>
                  <a:schemeClr val="bg1">
                    <a:lumMod val="75000"/>
                  </a:schemeClr>
                </a:solidFill>
              </a:ln>
            </c:spPr>
          </c:dPt>
          <c:dPt>
            <c:idx val="13"/>
            <c:spPr>
              <a:solidFill>
                <a:schemeClr val="bg1">
                  <a:lumMod val="85000"/>
                </a:schemeClr>
              </a:solidFill>
              <a:ln>
                <a:solidFill>
                  <a:schemeClr val="bg1">
                    <a:lumMod val="75000"/>
                  </a:schemeClr>
                </a:solidFill>
              </a:ln>
            </c:spPr>
          </c:dPt>
          <c:dPt>
            <c:idx val="15"/>
            <c:spPr>
              <a:solidFill>
                <a:schemeClr val="bg1">
                  <a:lumMod val="85000"/>
                </a:schemeClr>
              </a:solidFill>
              <a:ln>
                <a:solidFill>
                  <a:schemeClr val="bg1">
                    <a:lumMod val="75000"/>
                  </a:schemeClr>
                </a:solidFill>
              </a:ln>
            </c:spPr>
          </c:dPt>
          <c:dPt>
            <c:idx val="17"/>
            <c:spPr>
              <a:solidFill>
                <a:schemeClr val="bg1">
                  <a:lumMod val="85000"/>
                </a:schemeClr>
              </a:solidFill>
              <a:ln>
                <a:solidFill>
                  <a:schemeClr val="bg1">
                    <a:lumMod val="75000"/>
                  </a:schemeClr>
                </a:solidFill>
              </a:ln>
            </c:spPr>
          </c:dPt>
          <c:dPt>
            <c:idx val="19"/>
            <c:spPr>
              <a:solidFill>
                <a:schemeClr val="bg1">
                  <a:lumMod val="85000"/>
                </a:schemeClr>
              </a:solidFill>
              <a:ln>
                <a:solidFill>
                  <a:schemeClr val="bg1">
                    <a:lumMod val="75000"/>
                  </a:schemeClr>
                </a:solidFill>
              </a:ln>
            </c:spPr>
          </c:dPt>
          <c:dPt>
            <c:idx val="21"/>
            <c:spPr>
              <a:solidFill>
                <a:schemeClr val="bg1">
                  <a:lumMod val="85000"/>
                </a:schemeClr>
              </a:solidFill>
              <a:ln>
                <a:solidFill>
                  <a:schemeClr val="bg1">
                    <a:lumMod val="75000"/>
                  </a:schemeClr>
                </a:solidFill>
              </a:ln>
            </c:spPr>
          </c:dPt>
          <c:dLbls>
            <c:txPr>
              <a:bodyPr/>
              <a:lstStyle/>
              <a:p>
                <a:pPr>
                  <a:defRPr b="1"/>
                </a:pPr>
                <a:endParaRPr lang="en-US"/>
              </a:p>
            </c:txPr>
            <c:showVal val="1"/>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Before!$D$6:$D$27</c:f>
              <c:numCache>
                <c:formatCode>0.0</c:formatCode>
                <c:ptCount val="22"/>
                <c:pt idx="0">
                  <c:v>8.2357609999999966</c:v>
                </c:pt>
                <c:pt idx="1">
                  <c:v>-8.4039770000000011</c:v>
                </c:pt>
                <c:pt idx="2">
                  <c:v>2.7421920000000002</c:v>
                </c:pt>
                <c:pt idx="3">
                  <c:v>-7.375748999999999</c:v>
                </c:pt>
                <c:pt idx="4">
                  <c:v>5.9217000000003933E-2</c:v>
                </c:pt>
                <c:pt idx="5">
                  <c:v>-6.2007539999999963</c:v>
                </c:pt>
                <c:pt idx="6">
                  <c:v>2.644191000000006</c:v>
                </c:pt>
                <c:pt idx="7">
                  <c:v>-5.9668479999999988</c:v>
                </c:pt>
                <c:pt idx="8">
                  <c:v>4.061442999999997</c:v>
                </c:pt>
                <c:pt idx="9">
                  <c:v>-5.4285049999999826</c:v>
                </c:pt>
                <c:pt idx="10">
                  <c:v>1.4573540000000094</c:v>
                </c:pt>
                <c:pt idx="11">
                  <c:v>-4.3771430000000038</c:v>
                </c:pt>
                <c:pt idx="12">
                  <c:v>2.5379990000000072</c:v>
                </c:pt>
                <c:pt idx="13">
                  <c:v>-4.1990470000000002</c:v>
                </c:pt>
                <c:pt idx="14">
                  <c:v>5.0179289999999845</c:v>
                </c:pt>
                <c:pt idx="15">
                  <c:v>-4.0506779999999978</c:v>
                </c:pt>
                <c:pt idx="16">
                  <c:v>0.78367300000000761</c:v>
                </c:pt>
                <c:pt idx="17">
                  <c:v>-3.5074339999999982</c:v>
                </c:pt>
                <c:pt idx="18">
                  <c:v>7.1160000000006121E-2</c:v>
                </c:pt>
                <c:pt idx="19">
                  <c:v>-3.1417500000000089</c:v>
                </c:pt>
                <c:pt idx="20">
                  <c:v>2.0659019999999941</c:v>
                </c:pt>
                <c:pt idx="21">
                  <c:v>-2.8628359999999962</c:v>
                </c:pt>
              </c:numCache>
            </c:numRef>
          </c:val>
        </c:ser>
        <c:gapWidth val="50"/>
        <c:axId val="181429760"/>
        <c:axId val="181431680"/>
      </c:barChart>
      <c:lineChart>
        <c:grouping val="standard"/>
        <c:ser>
          <c:idx val="1"/>
          <c:order val="1"/>
          <c:tx>
            <c:strRef>
              <c:f>Before!$E$5</c:f>
              <c:strCache>
                <c:ptCount val="1"/>
                <c:pt idx="0">
                  <c:v>Average of increase</c:v>
                </c:pt>
              </c:strCache>
            </c:strRef>
          </c:tx>
          <c:spPr>
            <a:ln w="19050">
              <a:solidFill>
                <a:schemeClr val="tx1">
                  <a:lumMod val="50000"/>
                  <a:lumOff val="50000"/>
                </a:schemeClr>
              </a:solidFill>
              <a:prstDash val="sysDot"/>
            </a:ln>
          </c:spPr>
          <c:marker>
            <c:symbol val="none"/>
          </c:marker>
          <c:dLbls>
            <c:dLbl>
              <c:idx val="21"/>
              <c:layout/>
              <c:showVal val="1"/>
            </c:dLbl>
            <c:delete val="1"/>
            <c:spPr>
              <a:ln>
                <a:solidFill>
                  <a:schemeClr val="tx1">
                    <a:lumMod val="50000"/>
                    <a:lumOff val="50000"/>
                  </a:schemeClr>
                </a:solidFill>
              </a:ln>
            </c:spPr>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Before!$E$6:$E$27</c:f>
              <c:numCache>
                <c:formatCode>0.0</c:formatCode>
                <c:ptCount val="22"/>
                <c:pt idx="0">
                  <c:v>2.6978928181818191</c:v>
                </c:pt>
                <c:pt idx="1">
                  <c:v>2.6978928181818191</c:v>
                </c:pt>
                <c:pt idx="2">
                  <c:v>2.6978928181818191</c:v>
                </c:pt>
                <c:pt idx="3">
                  <c:v>2.6978928181818191</c:v>
                </c:pt>
                <c:pt idx="4">
                  <c:v>2.6978928181818191</c:v>
                </c:pt>
                <c:pt idx="5">
                  <c:v>2.6978928181818191</c:v>
                </c:pt>
                <c:pt idx="6">
                  <c:v>2.6978928181818191</c:v>
                </c:pt>
                <c:pt idx="7">
                  <c:v>2.6978928181818191</c:v>
                </c:pt>
                <c:pt idx="8">
                  <c:v>2.6978928181818191</c:v>
                </c:pt>
                <c:pt idx="9">
                  <c:v>2.6978928181818191</c:v>
                </c:pt>
                <c:pt idx="10">
                  <c:v>2.6978928181818191</c:v>
                </c:pt>
                <c:pt idx="11">
                  <c:v>2.6978928181818191</c:v>
                </c:pt>
                <c:pt idx="12">
                  <c:v>2.6978928181818191</c:v>
                </c:pt>
                <c:pt idx="13">
                  <c:v>2.6978928181818191</c:v>
                </c:pt>
                <c:pt idx="14">
                  <c:v>2.6978928181818191</c:v>
                </c:pt>
                <c:pt idx="15">
                  <c:v>2.6978928181818191</c:v>
                </c:pt>
                <c:pt idx="16">
                  <c:v>2.6978928181818191</c:v>
                </c:pt>
                <c:pt idx="17">
                  <c:v>2.6978928181818191</c:v>
                </c:pt>
                <c:pt idx="18">
                  <c:v>2.6978928181818191</c:v>
                </c:pt>
                <c:pt idx="19">
                  <c:v>2.6978928181818191</c:v>
                </c:pt>
                <c:pt idx="20">
                  <c:v>2.6978928181818191</c:v>
                </c:pt>
                <c:pt idx="21">
                  <c:v>2.6978928181818191</c:v>
                </c:pt>
              </c:numCache>
            </c:numRef>
          </c:val>
        </c:ser>
        <c:ser>
          <c:idx val="2"/>
          <c:order val="2"/>
          <c:tx>
            <c:strRef>
              <c:f>Before!$F$5</c:f>
              <c:strCache>
                <c:ptCount val="1"/>
                <c:pt idx="0">
                  <c:v>Average of decrease</c:v>
                </c:pt>
              </c:strCache>
            </c:strRef>
          </c:tx>
          <c:spPr>
            <a:ln w="12700">
              <a:solidFill>
                <a:schemeClr val="tx1">
                  <a:lumMod val="50000"/>
                  <a:lumOff val="50000"/>
                </a:schemeClr>
              </a:solidFill>
              <a:prstDash val="dash"/>
            </a:ln>
          </c:spPr>
          <c:marker>
            <c:symbol val="none"/>
          </c:marker>
          <c:dLbls>
            <c:dLbl>
              <c:idx val="21"/>
              <c:layout>
                <c:manualLayout>
                  <c:x val="-2.5665704202759159E-3"/>
                  <c:y val="0"/>
                </c:manualLayout>
              </c:layout>
              <c:showVal val="1"/>
            </c:dLbl>
            <c:delete val="1"/>
            <c:spPr>
              <a:ln>
                <a:solidFill>
                  <a:schemeClr val="tx1">
                    <a:lumMod val="50000"/>
                    <a:lumOff val="50000"/>
                  </a:schemeClr>
                </a:solidFill>
              </a:ln>
            </c:spPr>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Before!$F$6:$F$27</c:f>
              <c:numCache>
                <c:formatCode>0.0</c:formatCode>
                <c:ptCount val="22"/>
                <c:pt idx="0">
                  <c:v>-5.0467928181818174</c:v>
                </c:pt>
                <c:pt idx="1">
                  <c:v>-5.0467928181818174</c:v>
                </c:pt>
                <c:pt idx="2">
                  <c:v>-5.0467928181818174</c:v>
                </c:pt>
                <c:pt idx="3">
                  <c:v>-5.0467928181818174</c:v>
                </c:pt>
                <c:pt idx="4">
                  <c:v>-5.0467928181818174</c:v>
                </c:pt>
                <c:pt idx="5">
                  <c:v>-5.0467928181818174</c:v>
                </c:pt>
                <c:pt idx="6">
                  <c:v>-5.0467928181818174</c:v>
                </c:pt>
                <c:pt idx="7">
                  <c:v>-5.0467928181818174</c:v>
                </c:pt>
                <c:pt idx="8">
                  <c:v>-5.0467928181818174</c:v>
                </c:pt>
                <c:pt idx="9">
                  <c:v>-5.0467928181818174</c:v>
                </c:pt>
                <c:pt idx="10">
                  <c:v>-5.0467928181818174</c:v>
                </c:pt>
                <c:pt idx="11">
                  <c:v>-5.0467928181818174</c:v>
                </c:pt>
                <c:pt idx="12">
                  <c:v>-5.0467928181818174</c:v>
                </c:pt>
                <c:pt idx="13">
                  <c:v>-5.0467928181818174</c:v>
                </c:pt>
                <c:pt idx="14">
                  <c:v>-5.0467928181818174</c:v>
                </c:pt>
                <c:pt idx="15">
                  <c:v>-5.0467928181818174</c:v>
                </c:pt>
                <c:pt idx="16">
                  <c:v>-5.0467928181818174</c:v>
                </c:pt>
                <c:pt idx="17">
                  <c:v>-5.0467928181818174</c:v>
                </c:pt>
                <c:pt idx="18">
                  <c:v>-5.0467928181818174</c:v>
                </c:pt>
                <c:pt idx="19">
                  <c:v>-5.0467928181818174</c:v>
                </c:pt>
                <c:pt idx="20">
                  <c:v>-5.0467928181818174</c:v>
                </c:pt>
                <c:pt idx="21">
                  <c:v>-5.0467928181818174</c:v>
                </c:pt>
              </c:numCache>
            </c:numRef>
          </c:val>
        </c:ser>
        <c:marker val="1"/>
        <c:axId val="181429760"/>
        <c:axId val="181431680"/>
      </c:lineChart>
      <c:catAx>
        <c:axId val="181429760"/>
        <c:scaling>
          <c:orientation val="minMax"/>
        </c:scaling>
        <c:axPos val="b"/>
        <c:tickLblPos val="low"/>
        <c:crossAx val="181431680"/>
        <c:crosses val="autoZero"/>
        <c:auto val="1"/>
        <c:lblAlgn val="ctr"/>
        <c:lblOffset val="100"/>
      </c:catAx>
      <c:valAx>
        <c:axId val="181431680"/>
        <c:scaling>
          <c:orientation val="minMax"/>
        </c:scaling>
        <c:axPos val="l"/>
        <c:majorGridlines>
          <c:spPr>
            <a:ln>
              <a:solidFill>
                <a:schemeClr val="bg1">
                  <a:lumMod val="95000"/>
                </a:schemeClr>
              </a:solidFill>
              <a:prstDash val="dash"/>
            </a:ln>
          </c:spPr>
        </c:majorGridlines>
        <c:numFmt formatCode="0.0" sourceLinked="1"/>
        <c:tickLblPos val="nextTo"/>
        <c:crossAx val="181429760"/>
        <c:crosses val="autoZero"/>
        <c:crossBetween val="between"/>
      </c:valAx>
    </c:plotArea>
    <c:legend>
      <c:legendPos val="t"/>
      <c:layout/>
    </c:legend>
    <c:plotVisOnly val="1"/>
    <c:dispBlanksAs val="gap"/>
  </c:chart>
  <c:spPr>
    <a:solidFill>
      <a:schemeClr val="bg1"/>
    </a:solidFill>
    <a:ln>
      <a:solidFill>
        <a:schemeClr val="bg1"/>
      </a:solidFill>
    </a:ln>
  </c:spPr>
  <c:txPr>
    <a:bodyPr/>
    <a:lstStyle/>
    <a:p>
      <a:pPr>
        <a:defRPr sz="1200">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chemeClr val="bg1">
                <a:lumMod val="50000"/>
              </a:schemeClr>
            </a:solidFill>
            <a:ln>
              <a:solidFill>
                <a:schemeClr val="bg1">
                  <a:lumMod val="50000"/>
                </a:schemeClr>
              </a:solidFill>
            </a:ln>
          </c:spPr>
          <c:dPt>
            <c:idx val="9"/>
            <c:spPr>
              <a:solidFill>
                <a:schemeClr val="bg1">
                  <a:lumMod val="50000"/>
                </a:schemeClr>
              </a:solidFill>
              <a:ln w="19050">
                <a:solidFill>
                  <a:prstClr val="black"/>
                </a:solidFill>
              </a:ln>
            </c:spPr>
          </c:dPt>
          <c:dPt>
            <c:idx val="10"/>
            <c:spPr>
              <a:solidFill>
                <a:schemeClr val="bg1">
                  <a:lumMod val="50000"/>
                </a:schemeClr>
              </a:solidFill>
              <a:ln w="19050">
                <a:solidFill>
                  <a:prstClr val="black"/>
                </a:solidFill>
              </a:ln>
            </c:spPr>
          </c:dPt>
          <c:dPt>
            <c:idx val="11"/>
            <c:spPr>
              <a:solidFill>
                <a:schemeClr val="bg1">
                  <a:lumMod val="50000"/>
                </a:schemeClr>
              </a:solidFill>
              <a:ln w="19050">
                <a:solidFill>
                  <a:prstClr val="black"/>
                </a:solidFill>
              </a:ln>
            </c:spPr>
          </c:dPt>
          <c:dPt>
            <c:idx val="13"/>
            <c:spPr>
              <a:solidFill>
                <a:schemeClr val="bg1">
                  <a:lumMod val="50000"/>
                </a:schemeClr>
              </a:solidFill>
              <a:ln w="19050">
                <a:solidFill>
                  <a:schemeClr val="tx1"/>
                </a:solidFill>
              </a:ln>
            </c:spPr>
          </c:dPt>
          <c:dPt>
            <c:idx val="14"/>
            <c:spPr>
              <a:solidFill>
                <a:schemeClr val="bg1">
                  <a:lumMod val="50000"/>
                </a:schemeClr>
              </a:solidFill>
              <a:ln>
                <a:noFill/>
              </a:ln>
            </c:spPr>
          </c:dPt>
          <c:dPt>
            <c:idx val="15"/>
            <c:spPr>
              <a:solidFill>
                <a:schemeClr val="bg1">
                  <a:lumMod val="50000"/>
                </a:schemeClr>
              </a:solidFill>
              <a:ln>
                <a:noFill/>
              </a:ln>
            </c:spPr>
          </c:dPt>
          <c:dPt>
            <c:idx val="16"/>
            <c:spPr>
              <a:solidFill>
                <a:sysClr val="window" lastClr="FFFFFF">
                  <a:lumMod val="50000"/>
                </a:sysClr>
              </a:solidFill>
              <a:ln w="12700">
                <a:noFill/>
              </a:ln>
            </c:spPr>
          </c:dPt>
          <c:dPt>
            <c:idx val="17"/>
            <c:spPr>
              <a:solidFill>
                <a:schemeClr val="bg1">
                  <a:lumMod val="75000"/>
                </a:schemeClr>
              </a:solidFill>
              <a:ln>
                <a:solidFill>
                  <a:schemeClr val="bg1">
                    <a:lumMod val="75000"/>
                  </a:schemeClr>
                </a:solidFill>
              </a:ln>
            </c:spPr>
          </c:dPt>
          <c:dPt>
            <c:idx val="18"/>
            <c:spPr>
              <a:solidFill>
                <a:schemeClr val="bg1">
                  <a:lumMod val="75000"/>
                </a:schemeClr>
              </a:solidFill>
              <a:ln>
                <a:solidFill>
                  <a:schemeClr val="bg1">
                    <a:lumMod val="75000"/>
                  </a:schemeClr>
                </a:solidFill>
              </a:ln>
            </c:spPr>
          </c:dPt>
          <c:dPt>
            <c:idx val="19"/>
            <c:spPr>
              <a:solidFill>
                <a:schemeClr val="tx2">
                  <a:lumMod val="20000"/>
                  <a:lumOff val="80000"/>
                </a:schemeClr>
              </a:solidFill>
              <a:ln>
                <a:solidFill>
                  <a:schemeClr val="tx2">
                    <a:lumMod val="20000"/>
                    <a:lumOff val="80000"/>
                  </a:schemeClr>
                </a:solidFill>
              </a:ln>
            </c:spPr>
          </c:dPt>
          <c:dPt>
            <c:idx val="20"/>
            <c:spPr>
              <a:solidFill>
                <a:schemeClr val="tx2">
                  <a:lumMod val="20000"/>
                  <a:lumOff val="80000"/>
                </a:schemeClr>
              </a:solidFill>
              <a:ln>
                <a:solidFill>
                  <a:schemeClr val="tx2">
                    <a:lumMod val="20000"/>
                    <a:lumOff val="80000"/>
                  </a:schemeClr>
                </a:solidFill>
              </a:ln>
            </c:spPr>
          </c:dPt>
          <c:dPt>
            <c:idx val="21"/>
            <c:spPr>
              <a:solidFill>
                <a:schemeClr val="tx2">
                  <a:lumMod val="20000"/>
                  <a:lumOff val="80000"/>
                </a:schemeClr>
              </a:solidFill>
              <a:ln>
                <a:solidFill>
                  <a:schemeClr val="tx2">
                    <a:lumMod val="20000"/>
                    <a:lumOff val="80000"/>
                  </a:schemeClr>
                </a:solidFill>
              </a:ln>
            </c:spPr>
          </c:dPt>
          <c:dPt>
            <c:idx val="22"/>
            <c:spPr>
              <a:solidFill>
                <a:schemeClr val="tx2">
                  <a:lumMod val="20000"/>
                  <a:lumOff val="80000"/>
                </a:schemeClr>
              </a:solidFill>
              <a:ln>
                <a:solidFill>
                  <a:schemeClr val="tx2">
                    <a:lumMod val="20000"/>
                    <a:lumOff val="80000"/>
                  </a:schemeClr>
                </a:solidFill>
              </a:ln>
            </c:spPr>
          </c:dPt>
          <c:dLbls>
            <c:showVal val="1"/>
          </c:dLbls>
          <c:cat>
            <c:strRef>
              <c:f>Figure2!$B$79:$B$101</c:f>
              <c:strCache>
                <c:ptCount val="23"/>
                <c:pt idx="0">
                  <c:v>El Salvador</c:v>
                </c:pt>
                <c:pt idx="1">
                  <c:v>Paraguay</c:v>
                </c:pt>
                <c:pt idx="2">
                  <c:v>Argentina</c:v>
                </c:pt>
                <c:pt idx="3">
                  <c:v>Chile</c:v>
                </c:pt>
                <c:pt idx="4">
                  <c:v>Ecuador</c:v>
                </c:pt>
                <c:pt idx="5">
                  <c:v>Peru</c:v>
                </c:pt>
                <c:pt idx="6">
                  <c:v>Panama</c:v>
                </c:pt>
                <c:pt idx="7">
                  <c:v>Brazil</c:v>
                </c:pt>
                <c:pt idx="8">
                  <c:v>Mexico</c:v>
                </c:pt>
                <c:pt idx="9">
                  <c:v>Bolivia</c:v>
                </c:pt>
                <c:pt idx="10">
                  <c:v>Dominican Republic</c:v>
                </c:pt>
                <c:pt idx="11">
                  <c:v>Costa Rica</c:v>
                </c:pt>
                <c:pt idx="12">
                  <c:v>Venezuela</c:v>
                </c:pt>
                <c:pt idx="13">
                  <c:v>Guatemala</c:v>
                </c:pt>
                <c:pt idx="14">
                  <c:v>Uruguay</c:v>
                </c:pt>
                <c:pt idx="15">
                  <c:v>Honduras</c:v>
                </c:pt>
                <c:pt idx="16">
                  <c:v>Nicaragua</c:v>
                </c:pt>
                <c:pt idx="17">
                  <c:v>Total 13</c:v>
                </c:pt>
                <c:pt idx="18">
                  <c:v>Total 17</c:v>
                </c:pt>
                <c:pt idx="19">
                  <c:v>China</c:v>
                </c:pt>
                <c:pt idx="20">
                  <c:v>India</c:v>
                </c:pt>
                <c:pt idx="21">
                  <c:v>South Africa</c:v>
                </c:pt>
                <c:pt idx="22">
                  <c:v>OECD-30</c:v>
                </c:pt>
              </c:strCache>
            </c:strRef>
          </c:cat>
          <c:val>
            <c:numRef>
              <c:f>Figure2!$C$79:$C$101</c:f>
              <c:numCache>
                <c:formatCode>0.00</c:formatCode>
                <c:ptCount val="23"/>
                <c:pt idx="0">
                  <c:v>-1.4791294640963486</c:v>
                </c:pt>
                <c:pt idx="1">
                  <c:v>-1.0500281801294118</c:v>
                </c:pt>
                <c:pt idx="2">
                  <c:v>-1.046784436222814</c:v>
                </c:pt>
                <c:pt idx="3">
                  <c:v>-1.0219670527537557</c:v>
                </c:pt>
                <c:pt idx="4">
                  <c:v>-1.0118569478552224</c:v>
                </c:pt>
                <c:pt idx="5">
                  <c:v>-0.94994404539152</c:v>
                </c:pt>
                <c:pt idx="6">
                  <c:v>-0.9446274674227686</c:v>
                </c:pt>
                <c:pt idx="7">
                  <c:v>-0.91009881546940796</c:v>
                </c:pt>
                <c:pt idx="8">
                  <c:v>-0.71511523822911971</c:v>
                </c:pt>
                <c:pt idx="9">
                  <c:v>-0.52454078860166575</c:v>
                </c:pt>
                <c:pt idx="10">
                  <c:v>-0.34750232033549361</c:v>
                </c:pt>
                <c:pt idx="11">
                  <c:v>-0.33108568578286685</c:v>
                </c:pt>
                <c:pt idx="12">
                  <c:v>-0.23643650156642956</c:v>
                </c:pt>
                <c:pt idx="13">
                  <c:v>5.0271319179637786E-2</c:v>
                </c:pt>
                <c:pt idx="14">
                  <c:v>0.46166842607248598</c:v>
                </c:pt>
                <c:pt idx="15">
                  <c:v>0.67514652332555636</c:v>
                </c:pt>
                <c:pt idx="16">
                  <c:v>1.0198039639469145</c:v>
                </c:pt>
                <c:pt idx="17">
                  <c:v>-0.81300899568129381</c:v>
                </c:pt>
                <c:pt idx="18">
                  <c:v>-0.491895688901896</c:v>
                </c:pt>
                <c:pt idx="19">
                  <c:v>2.020202020202019</c:v>
                </c:pt>
                <c:pt idx="20">
                  <c:v>1.4322916666666659</c:v>
                </c:pt>
                <c:pt idx="21">
                  <c:v>0.2985074626865663</c:v>
                </c:pt>
                <c:pt idx="22">
                  <c:v>0.2542372881355931</c:v>
                </c:pt>
              </c:numCache>
            </c:numRef>
          </c:val>
        </c:ser>
        <c:gapWidth val="50"/>
        <c:axId val="73378048"/>
        <c:axId val="73379840"/>
      </c:barChart>
      <c:catAx>
        <c:axId val="73378048"/>
        <c:scaling>
          <c:orientation val="minMax"/>
        </c:scaling>
        <c:axPos val="b"/>
        <c:majorTickMark val="none"/>
        <c:tickLblPos val="low"/>
        <c:txPr>
          <a:bodyPr rot="-5400000" vert="horz"/>
          <a:lstStyle/>
          <a:p>
            <a:pPr>
              <a:defRPr/>
            </a:pPr>
            <a:endParaRPr lang="en-US"/>
          </a:p>
        </c:txPr>
        <c:crossAx val="73379840"/>
        <c:crosses val="autoZero"/>
        <c:auto val="1"/>
        <c:lblAlgn val="ctr"/>
        <c:lblOffset val="100"/>
      </c:catAx>
      <c:valAx>
        <c:axId val="73379840"/>
        <c:scaling>
          <c:orientation val="minMax"/>
        </c:scaling>
        <c:axPos val="l"/>
        <c:majorGridlines>
          <c:spPr>
            <a:ln>
              <a:solidFill>
                <a:schemeClr val="bg1">
                  <a:lumMod val="95000"/>
                </a:schemeClr>
              </a:solidFill>
              <a:prstDash val="sysDash"/>
            </a:ln>
          </c:spPr>
        </c:majorGridlines>
        <c:title>
          <c:tx>
            <c:rich>
              <a:bodyPr/>
              <a:lstStyle/>
              <a:p>
                <a:pPr>
                  <a:defRPr sz="1100"/>
                </a:pPr>
                <a:r>
                  <a:rPr lang="es-MX" sz="1100" b="1" i="0" baseline="0"/>
                  <a:t>Annual Percent Change</a:t>
                </a:r>
              </a:p>
            </c:rich>
          </c:tx>
          <c:layout/>
        </c:title>
        <c:numFmt formatCode="0.00" sourceLinked="1"/>
        <c:majorTickMark val="none"/>
        <c:tickLblPos val="nextTo"/>
        <c:crossAx val="73378048"/>
        <c:crosses val="autoZero"/>
        <c:crossBetween val="between"/>
      </c:valAx>
      <c:spPr>
        <a:solidFill>
          <a:sysClr val="window" lastClr="FFFFFF"/>
        </a:solidFill>
        <a:ln>
          <a:solidFill>
            <a:sysClr val="window" lastClr="FFFFFF"/>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Deciles!$B$92</c:f>
              <c:strCache>
                <c:ptCount val="1"/>
                <c:pt idx="0">
                  <c:v>Arg</c:v>
                </c:pt>
              </c:strCache>
            </c:strRef>
          </c:tx>
          <c:spPr>
            <a:ln w="28575">
              <a:solidFill>
                <a:schemeClr val="tx1">
                  <a:lumMod val="75000"/>
                  <a:lumOff val="25000"/>
                </a:schemeClr>
              </a:solidFill>
            </a:ln>
          </c:spPr>
          <c:marker>
            <c:symbol val="circle"/>
            <c:size val="5"/>
            <c:spPr>
              <a:solidFill>
                <a:srgbClr val="7030A0"/>
              </a:solidFill>
              <a:ln>
                <a:solidFill>
                  <a:schemeClr val="tx1">
                    <a:lumMod val="75000"/>
                    <a:lumOff val="25000"/>
                  </a:schemeClr>
                </a:solidFill>
              </a:ln>
            </c:spPr>
          </c:marker>
          <c:dLbls>
            <c:dLbl>
              <c:idx val="0"/>
              <c:layout>
                <c:manualLayout>
                  <c:x val="-3.7718057520038412E-3"/>
                  <c:y val="3.3003300330033012E-3"/>
                </c:manualLayout>
              </c:layout>
              <c:showSerName val="1"/>
            </c:dLbl>
            <c:showVal val="1"/>
          </c:dLbls>
          <c:xVal>
            <c:numRef>
              <c:f>Deciles!$C$92</c:f>
              <c:numCache>
                <c:formatCode>0.0</c:formatCode>
                <c:ptCount val="1"/>
                <c:pt idx="0">
                  <c:v>24.8</c:v>
                </c:pt>
              </c:numCache>
            </c:numRef>
          </c:xVal>
          <c:yVal>
            <c:numRef>
              <c:f>Deciles!$D$92</c:f>
              <c:numCache>
                <c:formatCode>0.0</c:formatCode>
                <c:ptCount val="1"/>
                <c:pt idx="0">
                  <c:v>18.8</c:v>
                </c:pt>
              </c:numCache>
            </c:numRef>
          </c:yVal>
        </c:ser>
        <c:ser>
          <c:idx val="1"/>
          <c:order val="1"/>
          <c:tx>
            <c:strRef>
              <c:f>Deciles!$B$93</c:f>
              <c:strCache>
                <c:ptCount val="1"/>
                <c:pt idx="0">
                  <c:v>Bol</c:v>
                </c:pt>
              </c:strCache>
            </c:strRef>
          </c:tx>
          <c:spPr>
            <a:ln w="28575">
              <a:solidFill>
                <a:schemeClr val="tx1">
                  <a:lumMod val="75000"/>
                  <a:lumOff val="25000"/>
                </a:schemeClr>
              </a:solidFill>
            </a:ln>
          </c:spPr>
          <c:marker>
            <c:symbol val="circle"/>
            <c:size val="5"/>
            <c:spPr>
              <a:solidFill>
                <a:srgbClr val="C00000"/>
              </a:solidFill>
              <a:ln>
                <a:solidFill>
                  <a:schemeClr val="tx1">
                    <a:lumMod val="75000"/>
                    <a:lumOff val="25000"/>
                  </a:schemeClr>
                </a:solidFill>
              </a:ln>
            </c:spPr>
          </c:marker>
          <c:dLbls>
            <c:dLbl>
              <c:idx val="0"/>
              <c:layout>
                <c:manualLayout>
                  <c:x val="-5.469118340405469E-2"/>
                  <c:y val="-1.9801980198019896E-2"/>
                </c:manualLayout>
              </c:layout>
              <c:showSerName val="1"/>
            </c:dLbl>
            <c:showSerName val="1"/>
          </c:dLbls>
          <c:xVal>
            <c:numRef>
              <c:f>Deciles!$C$93</c:f>
              <c:numCache>
                <c:formatCode>0.0</c:formatCode>
                <c:ptCount val="1"/>
                <c:pt idx="0">
                  <c:v>91.932881999999978</c:v>
                </c:pt>
              </c:numCache>
            </c:numRef>
          </c:xVal>
          <c:yVal>
            <c:numRef>
              <c:f>Deciles!$D$93</c:f>
              <c:numCache>
                <c:formatCode>0.0</c:formatCode>
                <c:ptCount val="1"/>
                <c:pt idx="0">
                  <c:v>46.274529000000001</c:v>
                </c:pt>
              </c:numCache>
            </c:numRef>
          </c:yVal>
        </c:ser>
        <c:ser>
          <c:idx val="2"/>
          <c:order val="2"/>
          <c:tx>
            <c:strRef>
              <c:f>Deciles!$B$94</c:f>
              <c:strCache>
                <c:ptCount val="1"/>
                <c:pt idx="0">
                  <c:v>Bra</c:v>
                </c:pt>
              </c:strCache>
            </c:strRef>
          </c:tx>
          <c:spPr>
            <a:ln w="28575">
              <a:solidFill>
                <a:schemeClr val="tx1">
                  <a:lumMod val="75000"/>
                  <a:lumOff val="25000"/>
                </a:schemeClr>
              </a:solidFill>
            </a:ln>
          </c:spPr>
          <c:marker>
            <c:symbol val="circle"/>
            <c:size val="5"/>
            <c:spPr>
              <a:solidFill>
                <a:srgbClr val="FFC000"/>
              </a:solidFill>
              <a:ln>
                <a:solidFill>
                  <a:schemeClr val="tx1">
                    <a:lumMod val="75000"/>
                    <a:lumOff val="25000"/>
                  </a:schemeClr>
                </a:solidFill>
              </a:ln>
            </c:spPr>
          </c:marker>
          <c:dLbls>
            <c:dLbl>
              <c:idx val="0"/>
              <c:layout>
                <c:manualLayout>
                  <c:x val="-3.7718057520037852E-3"/>
                  <c:y val="-3.3003300330033012E-3"/>
                </c:manualLayout>
              </c:layout>
              <c:showSerName val="1"/>
            </c:dLbl>
            <c:showSerName val="1"/>
          </c:dLbls>
          <c:xVal>
            <c:numRef>
              <c:f>Deciles!$C$94</c:f>
              <c:numCache>
                <c:formatCode>0.0</c:formatCode>
                <c:ptCount val="1"/>
                <c:pt idx="0">
                  <c:v>37.361616000000005</c:v>
                </c:pt>
              </c:numCache>
            </c:numRef>
          </c:xVal>
          <c:yVal>
            <c:numRef>
              <c:f>Deciles!$D$94</c:f>
              <c:numCache>
                <c:formatCode>0.0</c:formatCode>
                <c:ptCount val="1"/>
                <c:pt idx="0">
                  <c:v>27.814239000000001</c:v>
                </c:pt>
              </c:numCache>
            </c:numRef>
          </c:yVal>
        </c:ser>
        <c:ser>
          <c:idx val="3"/>
          <c:order val="3"/>
          <c:tx>
            <c:strRef>
              <c:f>Deciles!$B$95</c:f>
              <c:strCache>
                <c:ptCount val="1"/>
                <c:pt idx="0">
                  <c:v>Chi</c:v>
                </c:pt>
              </c:strCache>
            </c:strRef>
          </c:tx>
          <c:spPr>
            <a:ln w="28575">
              <a:solidFill>
                <a:schemeClr val="tx1">
                  <a:lumMod val="75000"/>
                  <a:lumOff val="25000"/>
                </a:schemeClr>
              </a:solidFill>
            </a:ln>
          </c:spPr>
          <c:marker>
            <c:symbol val="circle"/>
            <c:size val="5"/>
            <c:spPr>
              <a:solidFill>
                <a:schemeClr val="bg1"/>
              </a:solidFill>
              <a:ln>
                <a:solidFill>
                  <a:schemeClr val="tx1">
                    <a:lumMod val="75000"/>
                    <a:lumOff val="25000"/>
                  </a:schemeClr>
                </a:solidFill>
              </a:ln>
            </c:spPr>
          </c:marker>
          <c:dLbls>
            <c:dLbl>
              <c:idx val="0"/>
              <c:layout>
                <c:manualLayout>
                  <c:x val="-4.9033474776049288E-2"/>
                  <c:y val="3.3000701644967652E-3"/>
                </c:manualLayout>
              </c:layout>
              <c:showSerName val="1"/>
            </c:dLbl>
            <c:showSerName val="1"/>
          </c:dLbls>
          <c:xVal>
            <c:numRef>
              <c:f>Deciles!$C$95</c:f>
              <c:numCache>
                <c:formatCode>0.0</c:formatCode>
                <c:ptCount val="1"/>
                <c:pt idx="0">
                  <c:v>21.863356</c:v>
                </c:pt>
              </c:numCache>
            </c:numRef>
          </c:xVal>
          <c:yVal>
            <c:numRef>
              <c:f>Deciles!$D$95</c:f>
              <c:numCache>
                <c:formatCode>0.0</c:formatCode>
                <c:ptCount val="1"/>
                <c:pt idx="0">
                  <c:v>17.464001</c:v>
                </c:pt>
              </c:numCache>
            </c:numRef>
          </c:yVal>
        </c:ser>
        <c:ser>
          <c:idx val="4"/>
          <c:order val="4"/>
          <c:tx>
            <c:strRef>
              <c:f>Deciles!$B$96</c:f>
              <c:strCache>
                <c:ptCount val="1"/>
                <c:pt idx="0">
                  <c:v>DR</c:v>
                </c:pt>
              </c:strCache>
            </c:strRef>
          </c:tx>
          <c:spPr>
            <a:ln w="28575">
              <a:solidFill>
                <a:schemeClr val="tx1">
                  <a:lumMod val="75000"/>
                  <a:lumOff val="25000"/>
                </a:schemeClr>
              </a:solidFill>
            </a:ln>
          </c:spPr>
          <c:marker>
            <c:symbol val="circle"/>
            <c:size val="5"/>
            <c:spPr>
              <a:solidFill>
                <a:srgbClr val="FFFF00"/>
              </a:solidFill>
              <a:ln>
                <a:solidFill>
                  <a:schemeClr val="tx1">
                    <a:lumMod val="75000"/>
                    <a:lumOff val="25000"/>
                  </a:schemeClr>
                </a:solidFill>
              </a:ln>
            </c:spPr>
          </c:marker>
          <c:dLbls>
            <c:dLbl>
              <c:idx val="0"/>
              <c:layout>
                <c:manualLayout>
                  <c:x val="-2.4516885884313992E-2"/>
                  <c:y val="2.6402640264026535E-2"/>
                </c:manualLayout>
              </c:layout>
              <c:showSerName val="1"/>
            </c:dLbl>
            <c:showVal val="1"/>
          </c:dLbls>
          <c:xVal>
            <c:numRef>
              <c:f>Deciles!$C$96</c:f>
              <c:numCache>
                <c:formatCode>0.0</c:formatCode>
                <c:ptCount val="1"/>
                <c:pt idx="0">
                  <c:v>24.441766999999984</c:v>
                </c:pt>
              </c:numCache>
            </c:numRef>
          </c:xVal>
          <c:yVal>
            <c:numRef>
              <c:f>Deciles!$D$96</c:f>
              <c:numCache>
                <c:formatCode>0.0</c:formatCode>
                <c:ptCount val="1"/>
                <c:pt idx="0">
                  <c:v>16.7</c:v>
                </c:pt>
              </c:numCache>
            </c:numRef>
          </c:yVal>
        </c:ser>
        <c:ser>
          <c:idx val="5"/>
          <c:order val="5"/>
          <c:tx>
            <c:strRef>
              <c:f>Deciles!$B$97</c:f>
              <c:strCache>
                <c:ptCount val="1"/>
                <c:pt idx="0">
                  <c:v>Gua</c:v>
                </c:pt>
              </c:strCache>
            </c:strRef>
          </c:tx>
          <c:spPr>
            <a:ln w="28575">
              <a:solidFill>
                <a:schemeClr val="tx1">
                  <a:lumMod val="75000"/>
                  <a:lumOff val="25000"/>
                </a:schemeClr>
              </a:solidFill>
            </a:ln>
          </c:spPr>
          <c:marker>
            <c:symbol val="circle"/>
            <c:size val="5"/>
            <c:spPr>
              <a:solidFill>
                <a:srgbClr val="00B0F0"/>
              </a:solidFill>
              <a:ln>
                <a:solidFill>
                  <a:schemeClr val="tx1">
                    <a:lumMod val="75000"/>
                    <a:lumOff val="25000"/>
                  </a:schemeClr>
                </a:solidFill>
              </a:ln>
            </c:spPr>
          </c:marker>
          <c:dLbls>
            <c:dLbl>
              <c:idx val="0"/>
              <c:layout>
                <c:manualLayout>
                  <c:x val="-5.6577086280056579E-3"/>
                  <c:y val="-9.9009900990099983E-3"/>
                </c:manualLayout>
              </c:layout>
              <c:showSerName val="1"/>
            </c:dLbl>
            <c:showSerName val="1"/>
          </c:dLbls>
          <c:xVal>
            <c:numRef>
              <c:f>Deciles!$C$97</c:f>
              <c:numCache>
                <c:formatCode>0.0</c:formatCode>
                <c:ptCount val="1"/>
                <c:pt idx="0">
                  <c:v>25.814650000000011</c:v>
                </c:pt>
              </c:numCache>
            </c:numRef>
          </c:xVal>
          <c:yVal>
            <c:numRef>
              <c:f>Deciles!$D$97</c:f>
              <c:numCache>
                <c:formatCode>0.0</c:formatCode>
                <c:ptCount val="1"/>
                <c:pt idx="0">
                  <c:v>24.855073999999988</c:v>
                </c:pt>
              </c:numCache>
            </c:numRef>
          </c:yVal>
        </c:ser>
        <c:ser>
          <c:idx val="6"/>
          <c:order val="6"/>
          <c:tx>
            <c:strRef>
              <c:f>Deciles!$B$98</c:f>
              <c:strCache>
                <c:ptCount val="1"/>
                <c:pt idx="0">
                  <c:v>Hon</c:v>
                </c:pt>
              </c:strCache>
            </c:strRef>
          </c:tx>
          <c:spPr>
            <a:ln w="28575">
              <a:solidFill>
                <a:schemeClr val="tx1">
                  <a:lumMod val="75000"/>
                  <a:lumOff val="25000"/>
                </a:schemeClr>
              </a:solidFill>
            </a:ln>
          </c:spPr>
          <c:marker>
            <c:symbol val="circle"/>
            <c:size val="5"/>
            <c:spPr>
              <a:solidFill>
                <a:srgbClr val="00B050"/>
              </a:solidFill>
              <a:ln>
                <a:solidFill>
                  <a:schemeClr val="tx1">
                    <a:lumMod val="75000"/>
                    <a:lumOff val="25000"/>
                  </a:schemeClr>
                </a:solidFill>
              </a:ln>
            </c:spPr>
          </c:marker>
          <c:dLbls>
            <c:dLbl>
              <c:idx val="0"/>
              <c:layout>
                <c:manualLayout>
                  <c:x val="-3.7718057520037852E-3"/>
                  <c:y val="3.3003300330033012E-3"/>
                </c:manualLayout>
              </c:layout>
              <c:showSerName val="1"/>
            </c:dLbl>
            <c:showSerName val="1"/>
          </c:dLbls>
          <c:xVal>
            <c:numRef>
              <c:f>Deciles!$C$98</c:f>
              <c:numCache>
                <c:formatCode>0.0</c:formatCode>
                <c:ptCount val="1"/>
                <c:pt idx="0">
                  <c:v>33.460584000000004</c:v>
                </c:pt>
              </c:numCache>
            </c:numRef>
          </c:xVal>
          <c:yVal>
            <c:numRef>
              <c:f>Deciles!$D$98</c:f>
              <c:numCache>
                <c:formatCode>0.0</c:formatCode>
                <c:ptCount val="1"/>
                <c:pt idx="0">
                  <c:v>43.777984000000004</c:v>
                </c:pt>
              </c:numCache>
            </c:numRef>
          </c:yVal>
        </c:ser>
        <c:ser>
          <c:idx val="7"/>
          <c:order val="7"/>
          <c:tx>
            <c:strRef>
              <c:f>Deciles!$B$99</c:f>
              <c:strCache>
                <c:ptCount val="1"/>
                <c:pt idx="0">
                  <c:v>Mex</c:v>
                </c:pt>
              </c:strCache>
            </c:strRef>
          </c:tx>
          <c:spPr>
            <a:ln w="28575">
              <a:solidFill>
                <a:schemeClr val="tx1">
                  <a:lumMod val="75000"/>
                  <a:lumOff val="25000"/>
                </a:schemeClr>
              </a:solidFill>
            </a:ln>
          </c:spPr>
          <c:marker>
            <c:symbol val="circle"/>
            <c:size val="5"/>
            <c:spPr>
              <a:solidFill>
                <a:srgbClr val="0070C0"/>
              </a:solidFill>
              <a:ln>
                <a:solidFill>
                  <a:schemeClr val="tx1">
                    <a:lumMod val="75000"/>
                    <a:lumOff val="25000"/>
                  </a:schemeClr>
                </a:solidFill>
              </a:ln>
            </c:spPr>
          </c:marker>
          <c:dLbls>
            <c:dLbl>
              <c:idx val="0"/>
              <c:layout>
                <c:manualLayout>
                  <c:x val="-3.7718057520037844E-3"/>
                  <c:y val="0"/>
                </c:manualLayout>
              </c:layout>
              <c:showSerName val="1"/>
            </c:dLbl>
            <c:showSerName val="1"/>
          </c:dLbls>
          <c:xVal>
            <c:numRef>
              <c:f>Deciles!$C$99</c:f>
              <c:numCache>
                <c:formatCode>0.0</c:formatCode>
                <c:ptCount val="1"/>
                <c:pt idx="0">
                  <c:v>26.809058000000011</c:v>
                </c:pt>
              </c:numCache>
            </c:numRef>
          </c:xVal>
          <c:yVal>
            <c:numRef>
              <c:f>Deciles!$D$99</c:f>
              <c:numCache>
                <c:formatCode>0.0</c:formatCode>
                <c:ptCount val="1"/>
                <c:pt idx="0">
                  <c:v>21.580062999999988</c:v>
                </c:pt>
              </c:numCache>
            </c:numRef>
          </c:yVal>
        </c:ser>
        <c:ser>
          <c:idx val="8"/>
          <c:order val="8"/>
          <c:tx>
            <c:strRef>
              <c:f>Deciles!$B$100</c:f>
              <c:strCache>
                <c:ptCount val="1"/>
                <c:pt idx="0">
                  <c:v>Per</c:v>
                </c:pt>
              </c:strCache>
            </c:strRef>
          </c:tx>
          <c:spPr>
            <a:ln w="28575">
              <a:solidFill>
                <a:schemeClr val="tx1">
                  <a:lumMod val="75000"/>
                  <a:lumOff val="25000"/>
                </a:schemeClr>
              </a:solidFill>
            </a:ln>
          </c:spPr>
          <c:marker>
            <c:symbol val="circle"/>
            <c:size val="5"/>
            <c:spPr>
              <a:solidFill>
                <a:schemeClr val="accent2"/>
              </a:solidFill>
              <a:ln>
                <a:solidFill>
                  <a:schemeClr val="tx1">
                    <a:lumMod val="75000"/>
                    <a:lumOff val="25000"/>
                  </a:schemeClr>
                </a:solidFill>
              </a:ln>
            </c:spPr>
          </c:marker>
          <c:dLbls>
            <c:dLbl>
              <c:idx val="0"/>
              <c:layout>
                <c:manualLayout>
                  <c:x val="-3.0174446016030181E-2"/>
                  <c:y val="-1.9802240066526363E-2"/>
                </c:manualLayout>
              </c:layout>
              <c:showSerName val="1"/>
            </c:dLbl>
            <c:showSerName val="1"/>
          </c:dLbls>
          <c:xVal>
            <c:numRef>
              <c:f>Deciles!$C$100</c:f>
              <c:numCache>
                <c:formatCode>0.0</c:formatCode>
                <c:ptCount val="1"/>
                <c:pt idx="0">
                  <c:v>27.1</c:v>
                </c:pt>
              </c:numCache>
            </c:numRef>
          </c:xVal>
          <c:yVal>
            <c:numRef>
              <c:f>Deciles!$D$100</c:f>
              <c:numCache>
                <c:formatCode>0.0</c:formatCode>
                <c:ptCount val="1"/>
                <c:pt idx="0">
                  <c:v>20.5</c:v>
                </c:pt>
              </c:numCache>
            </c:numRef>
          </c:yVal>
        </c:ser>
        <c:ser>
          <c:idx val="9"/>
          <c:order val="9"/>
          <c:tx>
            <c:strRef>
              <c:f>Deciles!$B$101</c:f>
              <c:strCache>
                <c:ptCount val="1"/>
                <c:pt idx="0">
                  <c:v>Uru</c:v>
                </c:pt>
              </c:strCache>
            </c:strRef>
          </c:tx>
          <c:spPr>
            <a:ln w="28575">
              <a:solidFill>
                <a:schemeClr val="tx1">
                  <a:lumMod val="75000"/>
                  <a:lumOff val="25000"/>
                </a:schemeClr>
              </a:solidFill>
            </a:ln>
          </c:spPr>
          <c:marker>
            <c:symbol val="circle"/>
            <c:size val="5"/>
            <c:spPr>
              <a:solidFill>
                <a:schemeClr val="accent6">
                  <a:lumMod val="75000"/>
                </a:schemeClr>
              </a:solidFill>
              <a:ln>
                <a:solidFill>
                  <a:schemeClr val="tx1">
                    <a:lumMod val="75000"/>
                    <a:lumOff val="25000"/>
                  </a:schemeClr>
                </a:solidFill>
              </a:ln>
            </c:spPr>
          </c:marker>
          <c:dLbls>
            <c:dLbl>
              <c:idx val="0"/>
              <c:layout>
                <c:manualLayout>
                  <c:x val="-3.2060348892032034E-2"/>
                  <c:y val="3.3003040461526661E-2"/>
                </c:manualLayout>
              </c:layout>
              <c:showSerName val="1"/>
            </c:dLbl>
            <c:showSerName val="1"/>
          </c:dLbls>
          <c:xVal>
            <c:numRef>
              <c:f>Deciles!$C$101</c:f>
              <c:numCache>
                <c:formatCode>0.0</c:formatCode>
                <c:ptCount val="1"/>
                <c:pt idx="0">
                  <c:v>15.750485000000007</c:v>
                </c:pt>
              </c:numCache>
            </c:numRef>
          </c:xVal>
          <c:yVal>
            <c:numRef>
              <c:f>Deciles!$D$101</c:f>
              <c:numCache>
                <c:formatCode>0.0</c:formatCode>
                <c:ptCount val="1"/>
                <c:pt idx="0">
                  <c:v>14.6</c:v>
                </c:pt>
              </c:numCache>
            </c:numRef>
          </c:yVal>
        </c:ser>
        <c:axId val="180460160"/>
        <c:axId val="180478720"/>
      </c:scatterChart>
      <c:valAx>
        <c:axId val="180460160"/>
        <c:scaling>
          <c:orientation val="minMax"/>
          <c:max val="95"/>
          <c:min val="0"/>
        </c:scaling>
        <c:axPos val="b"/>
        <c:title>
          <c:tx>
            <c:rich>
              <a:bodyPr/>
              <a:lstStyle/>
              <a:p>
                <a:pPr>
                  <a:defRPr/>
                </a:pPr>
                <a:r>
                  <a:rPr lang="es-MX"/>
                  <a:t>Ratio Centiles 95/5 in 2000</a:t>
                </a:r>
              </a:p>
            </c:rich>
          </c:tx>
          <c:layout/>
        </c:title>
        <c:numFmt formatCode="0.0" sourceLinked="1"/>
        <c:majorTickMark val="none"/>
        <c:tickLblPos val="nextTo"/>
        <c:crossAx val="180478720"/>
        <c:crosses val="autoZero"/>
        <c:crossBetween val="midCat"/>
      </c:valAx>
      <c:valAx>
        <c:axId val="180478720"/>
        <c:scaling>
          <c:orientation val="minMax"/>
          <c:max val="95"/>
          <c:min val="0"/>
        </c:scaling>
        <c:axPos val="l"/>
        <c:title>
          <c:tx>
            <c:rich>
              <a:bodyPr/>
              <a:lstStyle/>
              <a:p>
                <a:pPr>
                  <a:defRPr/>
                </a:pPr>
                <a:r>
                  <a:rPr lang="es-MX"/>
                  <a:t>Ratio Centiles 95/5 in 2009</a:t>
                </a:r>
              </a:p>
            </c:rich>
          </c:tx>
          <c:layout/>
        </c:title>
        <c:numFmt formatCode="0.0" sourceLinked="1"/>
        <c:majorTickMark val="none"/>
        <c:tickLblPos val="nextTo"/>
        <c:crossAx val="180460160"/>
        <c:crosses val="autoZero"/>
        <c:crossBetween val="midCat"/>
      </c:valAx>
      <c:spPr>
        <a:ln>
          <a:solidFill>
            <a:schemeClr val="tx1">
              <a:lumMod val="75000"/>
              <a:lumOff val="25000"/>
            </a:schemeClr>
          </a:solidFill>
        </a:ln>
      </c:spPr>
    </c:plotArea>
    <c:plotVisOnly val="1"/>
  </c:chart>
  <c:spPr>
    <a:solidFill>
      <a:schemeClr val="bg1"/>
    </a:solidFill>
    <a:ln>
      <a:solidFill>
        <a:schemeClr val="bg1"/>
      </a:solidFill>
    </a:ln>
  </c:spPr>
  <c:txPr>
    <a:bodyPr/>
    <a:lstStyle/>
    <a:p>
      <a:pPr>
        <a:defRPr sz="1050">
          <a:latin typeface="Times New Roman" pitchFamily="18" charset="0"/>
          <a:cs typeface="Times New Roman" pitchFamily="18" charset="0"/>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spPr>
            <a:solidFill>
              <a:schemeClr val="tx2">
                <a:lumMod val="75000"/>
              </a:schemeClr>
            </a:solidFill>
            <a:ln>
              <a:solidFill>
                <a:schemeClr val="tx2">
                  <a:lumMod val="75000"/>
                </a:schemeClr>
              </a:solidFill>
            </a:ln>
          </c:spPr>
          <c:dPt>
            <c:idx val="9"/>
            <c:spPr>
              <a:solidFill>
                <a:schemeClr val="tx2">
                  <a:lumMod val="75000"/>
                </a:schemeClr>
              </a:solidFill>
              <a:ln w="22225">
                <a:solidFill>
                  <a:schemeClr val="tx2">
                    <a:lumMod val="75000"/>
                  </a:schemeClr>
                </a:solidFill>
              </a:ln>
            </c:spPr>
          </c:dPt>
          <c:dPt>
            <c:idx val="10"/>
            <c:spPr>
              <a:solidFill>
                <a:schemeClr val="tx2">
                  <a:lumMod val="75000"/>
                </a:schemeClr>
              </a:solidFill>
              <a:ln w="22225">
                <a:solidFill>
                  <a:schemeClr val="tx2">
                    <a:lumMod val="75000"/>
                  </a:schemeClr>
                </a:solidFill>
              </a:ln>
            </c:spPr>
          </c:dPt>
          <c:dPt>
            <c:idx val="11"/>
            <c:spPr>
              <a:solidFill>
                <a:schemeClr val="tx2">
                  <a:lumMod val="75000"/>
                </a:schemeClr>
              </a:solidFill>
              <a:ln w="22225">
                <a:solidFill>
                  <a:schemeClr val="tx2">
                    <a:lumMod val="75000"/>
                  </a:schemeClr>
                </a:solidFill>
              </a:ln>
            </c:spPr>
          </c:dPt>
          <c:dPt>
            <c:idx val="13"/>
            <c:spPr>
              <a:solidFill>
                <a:schemeClr val="tx2">
                  <a:lumMod val="75000"/>
                </a:schemeClr>
              </a:solidFill>
              <a:ln w="22225">
                <a:solidFill>
                  <a:schemeClr val="tx2">
                    <a:lumMod val="75000"/>
                  </a:schemeClr>
                </a:solidFill>
              </a:ln>
            </c:spPr>
          </c:dPt>
          <c:dPt>
            <c:idx val="14"/>
            <c:spPr>
              <a:solidFill>
                <a:schemeClr val="tx2">
                  <a:lumMod val="75000"/>
                </a:schemeClr>
              </a:solidFill>
              <a:ln w="22225">
                <a:solidFill>
                  <a:schemeClr val="tx2">
                    <a:lumMod val="75000"/>
                  </a:schemeClr>
                </a:solidFill>
              </a:ln>
            </c:spPr>
          </c:dPt>
          <c:dPt>
            <c:idx val="16"/>
            <c:spPr>
              <a:solidFill>
                <a:schemeClr val="tx2">
                  <a:lumMod val="75000"/>
                </a:schemeClr>
              </a:solidFill>
              <a:ln w="12700">
                <a:solidFill>
                  <a:schemeClr val="tx2">
                    <a:lumMod val="75000"/>
                  </a:schemeClr>
                </a:solidFill>
              </a:ln>
            </c:spPr>
          </c:dPt>
          <c:dPt>
            <c:idx val="17"/>
            <c:spPr>
              <a:solidFill>
                <a:schemeClr val="tx2">
                  <a:lumMod val="60000"/>
                  <a:lumOff val="40000"/>
                </a:schemeClr>
              </a:solidFill>
              <a:ln>
                <a:solidFill>
                  <a:schemeClr val="tx2">
                    <a:lumMod val="60000"/>
                    <a:lumOff val="40000"/>
                  </a:schemeClr>
                </a:solidFill>
              </a:ln>
            </c:spPr>
          </c:dPt>
          <c:dPt>
            <c:idx val="18"/>
            <c:spPr>
              <a:solidFill>
                <a:schemeClr val="tx2">
                  <a:lumMod val="60000"/>
                  <a:lumOff val="40000"/>
                </a:schemeClr>
              </a:solidFill>
              <a:ln>
                <a:solidFill>
                  <a:schemeClr val="tx2">
                    <a:lumMod val="60000"/>
                    <a:lumOff val="40000"/>
                  </a:schemeClr>
                </a:solidFill>
              </a:ln>
            </c:spPr>
          </c:dPt>
          <c:dLbls>
            <c:showVal val="1"/>
          </c:dLbls>
          <c:cat>
            <c:strRef>
              <c:f>ECLAC!$B$4:$B$22</c:f>
              <c:strCache>
                <c:ptCount val="19"/>
                <c:pt idx="0">
                  <c:v>Venezuela</c:v>
                </c:pt>
                <c:pt idx="1">
                  <c:v>Nicaragua</c:v>
                </c:pt>
                <c:pt idx="2">
                  <c:v>Argentina</c:v>
                </c:pt>
                <c:pt idx="3">
                  <c:v>Bolivia</c:v>
                </c:pt>
                <c:pt idx="4">
                  <c:v>Peru</c:v>
                </c:pt>
                <c:pt idx="5">
                  <c:v>Paraguay</c:v>
                </c:pt>
                <c:pt idx="6">
                  <c:v>Brazil</c:v>
                </c:pt>
                <c:pt idx="7">
                  <c:v>El Salvador</c:v>
                </c:pt>
                <c:pt idx="8">
                  <c:v>Panama</c:v>
                </c:pt>
                <c:pt idx="9">
                  <c:v>Chile</c:v>
                </c:pt>
                <c:pt idx="10">
                  <c:v>Uruguay</c:v>
                </c:pt>
                <c:pt idx="11">
                  <c:v>Ecuador</c:v>
                </c:pt>
                <c:pt idx="12">
                  <c:v>Mexico</c:v>
                </c:pt>
                <c:pt idx="13">
                  <c:v>Honduras</c:v>
                </c:pt>
                <c:pt idx="14">
                  <c:v>Costa Rica</c:v>
                </c:pt>
                <c:pt idx="15">
                  <c:v>Dominican Rep.</c:v>
                </c:pt>
                <c:pt idx="16">
                  <c:v>Guatemala</c:v>
                </c:pt>
                <c:pt idx="17">
                  <c:v>Total 14</c:v>
                </c:pt>
                <c:pt idx="18">
                  <c:v>Total 17</c:v>
                </c:pt>
              </c:strCache>
            </c:strRef>
          </c:cat>
          <c:val>
            <c:numRef>
              <c:f>ECLAC!$E$4:$E$22</c:f>
              <c:numCache>
                <c:formatCode>0.00</c:formatCode>
                <c:ptCount val="19"/>
                <c:pt idx="0">
                  <c:v>-2.933333333333334</c:v>
                </c:pt>
                <c:pt idx="1">
                  <c:v>-2.0293609671847985</c:v>
                </c:pt>
                <c:pt idx="2">
                  <c:v>-1.9370460048426141</c:v>
                </c:pt>
                <c:pt idx="3">
                  <c:v>-1.596091205211728</c:v>
                </c:pt>
                <c:pt idx="4">
                  <c:v>-1.3333333333333344</c:v>
                </c:pt>
                <c:pt idx="5">
                  <c:v>-1.2719298245614024</c:v>
                </c:pt>
                <c:pt idx="6">
                  <c:v>-1.2323943661971835</c:v>
                </c:pt>
                <c:pt idx="7">
                  <c:v>-1.11904761904762</c:v>
                </c:pt>
                <c:pt idx="8">
                  <c:v>-1.1085915847820593</c:v>
                </c:pt>
                <c:pt idx="9">
                  <c:v>-0.78802206461780788</c:v>
                </c:pt>
                <c:pt idx="10">
                  <c:v>-0.69073783359497776</c:v>
                </c:pt>
                <c:pt idx="11">
                  <c:v>-0.50682261208577084</c:v>
                </c:pt>
                <c:pt idx="12">
                  <c:v>-0.44526901669758834</c:v>
                </c:pt>
                <c:pt idx="13">
                  <c:v>-0.27210884353741532</c:v>
                </c:pt>
                <c:pt idx="14">
                  <c:v>0.38056206088993039</c:v>
                </c:pt>
                <c:pt idx="15">
                  <c:v>0.9843043362596412</c:v>
                </c:pt>
                <c:pt idx="16">
                  <c:v>1.983394833948336</c:v>
                </c:pt>
                <c:pt idx="17">
                  <c:v>-1.2331491863591157</c:v>
                </c:pt>
                <c:pt idx="18">
                  <c:v>-0.81857808105468977</c:v>
                </c:pt>
              </c:numCache>
            </c:numRef>
          </c:val>
        </c:ser>
        <c:gapWidth val="50"/>
        <c:axId val="73429376"/>
        <c:axId val="73430912"/>
      </c:barChart>
      <c:catAx>
        <c:axId val="73429376"/>
        <c:scaling>
          <c:orientation val="minMax"/>
        </c:scaling>
        <c:axPos val="b"/>
        <c:majorTickMark val="none"/>
        <c:tickLblPos val="low"/>
        <c:txPr>
          <a:bodyPr rot="-5400000" vert="horz"/>
          <a:lstStyle/>
          <a:p>
            <a:pPr>
              <a:defRPr/>
            </a:pPr>
            <a:endParaRPr lang="en-US"/>
          </a:p>
        </c:txPr>
        <c:crossAx val="73430912"/>
        <c:crosses val="autoZero"/>
        <c:auto val="1"/>
        <c:lblAlgn val="ctr"/>
        <c:lblOffset val="100"/>
      </c:catAx>
      <c:valAx>
        <c:axId val="73430912"/>
        <c:scaling>
          <c:orientation val="minMax"/>
        </c:scaling>
        <c:axPos val="l"/>
        <c:majorGridlines>
          <c:spPr>
            <a:ln>
              <a:solidFill>
                <a:schemeClr val="bg1">
                  <a:lumMod val="95000"/>
                </a:schemeClr>
              </a:solidFill>
              <a:prstDash val="sysDash"/>
            </a:ln>
          </c:spPr>
        </c:majorGridlines>
        <c:title>
          <c:tx>
            <c:rich>
              <a:bodyPr/>
              <a:lstStyle/>
              <a:p>
                <a:pPr>
                  <a:defRPr/>
                </a:pPr>
                <a:r>
                  <a:rPr lang="es-MX"/>
                  <a:t>Annual</a:t>
                </a:r>
                <a:r>
                  <a:rPr lang="es-MX" baseline="0"/>
                  <a:t> Percent Change</a:t>
                </a:r>
                <a:endParaRPr lang="es-MX"/>
              </a:p>
            </c:rich>
          </c:tx>
          <c:layout/>
        </c:title>
        <c:numFmt formatCode="0.00" sourceLinked="1"/>
        <c:majorTickMark val="none"/>
        <c:tickLblPos val="nextTo"/>
        <c:crossAx val="73429376"/>
        <c:crosses val="autoZero"/>
        <c:crossBetween val="between"/>
      </c:valAx>
      <c:spPr>
        <a:solidFill>
          <a:sysClr val="window" lastClr="FFFFFF"/>
        </a:solidFill>
        <a:ln>
          <a:solidFill>
            <a:sysClr val="window" lastClr="FFFFFF"/>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2"/>
          <c:order val="0"/>
          <c:tx>
            <c:strRef>
              <c:f>Decline_New!$O$7</c:f>
              <c:strCache>
                <c:ptCount val="1"/>
              </c:strCache>
            </c:strRef>
          </c:tx>
          <c:spPr>
            <a:ln w="28575">
              <a:noFill/>
            </a:ln>
          </c:spPr>
          <c:xVal>
            <c:numRef>
              <c:f>Decline_New!$N$7</c:f>
              <c:numCache>
                <c:formatCode>General</c:formatCode>
                <c:ptCount val="1"/>
              </c:numCache>
            </c:numRef>
          </c:xVal>
          <c:yVal>
            <c:numRef>
              <c:f>Decline_New!$M$7</c:f>
              <c:numCache>
                <c:formatCode>General</c:formatCode>
                <c:ptCount val="1"/>
                <c:pt idx="0">
                  <c:v>1994</c:v>
                </c:pt>
              </c:numCache>
            </c:numRef>
          </c:yVal>
        </c:ser>
        <c:ser>
          <c:idx val="3"/>
          <c:order val="1"/>
          <c:tx>
            <c:strRef>
              <c:f>Decline_New!$O$8</c:f>
              <c:strCache>
                <c:ptCount val="1"/>
              </c:strCache>
            </c:strRef>
          </c:tx>
          <c:spPr>
            <a:ln w="28575">
              <a:noFill/>
            </a:ln>
          </c:spPr>
          <c:xVal>
            <c:numRef>
              <c:f>Decline_New!$N$8</c:f>
              <c:numCache>
                <c:formatCode>General</c:formatCode>
                <c:ptCount val="1"/>
              </c:numCache>
            </c:numRef>
          </c:xVal>
          <c:yVal>
            <c:numRef>
              <c:f>Decline_New!$M$8</c:f>
              <c:numCache>
                <c:formatCode>General</c:formatCode>
                <c:ptCount val="1"/>
                <c:pt idx="0">
                  <c:v>1995</c:v>
                </c:pt>
              </c:numCache>
            </c:numRef>
          </c:yVal>
        </c:ser>
        <c:ser>
          <c:idx val="4"/>
          <c:order val="2"/>
          <c:tx>
            <c:strRef>
              <c:f>Decline_New!$O$9</c:f>
              <c:strCache>
                <c:ptCount val="1"/>
                <c:pt idx="0">
                  <c:v>Mexico</c:v>
                </c:pt>
              </c:strCache>
            </c:strRef>
          </c:tx>
          <c:spPr>
            <a:ln w="28575">
              <a:noFill/>
            </a:ln>
          </c:spPr>
          <c:marker>
            <c:symbol val="circle"/>
            <c:size val="7"/>
            <c:spPr>
              <a:solidFill>
                <a:srgbClr val="C00000"/>
              </a:solidFill>
              <a:ln>
                <a:solidFill>
                  <a:schemeClr val="tx1">
                    <a:lumMod val="75000"/>
                    <a:lumOff val="25000"/>
                  </a:schemeClr>
                </a:solidFill>
              </a:ln>
            </c:spPr>
          </c:marker>
          <c:dLbls>
            <c:showSerName val="1"/>
          </c:dLbls>
          <c:xVal>
            <c:numRef>
              <c:f>Decline_New!$N$9</c:f>
              <c:numCache>
                <c:formatCode>General</c:formatCode>
                <c:ptCount val="1"/>
                <c:pt idx="0">
                  <c:v>1</c:v>
                </c:pt>
              </c:numCache>
            </c:numRef>
          </c:xVal>
          <c:yVal>
            <c:numRef>
              <c:f>Decline_New!$M$9</c:f>
              <c:numCache>
                <c:formatCode>General</c:formatCode>
                <c:ptCount val="1"/>
                <c:pt idx="0">
                  <c:v>1996</c:v>
                </c:pt>
              </c:numCache>
            </c:numRef>
          </c:yVal>
        </c:ser>
        <c:ser>
          <c:idx val="5"/>
          <c:order val="3"/>
          <c:tx>
            <c:strRef>
              <c:f>Decline_New!$O$10</c:f>
              <c:strCache>
                <c:ptCount val="1"/>
              </c:strCache>
            </c:strRef>
          </c:tx>
          <c:spPr>
            <a:ln w="28575">
              <a:noFill/>
            </a:ln>
          </c:spPr>
          <c:xVal>
            <c:numRef>
              <c:f>Decline_New!$N$10</c:f>
              <c:numCache>
                <c:formatCode>General</c:formatCode>
                <c:ptCount val="1"/>
              </c:numCache>
            </c:numRef>
          </c:xVal>
          <c:yVal>
            <c:numRef>
              <c:f>Decline_New!$M$10</c:f>
              <c:numCache>
                <c:formatCode>General</c:formatCode>
                <c:ptCount val="1"/>
                <c:pt idx="0">
                  <c:v>1997</c:v>
                </c:pt>
              </c:numCache>
            </c:numRef>
          </c:yVal>
        </c:ser>
        <c:ser>
          <c:idx val="6"/>
          <c:order val="4"/>
          <c:tx>
            <c:strRef>
              <c:f>Decline_New!$O$11</c:f>
              <c:strCache>
                <c:ptCount val="1"/>
                <c:pt idx="0">
                  <c:v>Brazil, Chile</c:v>
                </c:pt>
              </c:strCache>
            </c:strRef>
          </c:tx>
          <c:spPr>
            <a:ln w="28575">
              <a:noFill/>
            </a:ln>
          </c:spPr>
          <c:marker>
            <c:symbol val="circle"/>
            <c:size val="7"/>
            <c:spPr>
              <a:solidFill>
                <a:srgbClr val="FFC000"/>
              </a:solidFill>
              <a:ln>
                <a:solidFill>
                  <a:sysClr val="windowText" lastClr="000000">
                    <a:lumMod val="75000"/>
                    <a:lumOff val="25000"/>
                  </a:sysClr>
                </a:solidFill>
              </a:ln>
            </c:spPr>
          </c:marker>
          <c:dLbls>
            <c:dLblPos val="l"/>
            <c:showSerName val="1"/>
          </c:dLbls>
          <c:xVal>
            <c:numRef>
              <c:f>Decline_New!$N$11</c:f>
              <c:numCache>
                <c:formatCode>General</c:formatCode>
                <c:ptCount val="1"/>
                <c:pt idx="0">
                  <c:v>1</c:v>
                </c:pt>
              </c:numCache>
            </c:numRef>
          </c:xVal>
          <c:yVal>
            <c:numRef>
              <c:f>Decline_New!$M$11</c:f>
              <c:numCache>
                <c:formatCode>General</c:formatCode>
                <c:ptCount val="1"/>
                <c:pt idx="0">
                  <c:v>1998</c:v>
                </c:pt>
              </c:numCache>
            </c:numRef>
          </c:yVal>
        </c:ser>
        <c:ser>
          <c:idx val="7"/>
          <c:order val="5"/>
          <c:tx>
            <c:strRef>
              <c:f>Decline_New!$O$12</c:f>
              <c:strCache>
                <c:ptCount val="1"/>
              </c:strCache>
            </c:strRef>
          </c:tx>
          <c:spPr>
            <a:ln w="28575">
              <a:noFill/>
            </a:ln>
          </c:spPr>
          <c:xVal>
            <c:numRef>
              <c:f>Decline_New!$N$12</c:f>
              <c:numCache>
                <c:formatCode>General</c:formatCode>
                <c:ptCount val="1"/>
              </c:numCache>
            </c:numRef>
          </c:xVal>
          <c:yVal>
            <c:numRef>
              <c:f>Decline_New!$M$12</c:f>
              <c:numCache>
                <c:formatCode>General</c:formatCode>
                <c:ptCount val="1"/>
                <c:pt idx="0">
                  <c:v>1999</c:v>
                </c:pt>
              </c:numCache>
            </c:numRef>
          </c:yVal>
        </c:ser>
        <c:ser>
          <c:idx val="8"/>
          <c:order val="6"/>
          <c:tx>
            <c:strRef>
              <c:f>Decline_New!$O$13</c:f>
              <c:strCache>
                <c:ptCount val="1"/>
              </c:strCache>
            </c:strRef>
          </c:tx>
          <c:spPr>
            <a:ln w="28575">
              <a:noFill/>
            </a:ln>
          </c:spPr>
          <c:xVal>
            <c:numRef>
              <c:f>Decline_New!$N$13</c:f>
              <c:numCache>
                <c:formatCode>General</c:formatCode>
                <c:ptCount val="1"/>
              </c:numCache>
            </c:numRef>
          </c:xVal>
          <c:yVal>
            <c:numRef>
              <c:f>Decline_New!$M$13</c:f>
              <c:numCache>
                <c:formatCode>General</c:formatCode>
                <c:ptCount val="1"/>
                <c:pt idx="0">
                  <c:v>2000</c:v>
                </c:pt>
              </c:numCache>
            </c:numRef>
          </c:yVal>
        </c:ser>
        <c:ser>
          <c:idx val="9"/>
          <c:order val="7"/>
          <c:tx>
            <c:strRef>
              <c:f>Decline_New!$O$14</c:f>
              <c:strCache>
                <c:ptCount val="1"/>
                <c:pt idx="0">
                  <c:v>El Salvador, Panama</c:v>
                </c:pt>
              </c:strCache>
            </c:strRef>
          </c:tx>
          <c:spPr>
            <a:ln w="28575">
              <a:noFill/>
            </a:ln>
          </c:spPr>
          <c:marker>
            <c:symbol val="circle"/>
            <c:size val="7"/>
            <c:spPr>
              <a:solidFill>
                <a:srgbClr val="00B0F0"/>
              </a:solidFill>
              <a:ln>
                <a:solidFill>
                  <a:sysClr val="windowText" lastClr="000000">
                    <a:lumMod val="75000"/>
                    <a:lumOff val="25000"/>
                  </a:sysClr>
                </a:solidFill>
              </a:ln>
            </c:spPr>
          </c:marker>
          <c:dLbls>
            <c:showSerName val="1"/>
          </c:dLbls>
          <c:xVal>
            <c:numRef>
              <c:f>Decline_New!$N$14</c:f>
              <c:numCache>
                <c:formatCode>General</c:formatCode>
                <c:ptCount val="1"/>
                <c:pt idx="0">
                  <c:v>1</c:v>
                </c:pt>
              </c:numCache>
            </c:numRef>
          </c:xVal>
          <c:yVal>
            <c:numRef>
              <c:f>Decline_New!$M$14</c:f>
              <c:numCache>
                <c:formatCode>General</c:formatCode>
                <c:ptCount val="1"/>
                <c:pt idx="0">
                  <c:v>2001</c:v>
                </c:pt>
              </c:numCache>
            </c:numRef>
          </c:yVal>
        </c:ser>
        <c:ser>
          <c:idx val="10"/>
          <c:order val="8"/>
          <c:tx>
            <c:strRef>
              <c:f>Decline_New!$O$15</c:f>
              <c:strCache>
                <c:ptCount val="1"/>
                <c:pt idx="0">
                  <c:v>Argentina, Bolivia, Venezuela</c:v>
                </c:pt>
              </c:strCache>
            </c:strRef>
          </c:tx>
          <c:spPr>
            <a:ln w="28575">
              <a:noFill/>
            </a:ln>
          </c:spPr>
          <c:marker>
            <c:symbol val="circle"/>
            <c:size val="7"/>
            <c:spPr>
              <a:solidFill>
                <a:srgbClr val="7030A0"/>
              </a:solidFill>
            </c:spPr>
          </c:marker>
          <c:dPt>
            <c:idx val="0"/>
            <c:marker>
              <c:spPr>
                <a:solidFill>
                  <a:srgbClr val="7030A0"/>
                </a:solidFill>
                <a:ln>
                  <a:solidFill>
                    <a:sysClr val="windowText" lastClr="000000">
                      <a:lumMod val="75000"/>
                      <a:lumOff val="25000"/>
                    </a:sysClr>
                  </a:solidFill>
                </a:ln>
              </c:spPr>
            </c:marker>
          </c:dPt>
          <c:dLbls>
            <c:dLblPos val="l"/>
            <c:showSerName val="1"/>
          </c:dLbls>
          <c:xVal>
            <c:numRef>
              <c:f>Decline_New!$N$15</c:f>
              <c:numCache>
                <c:formatCode>General</c:formatCode>
                <c:ptCount val="1"/>
                <c:pt idx="0">
                  <c:v>1</c:v>
                </c:pt>
              </c:numCache>
            </c:numRef>
          </c:xVal>
          <c:yVal>
            <c:numRef>
              <c:f>Decline_New!$M$15</c:f>
              <c:numCache>
                <c:formatCode>General</c:formatCode>
                <c:ptCount val="1"/>
                <c:pt idx="0">
                  <c:v>2002</c:v>
                </c:pt>
              </c:numCache>
            </c:numRef>
          </c:yVal>
        </c:ser>
        <c:ser>
          <c:idx val="11"/>
          <c:order val="9"/>
          <c:tx>
            <c:strRef>
              <c:f>Decline_New!$O$16</c:f>
              <c:strCache>
                <c:ptCount val="1"/>
                <c:pt idx="0">
                  <c:v>Dominican Republic, Ecuador, Paraguay, Peru</c:v>
                </c:pt>
              </c:strCache>
            </c:strRef>
          </c:tx>
          <c:spPr>
            <a:ln w="28575">
              <a:noFill/>
            </a:ln>
          </c:spPr>
          <c:marker>
            <c:symbol val="circle"/>
            <c:size val="7"/>
            <c:spPr>
              <a:solidFill>
                <a:srgbClr val="00B050"/>
              </a:solidFill>
            </c:spPr>
          </c:marker>
          <c:dPt>
            <c:idx val="0"/>
            <c:marker>
              <c:spPr>
                <a:solidFill>
                  <a:srgbClr val="00B050"/>
                </a:solidFill>
                <a:ln>
                  <a:solidFill>
                    <a:sysClr val="windowText" lastClr="000000">
                      <a:lumMod val="75000"/>
                      <a:lumOff val="25000"/>
                    </a:sysClr>
                  </a:solidFill>
                </a:ln>
              </c:spPr>
            </c:marker>
          </c:dPt>
          <c:dLbls>
            <c:showSerName val="1"/>
          </c:dLbls>
          <c:xVal>
            <c:numRef>
              <c:f>Decline_New!$N$16</c:f>
              <c:numCache>
                <c:formatCode>General</c:formatCode>
                <c:ptCount val="1"/>
                <c:pt idx="0">
                  <c:v>1</c:v>
                </c:pt>
              </c:numCache>
            </c:numRef>
          </c:xVal>
          <c:yVal>
            <c:numRef>
              <c:f>Decline_New!$M$16</c:f>
              <c:numCache>
                <c:formatCode>General</c:formatCode>
                <c:ptCount val="1"/>
                <c:pt idx="0">
                  <c:v>2003</c:v>
                </c:pt>
              </c:numCache>
            </c:numRef>
          </c:yVal>
        </c:ser>
        <c:ser>
          <c:idx val="12"/>
          <c:order val="10"/>
          <c:tx>
            <c:strRef>
              <c:f>Decline_New!$O$17</c:f>
              <c:strCache>
                <c:ptCount val="1"/>
              </c:strCache>
            </c:strRef>
          </c:tx>
          <c:spPr>
            <a:ln w="28575">
              <a:noFill/>
            </a:ln>
          </c:spPr>
          <c:xVal>
            <c:numRef>
              <c:f>Decline_New!$N$17</c:f>
              <c:numCache>
                <c:formatCode>General</c:formatCode>
                <c:ptCount val="1"/>
              </c:numCache>
            </c:numRef>
          </c:xVal>
          <c:yVal>
            <c:numRef>
              <c:f>Decline_New!$M$17</c:f>
              <c:numCache>
                <c:formatCode>General</c:formatCode>
                <c:ptCount val="1"/>
                <c:pt idx="0">
                  <c:v>2004</c:v>
                </c:pt>
              </c:numCache>
            </c:numRef>
          </c:yVal>
        </c:ser>
        <c:axId val="73589120"/>
        <c:axId val="73590656"/>
      </c:scatterChart>
      <c:valAx>
        <c:axId val="73589120"/>
        <c:scaling>
          <c:orientation val="minMax"/>
          <c:max val="2"/>
        </c:scaling>
        <c:delete val="1"/>
        <c:axPos val="b"/>
        <c:numFmt formatCode="General" sourceLinked="1"/>
        <c:majorTickMark val="none"/>
        <c:tickLblPos val="none"/>
        <c:crossAx val="73590656"/>
        <c:crosses val="autoZero"/>
        <c:crossBetween val="midCat"/>
        <c:majorUnit val="1"/>
      </c:valAx>
      <c:valAx>
        <c:axId val="73590656"/>
        <c:scaling>
          <c:orientation val="minMax"/>
          <c:max val="2004"/>
          <c:min val="1994"/>
        </c:scaling>
        <c:axPos val="l"/>
        <c:majorGridlines>
          <c:spPr>
            <a:ln>
              <a:solidFill>
                <a:schemeClr val="bg1">
                  <a:lumMod val="85000"/>
                </a:schemeClr>
              </a:solidFill>
              <a:prstDash val="dash"/>
            </a:ln>
          </c:spPr>
        </c:majorGridlines>
        <c:title>
          <c:tx>
            <c:rich>
              <a:bodyPr/>
              <a:lstStyle/>
              <a:p>
                <a:pPr>
                  <a:defRPr/>
                </a:pPr>
                <a:r>
                  <a:rPr lang="es-MX"/>
                  <a:t>Year when inequality started to decline</a:t>
                </a:r>
              </a:p>
            </c:rich>
          </c:tx>
          <c:layout/>
        </c:title>
        <c:numFmt formatCode="General" sourceLinked="1"/>
        <c:majorTickMark val="none"/>
        <c:tickLblPos val="nextTo"/>
        <c:crossAx val="73589120"/>
        <c:crosses val="autoZero"/>
        <c:crossBetween val="midCat"/>
        <c:majorUnit val="1"/>
      </c:valAx>
      <c:spPr>
        <a:ln>
          <a:solidFill>
            <a:schemeClr val="tx1">
              <a:lumMod val="75000"/>
              <a:lumOff val="25000"/>
            </a:schemeClr>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454019240693704"/>
          <c:y val="0"/>
          <c:w val="0.83720315647507348"/>
          <c:h val="0.8684311276019836"/>
        </c:manualLayout>
      </c:layout>
      <c:barChart>
        <c:barDir val="bar"/>
        <c:grouping val="clustered"/>
        <c:ser>
          <c:idx val="0"/>
          <c:order val="0"/>
          <c:spPr>
            <a:solidFill>
              <a:schemeClr val="bg1">
                <a:lumMod val="50000"/>
              </a:schemeClr>
            </a:solidFill>
            <a:ln>
              <a:solidFill>
                <a:schemeClr val="bg1">
                  <a:lumMod val="50000"/>
                </a:schemeClr>
              </a:solidFill>
            </a:ln>
          </c:spPr>
          <c:dPt>
            <c:idx val="0"/>
            <c:spPr>
              <a:solidFill>
                <a:schemeClr val="bg1">
                  <a:lumMod val="75000"/>
                </a:schemeClr>
              </a:solidFill>
              <a:ln>
                <a:solidFill>
                  <a:schemeClr val="bg1">
                    <a:lumMod val="75000"/>
                  </a:schemeClr>
                </a:solidFill>
              </a:ln>
            </c:spPr>
          </c:dPt>
          <c:dLbls>
            <c:showVal val="1"/>
          </c:dLbls>
          <c:cat>
            <c:strRef>
              <c:f>Figure3!$B$6:$B$23</c:f>
              <c:strCache>
                <c:ptCount val="18"/>
                <c:pt idx="0">
                  <c:v>Total</c:v>
                </c:pt>
                <c:pt idx="1">
                  <c:v>Brazil</c:v>
                </c:pt>
                <c:pt idx="2">
                  <c:v>Bolivia</c:v>
                </c:pt>
                <c:pt idx="3">
                  <c:v>Paraguay</c:v>
                </c:pt>
                <c:pt idx="4">
                  <c:v>Panama</c:v>
                </c:pt>
                <c:pt idx="5">
                  <c:v>Honduras</c:v>
                </c:pt>
                <c:pt idx="6">
                  <c:v>Chile</c:v>
                </c:pt>
                <c:pt idx="7">
                  <c:v>Ecuador</c:v>
                </c:pt>
                <c:pt idx="8">
                  <c:v>Guatemala</c:v>
                </c:pt>
                <c:pt idx="9">
                  <c:v>Peru</c:v>
                </c:pt>
                <c:pt idx="10">
                  <c:v>Mexico</c:v>
                </c:pt>
                <c:pt idx="11">
                  <c:v>Dominican Rep.</c:v>
                </c:pt>
                <c:pt idx="12">
                  <c:v>El Salvador</c:v>
                </c:pt>
                <c:pt idx="13">
                  <c:v>Argentina</c:v>
                </c:pt>
                <c:pt idx="14">
                  <c:v>Nicaragua</c:v>
                </c:pt>
                <c:pt idx="15">
                  <c:v>Costa Rica</c:v>
                </c:pt>
                <c:pt idx="16">
                  <c:v>Venezuela</c:v>
                </c:pt>
                <c:pt idx="17">
                  <c:v>Uruguay</c:v>
                </c:pt>
              </c:strCache>
            </c:strRef>
          </c:cat>
          <c:val>
            <c:numRef>
              <c:f>Figure3!$C$6:$C$23</c:f>
              <c:numCache>
                <c:formatCode>0.0</c:formatCode>
                <c:ptCount val="18"/>
                <c:pt idx="0">
                  <c:v>52.944726823529408</c:v>
                </c:pt>
                <c:pt idx="1">
                  <c:v>58.793169000000013</c:v>
                </c:pt>
                <c:pt idx="2">
                  <c:v>58.469041000000004</c:v>
                </c:pt>
                <c:pt idx="3">
                  <c:v>56.594843000000004</c:v>
                </c:pt>
                <c:pt idx="4">
                  <c:v>56.470598000000003</c:v>
                </c:pt>
                <c:pt idx="5">
                  <c:v>55.50935200000005</c:v>
                </c:pt>
                <c:pt idx="6">
                  <c:v>55.207406000000006</c:v>
                </c:pt>
                <c:pt idx="7">
                  <c:v>54.513017000000005</c:v>
                </c:pt>
                <c:pt idx="8">
                  <c:v>54.198896000000012</c:v>
                </c:pt>
                <c:pt idx="9">
                  <c:v>54.037200000000006</c:v>
                </c:pt>
                <c:pt idx="10">
                  <c:v>53.849715000000003</c:v>
                </c:pt>
                <c:pt idx="11">
                  <c:v>51.926803</c:v>
                </c:pt>
                <c:pt idx="12">
                  <c:v>51.903766999999995</c:v>
                </c:pt>
                <c:pt idx="13">
                  <c:v>50.427265999999996</c:v>
                </c:pt>
                <c:pt idx="14">
                  <c:v>50.219946000000007</c:v>
                </c:pt>
                <c:pt idx="15">
                  <c:v>49.883756999999996</c:v>
                </c:pt>
                <c:pt idx="16">
                  <c:v>44.09753400000001</c:v>
                </c:pt>
                <c:pt idx="17">
                  <c:v>43.958045999999996</c:v>
                </c:pt>
              </c:numCache>
            </c:numRef>
          </c:val>
        </c:ser>
        <c:gapWidth val="50"/>
        <c:axId val="73599232"/>
        <c:axId val="73605120"/>
      </c:barChart>
      <c:catAx>
        <c:axId val="73599232"/>
        <c:scaling>
          <c:orientation val="minMax"/>
        </c:scaling>
        <c:axPos val="l"/>
        <c:majorTickMark val="none"/>
        <c:tickLblPos val="nextTo"/>
        <c:crossAx val="73605120"/>
        <c:crosses val="autoZero"/>
        <c:auto val="1"/>
        <c:lblAlgn val="ctr"/>
        <c:lblOffset val="100"/>
      </c:catAx>
      <c:valAx>
        <c:axId val="73605120"/>
        <c:scaling>
          <c:orientation val="minMax"/>
          <c:min val="40"/>
        </c:scaling>
        <c:axPos val="b"/>
        <c:majorGridlines>
          <c:spPr>
            <a:ln>
              <a:solidFill>
                <a:schemeClr val="bg1">
                  <a:lumMod val="95000"/>
                </a:schemeClr>
              </a:solidFill>
              <a:prstDash val="sysDash"/>
            </a:ln>
          </c:spPr>
        </c:majorGridlines>
        <c:title>
          <c:tx>
            <c:rich>
              <a:bodyPr/>
              <a:lstStyle/>
              <a:p>
                <a:pPr>
                  <a:defRPr/>
                </a:pPr>
                <a:r>
                  <a:rPr lang="es-MX"/>
                  <a:t>Gini Coefficient in Percent</a:t>
                </a:r>
              </a:p>
            </c:rich>
          </c:tx>
          <c:layout/>
        </c:title>
        <c:numFmt formatCode="0.0" sourceLinked="1"/>
        <c:majorTickMark val="none"/>
        <c:tickLblPos val="nextTo"/>
        <c:crossAx val="73599232"/>
        <c:crosses val="autoZero"/>
        <c:crossBetween val="between"/>
      </c:valAx>
      <c:spPr>
        <a:solidFill>
          <a:sysClr val="window" lastClr="FFFFFF"/>
        </a:solidFill>
        <a:ln>
          <a:solidFill>
            <a:sysClr val="window" lastClr="FFFFFF"/>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chemeClr val="bg1">
                <a:lumMod val="65000"/>
              </a:schemeClr>
            </a:solidFill>
            <a:ln>
              <a:solidFill>
                <a:schemeClr val="bg1">
                  <a:lumMod val="65000"/>
                </a:schemeClr>
              </a:solidFill>
            </a:ln>
          </c:spPr>
          <c:dPt>
            <c:idx val="5"/>
            <c:spPr>
              <a:solidFill>
                <a:schemeClr val="tx1">
                  <a:lumMod val="75000"/>
                  <a:lumOff val="25000"/>
                </a:schemeClr>
              </a:solidFill>
              <a:ln>
                <a:solidFill>
                  <a:schemeClr val="tx1">
                    <a:lumMod val="75000"/>
                    <a:lumOff val="25000"/>
                  </a:schemeClr>
                </a:solidFill>
              </a:ln>
            </c:spPr>
          </c:dPt>
          <c:dPt>
            <c:idx val="12"/>
            <c:spPr>
              <a:solidFill>
                <a:schemeClr val="tx1">
                  <a:lumMod val="75000"/>
                  <a:lumOff val="25000"/>
                </a:schemeClr>
              </a:solidFill>
              <a:ln>
                <a:solidFill>
                  <a:schemeClr val="tx1">
                    <a:lumMod val="75000"/>
                    <a:lumOff val="25000"/>
                  </a:schemeClr>
                </a:solidFill>
              </a:ln>
            </c:spPr>
          </c:dPt>
          <c:dLbls>
            <c:numFmt formatCode="#,##0.00" sourceLinked="0"/>
            <c:showVal val="1"/>
          </c:dLbls>
          <c:cat>
            <c:strRef>
              <c:f>Figure2.2!$M$48:$M$60</c:f>
              <c:strCache>
                <c:ptCount val="13"/>
                <c:pt idx="0">
                  <c:v>Argentina</c:v>
                </c:pt>
                <c:pt idx="1">
                  <c:v>Brasil</c:v>
                </c:pt>
                <c:pt idx="2">
                  <c:v>Venezuela</c:v>
                </c:pt>
                <c:pt idx="3">
                  <c:v>Chile</c:v>
                </c:pt>
                <c:pt idx="4">
                  <c:v>Uruguay</c:v>
                </c:pt>
                <c:pt idx="5">
                  <c:v>Left-wing</c:v>
                </c:pt>
                <c:pt idx="7">
                  <c:v>El Salvador</c:v>
                </c:pt>
                <c:pt idx="8">
                  <c:v>Panama</c:v>
                </c:pt>
                <c:pt idx="9">
                  <c:v>Mexico</c:v>
                </c:pt>
                <c:pt idx="10">
                  <c:v>Peru</c:v>
                </c:pt>
                <c:pt idx="11">
                  <c:v>Honduras</c:v>
                </c:pt>
                <c:pt idx="12">
                  <c:v>Non-left</c:v>
                </c:pt>
              </c:strCache>
            </c:strRef>
          </c:cat>
          <c:val>
            <c:numRef>
              <c:f>Figure2.2!$N$48:$N$60</c:f>
              <c:numCache>
                <c:formatCode>0.000</c:formatCode>
                <c:ptCount val="13"/>
                <c:pt idx="0">
                  <c:v>-1.2266818334174832</c:v>
                </c:pt>
                <c:pt idx="1">
                  <c:v>-1.0748238456069608</c:v>
                </c:pt>
                <c:pt idx="2">
                  <c:v>-1.0683398904256338</c:v>
                </c:pt>
                <c:pt idx="3">
                  <c:v>-0.6568361900977967</c:v>
                </c:pt>
                <c:pt idx="4">
                  <c:v>0.12418532990398214</c:v>
                </c:pt>
                <c:pt idx="5">
                  <c:v>-0.7804992859287786</c:v>
                </c:pt>
                <c:pt idx="7">
                  <c:v>-1.28924409282278</c:v>
                </c:pt>
                <c:pt idx="8">
                  <c:v>-0.96889867360710702</c:v>
                </c:pt>
                <c:pt idx="9">
                  <c:v>-0.77332233791766458</c:v>
                </c:pt>
                <c:pt idx="10">
                  <c:v>-0.38592383631148808</c:v>
                </c:pt>
                <c:pt idx="11">
                  <c:v>0.78818010101553126</c:v>
                </c:pt>
                <c:pt idx="12">
                  <c:v>-0.52584176792870163</c:v>
                </c:pt>
              </c:numCache>
            </c:numRef>
          </c:val>
        </c:ser>
        <c:gapWidth val="50"/>
        <c:axId val="73622656"/>
        <c:axId val="73624192"/>
      </c:barChart>
      <c:catAx>
        <c:axId val="73622656"/>
        <c:scaling>
          <c:orientation val="minMax"/>
        </c:scaling>
        <c:axPos val="b"/>
        <c:tickLblPos val="low"/>
        <c:txPr>
          <a:bodyPr rot="-5400000" vert="horz"/>
          <a:lstStyle/>
          <a:p>
            <a:pPr>
              <a:defRPr/>
            </a:pPr>
            <a:endParaRPr lang="en-US"/>
          </a:p>
        </c:txPr>
        <c:crossAx val="73624192"/>
        <c:crosses val="autoZero"/>
        <c:auto val="1"/>
        <c:lblAlgn val="ctr"/>
        <c:lblOffset val="100"/>
      </c:catAx>
      <c:valAx>
        <c:axId val="73624192"/>
        <c:scaling>
          <c:orientation val="minMax"/>
        </c:scaling>
        <c:axPos val="l"/>
        <c:numFmt formatCode="0.0" sourceLinked="0"/>
        <c:tickLblPos val="nextTo"/>
        <c:crossAx val="73622656"/>
        <c:crosses val="autoZero"/>
        <c:crossBetween val="between"/>
      </c:valAx>
    </c:plotArea>
    <c:plotVisOnly val="1"/>
  </c:chart>
  <c:spPr>
    <a:solidFill>
      <a:schemeClr val="bg1"/>
    </a:solidFill>
    <a:ln>
      <a:solidFill>
        <a:schemeClr val="bg1"/>
      </a:solidFill>
    </a:ln>
  </c:spPr>
  <c:txPr>
    <a:bodyPr/>
    <a:lstStyle/>
    <a:p>
      <a:pPr>
        <a:defRPr sz="1200">
          <a:latin typeface="Times New Roman" pitchFamily="18" charset="0"/>
          <a:cs typeface="Times New Roman" pitchFamily="18" charset="0"/>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0.11174</cdr:x>
      <cdr:y>0.03465</cdr:y>
    </cdr:from>
    <cdr:to>
      <cdr:x>0.96181</cdr:x>
      <cdr:y>0.82178</cdr:y>
    </cdr:to>
    <cdr:sp macro="" textlink="">
      <cdr:nvSpPr>
        <cdr:cNvPr id="7" name="6 Conector recto"/>
        <cdr:cNvSpPr/>
      </cdr:nvSpPr>
      <cdr:spPr>
        <a:xfrm xmlns:a="http://schemas.openxmlformats.org/drawingml/2006/main" flipV="1">
          <a:off x="752475" y="133349"/>
          <a:ext cx="5724526" cy="3028950"/>
        </a:xfrm>
        <a:prstGeom xmlns:a="http://schemas.openxmlformats.org/drawingml/2006/main" prst="line">
          <a:avLst/>
        </a:prstGeom>
        <a:ln xmlns:a="http://schemas.openxmlformats.org/drawingml/2006/main">
          <a:solidFill>
            <a:schemeClr val="bg1">
              <a:lumMod val="7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drawings/drawing2.xml><?xml version="1.0" encoding="utf-8"?>
<c:userShapes xmlns:c="http://schemas.openxmlformats.org/drawingml/2006/chart">
  <cdr:relSizeAnchor xmlns:cdr="http://schemas.openxmlformats.org/drawingml/2006/chartDrawing">
    <cdr:from>
      <cdr:x>0.45451</cdr:x>
      <cdr:y>0.07955</cdr:y>
    </cdr:from>
    <cdr:to>
      <cdr:x>0.68258</cdr:x>
      <cdr:y>0.07979</cdr:y>
    </cdr:to>
    <cdr:cxnSp macro="">
      <cdr:nvCxnSpPr>
        <cdr:cNvPr id="2" name="Straight Arrow Connector 1"/>
        <cdr:cNvCxnSpPr/>
      </cdr:nvCxnSpPr>
      <cdr:spPr>
        <a:xfrm xmlns:a="http://schemas.openxmlformats.org/drawingml/2006/main" rot="10800000">
          <a:off x="3779912" y="504056"/>
          <a:ext cx="1896725" cy="1521"/>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0.76303</cdr:x>
      <cdr:y>0.39103</cdr:y>
    </cdr:from>
    <cdr:to>
      <cdr:x>0.9911</cdr:x>
      <cdr:y>0.39127</cdr:y>
    </cdr:to>
    <cdr:cxnSp macro="">
      <cdr:nvCxnSpPr>
        <cdr:cNvPr id="3" name="Straight Arrow Connector 2"/>
        <cdr:cNvCxnSpPr/>
      </cdr:nvCxnSpPr>
      <cdr:spPr>
        <a:xfrm xmlns:a="http://schemas.openxmlformats.org/drawingml/2006/main" rot="10800000">
          <a:off x="3131840" y="2592288"/>
          <a:ext cx="936104" cy="158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0.93939</cdr:x>
      <cdr:y>0.71591</cdr:y>
    </cdr:from>
    <cdr:to>
      <cdr:x>1</cdr:x>
      <cdr:y>0.81362</cdr:y>
    </cdr:to>
    <cdr:cxnSp macro="">
      <cdr:nvCxnSpPr>
        <cdr:cNvPr id="4" name="Straight Arrow Connector 3"/>
        <cdr:cNvCxnSpPr/>
      </cdr:nvCxnSpPr>
      <cdr:spPr>
        <a:xfrm xmlns:a="http://schemas.openxmlformats.org/drawingml/2006/main" rot="5400000">
          <a:off x="7898819" y="4594061"/>
          <a:ext cx="619170" cy="504057"/>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0.77193</cdr:x>
      <cdr:y>0.43182</cdr:y>
    </cdr:from>
    <cdr:to>
      <cdr:x>1</cdr:x>
      <cdr:y>0.43206</cdr:y>
    </cdr:to>
    <cdr:cxnSp macro="">
      <cdr:nvCxnSpPr>
        <cdr:cNvPr id="6" name="Straight Arrow Connector 5"/>
        <cdr:cNvCxnSpPr/>
      </cdr:nvCxnSpPr>
      <cdr:spPr>
        <a:xfrm xmlns:a="http://schemas.openxmlformats.org/drawingml/2006/main" rot="10800000">
          <a:off x="6444208" y="2736304"/>
          <a:ext cx="1896727" cy="151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0.62341</cdr:x>
      <cdr:y>0.23864</cdr:y>
    </cdr:from>
    <cdr:to>
      <cdr:x>0.85148</cdr:x>
      <cdr:y>0.23888</cdr:y>
    </cdr:to>
    <cdr:cxnSp macro="">
      <cdr:nvCxnSpPr>
        <cdr:cNvPr id="10" name="Straight Arrow Connector 9"/>
        <cdr:cNvCxnSpPr/>
      </cdr:nvCxnSpPr>
      <cdr:spPr>
        <a:xfrm xmlns:a="http://schemas.openxmlformats.org/drawingml/2006/main" rot="10800000">
          <a:off x="5184576" y="1512168"/>
          <a:ext cx="1896725" cy="1521"/>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0.70561</cdr:x>
      <cdr:y>0.29545</cdr:y>
    </cdr:from>
    <cdr:to>
      <cdr:x>0.93368</cdr:x>
      <cdr:y>0.29569</cdr:y>
    </cdr:to>
    <cdr:cxnSp macro="">
      <cdr:nvCxnSpPr>
        <cdr:cNvPr id="11" name="Straight Arrow Connector 10"/>
        <cdr:cNvCxnSpPr/>
      </cdr:nvCxnSpPr>
      <cdr:spPr>
        <a:xfrm xmlns:a="http://schemas.openxmlformats.org/drawingml/2006/main" rot="10800000">
          <a:off x="5868144" y="1872208"/>
          <a:ext cx="1896725" cy="1521"/>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0.77142</cdr:x>
      <cdr:y>0.5</cdr:y>
    </cdr:from>
    <cdr:to>
      <cdr:x>0.97056</cdr:x>
      <cdr:y>0.51841</cdr:y>
    </cdr:to>
    <cdr:cxnSp macro="">
      <cdr:nvCxnSpPr>
        <cdr:cNvPr id="12" name="Straight Arrow Connector 11"/>
        <cdr:cNvCxnSpPr/>
      </cdr:nvCxnSpPr>
      <cdr:spPr>
        <a:xfrm xmlns:a="http://schemas.openxmlformats.org/drawingml/2006/main" rot="10800000">
          <a:off x="6804248" y="3168352"/>
          <a:ext cx="1756565" cy="116632"/>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0.80085</cdr:x>
      <cdr:y>0.54545</cdr:y>
    </cdr:from>
    <cdr:to>
      <cdr:x>1</cdr:x>
      <cdr:y>0.56386</cdr:y>
    </cdr:to>
    <cdr:cxnSp macro="">
      <cdr:nvCxnSpPr>
        <cdr:cNvPr id="22" name="Straight Arrow Connector 21"/>
        <cdr:cNvCxnSpPr/>
      </cdr:nvCxnSpPr>
      <cdr:spPr>
        <a:xfrm xmlns:a="http://schemas.openxmlformats.org/drawingml/2006/main" rot="10800000">
          <a:off x="7092280" y="3456384"/>
          <a:ext cx="1756565" cy="116632"/>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0.86122</cdr:x>
      <cdr:y>0.59091</cdr:y>
    </cdr:from>
    <cdr:to>
      <cdr:x>0.98244</cdr:x>
      <cdr:y>0.65909</cdr:y>
    </cdr:to>
    <cdr:cxnSp macro="">
      <cdr:nvCxnSpPr>
        <cdr:cNvPr id="23" name="Straight Arrow Connector 22"/>
        <cdr:cNvCxnSpPr/>
      </cdr:nvCxnSpPr>
      <cdr:spPr>
        <a:xfrm xmlns:a="http://schemas.openxmlformats.org/drawingml/2006/main" rot="10800000" flipV="1">
          <a:off x="7596336" y="3744416"/>
          <a:ext cx="1069214" cy="43204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0.10645</cdr:x>
      <cdr:y>0.23929</cdr:y>
    </cdr:from>
    <cdr:to>
      <cdr:x>0.23226</cdr:x>
      <cdr:y>0.31486</cdr:y>
    </cdr:to>
    <cdr:sp macro="" textlink="">
      <cdr:nvSpPr>
        <cdr:cNvPr id="8" name="7 Conector recto"/>
        <cdr:cNvSpPr/>
      </cdr:nvSpPr>
      <cdr:spPr>
        <a:xfrm xmlns:a="http://schemas.openxmlformats.org/drawingml/2006/main">
          <a:off x="628640" y="904857"/>
          <a:ext cx="742960" cy="285768"/>
        </a:xfrm>
        <a:prstGeom xmlns:a="http://schemas.openxmlformats.org/drawingml/2006/main" prst="line">
          <a:avLst/>
        </a:prstGeom>
        <a:ln xmlns:a="http://schemas.openxmlformats.org/drawingml/2006/main" w="1270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0.23065</cdr:x>
      <cdr:y>0.31486</cdr:y>
    </cdr:from>
    <cdr:to>
      <cdr:x>0.31774</cdr:x>
      <cdr:y>0.34005</cdr:y>
    </cdr:to>
    <cdr:sp macro="" textlink="">
      <cdr:nvSpPr>
        <cdr:cNvPr id="11" name="10 Conector recto"/>
        <cdr:cNvSpPr/>
      </cdr:nvSpPr>
      <cdr:spPr>
        <a:xfrm xmlns:a="http://schemas.openxmlformats.org/drawingml/2006/main">
          <a:off x="1362076" y="1190625"/>
          <a:ext cx="514350" cy="95250"/>
        </a:xfrm>
        <a:prstGeom xmlns:a="http://schemas.openxmlformats.org/drawingml/2006/main" prst="line">
          <a:avLst/>
        </a:prstGeom>
        <a:ln xmlns:a="http://schemas.openxmlformats.org/drawingml/2006/main" w="1270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0.31774</cdr:x>
      <cdr:y>0.34005</cdr:y>
    </cdr:from>
    <cdr:to>
      <cdr:x>0.40323</cdr:x>
      <cdr:y>0.36776</cdr:y>
    </cdr:to>
    <cdr:sp macro="" textlink="">
      <cdr:nvSpPr>
        <cdr:cNvPr id="13" name="12 Conector recto"/>
        <cdr:cNvSpPr/>
      </cdr:nvSpPr>
      <cdr:spPr>
        <a:xfrm xmlns:a="http://schemas.openxmlformats.org/drawingml/2006/main">
          <a:off x="1876426" y="1285875"/>
          <a:ext cx="504824" cy="104775"/>
        </a:xfrm>
        <a:prstGeom xmlns:a="http://schemas.openxmlformats.org/drawingml/2006/main" prst="line">
          <a:avLst/>
        </a:prstGeom>
        <a:ln xmlns:a="http://schemas.openxmlformats.org/drawingml/2006/main" w="1270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0.40161</cdr:x>
      <cdr:y>0.36524</cdr:y>
    </cdr:from>
    <cdr:to>
      <cdr:x>0.4871</cdr:x>
      <cdr:y>0.42066</cdr:y>
    </cdr:to>
    <cdr:sp macro="" textlink="">
      <cdr:nvSpPr>
        <cdr:cNvPr id="15" name="14 Conector recto"/>
        <cdr:cNvSpPr/>
      </cdr:nvSpPr>
      <cdr:spPr>
        <a:xfrm xmlns:a="http://schemas.openxmlformats.org/drawingml/2006/main">
          <a:off x="2371725" y="1381126"/>
          <a:ext cx="504825" cy="209550"/>
        </a:xfrm>
        <a:prstGeom xmlns:a="http://schemas.openxmlformats.org/drawingml/2006/main" prst="line">
          <a:avLst/>
        </a:prstGeom>
        <a:ln xmlns:a="http://schemas.openxmlformats.org/drawingml/2006/main" w="1270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0.4871</cdr:x>
      <cdr:y>0.42317</cdr:y>
    </cdr:from>
    <cdr:to>
      <cdr:x>0.57258</cdr:x>
      <cdr:y>0.46348</cdr:y>
    </cdr:to>
    <cdr:sp macro="" textlink="">
      <cdr:nvSpPr>
        <cdr:cNvPr id="17" name="16 Conector recto"/>
        <cdr:cNvSpPr/>
      </cdr:nvSpPr>
      <cdr:spPr>
        <a:xfrm xmlns:a="http://schemas.openxmlformats.org/drawingml/2006/main">
          <a:off x="2876550" y="1600201"/>
          <a:ext cx="504825" cy="152400"/>
        </a:xfrm>
        <a:prstGeom xmlns:a="http://schemas.openxmlformats.org/drawingml/2006/main" prst="line">
          <a:avLst/>
        </a:prstGeom>
        <a:ln xmlns:a="http://schemas.openxmlformats.org/drawingml/2006/main" w="1270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0.57258</cdr:x>
      <cdr:y>0.46348</cdr:y>
    </cdr:from>
    <cdr:to>
      <cdr:x>0.65806</cdr:x>
      <cdr:y>0.49874</cdr:y>
    </cdr:to>
    <cdr:sp macro="" textlink="">
      <cdr:nvSpPr>
        <cdr:cNvPr id="19" name="18 Conector recto"/>
        <cdr:cNvSpPr/>
      </cdr:nvSpPr>
      <cdr:spPr>
        <a:xfrm xmlns:a="http://schemas.openxmlformats.org/drawingml/2006/main">
          <a:off x="3381375" y="1752600"/>
          <a:ext cx="504825" cy="133349"/>
        </a:xfrm>
        <a:prstGeom xmlns:a="http://schemas.openxmlformats.org/drawingml/2006/main" prst="line">
          <a:avLst/>
        </a:prstGeom>
        <a:ln xmlns:a="http://schemas.openxmlformats.org/drawingml/2006/main" w="1270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0.65645</cdr:x>
      <cdr:y>0.49622</cdr:y>
    </cdr:from>
    <cdr:to>
      <cdr:x>0.78548</cdr:x>
      <cdr:y>0.61965</cdr:y>
    </cdr:to>
    <cdr:sp macro="" textlink="">
      <cdr:nvSpPr>
        <cdr:cNvPr id="21" name="20 Conector recto"/>
        <cdr:cNvSpPr/>
      </cdr:nvSpPr>
      <cdr:spPr>
        <a:xfrm xmlns:a="http://schemas.openxmlformats.org/drawingml/2006/main">
          <a:off x="3876675" y="1876425"/>
          <a:ext cx="762000" cy="466725"/>
        </a:xfrm>
        <a:prstGeom xmlns:a="http://schemas.openxmlformats.org/drawingml/2006/main" prst="line">
          <a:avLst/>
        </a:prstGeom>
        <a:ln xmlns:a="http://schemas.openxmlformats.org/drawingml/2006/main" w="1270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0.78548</cdr:x>
      <cdr:y>0.61965</cdr:y>
    </cdr:from>
    <cdr:to>
      <cdr:x>0.91129</cdr:x>
      <cdr:y>0.64987</cdr:y>
    </cdr:to>
    <cdr:sp macro="" textlink="">
      <cdr:nvSpPr>
        <cdr:cNvPr id="23" name="22 Conector recto"/>
        <cdr:cNvSpPr/>
      </cdr:nvSpPr>
      <cdr:spPr>
        <a:xfrm xmlns:a="http://schemas.openxmlformats.org/drawingml/2006/main">
          <a:off x="4638676" y="2343151"/>
          <a:ext cx="742950" cy="114299"/>
        </a:xfrm>
        <a:prstGeom xmlns:a="http://schemas.openxmlformats.org/drawingml/2006/main" prst="line">
          <a:avLst/>
        </a:prstGeom>
        <a:ln xmlns:a="http://schemas.openxmlformats.org/drawingml/2006/main" w="1270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drawings/drawing4.xml><?xml version="1.0" encoding="utf-8"?>
<c:userShapes xmlns:c="http://schemas.openxmlformats.org/drawingml/2006/chart">
  <cdr:relSizeAnchor xmlns:cdr="http://schemas.openxmlformats.org/drawingml/2006/chartDrawing">
    <cdr:from>
      <cdr:x>0.76034</cdr:x>
      <cdr:y>0.01621</cdr:y>
    </cdr:from>
    <cdr:to>
      <cdr:x>0.82026</cdr:x>
      <cdr:y>0.24965</cdr:y>
    </cdr:to>
    <cdr:cxnSp macro="">
      <cdr:nvCxnSpPr>
        <cdr:cNvPr id="2" name="Straight Arrow Connector 1"/>
        <cdr:cNvCxnSpPr/>
      </cdr:nvCxnSpPr>
      <cdr:spPr>
        <a:xfrm xmlns:a="http://schemas.openxmlformats.org/drawingml/2006/main" rot="5400000">
          <a:off x="5194920" y="358031"/>
          <a:ext cx="1008112" cy="432048"/>
        </a:xfrm>
        <a:prstGeom xmlns:a="http://schemas.openxmlformats.org/drawingml/2006/main" prst="straightConnector1">
          <a:avLst/>
        </a:prstGeom>
        <a:noFill xmlns:a="http://schemas.openxmlformats.org/drawingml/2006/main"/>
        <a:ln xmlns:a="http://schemas.openxmlformats.org/drawingml/2006/main" w="38100" cap="rnd"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0.77359</cdr:x>
      <cdr:y>0.12903</cdr:y>
    </cdr:from>
    <cdr:to>
      <cdr:x>0.79245</cdr:x>
      <cdr:y>0.46774</cdr:y>
    </cdr:to>
    <cdr:cxnSp macro="">
      <cdr:nvCxnSpPr>
        <cdr:cNvPr id="2" name="Straight Arrow Connector 1"/>
        <cdr:cNvCxnSpPr/>
      </cdr:nvCxnSpPr>
      <cdr:spPr>
        <a:xfrm xmlns:a="http://schemas.openxmlformats.org/drawingml/2006/main" rot="5400000">
          <a:off x="5220580" y="1260140"/>
          <a:ext cx="1512168" cy="144016"/>
        </a:xfrm>
        <a:prstGeom xmlns:a="http://schemas.openxmlformats.org/drawingml/2006/main" prst="straightConnector1">
          <a:avLst/>
        </a:prstGeom>
        <a:noFill xmlns:a="http://schemas.openxmlformats.org/drawingml/2006/main"/>
        <a:ln xmlns:a="http://schemas.openxmlformats.org/drawingml/2006/main" w="38100" cap="rnd"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E7B91-4EAA-4212-BD93-211A83AB308E}" type="datetimeFigureOut">
              <a:rPr lang="en-US" smtClean="0"/>
              <a:pPr/>
              <a:t>8/9/2011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F7B67-C533-4915-B976-465D96DFC8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F7B67-C533-4915-B976-465D96DFC8D5}"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CAFC5302-F604-499F-9036-6F82A1F2BB2B}" type="slidenum">
              <a:rPr lang="pt-BR" sz="1200"/>
              <a:pPr algn="r"/>
              <a:t>14</a:t>
            </a:fld>
            <a:endParaRPr lang="pt-BR"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spcBef>
                <a:spcPct val="0"/>
              </a:spcBef>
            </a:pPr>
            <a:endParaRPr lang="pt-B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0AA3DF0-8185-43F1-9EC2-11CEB7DE742F}" type="datetime1">
              <a:rPr lang="es-MX" smtClean="0"/>
              <a:pPr/>
              <a:t>09/08/2011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FA940D-3C2F-4687-830A-F49CF9054224}" type="datetime1">
              <a:rPr lang="es-MX" smtClean="0"/>
              <a:pPr/>
              <a:t>09/08/2011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81011-65EA-4449-956A-361AE17DFE01}" type="datetime1">
              <a:rPr lang="es-MX" smtClean="0"/>
              <a:pPr/>
              <a:t>09/08/2011</a:t>
            </a:fld>
            <a:endParaRPr lang="es-MX"/>
          </a:p>
        </p:txBody>
      </p:sp>
      <p:sp>
        <p:nvSpPr>
          <p:cNvPr id="5" name="Footer Placeholder 4"/>
          <p:cNvSpPr>
            <a:spLocks noGrp="1"/>
          </p:cNvSpPr>
          <p:nvPr>
            <p:ph type="ftr" sz="quarter" idx="11"/>
          </p:nvPr>
        </p:nvSpPr>
        <p:spPr>
          <a:xfrm>
            <a:off x="2640597" y="6377459"/>
            <a:ext cx="3836404" cy="365125"/>
          </a:xfrm>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80A94B-E765-44E0-AF32-D4DFF2EF6B2D}" type="datetime1">
              <a:rPr lang="es-MX" smtClean="0"/>
              <a:pPr/>
              <a:t>09/08/2011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F3D5A-10C3-4F4F-9E92-54248D72BB39}" type="datetime1">
              <a:rPr lang="es-MX" smtClean="0"/>
              <a:pPr/>
              <a:t>09/08/2011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493A36-E3F5-4ACE-845B-E7D7202ED19F}" type="datetime1">
              <a:rPr lang="es-MX" smtClean="0"/>
              <a:pPr/>
              <a:t>09/08/2011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879FD2-BB38-4C9B-A0E6-A37A6820BA04}" type="datetime1">
              <a:rPr lang="es-MX" smtClean="0"/>
              <a:pPr/>
              <a:t>09/08/2011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3BF134-356C-4621-8098-DF7B8C218D3C}" type="datetime1">
              <a:rPr lang="es-MX" smtClean="0"/>
              <a:pPr/>
              <a:t>09/08/2011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367C-D04A-4294-9A30-F69590D42441}" type="datetime1">
              <a:rPr lang="es-MX" smtClean="0"/>
              <a:pPr/>
              <a:t>09/08/2011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4FD489-E096-4816-8B73-09ADD58859F8}" type="datetime1">
              <a:rPr lang="es-MX" smtClean="0"/>
              <a:pPr/>
              <a:t>09/08/2011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199905-B910-433B-A8EE-6F7BD097F5F2}" type="slidenum">
              <a:rPr lang="es-MX" smtClean="0"/>
              <a:pPr/>
              <a:t>‹#›</a:t>
            </a:fld>
            <a:endParaRPr lang="es-MX"/>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12960D1-CC2F-4F0B-B2C6-D932B489C338}" type="datetime1">
              <a:rPr lang="es-MX" smtClean="0"/>
              <a:pPr/>
              <a:t>09/08/2011</a:t>
            </a:fld>
            <a:endParaRPr lang="es-MX"/>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p>
        </p:txBody>
      </p:sp>
      <p:sp>
        <p:nvSpPr>
          <p:cNvPr id="7" name="Slide Number Placeholder 6"/>
          <p:cNvSpPr>
            <a:spLocks noGrp="1"/>
          </p:cNvSpPr>
          <p:nvPr>
            <p:ph type="sldNum" sz="quarter" idx="12"/>
          </p:nvPr>
        </p:nvSpPr>
        <p:spPr>
          <a:xfrm>
            <a:off x="8339328" y="1170432"/>
            <a:ext cx="733864" cy="201168"/>
          </a:xfrm>
        </p:spPr>
        <p:txBody>
          <a:bodyPr/>
          <a:lstStyle/>
          <a:p>
            <a:fld id="{F0199905-B910-433B-A8EE-6F7BD097F5F2}"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F074F9C-CBB3-415C-BD05-6F952F2333E4}" type="datetime1">
              <a:rPr lang="es-MX" smtClean="0"/>
              <a:pPr/>
              <a:t>09/08/2011</a:t>
            </a:fld>
            <a:endParaRPr lang="es-MX"/>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0199905-B910-433B-A8EE-6F7BD097F5F2}"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4500736"/>
          </a:xfrm>
        </p:spPr>
        <p:txBody>
          <a:bodyPr>
            <a:noAutofit/>
          </a:bodyPr>
          <a:lstStyle/>
          <a:p>
            <a:pPr algn="ctr"/>
            <a:r>
              <a:rPr lang="en-US" sz="5400" dirty="0" smtClean="0"/>
              <a:t>Inequality, Poverty and Public Policy in Latin America</a:t>
            </a:r>
            <a:r>
              <a:rPr lang="en-US" sz="4400" dirty="0" smtClean="0"/>
              <a:t> </a:t>
            </a:r>
            <a:br>
              <a:rPr lang="en-US" sz="4400" dirty="0" smtClean="0"/>
            </a:br>
            <a:r>
              <a:rPr lang="en-US" sz="2400" i="1" dirty="0" smtClean="0">
                <a:solidFill>
                  <a:schemeClr val="accent1">
                    <a:satMod val="150000"/>
                  </a:schemeClr>
                </a:solidFill>
              </a:rPr>
              <a:t/>
            </a:r>
            <a:br>
              <a:rPr lang="en-US" sz="2400" i="1" dirty="0" smtClean="0">
                <a:solidFill>
                  <a:schemeClr val="accent1">
                    <a:satMod val="150000"/>
                  </a:schemeClr>
                </a:solidFill>
              </a:rPr>
            </a:br>
            <a:r>
              <a:rPr lang="es-AR" sz="3200" dirty="0" smtClean="0">
                <a:solidFill>
                  <a:schemeClr val="tx1"/>
                </a:solidFill>
              </a:rPr>
              <a:t>Nora </a:t>
            </a:r>
            <a:r>
              <a:rPr lang="es-AR" sz="3200" dirty="0" err="1" smtClean="0">
                <a:solidFill>
                  <a:schemeClr val="tx1"/>
                </a:solidFill>
              </a:rPr>
              <a:t>Lustig</a:t>
            </a:r>
            <a:r>
              <a:rPr lang="en-US" sz="3200" dirty="0" smtClean="0"/>
              <a:t> </a:t>
            </a:r>
            <a:br>
              <a:rPr lang="en-US" sz="3200" dirty="0" smtClean="0"/>
            </a:br>
            <a:r>
              <a:rPr lang="en-US" sz="3200" dirty="0" smtClean="0">
                <a:solidFill>
                  <a:schemeClr val="tx1"/>
                </a:solidFill>
              </a:rPr>
              <a:t>Professor, Tulane University</a:t>
            </a:r>
            <a:br>
              <a:rPr lang="en-US" sz="3200" dirty="0" smtClean="0">
                <a:solidFill>
                  <a:schemeClr val="tx1"/>
                </a:solidFill>
              </a:rPr>
            </a:br>
            <a:r>
              <a:rPr lang="en-US" sz="3200" dirty="0" smtClean="0">
                <a:solidFill>
                  <a:schemeClr val="tx1"/>
                </a:solidFill>
              </a:rPr>
              <a:t>Nonresident Fellow, Center for Global Development </a:t>
            </a:r>
            <a:br>
              <a:rPr lang="en-US" sz="3200" dirty="0" smtClean="0">
                <a:solidFill>
                  <a:schemeClr val="tx1"/>
                </a:solidFill>
              </a:rPr>
            </a:br>
            <a:r>
              <a:rPr lang="en-US" sz="3200" dirty="0" smtClean="0">
                <a:solidFill>
                  <a:schemeClr val="tx1"/>
                </a:solidFill>
              </a:rPr>
              <a:t>and Inter-American Dialogue</a:t>
            </a:r>
            <a:br>
              <a:rPr lang="en-US" sz="3200" dirty="0" smtClean="0">
                <a:solidFill>
                  <a:schemeClr val="tx1"/>
                </a:solidFill>
              </a:rPr>
            </a:br>
            <a:endParaRPr lang="en-US" sz="3200" dirty="0">
              <a:solidFill>
                <a:schemeClr val="accent1">
                  <a:satMod val="150000"/>
                </a:schemeClr>
              </a:solidFill>
            </a:endParaRPr>
          </a:p>
        </p:txBody>
      </p:sp>
      <p:sp>
        <p:nvSpPr>
          <p:cNvPr id="8195" name="Subtitle 2"/>
          <p:cNvSpPr>
            <a:spLocks noGrp="1"/>
          </p:cNvSpPr>
          <p:nvPr>
            <p:ph type="subTitle" idx="1"/>
          </p:nvPr>
        </p:nvSpPr>
        <p:spPr>
          <a:xfrm>
            <a:off x="609600" y="5229200"/>
            <a:ext cx="8001000" cy="1628800"/>
          </a:xfrm>
        </p:spPr>
        <p:txBody>
          <a:bodyPr>
            <a:noAutofit/>
          </a:bodyPr>
          <a:lstStyle/>
          <a:p>
            <a:pPr algn="ctr"/>
            <a:r>
              <a:rPr lang="es-ES" sz="3600" b="1" dirty="0" smtClean="0"/>
              <a:t>Red Interamericana de Protección Social (RIPSO)</a:t>
            </a:r>
          </a:p>
          <a:p>
            <a:pPr algn="ctr"/>
            <a:r>
              <a:rPr lang="es-ES" sz="3600" b="1" dirty="0" err="1" smtClean="0">
                <a:solidFill>
                  <a:schemeClr val="tx1"/>
                </a:solidFill>
              </a:rPr>
              <a:t>Mexico</a:t>
            </a:r>
            <a:r>
              <a:rPr lang="es-ES" sz="3600" b="1" dirty="0" smtClean="0">
                <a:solidFill>
                  <a:schemeClr val="tx1"/>
                </a:solidFill>
              </a:rPr>
              <a:t>, DF, </a:t>
            </a:r>
            <a:r>
              <a:rPr lang="es-ES" sz="3600" b="1" dirty="0" err="1" smtClean="0">
                <a:solidFill>
                  <a:schemeClr val="tx1"/>
                </a:solidFill>
              </a:rPr>
              <a:t>August</a:t>
            </a:r>
            <a:r>
              <a:rPr lang="es-ES" sz="3600" b="1" dirty="0" smtClean="0">
                <a:solidFill>
                  <a:schemeClr val="tx1"/>
                </a:solidFill>
              </a:rPr>
              <a:t> 10, 2011</a:t>
            </a:r>
            <a:endParaRPr lang="en-US" sz="3600" b="1"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AF28067A-4B2C-44E5-9347-D4FF16BEED62}" type="slidenum">
              <a:rPr lang="en-US"/>
              <a:pPr>
                <a:defRPr/>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35280" cy="1340768"/>
          </a:xfrm>
        </p:spPr>
        <p:txBody>
          <a:bodyPr>
            <a:normAutofit fontScale="90000"/>
          </a:bodyPr>
          <a:lstStyle/>
          <a:p>
            <a:pPr>
              <a:defRPr/>
            </a:pPr>
            <a:r>
              <a:rPr lang="en-US" sz="4800" dirty="0" smtClean="0">
                <a:solidFill>
                  <a:schemeClr val="accent1">
                    <a:satMod val="150000"/>
                  </a:schemeClr>
                </a:solidFill>
              </a:rPr>
              <a:t>Declining Inequality in LA: How Much?          </a:t>
            </a:r>
            <a:r>
              <a:rPr lang="en-US" sz="4800" dirty="0" smtClean="0"/>
              <a:t>Decline is significant</a:t>
            </a:r>
            <a:endParaRPr lang="en-US" sz="4800" dirty="0">
              <a:solidFill>
                <a:schemeClr val="accent1">
                  <a:satMod val="150000"/>
                </a:schemeClr>
              </a:solidFill>
            </a:endParaRPr>
          </a:p>
        </p:txBody>
      </p:sp>
      <p:sp>
        <p:nvSpPr>
          <p:cNvPr id="13315" name="Content Placeholder 2"/>
          <p:cNvSpPr>
            <a:spLocks noGrp="1"/>
          </p:cNvSpPr>
          <p:nvPr>
            <p:ph idx="1"/>
          </p:nvPr>
        </p:nvSpPr>
        <p:spPr>
          <a:xfrm>
            <a:off x="0" y="1524000"/>
            <a:ext cx="8964488" cy="5334000"/>
          </a:xfrm>
        </p:spPr>
        <p:txBody>
          <a:bodyPr>
            <a:normAutofit fontScale="77500" lnSpcReduction="20000"/>
          </a:bodyPr>
          <a:lstStyle/>
          <a:p>
            <a:pPr eaLnBrk="1" hangingPunct="1">
              <a:buNone/>
            </a:pPr>
            <a:endParaRPr lang="en-US" b="1" dirty="0" smtClean="0"/>
          </a:p>
          <a:p>
            <a:pPr eaLnBrk="1" hangingPunct="1"/>
            <a:r>
              <a:rPr lang="en-US" b="1" dirty="0" smtClean="0"/>
              <a:t>Inequality has declined in 13 out of 17 countries (roughly 1% a year) between (circa) 2000 and (circa) 2008; </a:t>
            </a:r>
          </a:p>
          <a:p>
            <a:pPr eaLnBrk="1" hangingPunct="1"/>
            <a:endParaRPr lang="en-US" b="1" dirty="0" smtClean="0"/>
          </a:p>
          <a:p>
            <a:pPr eaLnBrk="1" hangingPunct="1"/>
            <a:r>
              <a:rPr lang="en-US" b="1" dirty="0" smtClean="0"/>
              <a:t>Decline is statistically significant in all but one case</a:t>
            </a:r>
          </a:p>
          <a:p>
            <a:pPr eaLnBrk="1" hangingPunct="1"/>
            <a:endParaRPr lang="en-US" b="1" dirty="0" smtClean="0"/>
          </a:p>
          <a:p>
            <a:pPr eaLnBrk="1" hangingPunct="1"/>
            <a:r>
              <a:rPr lang="en-US" b="1" dirty="0" smtClean="0"/>
              <a:t>Decline occurred while inequality in other parts of the world has been on the rise</a:t>
            </a:r>
          </a:p>
          <a:p>
            <a:pPr eaLnBrk="1" hangingPunct="1"/>
            <a:endParaRPr lang="en-US" b="1" dirty="0" smtClean="0"/>
          </a:p>
          <a:p>
            <a:r>
              <a:rPr lang="en-US" b="1" dirty="0" smtClean="0"/>
              <a:t>Decline continued through the global financial crisis in 2009</a:t>
            </a:r>
          </a:p>
          <a:p>
            <a:endParaRPr lang="en-US" b="1" dirty="0" smtClean="0"/>
          </a:p>
          <a:p>
            <a:r>
              <a:rPr lang="en-US" b="1" dirty="0" smtClean="0"/>
              <a:t>Order of magnitude: higher (and </a:t>
            </a:r>
            <a:r>
              <a:rPr lang="en-US" b="1" dirty="0" smtClean="0"/>
              <a:t>in some </a:t>
            </a:r>
            <a:r>
              <a:rPr lang="en-US" b="1" dirty="0" smtClean="0"/>
              <a:t>cases much </a:t>
            </a:r>
            <a:r>
              <a:rPr lang="en-US" b="1" dirty="0" smtClean="0"/>
              <a:t>more so</a:t>
            </a:r>
            <a:r>
              <a:rPr lang="en-US" b="1" dirty="0" smtClean="0"/>
              <a:t>) than increase in previous period, for example </a:t>
            </a:r>
          </a:p>
          <a:p>
            <a:endParaRPr lang="en-US" b="1" dirty="0" smtClean="0"/>
          </a:p>
          <a:p>
            <a:r>
              <a:rPr lang="en-US" b="1" dirty="0" smtClean="0"/>
              <a:t>Growth has been notoriously “pro-poor”</a:t>
            </a:r>
          </a:p>
          <a:p>
            <a:endParaRPr lang="en-US" b="1" dirty="0" smtClean="0"/>
          </a:p>
          <a:p>
            <a:pPr eaLnBrk="1" hangingPunct="1"/>
            <a:endParaRPr lang="en-US" b="1" dirty="0" smtClean="0"/>
          </a:p>
          <a:p>
            <a:pPr lvl="1" eaLnBrk="1" hangingPunct="1"/>
            <a:endParaRPr lang="en-US" b="1" dirty="0" smtClean="0"/>
          </a:p>
          <a:p>
            <a:pPr eaLnBrk="1" hangingPunct="1"/>
            <a:endParaRPr lang="en-US" dirty="0" smtClean="0"/>
          </a:p>
          <a:p>
            <a:pPr eaLnBrk="1" hangingPunct="1"/>
            <a:endParaRPr lang="en-US" dirty="0" smtClean="0"/>
          </a:p>
          <a:p>
            <a:pPr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normAutofit/>
          </a:bodyPr>
          <a:lstStyle/>
          <a:p>
            <a:pPr>
              <a:defRPr/>
            </a:pPr>
            <a:fld id="{E51FA242-C8CE-4E0B-B489-AC1D826A0F92}" type="slidenum">
              <a:rPr lang="en-US"/>
              <a:pPr>
                <a:defRPr/>
              </a:pPr>
              <a:t>10</a:t>
            </a:fld>
            <a:endParaRPr lang="en-US"/>
          </a:p>
        </p:txBody>
      </p:sp>
      <p:sp>
        <p:nvSpPr>
          <p:cNvPr id="6" name="Right Arrow 5"/>
          <p:cNvSpPr/>
          <p:nvPr/>
        </p:nvSpPr>
        <p:spPr>
          <a:xfrm>
            <a:off x="2195736" y="7647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0"/>
            <a:ext cx="8784976" cy="1754326"/>
          </a:xfrm>
          <a:prstGeom prst="rect">
            <a:avLst/>
          </a:prstGeom>
          <a:noFill/>
        </p:spPr>
        <p:txBody>
          <a:bodyPr wrap="square" rtlCol="0">
            <a:spAutoFit/>
          </a:bodyPr>
          <a:lstStyle/>
          <a:p>
            <a:r>
              <a:rPr lang="en-US" sz="3600" b="1" dirty="0" smtClean="0">
                <a:solidFill>
                  <a:srgbClr val="FFC000"/>
                </a:solidFill>
              </a:rPr>
              <a:t>Change in </a:t>
            </a:r>
            <a:r>
              <a:rPr lang="en-US" sz="3600" b="1" dirty="0" err="1" smtClean="0">
                <a:solidFill>
                  <a:srgbClr val="FFC000"/>
                </a:solidFill>
              </a:rPr>
              <a:t>Gini</a:t>
            </a:r>
            <a:r>
              <a:rPr lang="en-US" sz="3600" b="1" dirty="0" smtClean="0">
                <a:solidFill>
                  <a:srgbClr val="FFC000"/>
                </a:solidFill>
              </a:rPr>
              <a:t> Coefficient by Country: circa 2000-2008 (yearly change in percent) SEDLAC</a:t>
            </a:r>
            <a:endParaRPr lang="es-MX" sz="3600" b="1" dirty="0">
              <a:solidFill>
                <a:srgbClr val="FFC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0199905-B910-433B-A8EE-6F7BD097F5F2}" type="slidenum">
              <a:rPr lang="es-MX" smtClean="0"/>
              <a:pPr/>
              <a:t>11</a:t>
            </a:fld>
            <a:endParaRPr lang="es-MX"/>
          </a:p>
        </p:txBody>
      </p:sp>
      <p:cxnSp>
        <p:nvCxnSpPr>
          <p:cNvPr id="5" name="Straight Arrow Connector 4"/>
          <p:cNvCxnSpPr/>
          <p:nvPr/>
        </p:nvCxnSpPr>
        <p:spPr>
          <a:xfrm rot="5400000">
            <a:off x="6408204" y="2960948"/>
            <a:ext cx="1368152"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4328" y="5517232"/>
            <a:ext cx="1440160" cy="10801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8964488" cy="1754326"/>
          </a:xfrm>
          <a:prstGeom prst="rect">
            <a:avLst/>
          </a:prstGeom>
          <a:noFill/>
        </p:spPr>
        <p:txBody>
          <a:bodyPr wrap="square" rtlCol="0">
            <a:spAutoFit/>
          </a:bodyPr>
          <a:lstStyle/>
          <a:p>
            <a:r>
              <a:rPr lang="en-US" sz="3600" b="1" dirty="0" smtClean="0">
                <a:solidFill>
                  <a:srgbClr val="FFC000"/>
                </a:solidFill>
              </a:rPr>
              <a:t>Change in </a:t>
            </a:r>
            <a:r>
              <a:rPr lang="en-US" sz="3600" b="1" dirty="0" err="1" smtClean="0">
                <a:solidFill>
                  <a:srgbClr val="FFC000"/>
                </a:solidFill>
              </a:rPr>
              <a:t>Gini</a:t>
            </a:r>
            <a:r>
              <a:rPr lang="en-US" sz="3600" b="1" dirty="0" smtClean="0">
                <a:solidFill>
                  <a:srgbClr val="FFC000"/>
                </a:solidFill>
              </a:rPr>
              <a:t> Coefficient by Country: circa 2000-2009 (yearly change in percent) SEDLAC</a:t>
            </a:r>
            <a:endParaRPr lang="es-MX" sz="3600" b="1" dirty="0">
              <a:solidFill>
                <a:srgbClr val="FFC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0" y="1556792"/>
            <a:ext cx="9166226" cy="5122987"/>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0199905-B910-433B-A8EE-6F7BD097F5F2}" type="slidenum">
              <a:rPr lang="es-MX" smtClean="0"/>
              <a:pPr/>
              <a:t>12</a:t>
            </a:fld>
            <a:endParaRPr lang="es-MX"/>
          </a:p>
        </p:txBody>
      </p:sp>
      <p:cxnSp>
        <p:nvCxnSpPr>
          <p:cNvPr id="5" name="Straight Arrow Connector 4"/>
          <p:cNvCxnSpPr/>
          <p:nvPr/>
        </p:nvCxnSpPr>
        <p:spPr>
          <a:xfrm rot="5400000">
            <a:off x="6120966" y="2744130"/>
            <a:ext cx="1800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4328" y="5157192"/>
            <a:ext cx="1619672" cy="12961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es-AR" sz="3600" dirty="0" err="1" smtClean="0"/>
              <a:t>Comparing</a:t>
            </a:r>
            <a:r>
              <a:rPr lang="es-AR" sz="3600" dirty="0" smtClean="0"/>
              <a:t> </a:t>
            </a:r>
            <a:r>
              <a:rPr lang="es-AR" sz="3600" dirty="0" err="1" smtClean="0"/>
              <a:t>the</a:t>
            </a:r>
            <a:r>
              <a:rPr lang="es-AR" sz="3600" dirty="0" smtClean="0"/>
              <a:t> </a:t>
            </a:r>
            <a:r>
              <a:rPr lang="es-AR" sz="3600" dirty="0" err="1" smtClean="0"/>
              <a:t>Increase</a:t>
            </a:r>
            <a:r>
              <a:rPr lang="es-AR" sz="3600" dirty="0" smtClean="0"/>
              <a:t> in </a:t>
            </a:r>
            <a:r>
              <a:rPr lang="es-AR" sz="3600" dirty="0" err="1" smtClean="0"/>
              <a:t>the</a:t>
            </a:r>
            <a:r>
              <a:rPr lang="es-AR" sz="3600" dirty="0" smtClean="0"/>
              <a:t> 1990’s </a:t>
            </a:r>
            <a:r>
              <a:rPr lang="es-AR" sz="3600" dirty="0" err="1" smtClean="0"/>
              <a:t>with</a:t>
            </a:r>
            <a:r>
              <a:rPr lang="es-AR" sz="3600" dirty="0" smtClean="0"/>
              <a:t> Decline in </a:t>
            </a:r>
            <a:r>
              <a:rPr lang="es-AR" sz="3600" dirty="0" err="1" smtClean="0"/>
              <a:t>the</a:t>
            </a:r>
            <a:r>
              <a:rPr lang="es-AR" sz="3600" dirty="0" smtClean="0"/>
              <a:t> 2000’s </a:t>
            </a:r>
            <a:endParaRPr lang="en-US" sz="3600" dirty="0"/>
          </a:p>
        </p:txBody>
      </p:sp>
      <p:graphicFrame>
        <p:nvGraphicFramePr>
          <p:cNvPr id="4" name="4 Gráfico"/>
          <p:cNvGraphicFramePr>
            <a:graphicFrameLocks noGrp="1"/>
          </p:cNvGraphicFramePr>
          <p:nvPr>
            <p:ph idx="1"/>
          </p:nvPr>
        </p:nvGraphicFramePr>
        <p:xfrm>
          <a:off x="0" y="1628800"/>
          <a:ext cx="889248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F0199905-B910-433B-A8EE-6F7BD097F5F2}" type="slidenum">
              <a:rPr lang="es-MX" smtClean="0"/>
              <a:pPr/>
              <a:t>13</a:t>
            </a:fld>
            <a:endParaRPr lang="es-MX"/>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0" y="1412776"/>
            <a:ext cx="9012238" cy="5445224"/>
          </a:xfrm>
          <a:prstGeom prst="rect">
            <a:avLst/>
          </a:prstGeom>
          <a:solidFill>
            <a:schemeClr val="tx1"/>
          </a:solidFill>
          <a:ln w="9525">
            <a:noFill/>
            <a:miter lim="800000"/>
            <a:headEnd/>
            <a:tailEnd/>
          </a:ln>
        </p:spPr>
      </p:pic>
      <p:sp>
        <p:nvSpPr>
          <p:cNvPr id="3" name="Rectangle 2"/>
          <p:cNvSpPr>
            <a:spLocks noChangeArrowheads="1"/>
          </p:cNvSpPr>
          <p:nvPr/>
        </p:nvSpPr>
        <p:spPr bwMode="auto">
          <a:xfrm>
            <a:off x="179388" y="44450"/>
            <a:ext cx="8785225" cy="1368326"/>
          </a:xfrm>
          <a:prstGeom prst="rect">
            <a:avLst/>
          </a:prstGeom>
          <a:noFill/>
          <a:ln w="9525">
            <a:noFill/>
            <a:miter lim="800000"/>
            <a:headEnd/>
            <a:tailEnd/>
          </a:ln>
          <a:effectLst/>
        </p:spPr>
        <p:txBody>
          <a:bodyPr anchor="ctr"/>
          <a:lstStyle/>
          <a:p>
            <a:pPr>
              <a:defRPr/>
            </a:pPr>
            <a:r>
              <a:rPr lang="en-US" sz="2400" b="1" dirty="0" smtClean="0">
                <a:solidFill>
                  <a:srgbClr val="FFC000"/>
                </a:solidFill>
              </a:rPr>
              <a:t>Income </a:t>
            </a:r>
            <a:r>
              <a:rPr lang="en-US" sz="2400" b="1" dirty="0">
                <a:solidFill>
                  <a:srgbClr val="FFC000"/>
                </a:solidFill>
              </a:rPr>
              <a:t>of the Brazilian poor has been growing as </a:t>
            </a:r>
            <a:r>
              <a:rPr lang="en-US" sz="2400" b="1" dirty="0" smtClean="0">
                <a:solidFill>
                  <a:srgbClr val="FFC000"/>
                </a:solidFill>
              </a:rPr>
              <a:t>fast </a:t>
            </a:r>
            <a:r>
              <a:rPr lang="en-US" sz="2400" b="1" dirty="0">
                <a:solidFill>
                  <a:srgbClr val="FFC000"/>
                </a:solidFill>
              </a:rPr>
              <a:t>as per capita GDP in </a:t>
            </a:r>
            <a:r>
              <a:rPr lang="en-US" sz="2400" b="1" dirty="0" smtClean="0">
                <a:solidFill>
                  <a:srgbClr val="FFC000"/>
                </a:solidFill>
              </a:rPr>
              <a:t>China while </a:t>
            </a:r>
            <a:r>
              <a:rPr lang="en-US" sz="2400" b="1" dirty="0">
                <a:solidFill>
                  <a:srgbClr val="FFC000"/>
                </a:solidFill>
              </a:rPr>
              <a:t>income of the </a:t>
            </a:r>
            <a:r>
              <a:rPr lang="en-US" sz="2400" b="1" dirty="0" smtClean="0">
                <a:solidFill>
                  <a:srgbClr val="FFC000"/>
                </a:solidFill>
              </a:rPr>
              <a:t>richest ten percent has been </a:t>
            </a:r>
            <a:r>
              <a:rPr lang="en-US" sz="2400" b="1" dirty="0">
                <a:solidFill>
                  <a:srgbClr val="FFC000"/>
                </a:solidFill>
              </a:rPr>
              <a:t>growing </a:t>
            </a:r>
            <a:r>
              <a:rPr lang="en-US" sz="2400" b="1" dirty="0" smtClean="0">
                <a:solidFill>
                  <a:srgbClr val="FFC000"/>
                </a:solidFill>
              </a:rPr>
              <a:t>like Germany’s per </a:t>
            </a:r>
            <a:r>
              <a:rPr lang="en-US" sz="2400" b="1" dirty="0">
                <a:solidFill>
                  <a:srgbClr val="FFC000"/>
                </a:solidFill>
              </a:rPr>
              <a:t>capita GDP</a:t>
            </a:r>
            <a:r>
              <a:rPr lang="en-US" sz="3600" b="1" dirty="0">
                <a:solidFill>
                  <a:srgbClr val="FFC000"/>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35280" cy="1340768"/>
          </a:xfrm>
        </p:spPr>
        <p:txBody>
          <a:bodyPr>
            <a:normAutofit fontScale="90000"/>
          </a:bodyPr>
          <a:lstStyle/>
          <a:p>
            <a:pPr>
              <a:defRPr/>
            </a:pPr>
            <a:r>
              <a:rPr lang="en-US" sz="4800" dirty="0" smtClean="0">
                <a:solidFill>
                  <a:schemeClr val="accent1">
                    <a:satMod val="150000"/>
                  </a:schemeClr>
                </a:solidFill>
              </a:rPr>
              <a:t>Declining Inequality in LA: How Much?           </a:t>
            </a:r>
            <a:r>
              <a:rPr lang="en-US" sz="4800" dirty="0" smtClean="0"/>
              <a:t>Decline is Robust</a:t>
            </a:r>
            <a:endParaRPr lang="en-US" sz="4800" dirty="0">
              <a:solidFill>
                <a:schemeClr val="accent1">
                  <a:satMod val="150000"/>
                </a:schemeClr>
              </a:solidFill>
            </a:endParaRPr>
          </a:p>
        </p:txBody>
      </p:sp>
      <p:sp>
        <p:nvSpPr>
          <p:cNvPr id="13315" name="Content Placeholder 2"/>
          <p:cNvSpPr>
            <a:spLocks noGrp="1"/>
          </p:cNvSpPr>
          <p:nvPr>
            <p:ph idx="1"/>
          </p:nvPr>
        </p:nvSpPr>
        <p:spPr>
          <a:xfrm>
            <a:off x="0" y="1524000"/>
            <a:ext cx="8964488" cy="5334000"/>
          </a:xfrm>
        </p:spPr>
        <p:txBody>
          <a:bodyPr>
            <a:normAutofit/>
          </a:bodyPr>
          <a:lstStyle/>
          <a:p>
            <a:r>
              <a:rPr lang="en-US" sz="5200" b="1" dirty="0" smtClean="0"/>
              <a:t> </a:t>
            </a:r>
            <a:r>
              <a:rPr lang="en-US" b="1" dirty="0" smtClean="0"/>
              <a:t>Definition of income (monetary or total)/per capita or AEU/consumption </a:t>
            </a:r>
          </a:p>
          <a:p>
            <a:endParaRPr lang="en-US" b="1" dirty="0" smtClean="0"/>
          </a:p>
          <a:p>
            <a:r>
              <a:rPr lang="en-US" b="1" dirty="0" smtClean="0">
                <a:ea typeface="Batang" pitchFamily="18" charset="-127"/>
              </a:rPr>
              <a:t>End years</a:t>
            </a:r>
          </a:p>
          <a:p>
            <a:endParaRPr lang="en-US" b="1" dirty="0" smtClean="0"/>
          </a:p>
          <a:p>
            <a:r>
              <a:rPr lang="en-US" b="1" dirty="0" smtClean="0"/>
              <a:t>Inequality indicator </a:t>
            </a:r>
          </a:p>
          <a:p>
            <a:endParaRPr lang="en-US" b="1" dirty="0" smtClean="0"/>
          </a:p>
          <a:p>
            <a:r>
              <a:rPr lang="en-US" b="1" dirty="0" smtClean="0"/>
              <a:t>Data source (UNECLAC or SEDLAC, the latter is used here) </a:t>
            </a:r>
          </a:p>
          <a:p>
            <a:pPr eaLnBrk="1" hangingPunct="1"/>
            <a:endParaRPr lang="en-US" b="1" dirty="0" smtClean="0"/>
          </a:p>
          <a:p>
            <a:pPr lvl="1" eaLnBrk="1" hangingPunct="1"/>
            <a:endParaRPr lang="en-US" b="1" dirty="0" smtClean="0"/>
          </a:p>
          <a:p>
            <a:pPr eaLnBrk="1" hangingPunct="1"/>
            <a:endParaRPr lang="en-US" dirty="0" smtClean="0"/>
          </a:p>
          <a:p>
            <a:pPr eaLnBrk="1" hangingPunct="1"/>
            <a:endParaRPr lang="en-US" dirty="0" smtClean="0"/>
          </a:p>
          <a:p>
            <a:pPr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normAutofit/>
          </a:bodyPr>
          <a:lstStyle/>
          <a:p>
            <a:pPr>
              <a:defRPr/>
            </a:pPr>
            <a:fld id="{E51FA242-C8CE-4E0B-B489-AC1D826A0F92}" type="slidenum">
              <a:rPr lang="en-US"/>
              <a:pPr>
                <a:defRPr/>
              </a:pPr>
              <a:t>15</a:t>
            </a:fld>
            <a:endParaRPr lang="en-US"/>
          </a:p>
        </p:txBody>
      </p:sp>
      <p:sp>
        <p:nvSpPr>
          <p:cNvPr id="6" name="Right Arrow 5"/>
          <p:cNvSpPr/>
          <p:nvPr/>
        </p:nvSpPr>
        <p:spPr>
          <a:xfrm>
            <a:off x="2195736" y="7647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Yearly Change in </a:t>
            </a:r>
            <a:r>
              <a:rPr lang="en-US" dirty="0" err="1" smtClean="0"/>
              <a:t>Gini</a:t>
            </a:r>
            <a:r>
              <a:rPr lang="en-US" dirty="0" smtClean="0"/>
              <a:t>: Three yr averages at end pts. (in %)</a:t>
            </a:r>
            <a:endParaRPr lang="en-US" dirty="0"/>
          </a:p>
        </p:txBody>
      </p:sp>
      <p:graphicFrame>
        <p:nvGraphicFramePr>
          <p:cNvPr id="4" name="3 Gráfico"/>
          <p:cNvGraphicFramePr>
            <a:graphicFrameLocks noGrp="1"/>
          </p:cNvGraphicFramePr>
          <p:nvPr>
            <p:ph idx="1"/>
          </p:nvPr>
        </p:nvGraphicFramePr>
        <p:xfrm>
          <a:off x="228600" y="1752601"/>
          <a:ext cx="84582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17</a:t>
            </a:fld>
            <a:endParaRPr lang="es-MX"/>
          </a:p>
        </p:txBody>
      </p:sp>
      <p:graphicFrame>
        <p:nvGraphicFramePr>
          <p:cNvPr id="3" name="11 Gráfico"/>
          <p:cNvGraphicFramePr/>
          <p:nvPr/>
        </p:nvGraphicFramePr>
        <p:xfrm>
          <a:off x="683568" y="548680"/>
          <a:ext cx="7776864" cy="5760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C000"/>
                </a:solidFill>
              </a:rPr>
              <a:t>Change in </a:t>
            </a:r>
            <a:r>
              <a:rPr lang="en-US" sz="3600" dirty="0" err="1" smtClean="0">
                <a:solidFill>
                  <a:srgbClr val="FFC000"/>
                </a:solidFill>
              </a:rPr>
              <a:t>Gini</a:t>
            </a:r>
            <a:r>
              <a:rPr lang="en-US" sz="3600" dirty="0" smtClean="0">
                <a:solidFill>
                  <a:srgbClr val="FFC000"/>
                </a:solidFill>
              </a:rPr>
              <a:t> Coefficient by Country: circa 2000-2008 (yearly change in percent) UNECLAC</a:t>
            </a:r>
            <a:endParaRPr lang="en-US" sz="3600"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18</a:t>
            </a:fld>
            <a:endParaRPr lang="es-MX"/>
          </a:p>
        </p:txBody>
      </p:sp>
      <p:graphicFrame>
        <p:nvGraphicFramePr>
          <p:cNvPr id="5" name="1 Gráfico"/>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210146"/>
          </a:xfrm>
        </p:spPr>
        <p:txBody>
          <a:bodyPr>
            <a:noAutofit/>
          </a:bodyPr>
          <a:lstStyle/>
          <a:p>
            <a:pPr>
              <a:defRPr/>
            </a:pPr>
            <a:r>
              <a:rPr lang="en-US" sz="4000" dirty="0" smtClean="0"/>
              <a:t>Declining Inequality in LA: Since When? </a:t>
            </a:r>
            <a:br>
              <a:rPr lang="en-US" sz="4000" dirty="0" smtClean="0"/>
            </a:br>
            <a:r>
              <a:rPr lang="en-US" sz="4000" dirty="0" smtClean="0"/>
              <a:t>             For more than/almost a decade                             </a:t>
            </a:r>
            <a:endParaRPr lang="en-US" sz="4000" b="1" dirty="0"/>
          </a:p>
        </p:txBody>
      </p:sp>
      <p:sp>
        <p:nvSpPr>
          <p:cNvPr id="11267" name="Content Placeholder 2"/>
          <p:cNvSpPr>
            <a:spLocks noGrp="1"/>
          </p:cNvSpPr>
          <p:nvPr>
            <p:ph idx="1"/>
          </p:nvPr>
        </p:nvSpPr>
        <p:spPr>
          <a:xfrm>
            <a:off x="228600" y="1524000"/>
            <a:ext cx="8610600" cy="5334000"/>
          </a:xfrm>
        </p:spPr>
        <p:txBody>
          <a:bodyPr>
            <a:normAutofit/>
          </a:bodyPr>
          <a:lstStyle/>
          <a:p>
            <a:pPr algn="just" eaLnBrk="1" hangingPunct="1"/>
            <a:endParaRPr lang="es-MX" sz="2800" dirty="0" smtClean="0"/>
          </a:p>
          <a:p>
            <a:pPr algn="just" eaLnBrk="1" hangingPunct="1"/>
            <a:r>
              <a:rPr lang="es-MX" sz="4000" dirty="0" smtClean="0"/>
              <a:t>In </a:t>
            </a:r>
            <a:r>
              <a:rPr lang="es-MX" sz="4000" dirty="0" err="1" smtClean="0"/>
              <a:t>three</a:t>
            </a:r>
            <a:r>
              <a:rPr lang="es-MX" sz="4000" dirty="0" smtClean="0"/>
              <a:t> </a:t>
            </a:r>
            <a:r>
              <a:rPr lang="es-MX" sz="4000" dirty="0" err="1" smtClean="0"/>
              <a:t>countries</a:t>
            </a:r>
            <a:r>
              <a:rPr lang="es-MX" sz="4000" dirty="0" smtClean="0"/>
              <a:t>, </a:t>
            </a:r>
            <a:r>
              <a:rPr lang="es-MX" sz="4000" dirty="0" err="1" smtClean="0"/>
              <a:t>during</a:t>
            </a:r>
            <a:r>
              <a:rPr lang="es-MX" sz="4000" dirty="0" smtClean="0"/>
              <a:t> </a:t>
            </a:r>
            <a:r>
              <a:rPr lang="es-MX" sz="4000" dirty="0" err="1" smtClean="0"/>
              <a:t>second</a:t>
            </a:r>
            <a:r>
              <a:rPr lang="es-MX" sz="4000" dirty="0" smtClean="0"/>
              <a:t> </a:t>
            </a:r>
            <a:r>
              <a:rPr lang="es-MX" sz="4000" dirty="0" err="1" smtClean="0"/>
              <a:t>half</a:t>
            </a:r>
            <a:r>
              <a:rPr lang="es-MX" sz="4000" dirty="0" smtClean="0"/>
              <a:t> of 1990s: </a:t>
            </a:r>
            <a:r>
              <a:rPr lang="es-MX" sz="4000" dirty="0" err="1" smtClean="0"/>
              <a:t>Mexico</a:t>
            </a:r>
            <a:r>
              <a:rPr lang="es-MX" sz="4000" dirty="0" smtClean="0"/>
              <a:t>, </a:t>
            </a:r>
            <a:r>
              <a:rPr lang="es-MX" sz="4000" dirty="0" err="1" smtClean="0"/>
              <a:t>Brazil</a:t>
            </a:r>
            <a:r>
              <a:rPr lang="es-MX" sz="4000" dirty="0" smtClean="0"/>
              <a:t> and Chile</a:t>
            </a:r>
          </a:p>
          <a:p>
            <a:pPr algn="just" eaLnBrk="1" hangingPunct="1"/>
            <a:endParaRPr lang="es-MX" sz="4000" dirty="0"/>
          </a:p>
          <a:p>
            <a:pPr algn="just" eaLnBrk="1" hangingPunct="1"/>
            <a:r>
              <a:rPr lang="es-MX" sz="4000" dirty="0" smtClean="0"/>
              <a:t>In </a:t>
            </a:r>
            <a:r>
              <a:rPr lang="es-MX" sz="4000" dirty="0" err="1" smtClean="0"/>
              <a:t>six</a:t>
            </a:r>
            <a:r>
              <a:rPr lang="es-MX" sz="4000" dirty="0" smtClean="0"/>
              <a:t>, </a:t>
            </a:r>
            <a:r>
              <a:rPr lang="es-MX" sz="4000" dirty="0" err="1" smtClean="0"/>
              <a:t>started</a:t>
            </a:r>
            <a:r>
              <a:rPr lang="es-MX" sz="4000" dirty="0" smtClean="0"/>
              <a:t> in 2002-2003: Argentina, Bolivia, El Salvador, Paraguay, </a:t>
            </a:r>
            <a:r>
              <a:rPr lang="es-MX" sz="4000" dirty="0" err="1" smtClean="0"/>
              <a:t>Panama</a:t>
            </a:r>
            <a:r>
              <a:rPr lang="es-MX" sz="4000" dirty="0" smtClean="0"/>
              <a:t> and </a:t>
            </a:r>
            <a:r>
              <a:rPr lang="es-MX" sz="4000" dirty="0" err="1" smtClean="0"/>
              <a:t>Peru</a:t>
            </a:r>
            <a:endParaRPr lang="es-MX" sz="4000" dirty="0" smtClean="0"/>
          </a:p>
          <a:p>
            <a:pPr algn="just" eaLnBrk="1" hangingPunct="1"/>
            <a:endParaRPr lang="es-MX" sz="4000" dirty="0"/>
          </a:p>
          <a:p>
            <a:pPr algn="just" eaLnBrk="1" hangingPunct="1"/>
            <a:endParaRPr lang="es-MX" dirty="0" smtClean="0"/>
          </a:p>
          <a:p>
            <a:pPr lvl="1" algn="just" eaLnBrk="1" hangingPunct="1"/>
            <a:endParaRPr lang="es-MX" dirty="0" smtClean="0"/>
          </a:p>
          <a:p>
            <a:pPr algn="just" eaLnBrk="1" hangingPunct="1"/>
            <a:endParaRPr lang="es-MX" dirty="0" smtClean="0"/>
          </a:p>
          <a:p>
            <a:pPr algn="just" eaLnBrk="1" hangingPunct="1"/>
            <a:endParaRPr lang="es-MX" dirty="0" smtClean="0"/>
          </a:p>
          <a:p>
            <a:pPr algn="just" eaLnBrk="1" hangingPunct="1">
              <a:buFont typeface="Wingdings 2" pitchFamily="18" charset="2"/>
              <a:buNone/>
            </a:pPr>
            <a:endParaRPr lang="es-MX" dirty="0" smtClean="0"/>
          </a:p>
        </p:txBody>
      </p:sp>
      <p:sp>
        <p:nvSpPr>
          <p:cNvPr id="5" name="Slide Number Placeholder 4"/>
          <p:cNvSpPr>
            <a:spLocks noGrp="1"/>
          </p:cNvSpPr>
          <p:nvPr>
            <p:ph type="sldNum" sz="quarter" idx="12"/>
          </p:nvPr>
        </p:nvSpPr>
        <p:spPr/>
        <p:txBody>
          <a:bodyPr>
            <a:normAutofit/>
          </a:bodyPr>
          <a:lstStyle/>
          <a:p>
            <a:pPr>
              <a:defRPr/>
            </a:pPr>
            <a:fld id="{E47A7C7B-5295-4A9E-B347-E6F49EBB680F}" type="slidenum">
              <a:rPr lang="en-US"/>
              <a:pPr>
                <a:defRPr/>
              </a:pPr>
              <a:t>19</a:t>
            </a:fld>
            <a:endParaRPr lang="en-US"/>
          </a:p>
        </p:txBody>
      </p:sp>
      <p:sp>
        <p:nvSpPr>
          <p:cNvPr id="6" name="Right Arrow 5"/>
          <p:cNvSpPr/>
          <p:nvPr/>
        </p:nvSpPr>
        <p:spPr>
          <a:xfrm>
            <a:off x="179512" y="9087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hangingPunct="0"/>
            <a:r>
              <a:rPr lang="en-US" sz="4800" dirty="0" err="1" smtClean="0">
                <a:cs typeface="Times New Roman" pitchFamily="18" charset="0"/>
              </a:rPr>
              <a:t>Gini</a:t>
            </a:r>
            <a:r>
              <a:rPr lang="en-US" sz="4800" dirty="0" smtClean="0">
                <a:cs typeface="Times New Roman" pitchFamily="18" charset="0"/>
              </a:rPr>
              <a:t> Coefficient by Region (in %), 2004</a:t>
            </a:r>
            <a:endParaRPr lang="en-US" sz="4800"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395536" y="1579387"/>
            <a:ext cx="8424936" cy="5060099"/>
          </a:xfrm>
          <a:prstGeom prst="rect">
            <a:avLst/>
          </a:prstGeom>
          <a:noFill/>
          <a:ln w="9525">
            <a:noFill/>
            <a:miter lim="800000"/>
            <a:headEnd/>
            <a:tailEnd/>
          </a:ln>
        </p:spPr>
      </p:pic>
      <p:cxnSp>
        <p:nvCxnSpPr>
          <p:cNvPr id="5" name="Straight Arrow Connector 4"/>
          <p:cNvCxnSpPr/>
          <p:nvPr/>
        </p:nvCxnSpPr>
        <p:spPr>
          <a:xfrm>
            <a:off x="2267744" y="1268760"/>
            <a:ext cx="5832648"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F0199905-B910-433B-A8EE-6F7BD097F5F2}" type="slidenum">
              <a:rPr lang="es-MX" smtClean="0"/>
              <a:pPr/>
              <a:t>2</a:t>
            </a:fld>
            <a:endParaRPr lang="es-MX"/>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6792"/>
          </a:xfrm>
        </p:spPr>
        <p:txBody>
          <a:bodyPr>
            <a:normAutofit/>
          </a:bodyPr>
          <a:lstStyle/>
          <a:p>
            <a:r>
              <a:rPr lang="es-MX" sz="4800" dirty="0" err="1" smtClean="0"/>
              <a:t>First</a:t>
            </a:r>
            <a:r>
              <a:rPr lang="es-MX" sz="4800" dirty="0" smtClean="0"/>
              <a:t> </a:t>
            </a:r>
            <a:r>
              <a:rPr lang="es-MX" sz="4800" dirty="0" err="1" smtClean="0"/>
              <a:t>Year</a:t>
            </a:r>
            <a:r>
              <a:rPr lang="es-MX" sz="4800" dirty="0" smtClean="0"/>
              <a:t> in </a:t>
            </a:r>
            <a:r>
              <a:rPr lang="es-MX" sz="4800" dirty="0" err="1" smtClean="0"/>
              <a:t>Which</a:t>
            </a:r>
            <a:r>
              <a:rPr lang="es-MX" sz="4800" dirty="0" smtClean="0"/>
              <a:t> </a:t>
            </a:r>
            <a:r>
              <a:rPr lang="es-MX" sz="4800" dirty="0" err="1" smtClean="0"/>
              <a:t>Inequality</a:t>
            </a:r>
            <a:r>
              <a:rPr lang="es-MX" sz="4800" dirty="0" smtClean="0"/>
              <a:t> </a:t>
            </a:r>
            <a:r>
              <a:rPr lang="es-MX" sz="4800" dirty="0" err="1" smtClean="0"/>
              <a:t>Started</a:t>
            </a:r>
            <a:r>
              <a:rPr lang="es-MX" sz="4800" dirty="0" smtClean="0"/>
              <a:t> </a:t>
            </a:r>
            <a:r>
              <a:rPr lang="es-MX" sz="4800" dirty="0" err="1" smtClean="0"/>
              <a:t>to</a:t>
            </a:r>
            <a:r>
              <a:rPr lang="es-MX" sz="4800" dirty="0" smtClean="0"/>
              <a:t> Decline </a:t>
            </a:r>
            <a:endParaRPr lang="en-US" dirty="0"/>
          </a:p>
        </p:txBody>
      </p:sp>
      <p:sp>
        <p:nvSpPr>
          <p:cNvPr id="5" name="Slide Number Placeholder 4"/>
          <p:cNvSpPr>
            <a:spLocks noGrp="1"/>
          </p:cNvSpPr>
          <p:nvPr>
            <p:ph type="sldNum" sz="quarter" idx="12"/>
          </p:nvPr>
        </p:nvSpPr>
        <p:spPr/>
        <p:txBody>
          <a:bodyPr/>
          <a:lstStyle/>
          <a:p>
            <a:fld id="{F0199905-B910-433B-A8EE-6F7BD097F5F2}" type="slidenum">
              <a:rPr lang="es-MX" smtClean="0"/>
              <a:pPr/>
              <a:t>20</a:t>
            </a:fld>
            <a:endParaRPr lang="es-MX"/>
          </a:p>
        </p:txBody>
      </p:sp>
      <p:sp>
        <p:nvSpPr>
          <p:cNvPr id="6" name="Content Placeholder 5"/>
          <p:cNvSpPr>
            <a:spLocks noGrp="1"/>
          </p:cNvSpPr>
          <p:nvPr>
            <p:ph idx="1"/>
          </p:nvPr>
        </p:nvSpPr>
        <p:spPr/>
        <p:txBody>
          <a:bodyPr/>
          <a:lstStyle/>
          <a:p>
            <a:endParaRPr lang="en-US"/>
          </a:p>
        </p:txBody>
      </p:sp>
      <p:graphicFrame>
        <p:nvGraphicFramePr>
          <p:cNvPr id="7" name="5 Gráfico"/>
          <p:cNvGraphicFramePr/>
          <p:nvPr/>
        </p:nvGraphicFramePr>
        <p:xfrm>
          <a:off x="179512" y="1628800"/>
          <a:ext cx="8784976"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59688" cy="1219200"/>
          </a:xfrm>
        </p:spPr>
        <p:txBody>
          <a:bodyPr>
            <a:normAutofit fontScale="90000"/>
          </a:bodyPr>
          <a:lstStyle/>
          <a:p>
            <a:pPr>
              <a:defRPr/>
            </a:pPr>
            <a:r>
              <a:rPr lang="en-US" sz="4000" dirty="0" smtClean="0"/>
              <a:t/>
            </a:r>
            <a:br>
              <a:rPr lang="en-US" sz="4000" dirty="0" smtClean="0"/>
            </a:br>
            <a:r>
              <a:rPr lang="en-US" sz="4000" dirty="0" smtClean="0"/>
              <a:t>Declining Inequality in LA: How Much? </a:t>
            </a:r>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           </a:t>
            </a:r>
            <a:r>
              <a:rPr lang="en-US" dirty="0" smtClean="0"/>
              <a:t>Decline in has been widespread</a:t>
            </a:r>
            <a:endParaRPr lang="en-US" dirty="0">
              <a:solidFill>
                <a:schemeClr val="accent1">
                  <a:satMod val="150000"/>
                </a:schemeClr>
              </a:solidFill>
            </a:endParaRPr>
          </a:p>
        </p:txBody>
      </p:sp>
      <p:sp>
        <p:nvSpPr>
          <p:cNvPr id="3" name="Content Placeholder 2"/>
          <p:cNvSpPr>
            <a:spLocks noGrp="1"/>
          </p:cNvSpPr>
          <p:nvPr>
            <p:ph idx="1"/>
          </p:nvPr>
        </p:nvSpPr>
        <p:spPr>
          <a:xfrm>
            <a:off x="179512" y="1524000"/>
            <a:ext cx="8507288" cy="5334000"/>
          </a:xfrm>
        </p:spPr>
        <p:txBody>
          <a:bodyPr rtlCol="0">
            <a:normAutofit fontScale="92500"/>
          </a:bodyPr>
          <a:lstStyle/>
          <a:p>
            <a:pPr marL="438912" indent="-320040" eaLnBrk="1" fontAlgn="auto" hangingPunct="1">
              <a:spcBef>
                <a:spcPts val="0"/>
              </a:spcBef>
              <a:spcAft>
                <a:spcPts val="0"/>
              </a:spcAft>
              <a:buFont typeface="Wingdings 2"/>
              <a:buChar char=""/>
              <a:defRPr/>
            </a:pPr>
            <a:r>
              <a:rPr lang="en-US" b="1" dirty="0" smtClean="0"/>
              <a:t>Persistently high inequality countries (Brazil) and normally low inequality countries (Argentina and Venezuela)</a:t>
            </a:r>
          </a:p>
          <a:p>
            <a:pPr marL="438912" indent="-320040" eaLnBrk="1" fontAlgn="auto" hangingPunct="1">
              <a:spcBef>
                <a:spcPts val="0"/>
              </a:spcBef>
              <a:spcAft>
                <a:spcPts val="0"/>
              </a:spcAft>
              <a:buFont typeface="Wingdings 2"/>
              <a:buChar char=""/>
              <a:defRPr/>
            </a:pPr>
            <a:r>
              <a:rPr lang="en-US" b="1" dirty="0" smtClean="0"/>
              <a:t> Fast growing countries (Chile and Peru), slow growing countries (Brazil and Mexico) and countries recovering from crisis (Argentina and Venezuela)</a:t>
            </a:r>
          </a:p>
          <a:p>
            <a:pPr marL="438912" indent="-320040" eaLnBrk="1" fontAlgn="auto" hangingPunct="1">
              <a:spcBef>
                <a:spcPts val="0"/>
              </a:spcBef>
              <a:spcAft>
                <a:spcPts val="0"/>
              </a:spcAft>
              <a:buFont typeface="Wingdings 2"/>
              <a:buChar char=""/>
              <a:defRPr/>
            </a:pPr>
            <a:r>
              <a:rPr lang="en-US" b="1" dirty="0" smtClean="0"/>
              <a:t>Countries with left “populist” governments (Argentina), left social-democratic governments (e.g., Brazil, Chile) and center/center-right governments (e.g., Mexico and Peru)</a:t>
            </a:r>
          </a:p>
          <a:p>
            <a:pPr marL="731520" lvl="1" indent="-274320" eaLnBrk="1" fontAlgn="auto" hangingPunct="1">
              <a:spcAft>
                <a:spcPts val="0"/>
              </a:spcAft>
              <a:buFont typeface="Wingdings"/>
              <a:buChar char=""/>
              <a:defRPr/>
            </a:pPr>
            <a:endParaRPr lang="en-US" dirty="0" smtClean="0"/>
          </a:p>
          <a:p>
            <a:pPr marL="731520" lvl="1" indent="-274320" eaLnBrk="1" fontAlgn="auto" hangingPunct="1">
              <a:spcAft>
                <a:spcPts val="0"/>
              </a:spcAft>
              <a:buFont typeface="Wingdings"/>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24E8FDF4-0EE4-4379-A265-2A378865025F}" type="slidenum">
              <a:rPr lang="en-US"/>
              <a:pPr>
                <a:defRPr/>
              </a:pPr>
              <a:t>21</a:t>
            </a:fld>
            <a:endParaRPr lang="en-US"/>
          </a:p>
        </p:txBody>
      </p:sp>
      <p:sp>
        <p:nvSpPr>
          <p:cNvPr id="5" name="Right Arrow 4"/>
          <p:cNvSpPr/>
          <p:nvPr/>
        </p:nvSpPr>
        <p:spPr>
          <a:xfrm>
            <a:off x="323528" y="8367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64829" y="3244334"/>
            <a:ext cx="231154" cy="369332"/>
          </a:xfrm>
          <a:prstGeom prst="rect">
            <a:avLst/>
          </a:prstGeom>
        </p:spPr>
        <p:txBody>
          <a:bodyPr wrap="none">
            <a:spAutoFit/>
          </a:bodyPr>
          <a:lstStyle/>
          <a:p>
            <a:r>
              <a:rPr lang="en-US" dirty="0" smtClean="0">
                <a:solidFill>
                  <a:schemeClr val="accent1">
                    <a:satMod val="150000"/>
                  </a:schemeClr>
                </a:solidFill>
              </a:rPr>
              <a:t> </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solidFill>
            <a:schemeClr val="tx1"/>
          </a:solidFill>
        </p:spPr>
        <p:txBody>
          <a:bodyPr wrap="square" rtlCol="0">
            <a:spAutoFit/>
          </a:bodyPr>
          <a:lstStyle/>
          <a:p>
            <a:pPr algn="ctr"/>
            <a:r>
              <a:rPr lang="es-MX" sz="3600" b="1" dirty="0" err="1" smtClean="0">
                <a:solidFill>
                  <a:srgbClr val="FFC000"/>
                </a:solidFill>
              </a:rPr>
              <a:t>Gini</a:t>
            </a:r>
            <a:r>
              <a:rPr lang="es-MX" sz="3600" b="1" dirty="0" smtClean="0">
                <a:solidFill>
                  <a:srgbClr val="FFC000"/>
                </a:solidFill>
              </a:rPr>
              <a:t> (Circa 2000)</a:t>
            </a:r>
          </a:p>
        </p:txBody>
      </p:sp>
      <p:cxnSp>
        <p:nvCxnSpPr>
          <p:cNvPr id="5" name="Straight Arrow Connector 4"/>
          <p:cNvCxnSpPr/>
          <p:nvPr/>
        </p:nvCxnSpPr>
        <p:spPr>
          <a:xfrm rot="10800000">
            <a:off x="2195736" y="1268760"/>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139952" y="1700808"/>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220072" y="3645024"/>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796136" y="5013176"/>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F0199905-B910-433B-A8EE-6F7BD097F5F2}" type="slidenum">
              <a:rPr lang="es-MX" smtClean="0"/>
              <a:pPr/>
              <a:t>22</a:t>
            </a:fld>
            <a:endParaRPr lang="es-MX"/>
          </a:p>
        </p:txBody>
      </p:sp>
      <p:sp>
        <p:nvSpPr>
          <p:cNvPr id="11" name="Oval 10"/>
          <p:cNvSpPr/>
          <p:nvPr/>
        </p:nvSpPr>
        <p:spPr>
          <a:xfrm>
            <a:off x="4067944" y="2276872"/>
            <a:ext cx="648072" cy="5760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4 Gráfico"/>
          <p:cNvGraphicFramePr/>
          <p:nvPr/>
        </p:nvGraphicFramePr>
        <p:xfrm>
          <a:off x="0" y="692696"/>
          <a:ext cx="8820472" cy="63367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and Inequality: Chile</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23</a:t>
            </a:fld>
            <a:endParaRPr lang="es-MX"/>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772816"/>
            <a:ext cx="8646652" cy="446449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 and Inequality: Mexico</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24</a:t>
            </a:fld>
            <a:endParaRPr lang="es-MX"/>
          </a:p>
        </p:txBody>
      </p:sp>
      <p:pic>
        <p:nvPicPr>
          <p:cNvPr id="2050" name="Picture 2"/>
          <p:cNvPicPr>
            <a:picLocks noGrp="1" noChangeAspect="1" noChangeArrowheads="1"/>
          </p:cNvPicPr>
          <p:nvPr>
            <p:ph idx="1"/>
          </p:nvPr>
        </p:nvPicPr>
        <p:blipFill>
          <a:blip r:embed="rId2" cstate="print"/>
          <a:srcRect/>
          <a:stretch>
            <a:fillRect/>
          </a:stretch>
        </p:blipFill>
        <p:spPr bwMode="auto">
          <a:xfrm>
            <a:off x="88411" y="1772816"/>
            <a:ext cx="8925577" cy="460851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and Inequality: Argentina (Greater Buenos Aires)</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25</a:t>
            </a:fld>
            <a:endParaRPr lang="es-MX"/>
          </a:p>
        </p:txBody>
      </p:sp>
      <p:sp>
        <p:nvSpPr>
          <p:cNvPr id="6" name="Content Placeholder 5"/>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251520" y="1556792"/>
            <a:ext cx="8892480" cy="468052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545360"/>
          </a:xfrm>
        </p:spPr>
        <p:txBody>
          <a:bodyPr>
            <a:normAutofit fontScale="90000"/>
          </a:bodyPr>
          <a:lstStyle/>
          <a:p>
            <a:r>
              <a:rPr lang="es-MX" sz="4800" dirty="0" err="1" smtClean="0">
                <a:solidFill>
                  <a:srgbClr val="FFC000"/>
                </a:solidFill>
              </a:rPr>
              <a:t>Yearly</a:t>
            </a:r>
            <a:r>
              <a:rPr lang="es-MX" sz="4800" dirty="0" smtClean="0">
                <a:solidFill>
                  <a:srgbClr val="FFC000"/>
                </a:solidFill>
              </a:rPr>
              <a:t> </a:t>
            </a:r>
            <a:r>
              <a:rPr lang="es-MX" sz="4800" dirty="0" err="1" smtClean="0">
                <a:solidFill>
                  <a:srgbClr val="FFC000"/>
                </a:solidFill>
              </a:rPr>
              <a:t>Change</a:t>
            </a:r>
            <a:r>
              <a:rPr lang="es-MX" sz="4800" dirty="0" smtClean="0">
                <a:solidFill>
                  <a:srgbClr val="FFC000"/>
                </a:solidFill>
              </a:rPr>
              <a:t> in </a:t>
            </a:r>
            <a:r>
              <a:rPr lang="es-MX" sz="4800" dirty="0" err="1" smtClean="0">
                <a:solidFill>
                  <a:srgbClr val="FFC000"/>
                </a:solidFill>
              </a:rPr>
              <a:t>Gini</a:t>
            </a:r>
            <a:r>
              <a:rPr lang="es-MX" sz="4800" dirty="0" smtClean="0">
                <a:solidFill>
                  <a:srgbClr val="FFC000"/>
                </a:solidFill>
              </a:rPr>
              <a:t>: </a:t>
            </a:r>
            <a:r>
              <a:rPr lang="es-MX" sz="4800" dirty="0" err="1" smtClean="0">
                <a:solidFill>
                  <a:srgbClr val="FFC000"/>
                </a:solidFill>
              </a:rPr>
              <a:t>Left</a:t>
            </a:r>
            <a:r>
              <a:rPr lang="es-MX" sz="4800" dirty="0" smtClean="0">
                <a:solidFill>
                  <a:srgbClr val="FFC000"/>
                </a:solidFill>
              </a:rPr>
              <a:t> and Non-</a:t>
            </a:r>
            <a:r>
              <a:rPr lang="es-MX" sz="4800" dirty="0" err="1" smtClean="0">
                <a:solidFill>
                  <a:srgbClr val="FFC000"/>
                </a:solidFill>
              </a:rPr>
              <a:t>left</a:t>
            </a:r>
            <a:r>
              <a:rPr lang="es-MX" sz="4800" dirty="0" smtClean="0">
                <a:solidFill>
                  <a:srgbClr val="FFC000"/>
                </a:solidFill>
              </a:rPr>
              <a:t> </a:t>
            </a:r>
            <a:r>
              <a:rPr lang="es-MX" sz="4800" dirty="0" err="1" smtClean="0">
                <a:solidFill>
                  <a:srgbClr val="FFC000"/>
                </a:solidFill>
              </a:rPr>
              <a:t>Regimes</a:t>
            </a:r>
            <a:r>
              <a:rPr lang="es-MX" sz="4800" dirty="0" smtClean="0">
                <a:solidFill>
                  <a:srgbClr val="FFC000"/>
                </a:solidFill>
              </a:rPr>
              <a:t> (circa 2000-2009)</a:t>
            </a:r>
            <a:br>
              <a:rPr lang="es-MX" sz="4800" dirty="0" smtClean="0">
                <a:solidFill>
                  <a:srgbClr val="FFC000"/>
                </a:solidFill>
              </a:rPr>
            </a:b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26</a:t>
            </a:fld>
            <a:endParaRPr lang="es-MX"/>
          </a:p>
        </p:txBody>
      </p:sp>
      <p:graphicFrame>
        <p:nvGraphicFramePr>
          <p:cNvPr id="5" name="8 Gráfico"/>
          <p:cNvGraphicFramePr>
            <a:graphicFrameLocks noGrp="1"/>
          </p:cNvGraphicFramePr>
          <p:nvPr>
            <p:ph idx="1"/>
          </p:nvPr>
        </p:nvGraphicFramePr>
        <p:xfrm>
          <a:off x="251520" y="1628800"/>
          <a:ext cx="8435280" cy="477200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rot="5400000">
            <a:off x="3311860" y="1232756"/>
            <a:ext cx="2880320"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27584" y="1196752"/>
            <a:ext cx="7416824" cy="194421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Autofit/>
          </a:bodyPr>
          <a:lstStyle/>
          <a:p>
            <a:pPr eaLnBrk="1" fontAlgn="auto" hangingPunct="1">
              <a:spcAft>
                <a:spcPts val="0"/>
              </a:spcAft>
              <a:defRPr/>
            </a:pPr>
            <a:r>
              <a:rPr lang="en-US" sz="4000" dirty="0" smtClean="0">
                <a:solidFill>
                  <a:schemeClr val="accent1">
                    <a:satMod val="150000"/>
                  </a:schemeClr>
                </a:solidFill>
              </a:rPr>
              <a:t>Why has inequality declined in Latin America? Are there factors in common?</a:t>
            </a:r>
            <a:endParaRPr lang="en-US" sz="4000" dirty="0">
              <a:solidFill>
                <a:schemeClr val="accent1">
                  <a:satMod val="150000"/>
                </a:schemeClr>
              </a:solidFill>
            </a:endParaRPr>
          </a:p>
        </p:txBody>
      </p:sp>
      <p:sp>
        <p:nvSpPr>
          <p:cNvPr id="3" name="Content Placeholder 2"/>
          <p:cNvSpPr>
            <a:spLocks noGrp="1"/>
          </p:cNvSpPr>
          <p:nvPr>
            <p:ph idx="1"/>
          </p:nvPr>
        </p:nvSpPr>
        <p:spPr>
          <a:xfrm>
            <a:off x="152400" y="1600200"/>
            <a:ext cx="8763000" cy="5257800"/>
          </a:xfrm>
        </p:spPr>
        <p:txBody>
          <a:bodyPr rtlCol="0">
            <a:noAutofit/>
          </a:bodyPr>
          <a:lstStyle/>
          <a:p>
            <a:pPr marL="438912" indent="-320040" eaLnBrk="1" fontAlgn="auto" hangingPunct="1">
              <a:spcBef>
                <a:spcPts val="0"/>
              </a:spcBef>
              <a:spcAft>
                <a:spcPts val="0"/>
              </a:spcAft>
              <a:buNone/>
              <a:defRPr/>
            </a:pPr>
            <a:r>
              <a:rPr lang="en-US" sz="2400" b="1" dirty="0" smtClean="0"/>
              <a:t>In-depth analysis (Lopez-</a:t>
            </a:r>
            <a:r>
              <a:rPr lang="en-US" sz="2400" b="1" dirty="0" err="1" smtClean="0"/>
              <a:t>Calva</a:t>
            </a:r>
            <a:r>
              <a:rPr lang="en-US" sz="2400" b="1" dirty="0" smtClean="0"/>
              <a:t> and </a:t>
            </a:r>
            <a:r>
              <a:rPr lang="en-US" sz="2400" b="1" dirty="0" err="1" smtClean="0"/>
              <a:t>Lustig</a:t>
            </a:r>
            <a:r>
              <a:rPr lang="en-US" sz="2400" b="1" dirty="0" smtClean="0"/>
              <a:t>, 2010 and UNDP project paper for Chile and Uruguay):</a:t>
            </a:r>
          </a:p>
          <a:p>
            <a:pPr marL="731520" lvl="1" indent="-274320" eaLnBrk="1" fontAlgn="auto" hangingPunct="1">
              <a:lnSpc>
                <a:spcPct val="120000"/>
              </a:lnSpc>
              <a:spcAft>
                <a:spcPts val="0"/>
              </a:spcAft>
              <a:buFont typeface="Wingdings"/>
              <a:buChar char=""/>
              <a:defRPr/>
            </a:pPr>
            <a:r>
              <a:rPr lang="en-US" sz="2400" b="1" dirty="0" smtClean="0"/>
              <a:t>Argentina (</a:t>
            </a:r>
            <a:r>
              <a:rPr lang="en-US" sz="2400" b="1" dirty="0" err="1" smtClean="0"/>
              <a:t>Gasparini</a:t>
            </a:r>
            <a:r>
              <a:rPr lang="en-US" sz="2400" b="1" dirty="0" smtClean="0"/>
              <a:t> and Cruces) (urban; 2/3 of pop)</a:t>
            </a:r>
          </a:p>
          <a:p>
            <a:pPr marL="731520" lvl="1" indent="-274320" eaLnBrk="1" fontAlgn="auto" hangingPunct="1">
              <a:lnSpc>
                <a:spcPct val="120000"/>
              </a:lnSpc>
              <a:spcAft>
                <a:spcPts val="0"/>
              </a:spcAft>
              <a:buFont typeface="Wingdings"/>
              <a:buChar char=""/>
              <a:defRPr/>
            </a:pPr>
            <a:r>
              <a:rPr lang="en-US" sz="2400" b="1" dirty="0" smtClean="0"/>
              <a:t>Brazil (Barros, </a:t>
            </a:r>
            <a:r>
              <a:rPr lang="en-US" sz="2400" b="1" dirty="0" err="1" smtClean="0"/>
              <a:t>Carvalho</a:t>
            </a:r>
            <a:r>
              <a:rPr lang="en-US" sz="2400" b="1" dirty="0" smtClean="0"/>
              <a:t>, </a:t>
            </a:r>
            <a:r>
              <a:rPr lang="en-US" sz="2400" b="1" dirty="0" err="1" smtClean="0"/>
              <a:t>Mendoca</a:t>
            </a:r>
            <a:r>
              <a:rPr lang="en-US" sz="2400" b="1" dirty="0" smtClean="0"/>
              <a:t> &amp; Franco)</a:t>
            </a:r>
          </a:p>
          <a:p>
            <a:pPr marL="731520" lvl="1" indent="-274320" eaLnBrk="1" fontAlgn="auto" hangingPunct="1">
              <a:lnSpc>
                <a:spcPct val="120000"/>
              </a:lnSpc>
              <a:spcAft>
                <a:spcPts val="0"/>
              </a:spcAft>
              <a:buFont typeface="Wingdings"/>
              <a:buChar char=""/>
              <a:defRPr/>
            </a:pPr>
            <a:r>
              <a:rPr lang="en-US" sz="2400" b="1" dirty="0" smtClean="0"/>
              <a:t>Chile (</a:t>
            </a:r>
            <a:r>
              <a:rPr lang="en-US" sz="2400" b="1" dirty="0" err="1" smtClean="0"/>
              <a:t>Eberhard</a:t>
            </a:r>
            <a:r>
              <a:rPr lang="en-US" sz="2400" b="1" dirty="0" smtClean="0"/>
              <a:t> and Engel) (labor earnings)</a:t>
            </a:r>
          </a:p>
          <a:p>
            <a:pPr marL="731520" lvl="1" indent="-274320" eaLnBrk="1" fontAlgn="auto" hangingPunct="1">
              <a:lnSpc>
                <a:spcPct val="120000"/>
              </a:lnSpc>
              <a:spcAft>
                <a:spcPts val="0"/>
              </a:spcAft>
              <a:buFont typeface="Wingdings"/>
              <a:buChar char=""/>
              <a:defRPr/>
            </a:pPr>
            <a:r>
              <a:rPr lang="en-US" sz="2400" b="1" dirty="0" smtClean="0"/>
              <a:t>Mexico (Esquivel, </a:t>
            </a:r>
            <a:r>
              <a:rPr lang="en-US" sz="2400" b="1" dirty="0" err="1" smtClean="0"/>
              <a:t>Lustig</a:t>
            </a:r>
            <a:r>
              <a:rPr lang="en-US" sz="2400" b="1" dirty="0" smtClean="0"/>
              <a:t> and Scott)</a:t>
            </a:r>
          </a:p>
          <a:p>
            <a:pPr marL="731520" lvl="1" indent="-274320" eaLnBrk="1" fontAlgn="auto" hangingPunct="1">
              <a:lnSpc>
                <a:spcPct val="120000"/>
              </a:lnSpc>
              <a:spcAft>
                <a:spcPts val="0"/>
              </a:spcAft>
              <a:buFont typeface="Wingdings"/>
              <a:buChar char=""/>
              <a:defRPr/>
            </a:pPr>
            <a:r>
              <a:rPr lang="en-US" sz="2400" b="1" dirty="0" smtClean="0"/>
              <a:t>Peru (Jaramillo &amp; </a:t>
            </a:r>
            <a:r>
              <a:rPr lang="en-US" sz="2400" b="1" dirty="0" err="1" smtClean="0"/>
              <a:t>Saavedra</a:t>
            </a:r>
            <a:r>
              <a:rPr lang="en-US" sz="2400" b="1" dirty="0" smtClean="0"/>
              <a:t>)</a:t>
            </a:r>
          </a:p>
          <a:p>
            <a:pPr lvl="1">
              <a:lnSpc>
                <a:spcPct val="120000"/>
              </a:lnSpc>
              <a:defRPr/>
            </a:pPr>
            <a:r>
              <a:rPr lang="en-US" sz="2400" b="1" dirty="0" smtClean="0"/>
              <a:t>Uruguay  (</a:t>
            </a:r>
            <a:r>
              <a:rPr lang="es-AR" sz="2400" dirty="0" smtClean="0"/>
              <a:t>A</a:t>
            </a:r>
            <a:r>
              <a:rPr lang="es-AR" sz="2400" b="1" dirty="0" smtClean="0"/>
              <a:t>lves, </a:t>
            </a:r>
            <a:r>
              <a:rPr lang="es-AR" sz="2400" b="1" dirty="0" err="1" smtClean="0"/>
              <a:t>Amarante</a:t>
            </a:r>
            <a:r>
              <a:rPr lang="es-AR" sz="2400" b="1" dirty="0" smtClean="0"/>
              <a:t>, Salas and </a:t>
            </a:r>
            <a:r>
              <a:rPr lang="es-AR" sz="2400" b="1" dirty="0" err="1" smtClean="0"/>
              <a:t>Vigorito</a:t>
            </a:r>
            <a:r>
              <a:rPr lang="es-AR" sz="2400" b="1" dirty="0" smtClean="0"/>
              <a:t>); </a:t>
            </a:r>
            <a:r>
              <a:rPr lang="es-AR" sz="2400" b="1" dirty="0" err="1" smtClean="0"/>
              <a:t>rising</a:t>
            </a:r>
            <a:r>
              <a:rPr lang="es-AR" sz="2400" b="1" dirty="0" smtClean="0"/>
              <a:t> </a:t>
            </a:r>
            <a:r>
              <a:rPr lang="es-AR" sz="2400" b="1" dirty="0" err="1" smtClean="0"/>
              <a:t>inequality</a:t>
            </a:r>
            <a:r>
              <a:rPr lang="es-AR" sz="2400" b="1" dirty="0" smtClean="0"/>
              <a:t> </a:t>
            </a:r>
            <a:r>
              <a:rPr lang="es-AR" sz="2400" b="1" dirty="0" err="1" smtClean="0"/>
              <a:t>most</a:t>
            </a:r>
            <a:r>
              <a:rPr lang="es-AR" sz="2400" b="1" dirty="0" smtClean="0"/>
              <a:t> of </a:t>
            </a:r>
            <a:r>
              <a:rPr lang="es-AR" sz="2400" b="1" dirty="0" err="1" smtClean="0"/>
              <a:t>the</a:t>
            </a:r>
            <a:r>
              <a:rPr lang="es-AR" sz="2400" b="1" dirty="0" smtClean="0"/>
              <a:t> </a:t>
            </a:r>
            <a:r>
              <a:rPr lang="es-AR" sz="2400" b="1" dirty="0" err="1" smtClean="0"/>
              <a:t>period</a:t>
            </a:r>
            <a:r>
              <a:rPr lang="es-AR" sz="2400" b="1" dirty="0" smtClean="0"/>
              <a:t>; declines in 07-09</a:t>
            </a:r>
            <a:endParaRPr lang="en-US" sz="2400" b="1" dirty="0" smtClean="0"/>
          </a:p>
          <a:p>
            <a:pPr marL="438912" indent="-320040" eaLnBrk="1" fontAlgn="auto" hangingPunct="1">
              <a:lnSpc>
                <a:spcPct val="120000"/>
              </a:lnSpc>
              <a:spcBef>
                <a:spcPts val="0"/>
              </a:spcBef>
              <a:spcAft>
                <a:spcPts val="0"/>
              </a:spcAft>
              <a:buFont typeface="Wingdings 2"/>
              <a:buNone/>
              <a:defRPr/>
            </a:pPr>
            <a:r>
              <a:rPr lang="en-US" sz="2400" b="1" dirty="0" smtClean="0"/>
              <a:t> </a:t>
            </a:r>
          </a:p>
          <a:p>
            <a:pPr marL="438912" indent="-320040" eaLnBrk="1" fontAlgn="auto" hangingPunct="1">
              <a:lnSpc>
                <a:spcPct val="120000"/>
              </a:lnSpc>
              <a:spcBef>
                <a:spcPts val="0"/>
              </a:spcBef>
              <a:spcAft>
                <a:spcPts val="0"/>
              </a:spcAft>
              <a:buFont typeface="Wingdings 2"/>
              <a:buChar char=""/>
              <a:defRPr/>
            </a:pPr>
            <a:endParaRPr lang="en-US" sz="2400" b="1" dirty="0" smtClean="0"/>
          </a:p>
          <a:p>
            <a:pPr marL="438912" indent="-320040" eaLnBrk="1" fontAlgn="auto" hangingPunct="1">
              <a:spcBef>
                <a:spcPts val="0"/>
              </a:spcBef>
              <a:spcAft>
                <a:spcPts val="0"/>
              </a:spcAft>
              <a:buFont typeface="Wingdings 2"/>
              <a:buChar char=""/>
              <a:defRPr/>
            </a:pPr>
            <a:endParaRPr lang="en-US" sz="2400" dirty="0" smtClean="0">
              <a:effectLst>
                <a:outerShdw blurRad="38100" dist="38100" dir="2700000" algn="tl">
                  <a:srgbClr val="000000">
                    <a:alpha val="43137"/>
                  </a:srgbClr>
                </a:outerShdw>
              </a:effectLst>
            </a:endParaRPr>
          </a:p>
          <a:p>
            <a:pPr marL="438912" indent="-320040" eaLnBrk="1" fontAlgn="auto" hangingPunct="1">
              <a:spcBef>
                <a:spcPts val="0"/>
              </a:spcBef>
              <a:spcAft>
                <a:spcPts val="0"/>
              </a:spcAft>
              <a:buFont typeface="Wingdings 2"/>
              <a:buNone/>
              <a:defRPr/>
            </a:pPr>
            <a:endParaRPr lang="en-US" sz="2400" dirty="0"/>
          </a:p>
        </p:txBody>
      </p:sp>
      <p:sp>
        <p:nvSpPr>
          <p:cNvPr id="4" name="Slide Number Placeholder 3"/>
          <p:cNvSpPr>
            <a:spLocks noGrp="1"/>
          </p:cNvSpPr>
          <p:nvPr>
            <p:ph type="sldNum" sz="quarter" idx="12"/>
          </p:nvPr>
        </p:nvSpPr>
        <p:spPr/>
        <p:txBody>
          <a:bodyPr>
            <a:normAutofit/>
          </a:bodyPr>
          <a:lstStyle/>
          <a:p>
            <a:pPr>
              <a:defRPr/>
            </a:pPr>
            <a:fld id="{0E7CFDED-514B-484E-BD91-DCC597EBD5B7}"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Why has inequality declined? Main findings</a:t>
            </a:r>
            <a:endParaRPr lang="en-US" dirty="0"/>
          </a:p>
        </p:txBody>
      </p:sp>
      <p:sp>
        <p:nvSpPr>
          <p:cNvPr id="3" name="Content Placeholder 2"/>
          <p:cNvSpPr>
            <a:spLocks noGrp="1"/>
          </p:cNvSpPr>
          <p:nvPr>
            <p:ph idx="1"/>
          </p:nvPr>
        </p:nvSpPr>
        <p:spPr>
          <a:xfrm>
            <a:off x="457200" y="1600200"/>
            <a:ext cx="8686800" cy="5486400"/>
          </a:xfrm>
        </p:spPr>
        <p:txBody>
          <a:bodyPr>
            <a:normAutofit/>
          </a:bodyPr>
          <a:lstStyle/>
          <a:p>
            <a:pPr eaLnBrk="1" hangingPunct="1">
              <a:defRPr/>
            </a:pPr>
            <a:r>
              <a:rPr lang="en-US" b="1" dirty="0" smtClean="0"/>
              <a:t>Educational upgrading and a more equal distribution of educational attainment have been equalizing (quantity effect). No “paradox of progress” this time.</a:t>
            </a:r>
          </a:p>
          <a:p>
            <a:pPr eaLnBrk="1" hangingPunct="1">
              <a:defRPr/>
            </a:pPr>
            <a:r>
              <a:rPr lang="en-US" b="1" dirty="0" smtClean="0"/>
              <a:t>Changes in the steepness of the returns to education curve have been equalizing at the individual workers level (price effect). Except for Peru, they have been equalizing at the household level too. </a:t>
            </a:r>
          </a:p>
          <a:p>
            <a:pPr eaLnBrk="1" hangingPunct="1">
              <a:defRPr/>
            </a:pPr>
            <a:endParaRPr lang="en-US" b="1" dirty="0" smtClean="0"/>
          </a:p>
        </p:txBody>
      </p:sp>
      <p:sp>
        <p:nvSpPr>
          <p:cNvPr id="4" name="Slide Number Placeholder 3"/>
          <p:cNvSpPr>
            <a:spLocks noGrp="1"/>
          </p:cNvSpPr>
          <p:nvPr>
            <p:ph type="sldNum" sz="quarter" idx="12"/>
          </p:nvPr>
        </p:nvSpPr>
        <p:spPr/>
        <p:txBody>
          <a:bodyPr/>
          <a:lstStyle/>
          <a:p>
            <a:pPr>
              <a:defRPr/>
            </a:pPr>
            <a:fld id="{C5012254-0578-4AA6-99FE-EBC432D040AB}" type="slidenum">
              <a:rPr lang="en-US" smtClean="0"/>
              <a:pPr>
                <a:defRPr/>
              </a:pPr>
              <a:t>28</a:t>
            </a:fld>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29</a:t>
            </a:fld>
            <a:endParaRPr lang="es-MX"/>
          </a:p>
        </p:txBody>
      </p:sp>
      <p:pic>
        <p:nvPicPr>
          <p:cNvPr id="4098" name="Picture 2"/>
          <p:cNvPicPr>
            <a:picLocks noChangeAspect="1" noChangeArrowheads="1"/>
          </p:cNvPicPr>
          <p:nvPr/>
        </p:nvPicPr>
        <p:blipFill>
          <a:blip r:embed="rId2" cstate="print"/>
          <a:srcRect/>
          <a:stretch>
            <a:fillRect/>
          </a:stretch>
        </p:blipFill>
        <p:spPr bwMode="auto">
          <a:xfrm>
            <a:off x="354568" y="404664"/>
            <a:ext cx="8393895" cy="601771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2650"/>
            <a:ext cx="7620000" cy="1323439"/>
          </a:xfrm>
          <a:prstGeom prst="rect">
            <a:avLst/>
          </a:prstGeom>
          <a:solidFill>
            <a:schemeClr val="tx1"/>
          </a:solidFill>
          <a:ln w="9525">
            <a:noFill/>
            <a:miter lim="800000"/>
            <a:headEnd/>
            <a:tailEnd/>
          </a:ln>
        </p:spPr>
        <p:txBody>
          <a:bodyPr anchor="ctr">
            <a:spAutoFit/>
          </a:bodyPr>
          <a:lstStyle/>
          <a:p>
            <a:pPr algn="ctr"/>
            <a:endParaRPr lang="en-US" sz="4000" dirty="0">
              <a:solidFill>
                <a:srgbClr val="FFC000"/>
              </a:solidFill>
            </a:endParaRPr>
          </a:p>
          <a:p>
            <a:pPr algn="ctr" eaLnBrk="0" hangingPunct="0"/>
            <a:r>
              <a:rPr lang="en-US" sz="4000" b="1" dirty="0" smtClean="0">
                <a:solidFill>
                  <a:srgbClr val="FFC000"/>
                </a:solidFill>
                <a:cs typeface="Times New Roman" pitchFamily="18" charset="0"/>
              </a:rPr>
              <a:t>Excess Inequality (IDB, 2011)</a:t>
            </a:r>
            <a:endParaRPr lang="en-US" sz="4000" b="1" dirty="0">
              <a:solidFill>
                <a:srgbClr val="FFC000"/>
              </a:solidFill>
            </a:endParaRPr>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676400"/>
            <a:ext cx="7924800" cy="4819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Schooling inequality cont.: Chile</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30</a:t>
            </a:fld>
            <a:endParaRPr lang="es-MX"/>
          </a:p>
        </p:txBody>
      </p:sp>
      <p:graphicFrame>
        <p:nvGraphicFramePr>
          <p:cNvPr id="5" name="5 Gráfico"/>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31</a:t>
            </a:fld>
            <a:endParaRPr lang="es-MX"/>
          </a:p>
        </p:txBody>
      </p:sp>
      <p:pic>
        <p:nvPicPr>
          <p:cNvPr id="3" name="Picture 2"/>
          <p:cNvPicPr>
            <a:picLocks noChangeAspect="1" noChangeArrowheads="1"/>
          </p:cNvPicPr>
          <p:nvPr/>
        </p:nvPicPr>
        <p:blipFill>
          <a:blip r:embed="rId2" cstate="print"/>
          <a:srcRect/>
          <a:stretch>
            <a:fillRect/>
          </a:stretch>
        </p:blipFill>
        <p:spPr bwMode="auto">
          <a:xfrm>
            <a:off x="209550" y="0"/>
            <a:ext cx="8686800" cy="6858000"/>
          </a:xfrm>
          <a:prstGeom prst="rect">
            <a:avLst/>
          </a:prstGeom>
          <a:noFill/>
          <a:ln w="9525">
            <a:noFill/>
            <a:miter lim="800000"/>
            <a:headEnd/>
            <a:tailEnd/>
          </a:ln>
        </p:spPr>
      </p:pic>
      <p:cxnSp>
        <p:nvCxnSpPr>
          <p:cNvPr id="4" name="Straight Arrow Connector 3"/>
          <p:cNvCxnSpPr/>
          <p:nvPr/>
        </p:nvCxnSpPr>
        <p:spPr>
          <a:xfrm rot="5400000">
            <a:off x="3059832" y="1124744"/>
            <a:ext cx="1008112"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7272300" y="1016732"/>
            <a:ext cx="1512168"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023828" y="4113076"/>
            <a:ext cx="1008112"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416316" y="4041068"/>
            <a:ext cx="1008112"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Returns to </a:t>
            </a:r>
            <a:r>
              <a:rPr lang="en-US" dirty="0" err="1" smtClean="0"/>
              <a:t>educ</a:t>
            </a:r>
            <a:r>
              <a:rPr lang="en-US" dirty="0" smtClean="0"/>
              <a:t> (cont.): Chile</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32</a:t>
            </a:fld>
            <a:endParaRPr lang="es-MX"/>
          </a:p>
        </p:txBody>
      </p:sp>
      <p:graphicFrame>
        <p:nvGraphicFramePr>
          <p:cNvPr id="5" name="38 Gráfico"/>
          <p:cNvGraphicFramePr>
            <a:graphicFrameLocks noGrp="1"/>
          </p:cNvGraphicFramePr>
          <p:nvPr>
            <p:ph idx="1"/>
          </p:nvPr>
        </p:nvGraphicFramePr>
        <p:xfrm>
          <a:off x="457200" y="1774825"/>
          <a:ext cx="7211144" cy="43184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Why has inequality declined? Main findings</a:t>
            </a:r>
            <a:endParaRPr lang="en-US" dirty="0"/>
          </a:p>
        </p:txBody>
      </p:sp>
      <p:sp>
        <p:nvSpPr>
          <p:cNvPr id="3" name="Content Placeholder 2"/>
          <p:cNvSpPr>
            <a:spLocks noGrp="1"/>
          </p:cNvSpPr>
          <p:nvPr>
            <p:ph idx="1"/>
          </p:nvPr>
        </p:nvSpPr>
        <p:spPr>
          <a:xfrm>
            <a:off x="457200" y="1600200"/>
            <a:ext cx="8686800" cy="5486400"/>
          </a:xfrm>
        </p:spPr>
        <p:txBody>
          <a:bodyPr>
            <a:normAutofit/>
          </a:bodyPr>
          <a:lstStyle/>
          <a:p>
            <a:pPr eaLnBrk="1" hangingPunct="1">
              <a:defRPr/>
            </a:pPr>
            <a:r>
              <a:rPr lang="en-US" b="1" dirty="0" smtClean="0"/>
              <a:t>Changes in government transfers were equalizing: </a:t>
            </a:r>
          </a:p>
          <a:p>
            <a:pPr eaLnBrk="1" hangingPunct="1">
              <a:buNone/>
              <a:defRPr/>
            </a:pPr>
            <a:endParaRPr lang="en-US" b="1" dirty="0" smtClean="0"/>
          </a:p>
          <a:p>
            <a:pPr lvl="1">
              <a:defRPr/>
            </a:pPr>
            <a:r>
              <a:rPr lang="en-US" b="1" dirty="0" smtClean="0"/>
              <a:t>more progressive government transfers (monetary and in-kind transfers); better targeting</a:t>
            </a:r>
          </a:p>
          <a:p>
            <a:pPr lvl="1">
              <a:defRPr/>
            </a:pPr>
            <a:r>
              <a:rPr lang="en-US" b="1" dirty="0" smtClean="0"/>
              <a:t>expansion of coverage </a:t>
            </a:r>
          </a:p>
          <a:p>
            <a:pPr lvl="1">
              <a:defRPr/>
            </a:pPr>
            <a:r>
              <a:rPr lang="en-US" b="1" dirty="0" smtClean="0"/>
              <a:t>increase in the amount of transfers per capita </a:t>
            </a:r>
          </a:p>
          <a:p>
            <a:pPr eaLnBrk="1" hangingPunct="1">
              <a:defRPr/>
            </a:pPr>
            <a:endParaRPr lang="en-US" b="1" dirty="0" smtClean="0"/>
          </a:p>
        </p:txBody>
      </p:sp>
      <p:sp>
        <p:nvSpPr>
          <p:cNvPr id="4" name="Slide Number Placeholder 3"/>
          <p:cNvSpPr>
            <a:spLocks noGrp="1"/>
          </p:cNvSpPr>
          <p:nvPr>
            <p:ph type="sldNum" sz="quarter" idx="12"/>
          </p:nvPr>
        </p:nvSpPr>
        <p:spPr/>
        <p:txBody>
          <a:bodyPr/>
          <a:lstStyle/>
          <a:p>
            <a:pPr>
              <a:defRPr/>
            </a:pPr>
            <a:fld id="{C5012254-0578-4AA6-99FE-EBC432D040AB}" type="slidenum">
              <a:rPr lang="en-US" smtClean="0"/>
              <a:pPr>
                <a:defRPr/>
              </a:pPr>
              <a:t>33</a:t>
            </a:fld>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Why has the skill premium declined?  Conjecture:</a:t>
            </a:r>
            <a:endParaRPr lang="en-US" dirty="0"/>
          </a:p>
        </p:txBody>
      </p:sp>
      <p:sp>
        <p:nvSpPr>
          <p:cNvPr id="69635" name="Content Placeholder 2"/>
          <p:cNvSpPr>
            <a:spLocks noGrp="1"/>
          </p:cNvSpPr>
          <p:nvPr>
            <p:ph idx="1"/>
          </p:nvPr>
        </p:nvSpPr>
        <p:spPr>
          <a:xfrm>
            <a:off x="457200" y="1371600"/>
            <a:ext cx="8686800" cy="5715000"/>
          </a:xfrm>
        </p:spPr>
        <p:txBody>
          <a:bodyPr>
            <a:normAutofit lnSpcReduction="10000"/>
          </a:bodyPr>
          <a:lstStyle/>
          <a:p>
            <a:pPr eaLnBrk="1" hangingPunct="1"/>
            <a:r>
              <a:rPr lang="en-US" b="1" i="1" dirty="0" smtClean="0"/>
              <a:t>Increase in relative demand for skilled labor petered out:</a:t>
            </a:r>
            <a:r>
              <a:rPr lang="en-US" b="1" dirty="0" smtClean="0"/>
              <a:t> Fading of the </a:t>
            </a:r>
            <a:r>
              <a:rPr lang="en-US" b="1" dirty="0" err="1" smtClean="0"/>
              <a:t>unequalizing</a:t>
            </a:r>
            <a:r>
              <a:rPr lang="en-US" b="1" dirty="0" smtClean="0"/>
              <a:t> effect of skill-biased technical change in the 1990s: Argentina, Mexico &amp; Peru</a:t>
            </a:r>
          </a:p>
          <a:p>
            <a:pPr eaLnBrk="1" hangingPunct="1"/>
            <a:endParaRPr lang="en-US" b="1" dirty="0" smtClean="0"/>
          </a:p>
          <a:p>
            <a:pPr eaLnBrk="1" hangingPunct="1"/>
            <a:r>
              <a:rPr lang="en-US" b="1" i="1" dirty="0" smtClean="0"/>
              <a:t>Decline in relative supply of low-skilled workers:</a:t>
            </a:r>
            <a:r>
              <a:rPr lang="en-US" b="1" dirty="0" smtClean="0"/>
              <a:t> Expansion of basic education since the 1990s: Brazil, Mexico and Peru; expansion of access to post-secondary in Chile </a:t>
            </a:r>
          </a:p>
          <a:p>
            <a:pPr eaLnBrk="1" hangingPunct="1"/>
            <a:endParaRPr lang="en-US" b="1" dirty="0" smtClean="0"/>
          </a:p>
          <a:p>
            <a:pPr eaLnBrk="1" hangingPunct="1">
              <a:buNone/>
            </a:pPr>
            <a:r>
              <a:rPr lang="en-US" b="1" dirty="0" smtClean="0"/>
              <a:t>Supply vs. Demand: THIS SHOULD BE THE FOCUS OF FUTURE RESEARCH</a:t>
            </a:r>
          </a:p>
        </p:txBody>
      </p:sp>
      <p:sp>
        <p:nvSpPr>
          <p:cNvPr id="4" name="Slide Number Placeholder 3"/>
          <p:cNvSpPr>
            <a:spLocks noGrp="1"/>
          </p:cNvSpPr>
          <p:nvPr>
            <p:ph type="sldNum" sz="quarter" idx="12"/>
          </p:nvPr>
        </p:nvSpPr>
        <p:spPr/>
        <p:txBody>
          <a:bodyPr/>
          <a:lstStyle/>
          <a:p>
            <a:pPr>
              <a:defRPr/>
            </a:pPr>
            <a:fld id="{FC23C1DB-138B-4379-B1DD-5B42E0A1ECA9}" type="slidenum">
              <a:rPr lang="en-US" smtClean="0"/>
              <a:pPr>
                <a:defRPr/>
              </a:pPr>
              <a:t>34</a:t>
            </a:fld>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A7DF87-0B24-402A-B866-C0934A81E978}" type="slidenum">
              <a:rPr lang="en-US"/>
              <a:pPr>
                <a:defRPr/>
              </a:pPr>
              <a:t>35</a:t>
            </a:fld>
            <a:endParaRPr lang="en-US"/>
          </a:p>
        </p:txBody>
      </p:sp>
      <p:pic>
        <p:nvPicPr>
          <p:cNvPr id="70659" name="Picture 2"/>
          <p:cNvPicPr>
            <a:picLocks noChangeAspect="1" noChangeArrowheads="1"/>
          </p:cNvPicPr>
          <p:nvPr/>
        </p:nvPicPr>
        <p:blipFill>
          <a:blip r:embed="rId2" cstate="print"/>
          <a:srcRect/>
          <a:stretch>
            <a:fillRect/>
          </a:stretch>
        </p:blipFill>
        <p:spPr bwMode="auto">
          <a:xfrm>
            <a:off x="-47625" y="119063"/>
            <a:ext cx="8886825" cy="6738937"/>
          </a:xfrm>
          <a:prstGeom prst="rect">
            <a:avLst/>
          </a:prstGeom>
          <a:noFill/>
          <a:ln w="9525">
            <a:noFill/>
            <a:miter lim="800000"/>
            <a:headEnd/>
            <a:tailEnd/>
          </a:ln>
        </p:spPr>
      </p:pic>
      <p:cxnSp>
        <p:nvCxnSpPr>
          <p:cNvPr id="4" name="Straight Arrow Connector 3"/>
          <p:cNvCxnSpPr/>
          <p:nvPr/>
        </p:nvCxnSpPr>
        <p:spPr>
          <a:xfrm rot="16200000" flipH="1">
            <a:off x="6840252" y="1232756"/>
            <a:ext cx="1152128"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a:off x="2447764" y="1808820"/>
            <a:ext cx="1512168"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7092280" y="4437112"/>
            <a:ext cx="1224136"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1835696" y="4509120"/>
            <a:ext cx="1296144"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Composition of adult pop cont.: Chile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0199905-B910-433B-A8EE-6F7BD097F5F2}" type="slidenum">
              <a:rPr lang="es-MX" smtClean="0"/>
              <a:pPr/>
              <a:t>36</a:t>
            </a:fld>
            <a:endParaRPr lang="es-MX"/>
          </a:p>
        </p:txBody>
      </p:sp>
      <p:graphicFrame>
        <p:nvGraphicFramePr>
          <p:cNvPr id="5" name="36 Gráfico"/>
          <p:cNvGraphicFramePr/>
          <p:nvPr/>
        </p:nvGraphicFramePr>
        <p:xfrm>
          <a:off x="611560" y="1700808"/>
          <a:ext cx="7632847" cy="44644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Why has earnings inequality declined? </a:t>
            </a:r>
            <a:endParaRPr lang="en-US" dirty="0"/>
          </a:p>
        </p:txBody>
      </p:sp>
      <p:sp>
        <p:nvSpPr>
          <p:cNvPr id="72707" name="Content Placeholder 2"/>
          <p:cNvSpPr>
            <a:spLocks noGrp="1"/>
          </p:cNvSpPr>
          <p:nvPr>
            <p:ph idx="1"/>
          </p:nvPr>
        </p:nvSpPr>
        <p:spPr>
          <a:xfrm>
            <a:off x="457200" y="1600200"/>
            <a:ext cx="8686800" cy="5486400"/>
          </a:xfrm>
        </p:spPr>
        <p:txBody>
          <a:bodyPr>
            <a:normAutofit fontScale="92500" lnSpcReduction="10000"/>
          </a:bodyPr>
          <a:lstStyle/>
          <a:p>
            <a:pPr eaLnBrk="1" hangingPunct="1">
              <a:buFont typeface="Wingdings 2" pitchFamily="18" charset="2"/>
              <a:buNone/>
            </a:pPr>
            <a:endParaRPr lang="en-US" b="1" dirty="0" smtClean="0"/>
          </a:p>
          <a:p>
            <a:pPr eaLnBrk="1" hangingPunct="1">
              <a:buFont typeface="Wingdings 2" pitchFamily="18" charset="2"/>
              <a:buNone/>
            </a:pPr>
            <a:r>
              <a:rPr lang="en-US" b="1" dirty="0" smtClean="0"/>
              <a:t>Other effects:</a:t>
            </a:r>
          </a:p>
          <a:p>
            <a:pPr eaLnBrk="1" hangingPunct="1"/>
            <a:r>
              <a:rPr lang="en-US" b="1" i="1" dirty="0" smtClean="0"/>
              <a:t>Decline in spatial labor market segmentation</a:t>
            </a:r>
            <a:r>
              <a:rPr lang="en-US" b="1" dirty="0" smtClean="0"/>
              <a:t> in Brazil. FUTURE RESEARCH: PATTERNS OF GROWTH AND DECLINING SPATIAL WAGE DIFFERENTIALS</a:t>
            </a:r>
          </a:p>
          <a:p>
            <a:pPr eaLnBrk="1" hangingPunct="1"/>
            <a:r>
              <a:rPr lang="en-US" b="1" dirty="0" smtClean="0"/>
              <a:t>In the case of Argentina, the decline also driven by a pro-union government stance and by the impetus to low-skill intensive sectors from devaluation. In Brazil, increase in minimum wages. FUTURE RESEARCH: DISENTANGLE INSTITUTIONAL FROM MARKET FACTORS  </a:t>
            </a:r>
          </a:p>
        </p:txBody>
      </p:sp>
      <p:sp>
        <p:nvSpPr>
          <p:cNvPr id="4" name="Slide Number Placeholder 3"/>
          <p:cNvSpPr>
            <a:spLocks noGrp="1"/>
          </p:cNvSpPr>
          <p:nvPr>
            <p:ph type="sldNum" sz="quarter" idx="12"/>
          </p:nvPr>
        </p:nvSpPr>
        <p:spPr/>
        <p:txBody>
          <a:bodyPr/>
          <a:lstStyle/>
          <a:p>
            <a:pPr>
              <a:defRPr/>
            </a:pPr>
            <a:fld id="{D68612B1-8AF6-4F70-B87B-71837BF1BBED}"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Why has inequality in non-labor incomes declined?</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8305800" cy="5083175"/>
          </a:xfrm>
        </p:spPr>
        <p:txBody>
          <a:bodyPr rtlCol="0">
            <a:normAutofit lnSpcReduction="10000"/>
          </a:bodyPr>
          <a:lstStyle/>
          <a:p>
            <a:pPr marL="438912" indent="-320040" eaLnBrk="1" fontAlgn="auto" hangingPunct="1">
              <a:spcBef>
                <a:spcPts val="0"/>
              </a:spcBef>
              <a:spcAft>
                <a:spcPts val="0"/>
              </a:spcAft>
              <a:buFont typeface="Wingdings 2"/>
              <a:buChar char=""/>
              <a:defRPr/>
            </a:pPr>
            <a:r>
              <a:rPr lang="en-US" sz="2800" b="1" dirty="0" smtClean="0"/>
              <a:t>New forms of SOCIAL PROTECTION have been key</a:t>
            </a:r>
          </a:p>
          <a:p>
            <a:pPr marL="438912" indent="-320040" eaLnBrk="1" fontAlgn="auto" hangingPunct="1">
              <a:spcBef>
                <a:spcPts val="0"/>
              </a:spcBef>
              <a:spcAft>
                <a:spcPts val="0"/>
              </a:spcAft>
              <a:buFont typeface="Wingdings 2"/>
              <a:buChar char=""/>
              <a:defRPr/>
            </a:pPr>
            <a:r>
              <a:rPr lang="en-US" sz="2800" b="1" dirty="0" smtClean="0"/>
              <a:t>In particular, Conditional (and Unconditional) Cash Transfers: </a:t>
            </a:r>
            <a:r>
              <a:rPr lang="en-US" sz="2800" b="1" dirty="0" err="1" smtClean="0"/>
              <a:t>Bolsa</a:t>
            </a:r>
            <a:r>
              <a:rPr lang="en-US" sz="2800" b="1" dirty="0" smtClean="0"/>
              <a:t> </a:t>
            </a:r>
            <a:r>
              <a:rPr lang="en-US" sz="2800" b="1" dirty="0" err="1" smtClean="0"/>
              <a:t>Familia</a:t>
            </a:r>
            <a:r>
              <a:rPr lang="en-US" sz="2800" b="1" dirty="0" smtClean="0"/>
              <a:t> (Brazil) and </a:t>
            </a:r>
            <a:r>
              <a:rPr lang="en-US" sz="2800" b="1" dirty="0" err="1" smtClean="0"/>
              <a:t>Oportunidades</a:t>
            </a:r>
            <a:r>
              <a:rPr lang="en-US" sz="2800" b="1" dirty="0" smtClean="0"/>
              <a:t> (Mexico); </a:t>
            </a:r>
            <a:r>
              <a:rPr lang="en-US" sz="2800" b="1" dirty="0" err="1" smtClean="0"/>
              <a:t>Jefes</a:t>
            </a:r>
            <a:r>
              <a:rPr lang="en-US" sz="2800" b="1" dirty="0" smtClean="0"/>
              <a:t> y </a:t>
            </a:r>
            <a:r>
              <a:rPr lang="en-US" sz="2800" b="1" dirty="0" err="1" smtClean="0"/>
              <a:t>Jefas</a:t>
            </a:r>
            <a:r>
              <a:rPr lang="en-US" sz="2800" b="1" dirty="0" smtClean="0"/>
              <a:t> y </a:t>
            </a:r>
            <a:r>
              <a:rPr lang="en-US" sz="2800" b="1" dirty="0" err="1" smtClean="0"/>
              <a:t>Asignacion</a:t>
            </a:r>
            <a:r>
              <a:rPr lang="en-US" sz="2800" b="1" dirty="0" smtClean="0"/>
              <a:t> Universal </a:t>
            </a:r>
            <a:r>
              <a:rPr lang="en-US" sz="2800" b="1" dirty="0" err="1" smtClean="0"/>
              <a:t>por</a:t>
            </a:r>
            <a:r>
              <a:rPr lang="en-US" sz="2800" b="1" dirty="0" smtClean="0"/>
              <a:t> </a:t>
            </a:r>
            <a:r>
              <a:rPr lang="en-US" sz="2800" b="1" dirty="0" err="1" smtClean="0"/>
              <a:t>Hijo</a:t>
            </a:r>
            <a:r>
              <a:rPr lang="en-US" sz="2800" b="1" dirty="0" smtClean="0"/>
              <a:t> (Argentina); </a:t>
            </a:r>
            <a:r>
              <a:rPr lang="en-US" sz="2800" b="1" dirty="0" err="1" smtClean="0"/>
              <a:t>Juancito</a:t>
            </a:r>
            <a:r>
              <a:rPr lang="en-US" sz="2800" b="1" dirty="0" smtClean="0"/>
              <a:t> Pinto (Bolivia); etc.</a:t>
            </a:r>
          </a:p>
          <a:p>
            <a:pPr marL="438912" lvl="2" indent="-320040">
              <a:spcBef>
                <a:spcPts val="0"/>
              </a:spcBef>
              <a:buClr>
                <a:schemeClr val="accent1"/>
              </a:buClr>
              <a:buSzPct val="80000"/>
              <a:buFont typeface="Wingdings 2"/>
              <a:buChar char=""/>
              <a:defRPr/>
            </a:pPr>
            <a:r>
              <a:rPr lang="en-US" sz="2800" b="1" dirty="0" smtClean="0"/>
              <a:t>In Brazil and Mexico, large-scale conditional cash transfers =&gt; can account for between 10 and 20 percent of reduction in overall inequality. An effective redistributive machine because they cost around .5% of GDP.</a:t>
            </a:r>
          </a:p>
          <a:p>
            <a:pPr marL="438912" indent="-320040" eaLnBrk="1" fontAlgn="auto" hangingPunct="1">
              <a:spcBef>
                <a:spcPts val="0"/>
              </a:spcBef>
              <a:spcAft>
                <a:spcPts val="0"/>
              </a:spcAft>
              <a:buFont typeface="Wingdings 2"/>
              <a:buChar char=""/>
              <a:defRPr/>
            </a:pPr>
            <a:endParaRPr lang="en-US" b="1" dirty="0" smtClean="0"/>
          </a:p>
          <a:p>
            <a:pPr marL="996696" lvl="2" eaLnBrk="1" fontAlgn="auto" hangingPunct="1">
              <a:spcAft>
                <a:spcPts val="0"/>
              </a:spcAft>
              <a:buClr>
                <a:schemeClr val="accent3"/>
              </a:buClr>
              <a:buFont typeface="Arial"/>
              <a:buChar char="▪"/>
              <a:defRPr/>
            </a:pPr>
            <a:endParaRPr lang="en-US" dirty="0" smtClean="0"/>
          </a:p>
        </p:txBody>
      </p:sp>
      <p:sp>
        <p:nvSpPr>
          <p:cNvPr id="4" name="Slide Number Placeholder 3"/>
          <p:cNvSpPr>
            <a:spLocks noGrp="1"/>
          </p:cNvSpPr>
          <p:nvPr>
            <p:ph type="sldNum" sz="quarter" idx="12"/>
          </p:nvPr>
        </p:nvSpPr>
        <p:spPr/>
        <p:txBody>
          <a:bodyPr/>
          <a:lstStyle/>
          <a:p>
            <a:pPr>
              <a:defRPr/>
            </a:pPr>
            <a:fld id="{587F0746-104B-42DF-8871-55CB4F305BA5}" type="slidenum">
              <a:rPr lang="en-US"/>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Conclusions</a:t>
            </a:r>
            <a:endParaRPr lang="en-US" dirty="0">
              <a:solidFill>
                <a:schemeClr val="accent1">
                  <a:satMod val="150000"/>
                </a:schemeClr>
              </a:solidFill>
            </a:endParaRPr>
          </a:p>
        </p:txBody>
      </p:sp>
      <p:sp>
        <p:nvSpPr>
          <p:cNvPr id="74755" name="Content Placeholder 2"/>
          <p:cNvSpPr>
            <a:spLocks noGrp="1"/>
          </p:cNvSpPr>
          <p:nvPr>
            <p:ph idx="1"/>
          </p:nvPr>
        </p:nvSpPr>
        <p:spPr/>
        <p:txBody>
          <a:bodyPr>
            <a:normAutofit/>
          </a:bodyPr>
          <a:lstStyle/>
          <a:p>
            <a:r>
              <a:rPr lang="en-US" sz="2800" b="1" dirty="0" smtClean="0"/>
              <a:t>It appears that in the race between skill-biased technological change and educational upgrading (Tinbergen’s theory), in the last ten years the latter has taken the lead; the opposite of what has happened in the US (</a:t>
            </a:r>
            <a:r>
              <a:rPr lang="en-US" sz="2800" b="1" dirty="0" err="1" smtClean="0"/>
              <a:t>Goldin</a:t>
            </a:r>
            <a:r>
              <a:rPr lang="en-US" sz="2800" b="1" dirty="0" smtClean="0"/>
              <a:t> and Katz, 2008)</a:t>
            </a:r>
          </a:p>
          <a:p>
            <a:pPr eaLnBrk="1" hangingPunct="1"/>
            <a:endParaRPr lang="en-US" sz="2800" b="1" dirty="0" smtClean="0"/>
          </a:p>
          <a:p>
            <a:pPr eaLnBrk="1" hangingPunct="1"/>
            <a:r>
              <a:rPr lang="en-US" sz="2800" b="1" dirty="0" smtClean="0"/>
              <a:t>Perhaps as a consequence of democratization and political competition, government (cash and in-kind) transfers have become more generous and targeted to the poor (Robinson, 2010)</a:t>
            </a:r>
          </a:p>
          <a:p>
            <a:pPr eaLnBrk="1" hangingPunct="1"/>
            <a:endParaRPr lang="en-US" sz="4800" b="1" dirty="0" smtClean="0"/>
          </a:p>
        </p:txBody>
      </p:sp>
      <p:sp>
        <p:nvSpPr>
          <p:cNvPr id="4" name="Slide Number Placeholder 3"/>
          <p:cNvSpPr>
            <a:spLocks noGrp="1"/>
          </p:cNvSpPr>
          <p:nvPr>
            <p:ph type="sldNum" sz="quarter" idx="12"/>
          </p:nvPr>
        </p:nvSpPr>
        <p:spPr/>
        <p:txBody>
          <a:bodyPr>
            <a:normAutofit/>
          </a:bodyPr>
          <a:lstStyle/>
          <a:p>
            <a:pPr>
              <a:defRPr/>
            </a:pPr>
            <a:fld id="{EB5E46A0-9FC8-4776-9034-CAA595A3B0F5}" type="slidenum">
              <a:rPr lang="en-US"/>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94983"/>
            <a:ext cx="7620000" cy="1138773"/>
          </a:xfrm>
          <a:prstGeom prst="rect">
            <a:avLst/>
          </a:prstGeom>
          <a:solidFill>
            <a:schemeClr val="tx1"/>
          </a:solidFill>
          <a:ln w="9525">
            <a:noFill/>
            <a:miter lim="800000"/>
            <a:headEnd/>
            <a:tailEnd/>
          </a:ln>
        </p:spPr>
        <p:txBody>
          <a:bodyPr anchor="ctr">
            <a:spAutoFit/>
          </a:bodyPr>
          <a:lstStyle/>
          <a:p>
            <a:pPr algn="ctr"/>
            <a:endParaRPr lang="en-US" sz="2800" dirty="0"/>
          </a:p>
          <a:p>
            <a:pPr algn="ctr" eaLnBrk="0" hangingPunct="0"/>
            <a:r>
              <a:rPr lang="en-US" sz="4000" b="1" dirty="0" smtClean="0">
                <a:solidFill>
                  <a:srgbClr val="FFC000"/>
                </a:solidFill>
                <a:cs typeface="Times New Roman" pitchFamily="18" charset="0"/>
              </a:rPr>
              <a:t>Excess Poverty (IDB, 2011)</a:t>
            </a:r>
            <a:endParaRPr lang="en-US" sz="4000" b="1" dirty="0">
              <a:solidFill>
                <a:srgbClr val="FFC000"/>
              </a:solidFill>
            </a:endParaRPr>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4</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09600" y="1371600"/>
            <a:ext cx="7924800" cy="4962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Conclusions</a:t>
            </a:r>
            <a:endParaRPr lang="en-US" dirty="0">
              <a:solidFill>
                <a:schemeClr val="accent1">
                  <a:satMod val="150000"/>
                </a:schemeClr>
              </a:solidFill>
            </a:endParaRPr>
          </a:p>
        </p:txBody>
      </p:sp>
      <p:sp>
        <p:nvSpPr>
          <p:cNvPr id="74755" name="Content Placeholder 2"/>
          <p:cNvSpPr>
            <a:spLocks noGrp="1"/>
          </p:cNvSpPr>
          <p:nvPr>
            <p:ph idx="1"/>
          </p:nvPr>
        </p:nvSpPr>
        <p:spPr>
          <a:xfrm>
            <a:off x="251520" y="1556793"/>
            <a:ext cx="8435280" cy="4844008"/>
          </a:xfrm>
        </p:spPr>
        <p:txBody>
          <a:bodyPr>
            <a:normAutofit lnSpcReduction="10000"/>
          </a:bodyPr>
          <a:lstStyle/>
          <a:p>
            <a:pPr eaLnBrk="1" hangingPunct="1">
              <a:buNone/>
            </a:pPr>
            <a:endParaRPr lang="en-US" sz="2800" b="1" dirty="0" smtClean="0"/>
          </a:p>
          <a:p>
            <a:r>
              <a:rPr lang="en-US" b="1" dirty="0" smtClean="0"/>
              <a:t>Trends in declining skill-premium  continued through 2009 (most recent data points available) for the most part</a:t>
            </a:r>
          </a:p>
          <a:p>
            <a:endParaRPr lang="en-US" b="1" dirty="0" smtClean="0"/>
          </a:p>
          <a:p>
            <a:r>
              <a:rPr lang="en-US" b="1" dirty="0" smtClean="0"/>
              <a:t>Also, since 2008/9, Argentina and Brazil expanded spending on programs targeted to the poor; Pension Moratorium and Universal per Child Transfers in Argentina are potentially very redistributive</a:t>
            </a:r>
          </a:p>
          <a:p>
            <a:pPr eaLnBrk="1" hangingPunct="1"/>
            <a:endParaRPr lang="en-US" sz="4800" b="1" dirty="0" smtClean="0"/>
          </a:p>
        </p:txBody>
      </p:sp>
      <p:sp>
        <p:nvSpPr>
          <p:cNvPr id="4" name="Slide Number Placeholder 3"/>
          <p:cNvSpPr>
            <a:spLocks noGrp="1"/>
          </p:cNvSpPr>
          <p:nvPr>
            <p:ph type="sldNum" sz="quarter" idx="12"/>
          </p:nvPr>
        </p:nvSpPr>
        <p:spPr/>
        <p:txBody>
          <a:bodyPr>
            <a:normAutofit/>
          </a:bodyPr>
          <a:lstStyle/>
          <a:p>
            <a:pPr>
              <a:defRPr/>
            </a:pPr>
            <a:fld id="{EB5E46A0-9FC8-4776-9034-CAA595A3B0F5}" type="slidenum">
              <a:rPr lang="en-US"/>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2800" dirty="0" smtClean="0"/>
              <a:t/>
            </a:r>
            <a:br>
              <a:rPr lang="en-US" sz="2800" dirty="0" smtClean="0"/>
            </a:br>
            <a:r>
              <a:rPr lang="en-US" sz="4000" dirty="0" smtClean="0"/>
              <a:t>Is Inequality Likely to Continue to Fall?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52400" y="1600200"/>
            <a:ext cx="8763000" cy="4800600"/>
          </a:xfrm>
        </p:spPr>
        <p:txBody>
          <a:bodyPr>
            <a:normAutofit fontScale="85000" lnSpcReduction="20000"/>
          </a:bodyPr>
          <a:lstStyle/>
          <a:p>
            <a:pPr eaLnBrk="1" hangingPunct="1">
              <a:defRPr/>
            </a:pPr>
            <a:r>
              <a:rPr lang="en-US" b="1" dirty="0" smtClean="0"/>
              <a:t>Despite the observed progress, inequality continues to be very high and the bulk of government spending is not progressive.</a:t>
            </a:r>
          </a:p>
          <a:p>
            <a:pPr eaLnBrk="1" hangingPunct="1">
              <a:defRPr/>
            </a:pPr>
            <a:endParaRPr lang="en-US" b="1" dirty="0" smtClean="0"/>
          </a:p>
          <a:p>
            <a:pPr eaLnBrk="1" hangingPunct="1">
              <a:defRPr/>
            </a:pPr>
            <a:r>
              <a:rPr lang="en-US" b="1" dirty="0" smtClean="0"/>
              <a:t>The decline in inequality resulting from the educational upgrade of the population will eventually hit the ‘access to tertiary education barrier’ which is much more difficult to overcome: inequality in quality and ‘opportunity cost’ are high and costly to address.</a:t>
            </a:r>
          </a:p>
          <a:p>
            <a:pPr eaLnBrk="1" hangingPunct="1">
              <a:buFont typeface="Wingdings 2" pitchFamily="18" charset="2"/>
              <a:buNone/>
              <a:defRPr/>
            </a:pPr>
            <a:endParaRPr lang="en-US" b="1" dirty="0" smtClean="0"/>
          </a:p>
          <a:p>
            <a:pPr eaLnBrk="1" hangingPunct="1">
              <a:defRPr/>
            </a:pPr>
            <a:r>
              <a:rPr lang="en-US" b="1" dirty="0" smtClean="0"/>
              <a:t>Making public spending more progressive in the future is likely to face more political resistance (entitlements of some powerful groups).</a:t>
            </a:r>
            <a:endParaRPr lang="en-US" dirty="0"/>
          </a:p>
        </p:txBody>
      </p:sp>
      <p:sp>
        <p:nvSpPr>
          <p:cNvPr id="4" name="Slide Number Placeholder 3"/>
          <p:cNvSpPr>
            <a:spLocks noGrp="1"/>
          </p:cNvSpPr>
          <p:nvPr>
            <p:ph type="sldNum" sz="quarter" idx="12"/>
          </p:nvPr>
        </p:nvSpPr>
        <p:spPr/>
        <p:txBody>
          <a:bodyPr/>
          <a:lstStyle/>
          <a:p>
            <a:pPr>
              <a:defRPr/>
            </a:pPr>
            <a:fld id="{FBCFB6F8-3BD5-42D1-B15C-08D862BD7685}"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Big Challenge of Social Protection</a:t>
            </a:r>
            <a:endParaRPr lang="en-US" dirty="0"/>
          </a:p>
        </p:txBody>
      </p:sp>
      <p:sp>
        <p:nvSpPr>
          <p:cNvPr id="3" name="Content Placeholder 2"/>
          <p:cNvSpPr>
            <a:spLocks noGrp="1"/>
          </p:cNvSpPr>
          <p:nvPr>
            <p:ph idx="1"/>
          </p:nvPr>
        </p:nvSpPr>
        <p:spPr/>
        <p:txBody>
          <a:bodyPr/>
          <a:lstStyle/>
          <a:p>
            <a:r>
              <a:rPr lang="en-US" dirty="0" smtClean="0"/>
              <a:t>Coping with adverse shocks:</a:t>
            </a:r>
          </a:p>
          <a:p>
            <a:endParaRPr lang="en-US" dirty="0" smtClean="0"/>
          </a:p>
          <a:p>
            <a:pPr lvl="1"/>
            <a:r>
              <a:rPr lang="en-US" dirty="0" smtClean="0"/>
              <a:t>Economic Crises: unemployment, falling incomes</a:t>
            </a:r>
          </a:p>
          <a:p>
            <a:pPr lvl="1"/>
            <a:endParaRPr lang="en-US" dirty="0" smtClean="0"/>
          </a:p>
          <a:p>
            <a:pPr lvl="1"/>
            <a:r>
              <a:rPr lang="en-US" dirty="0" smtClean="0"/>
              <a:t>Natural Disasters</a:t>
            </a:r>
          </a:p>
          <a:p>
            <a:pPr lvl="1"/>
            <a:endParaRPr lang="en-US" dirty="0" smtClean="0"/>
          </a:p>
          <a:p>
            <a:pPr lvl="1"/>
            <a:r>
              <a:rPr lang="en-US" dirty="0" smtClean="0"/>
              <a:t>Spikes in Food Prices</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42</a:t>
            </a:fld>
            <a:endParaRPr lang="es-MX"/>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Networks such as RIPSO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Crucial</a:t>
            </a:r>
            <a:endParaRPr lang="en-US" dirty="0" smtClean="0"/>
          </a:p>
          <a:p>
            <a:r>
              <a:rPr lang="en-US" dirty="0" smtClean="0"/>
              <a:t>Exchange of know-how; what works; what doesn’t extremely valuable for:</a:t>
            </a:r>
          </a:p>
          <a:p>
            <a:pPr lvl="1"/>
            <a:r>
              <a:rPr lang="en-US" dirty="0" smtClean="0"/>
              <a:t>Efficiency and efficacy of programs</a:t>
            </a:r>
          </a:p>
          <a:p>
            <a:pPr lvl="1"/>
            <a:r>
              <a:rPr lang="en-US" dirty="0" smtClean="0"/>
              <a:t>Political survival of programs</a:t>
            </a:r>
          </a:p>
          <a:p>
            <a:r>
              <a:rPr lang="en-US" dirty="0" smtClean="0"/>
              <a:t>Access to high quality education; instruments to cope with systemic shocks; how to deal with tensions between programs who target the poor and universal coverage/middle class </a:t>
            </a:r>
            <a:r>
              <a:rPr lang="en-US" smtClean="0"/>
              <a:t>social protection</a:t>
            </a:r>
            <a:endParaRPr lang="en-US" dirty="0" smtClean="0"/>
          </a:p>
          <a:p>
            <a:r>
              <a:rPr lang="en-US" dirty="0" smtClean="0"/>
              <a:t>Integrate evaluation results to the exchange; better measures of inequality</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43</a:t>
            </a:fld>
            <a:endParaRPr lang="es-MX"/>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dirty="0" smtClean="0"/>
              <a:t>Gracias!</a:t>
            </a:r>
            <a:r>
              <a:rPr lang="en-US" dirty="0" smtClean="0">
                <a:solidFill>
                  <a:schemeClr val="accent1">
                    <a:satMod val="150000"/>
                  </a:schemeClr>
                </a:solidFill>
              </a:rPr>
              <a:t/>
            </a:r>
            <a:br>
              <a:rPr lang="en-US" dirty="0" smtClean="0">
                <a:solidFill>
                  <a:schemeClr val="accent1">
                    <a:satMod val="150000"/>
                  </a:schemeClr>
                </a:solidFill>
              </a:rPr>
            </a:br>
            <a:endParaRPr lang="en-US" dirty="0">
              <a:solidFill>
                <a:schemeClr val="accent1">
                  <a:satMod val="150000"/>
                </a:schemeClr>
              </a:solidFill>
            </a:endParaRPr>
          </a:p>
        </p:txBody>
      </p:sp>
      <p:sp>
        <p:nvSpPr>
          <p:cNvPr id="76803" name="Subtitle 2"/>
          <p:cNvSpPr>
            <a:spLocks noGrp="1"/>
          </p:cNvSpPr>
          <p:nvPr>
            <p:ph type="subTitle" idx="1"/>
          </p:nvPr>
        </p:nvSpPr>
        <p:spPr>
          <a:xfrm>
            <a:off x="685800" y="1828800"/>
            <a:ext cx="8077200" cy="1500188"/>
          </a:xfrm>
        </p:spPr>
        <p:txBody>
          <a:bodyPr/>
          <a:lstStyle/>
          <a:p>
            <a:pPr eaLnBrk="1" hangingPunct="1"/>
            <a:endParaRPr lang="en-US" smtClean="0"/>
          </a:p>
        </p:txBody>
      </p:sp>
      <p:sp>
        <p:nvSpPr>
          <p:cNvPr id="5" name="Slide Number Placeholder 4"/>
          <p:cNvSpPr>
            <a:spLocks noGrp="1"/>
          </p:cNvSpPr>
          <p:nvPr>
            <p:ph type="sldNum" sz="quarter" idx="12"/>
          </p:nvPr>
        </p:nvSpPr>
        <p:spPr/>
        <p:txBody>
          <a:bodyPr/>
          <a:lstStyle/>
          <a:p>
            <a:pPr>
              <a:defRPr/>
            </a:pPr>
            <a:fld id="{ACC4EFC4-4B46-4351-ADBD-BC6BC5F33F49}" type="slidenum">
              <a:rPr lang="en-US"/>
              <a:pPr>
                <a:defRPr/>
              </a:pPr>
              <a:t>44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1077218"/>
          </a:xfrm>
          <a:prstGeom prst="rect">
            <a:avLst/>
          </a:prstGeom>
          <a:solidFill>
            <a:schemeClr val="tx1"/>
          </a:solidFill>
          <a:ln w="9525">
            <a:noFill/>
            <a:miter lim="800000"/>
            <a:headEnd/>
            <a:tailEnd/>
          </a:ln>
        </p:spPr>
        <p:txBody>
          <a:bodyPr wrap="square" anchor="ctr">
            <a:spAutoFit/>
          </a:bodyPr>
          <a:lstStyle/>
          <a:p>
            <a:pPr algn="ctr"/>
            <a:endParaRPr lang="en-US" sz="2800" dirty="0"/>
          </a:p>
          <a:p>
            <a:pPr algn="ctr" eaLnBrk="0" hangingPunct="0"/>
            <a:r>
              <a:rPr lang="en-US" sz="3600" b="1" dirty="0" smtClean="0">
                <a:solidFill>
                  <a:srgbClr val="FFC000"/>
                </a:solidFill>
                <a:cs typeface="Times New Roman" pitchFamily="18" charset="0"/>
              </a:rPr>
              <a:t>Trends in Poverty: 1995-2009 (IDB, 2011)</a:t>
            </a:r>
            <a:endParaRPr lang="en-US" sz="3600" b="1" dirty="0">
              <a:solidFill>
                <a:srgbClr val="FFC000"/>
              </a:solidFill>
            </a:endParaRPr>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5</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762000" y="1524000"/>
            <a:ext cx="7620000"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sz="4800" dirty="0" err="1" smtClean="0"/>
              <a:t>Declining</a:t>
            </a:r>
            <a:r>
              <a:rPr lang="es-AR" sz="4800" dirty="0" smtClean="0"/>
              <a:t> </a:t>
            </a:r>
            <a:r>
              <a:rPr lang="es-AR" sz="4800" dirty="0" err="1" smtClean="0"/>
              <a:t>Inequality</a:t>
            </a:r>
            <a:r>
              <a:rPr lang="es-AR" sz="4800" dirty="0" smtClean="0"/>
              <a:t> in LA:</a:t>
            </a:r>
            <a:endParaRPr lang="en-US" dirty="0"/>
          </a:p>
        </p:txBody>
      </p:sp>
      <p:sp>
        <p:nvSpPr>
          <p:cNvPr id="3" name="Content Placeholder 2"/>
          <p:cNvSpPr>
            <a:spLocks noGrp="1"/>
          </p:cNvSpPr>
          <p:nvPr>
            <p:ph idx="1"/>
          </p:nvPr>
        </p:nvSpPr>
        <p:spPr>
          <a:xfrm>
            <a:off x="0" y="1600200"/>
            <a:ext cx="9144000" cy="5069160"/>
          </a:xfrm>
        </p:spPr>
        <p:txBody>
          <a:bodyPr>
            <a:normAutofit/>
          </a:bodyPr>
          <a:lstStyle/>
          <a:p>
            <a:endParaRPr lang="es-AR" sz="4400" dirty="0" smtClean="0"/>
          </a:p>
          <a:p>
            <a:pPr lvl="1"/>
            <a:r>
              <a:rPr lang="es-AR" sz="4400" dirty="0" err="1" smtClean="0"/>
              <a:t>How</a:t>
            </a:r>
            <a:r>
              <a:rPr lang="es-AR" sz="4400" dirty="0" smtClean="0"/>
              <a:t> </a:t>
            </a:r>
            <a:r>
              <a:rPr lang="es-AR" sz="4400" dirty="0" err="1" smtClean="0"/>
              <a:t>Much</a:t>
            </a:r>
            <a:r>
              <a:rPr lang="es-AR" sz="4400" dirty="0" smtClean="0"/>
              <a:t>? </a:t>
            </a:r>
          </a:p>
          <a:p>
            <a:pPr lvl="1"/>
            <a:r>
              <a:rPr lang="es-AR" sz="4400" dirty="0" err="1" smtClean="0"/>
              <a:t>Since</a:t>
            </a:r>
            <a:r>
              <a:rPr lang="es-AR" sz="4400" dirty="0" smtClean="0"/>
              <a:t> </a:t>
            </a:r>
            <a:r>
              <a:rPr lang="es-AR" sz="4400" dirty="0" err="1" smtClean="0"/>
              <a:t>When</a:t>
            </a:r>
            <a:r>
              <a:rPr lang="es-AR" sz="4400" dirty="0" smtClean="0"/>
              <a:t>?</a:t>
            </a:r>
          </a:p>
          <a:p>
            <a:pPr lvl="1"/>
            <a:r>
              <a:rPr lang="es-AR" sz="4400" dirty="0" err="1" smtClean="0"/>
              <a:t>Why</a:t>
            </a:r>
            <a:r>
              <a:rPr lang="es-AR" sz="4400" dirty="0" smtClean="0"/>
              <a:t>?</a:t>
            </a:r>
          </a:p>
          <a:p>
            <a:pPr lvl="1"/>
            <a:r>
              <a:rPr lang="es-AR" sz="4400" dirty="0" err="1" smtClean="0"/>
              <a:t>Will</a:t>
            </a:r>
            <a:r>
              <a:rPr lang="es-AR" sz="4400" dirty="0" smtClean="0"/>
              <a:t> </a:t>
            </a:r>
            <a:r>
              <a:rPr lang="es-AR" sz="4400" dirty="0" err="1" smtClean="0"/>
              <a:t>it</a:t>
            </a:r>
            <a:r>
              <a:rPr lang="es-AR" sz="4400" dirty="0" smtClean="0"/>
              <a:t> </a:t>
            </a:r>
            <a:r>
              <a:rPr lang="es-AR" sz="4400" dirty="0" err="1" smtClean="0"/>
              <a:t>continue</a:t>
            </a:r>
            <a:r>
              <a:rPr lang="es-AR" sz="4400" dirty="0" smtClean="0"/>
              <a:t>? </a:t>
            </a:r>
          </a:p>
          <a:p>
            <a:endParaRPr lang="es-AR" sz="4400" dirty="0" smtClean="0"/>
          </a:p>
          <a:p>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6</a:t>
            </a:fld>
            <a:endParaRPr lang="es-MX"/>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Extension of findings in our 2010 book and UNDP-sponsored project:</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7</a:t>
            </a:fld>
            <a:endParaRPr lang="es-MX"/>
          </a:p>
        </p:txBody>
      </p:sp>
      <p:pic>
        <p:nvPicPr>
          <p:cNvPr id="5" name="Picture 3"/>
          <p:cNvPicPr>
            <a:picLocks noGrp="1" noChangeAspect="1" noChangeArrowheads="1"/>
          </p:cNvPicPr>
          <p:nvPr>
            <p:ph idx="1"/>
          </p:nvPr>
        </p:nvPicPr>
        <p:blipFill>
          <a:blip r:embed="rId2" cstate="print"/>
          <a:srcRect/>
          <a:stretch>
            <a:fillRect/>
          </a:stretch>
        </p:blipFill>
        <p:spPr bwMode="auto">
          <a:xfrm>
            <a:off x="3225505" y="2169640"/>
            <a:ext cx="2692990" cy="38363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MX"/>
          </a:p>
        </p:txBody>
      </p:sp>
      <p:sp>
        <p:nvSpPr>
          <p:cNvPr id="9220" name="Rectangle 3"/>
          <p:cNvSpPr>
            <a:spLocks noChangeArrowheads="1"/>
          </p:cNvSpPr>
          <p:nvPr/>
        </p:nvSpPr>
        <p:spPr bwMode="auto">
          <a:xfrm>
            <a:off x="0" y="73903"/>
            <a:ext cx="9144000" cy="1384995"/>
          </a:xfrm>
          <a:prstGeom prst="rect">
            <a:avLst/>
          </a:prstGeom>
          <a:solidFill>
            <a:schemeClr val="tx1"/>
          </a:solidFill>
          <a:ln w="9525">
            <a:noFill/>
            <a:miter lim="800000"/>
            <a:headEnd/>
            <a:tailEnd/>
          </a:ln>
        </p:spPr>
        <p:txBody>
          <a:bodyPr wrap="square" anchor="ctr">
            <a:spAutoFit/>
          </a:bodyPr>
          <a:lstStyle/>
          <a:p>
            <a:pPr algn="ctr">
              <a:defRPr/>
            </a:pPr>
            <a:r>
              <a:rPr lang="es-MX" sz="3600" b="1" dirty="0" err="1" smtClean="0">
                <a:solidFill>
                  <a:srgbClr val="FFC000"/>
                </a:solidFill>
                <a:cs typeface="Times New Roman" pitchFamily="18" charset="0"/>
              </a:rPr>
              <a:t>Trends</a:t>
            </a:r>
            <a:r>
              <a:rPr lang="es-MX" sz="3600" b="1" dirty="0" smtClean="0">
                <a:solidFill>
                  <a:srgbClr val="FFC000"/>
                </a:solidFill>
                <a:cs typeface="Times New Roman" pitchFamily="18" charset="0"/>
              </a:rPr>
              <a:t> in </a:t>
            </a:r>
            <a:r>
              <a:rPr lang="es-MX" sz="3600" b="1" dirty="0" err="1" smtClean="0">
                <a:solidFill>
                  <a:srgbClr val="FFC000"/>
                </a:solidFill>
                <a:cs typeface="Times New Roman" pitchFamily="18" charset="0"/>
              </a:rPr>
              <a:t>Inequality</a:t>
            </a:r>
            <a:endParaRPr lang="es-MX" sz="3600" b="1" dirty="0" smtClean="0">
              <a:solidFill>
                <a:srgbClr val="FFC000"/>
              </a:solidFill>
              <a:cs typeface="Times New Roman" pitchFamily="18" charset="0"/>
            </a:endParaRPr>
          </a:p>
          <a:p>
            <a:pPr algn="ctr">
              <a:defRPr/>
            </a:pPr>
            <a:r>
              <a:rPr lang="es-MX" sz="2400" b="1" dirty="0" err="1" smtClean="0">
                <a:solidFill>
                  <a:srgbClr val="FFC000"/>
                </a:solidFill>
                <a:cs typeface="Times New Roman" pitchFamily="18" charset="0"/>
              </a:rPr>
              <a:t>Gini</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Coefficient</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Early</a:t>
            </a:r>
            <a:r>
              <a:rPr lang="es-MX" sz="2400" b="1" dirty="0" smtClean="0">
                <a:solidFill>
                  <a:srgbClr val="FFC000"/>
                </a:solidFill>
                <a:cs typeface="Times New Roman" pitchFamily="18" charset="0"/>
              </a:rPr>
              <a:t> 1990’s-Late 2000’s</a:t>
            </a:r>
          </a:p>
          <a:p>
            <a:pPr algn="ctr">
              <a:defRPr/>
            </a:pPr>
            <a:r>
              <a:rPr lang="es-MX" sz="2400" b="1" dirty="0" smtClean="0">
                <a:solidFill>
                  <a:srgbClr val="FFC000"/>
                </a:solidFill>
                <a:cs typeface="Times New Roman" pitchFamily="18" charset="0"/>
              </a:rPr>
              <a:t>Light Grey: </a:t>
            </a:r>
            <a:r>
              <a:rPr lang="es-MX" sz="2400" b="1" dirty="0" err="1" smtClean="0">
                <a:solidFill>
                  <a:srgbClr val="FFC000"/>
                </a:solidFill>
                <a:cs typeface="Times New Roman" pitchFamily="18" charset="0"/>
              </a:rPr>
              <a:t>Countries</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with</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Falling</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Ineq</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Lustig</a:t>
            </a:r>
            <a:r>
              <a:rPr lang="es-MX" sz="2400" b="1" dirty="0" smtClean="0">
                <a:solidFill>
                  <a:srgbClr val="FFC000"/>
                </a:solidFill>
                <a:cs typeface="Times New Roman" pitchFamily="18" charset="0"/>
              </a:rPr>
              <a:t> et al., 2011)</a:t>
            </a:r>
            <a:endParaRPr lang="es-MX" b="1" dirty="0">
              <a:solidFill>
                <a:srgbClr val="FFC000"/>
              </a:solidFill>
            </a:endParaRPr>
          </a:p>
        </p:txBody>
      </p:sp>
      <p:sp>
        <p:nvSpPr>
          <p:cNvPr id="5" name="Slide Number Placeholder 4"/>
          <p:cNvSpPr>
            <a:spLocks noGrp="1"/>
          </p:cNvSpPr>
          <p:nvPr>
            <p:ph type="sldNum" sz="quarter" idx="12"/>
          </p:nvPr>
        </p:nvSpPr>
        <p:spPr/>
        <p:txBody>
          <a:bodyPr/>
          <a:lstStyle/>
          <a:p>
            <a:pPr>
              <a:defRPr/>
            </a:pPr>
            <a:fld id="{A5C32072-7220-4178-B304-DC3918C422CE}" type="slidenum">
              <a:rPr lang="en-US"/>
              <a:pPr>
                <a:defRPr/>
              </a:pPr>
              <a:t>8</a:t>
            </a:fld>
            <a:endParaRPr lang="en-US"/>
          </a:p>
        </p:txBody>
      </p:sp>
      <p:graphicFrame>
        <p:nvGraphicFramePr>
          <p:cNvPr id="47" name="2 Gráfico"/>
          <p:cNvGraphicFramePr/>
          <p:nvPr/>
        </p:nvGraphicFramePr>
        <p:xfrm>
          <a:off x="-47625" y="1484785"/>
          <a:ext cx="9191625" cy="53732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sz="4800" dirty="0" smtClean="0">
                <a:solidFill>
                  <a:srgbClr val="FFC000"/>
                </a:solidFill>
                <a:cs typeface="Times New Roman" pitchFamily="18" charset="0"/>
              </a:rPr>
              <a:t/>
            </a:r>
            <a:br>
              <a:rPr lang="es-MX" sz="4800" dirty="0" smtClean="0">
                <a:solidFill>
                  <a:srgbClr val="FFC000"/>
                </a:solidFill>
                <a:cs typeface="Times New Roman" pitchFamily="18" charset="0"/>
              </a:rPr>
            </a:br>
            <a:r>
              <a:rPr lang="es-MX" sz="4400" dirty="0" err="1" smtClean="0">
                <a:solidFill>
                  <a:srgbClr val="FFC000"/>
                </a:solidFill>
                <a:cs typeface="Times New Roman" pitchFamily="18" charset="0"/>
              </a:rPr>
              <a:t>Gini</a:t>
            </a:r>
            <a:r>
              <a:rPr lang="es-MX" sz="4400" dirty="0" smtClean="0">
                <a:solidFill>
                  <a:srgbClr val="FFC000"/>
                </a:solidFill>
                <a:cs typeface="Times New Roman" pitchFamily="18" charset="0"/>
              </a:rPr>
              <a:t> </a:t>
            </a:r>
            <a:r>
              <a:rPr lang="es-MX" sz="4400" dirty="0" err="1" smtClean="0">
                <a:solidFill>
                  <a:srgbClr val="FFC000"/>
                </a:solidFill>
                <a:cs typeface="Times New Roman" pitchFamily="18" charset="0"/>
              </a:rPr>
              <a:t>Coefficient</a:t>
            </a:r>
            <a:r>
              <a:rPr lang="es-MX" sz="4400" dirty="0" smtClean="0">
                <a:solidFill>
                  <a:srgbClr val="FFC000"/>
                </a:solidFill>
                <a:cs typeface="Times New Roman" pitchFamily="18" charset="0"/>
              </a:rPr>
              <a:t> </a:t>
            </a:r>
            <a:r>
              <a:rPr lang="es-MX" sz="4400" dirty="0" err="1" smtClean="0">
                <a:solidFill>
                  <a:srgbClr val="FFC000"/>
                </a:solidFill>
                <a:cs typeface="Times New Roman" pitchFamily="18" charset="0"/>
              </a:rPr>
              <a:t>Early</a:t>
            </a:r>
            <a:r>
              <a:rPr lang="es-MX" sz="4400" dirty="0" smtClean="0">
                <a:solidFill>
                  <a:srgbClr val="FFC000"/>
                </a:solidFill>
                <a:cs typeface="Times New Roman" pitchFamily="18" charset="0"/>
              </a:rPr>
              <a:t> 1990’s-Late 2000’s (</a:t>
            </a:r>
            <a:r>
              <a:rPr lang="es-MX" sz="4400" dirty="0" err="1" smtClean="0">
                <a:solidFill>
                  <a:srgbClr val="FFC000"/>
                </a:solidFill>
                <a:cs typeface="Times New Roman" pitchFamily="18" charset="0"/>
              </a:rPr>
              <a:t>same</a:t>
            </a:r>
            <a:r>
              <a:rPr lang="es-MX" sz="4400" dirty="0" smtClean="0">
                <a:solidFill>
                  <a:srgbClr val="FFC000"/>
                </a:solidFill>
                <a:cs typeface="Times New Roman" pitchFamily="18" charset="0"/>
              </a:rPr>
              <a:t> </a:t>
            </a:r>
            <a:r>
              <a:rPr lang="es-MX" sz="4400" dirty="0" err="1" smtClean="0">
                <a:solidFill>
                  <a:srgbClr val="FFC000"/>
                </a:solidFill>
                <a:cs typeface="Times New Roman" pitchFamily="18" charset="0"/>
              </a:rPr>
              <a:t>countries</a:t>
            </a:r>
            <a:r>
              <a:rPr lang="es-MX" sz="4400" dirty="0" smtClean="0">
                <a:solidFill>
                  <a:srgbClr val="FFC000"/>
                </a:solidFill>
                <a:cs typeface="Times New Roman" pitchFamily="18" charset="0"/>
              </a:rPr>
              <a:t> </a:t>
            </a:r>
            <a:r>
              <a:rPr lang="es-MX" sz="4400" dirty="0" err="1" smtClean="0">
                <a:solidFill>
                  <a:srgbClr val="FFC000"/>
                </a:solidFill>
                <a:cs typeface="Times New Roman" pitchFamily="18" charset="0"/>
              </a:rPr>
              <a:t>throughout</a:t>
            </a:r>
            <a:r>
              <a:rPr lang="es-MX" sz="4400" dirty="0" smtClean="0">
                <a:solidFill>
                  <a:srgbClr val="FFC000"/>
                </a:solidFill>
                <a:cs typeface="Times New Roman" pitchFamily="18" charset="0"/>
              </a:rPr>
              <a:t>)</a:t>
            </a:r>
            <a:r>
              <a:rPr lang="es-MX" sz="4800" dirty="0" smtClean="0">
                <a:solidFill>
                  <a:srgbClr val="FFC000"/>
                </a:solidFill>
                <a:cs typeface="Times New Roman" pitchFamily="18" charset="0"/>
              </a:rPr>
              <a:t/>
            </a:r>
            <a:br>
              <a:rPr lang="es-MX" sz="4800" dirty="0" smtClean="0">
                <a:solidFill>
                  <a:srgbClr val="FFC000"/>
                </a:solidFill>
                <a:cs typeface="Times New Roman" pitchFamily="18" charset="0"/>
              </a:rPr>
            </a:b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9</a:t>
            </a:fld>
            <a:endParaRPr lang="es-MX"/>
          </a:p>
        </p:txBody>
      </p:sp>
      <p:graphicFrame>
        <p:nvGraphicFramePr>
          <p:cNvPr id="5" name="5 Gráfico"/>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3361</TotalTime>
  <Words>1379</Words>
  <Application>Microsoft Office PowerPoint</Application>
  <PresentationFormat>On-screen Show (4:3)</PresentationFormat>
  <Paragraphs>210</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Module</vt:lpstr>
      <vt:lpstr>Inequality, Poverty and Public Policy in Latin America   Nora Lustig  Professor, Tulane University Nonresident Fellow, Center for Global Development  and Inter-American Dialogue </vt:lpstr>
      <vt:lpstr>Gini Coefficient by Region (in %), 2004</vt:lpstr>
      <vt:lpstr>Slide 3</vt:lpstr>
      <vt:lpstr>Slide 4</vt:lpstr>
      <vt:lpstr>Slide 5</vt:lpstr>
      <vt:lpstr>Declining Inequality in LA:</vt:lpstr>
      <vt:lpstr>Extension of findings in our 2010 book and UNDP-sponsored project:</vt:lpstr>
      <vt:lpstr>Slide 8</vt:lpstr>
      <vt:lpstr> Gini Coefficient Early 1990’s-Late 2000’s (same countries throughout) </vt:lpstr>
      <vt:lpstr>Declining Inequality in LA: How Much?          Decline is significant</vt:lpstr>
      <vt:lpstr>Slide 11</vt:lpstr>
      <vt:lpstr>Slide 12</vt:lpstr>
      <vt:lpstr>Comparing the Increase in the 1990’s with Decline in the 2000’s </vt:lpstr>
      <vt:lpstr>Slide 14</vt:lpstr>
      <vt:lpstr>Declining Inequality in LA: How Much?           Decline is Robust</vt:lpstr>
      <vt:lpstr>Yearly Change in Gini: Three yr averages at end pts. (in %)</vt:lpstr>
      <vt:lpstr>Slide 17</vt:lpstr>
      <vt:lpstr>Change in Gini Coefficient by Country: circa 2000-2008 (yearly change in percent) UNECLAC</vt:lpstr>
      <vt:lpstr>Declining Inequality in LA: Since When?               For more than/almost a decade                             </vt:lpstr>
      <vt:lpstr>First Year in Which Inequality Started to Decline </vt:lpstr>
      <vt:lpstr> Declining Inequality in LA: How Much?             Decline in has been widespread</vt:lpstr>
      <vt:lpstr>Slide 22</vt:lpstr>
      <vt:lpstr>Growth and Inequality: Chile</vt:lpstr>
      <vt:lpstr>Growth and Inequality: Mexico</vt:lpstr>
      <vt:lpstr>Growth and Inequality: Argentina (Greater Buenos Aires)</vt:lpstr>
      <vt:lpstr>Yearly Change in Gini: Left and Non-left Regimes (circa 2000-2009) </vt:lpstr>
      <vt:lpstr>Why has inequality declined in Latin America? Are there factors in common?</vt:lpstr>
      <vt:lpstr>Why has inequality declined? Main findings</vt:lpstr>
      <vt:lpstr>Slide 29</vt:lpstr>
      <vt:lpstr>Schooling inequality cont.: Chile</vt:lpstr>
      <vt:lpstr>Slide 31</vt:lpstr>
      <vt:lpstr>Returns to educ (cont.): Chile</vt:lpstr>
      <vt:lpstr>Why has inequality declined? Main findings</vt:lpstr>
      <vt:lpstr>Why has the skill premium declined?  Conjecture:</vt:lpstr>
      <vt:lpstr>Slide 35</vt:lpstr>
      <vt:lpstr>Composition of adult pop cont.: Chile</vt:lpstr>
      <vt:lpstr>Why has earnings inequality declined? </vt:lpstr>
      <vt:lpstr>Why has inequality in non-labor incomes declined?</vt:lpstr>
      <vt:lpstr>Conclusions</vt:lpstr>
      <vt:lpstr>Conclusions</vt:lpstr>
      <vt:lpstr> Is Inequality Likely to Continue to Fall?  </vt:lpstr>
      <vt:lpstr>The Big Challenge of Social Protection</vt:lpstr>
      <vt:lpstr>Role of Networks such as RIPSO</vt:lpstr>
      <vt:lpstr>Gracias! </vt:lpstr>
    </vt:vector>
  </TitlesOfParts>
  <Company>PNUD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IDH</dc:creator>
  <cp:lastModifiedBy>noralustig</cp:lastModifiedBy>
  <cp:revision>64</cp:revision>
  <dcterms:created xsi:type="dcterms:W3CDTF">2011-03-07T23:54:13Z</dcterms:created>
  <dcterms:modified xsi:type="dcterms:W3CDTF">2011-08-10T12:43:34Z</dcterms:modified>
</cp:coreProperties>
</file>