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3"/>
  </p:notesMasterIdLst>
  <p:sldIdLst>
    <p:sldId id="273" r:id="rId2"/>
    <p:sldId id="323" r:id="rId3"/>
    <p:sldId id="388" r:id="rId4"/>
    <p:sldId id="394" r:id="rId5"/>
    <p:sldId id="347" r:id="rId6"/>
    <p:sldId id="380" r:id="rId7"/>
    <p:sldId id="379" r:id="rId8"/>
    <p:sldId id="395" r:id="rId9"/>
    <p:sldId id="383" r:id="rId10"/>
    <p:sldId id="365" r:id="rId11"/>
    <p:sldId id="392" r:id="rId12"/>
    <p:sldId id="393" r:id="rId13"/>
    <p:sldId id="399" r:id="rId14"/>
    <p:sldId id="396" r:id="rId15"/>
    <p:sldId id="386" r:id="rId16"/>
    <p:sldId id="400" r:id="rId17"/>
    <p:sldId id="404" r:id="rId18"/>
    <p:sldId id="413" r:id="rId19"/>
    <p:sldId id="401" r:id="rId20"/>
    <p:sldId id="397" r:id="rId21"/>
    <p:sldId id="410" r:id="rId22"/>
    <p:sldId id="398" r:id="rId23"/>
    <p:sldId id="415" r:id="rId24"/>
    <p:sldId id="368" r:id="rId25"/>
    <p:sldId id="371" r:id="rId26"/>
    <p:sldId id="408" r:id="rId27"/>
    <p:sldId id="414" r:id="rId28"/>
    <p:sldId id="416" r:id="rId29"/>
    <p:sldId id="411" r:id="rId30"/>
    <p:sldId id="412" r:id="rId31"/>
    <p:sldId id="378" r:id="rId3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noralustig\Documents\WORK%20IN%20PROGRESS\WD%20INEQ%20IN%20LA%20LUSTIG%20ET%20AL\EDUARDO%20ORTIZ%20EXCLs\GRAFS&amp;CUADROS\grafs%20en%20castellano%20MAYO%2031_2011.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noralustig\Documents\WORK%20IN%20PROGRESS\WD%20INEQ%20IN%20LA%20LUSTIG%20ET%20AL\EDUARDO%20ORTIZ%20EXCLs\GRAFS&amp;CUADROS\grafs%20en%20castellano%20MAYO%2031_201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clustered"/>
        <c:ser>
          <c:idx val="0"/>
          <c:order val="0"/>
          <c:spPr>
            <a:solidFill>
              <a:schemeClr val="bg1">
                <a:lumMod val="50000"/>
              </a:schemeClr>
            </a:solidFill>
            <a:ln>
              <a:solidFill>
                <a:schemeClr val="bg1">
                  <a:lumMod val="50000"/>
                </a:schemeClr>
              </a:solidFill>
            </a:ln>
          </c:spPr>
          <c:dLbls>
            <c:showVal val="1"/>
          </c:dLbls>
          <c:cat>
            <c:strRef>
              <c:f>GiniLAC!$N$89:$N$93</c:f>
              <c:strCache>
                <c:ptCount val="5"/>
                <c:pt idx="0">
                  <c:v>Inicio 90s</c:v>
                </c:pt>
                <c:pt idx="1">
                  <c:v>Mitad de los 90s</c:v>
                </c:pt>
                <c:pt idx="2">
                  <c:v>Final de los 90s</c:v>
                </c:pt>
                <c:pt idx="3">
                  <c:v>Mitad de los 2000s</c:v>
                </c:pt>
                <c:pt idx="4">
                  <c:v>Final de los 2000s</c:v>
                </c:pt>
              </c:strCache>
            </c:strRef>
          </c:cat>
          <c:val>
            <c:numRef>
              <c:f>GiniLAC!$O$89:$O$93</c:f>
              <c:numCache>
                <c:formatCode>0.000</c:formatCode>
                <c:ptCount val="5"/>
                <c:pt idx="0">
                  <c:v>0.50984071888888882</c:v>
                </c:pt>
                <c:pt idx="1">
                  <c:v>0.51895663888888888</c:v>
                </c:pt>
                <c:pt idx="2">
                  <c:v>0.52030381444444451</c:v>
                </c:pt>
                <c:pt idx="3">
                  <c:v>0.5083180644444445</c:v>
                </c:pt>
                <c:pt idx="4">
                  <c:v>0.49214015777777781</c:v>
                </c:pt>
              </c:numCache>
            </c:numRef>
          </c:val>
        </c:ser>
        <c:gapWidth val="50"/>
        <c:axId val="76951552"/>
        <c:axId val="76955008"/>
      </c:barChart>
      <c:catAx>
        <c:axId val="76951552"/>
        <c:scaling>
          <c:orientation val="minMax"/>
        </c:scaling>
        <c:axPos val="b"/>
        <c:tickLblPos val="nextTo"/>
        <c:txPr>
          <a:bodyPr/>
          <a:lstStyle/>
          <a:p>
            <a:pPr>
              <a:defRPr sz="1150"/>
            </a:pPr>
            <a:endParaRPr lang="en-US"/>
          </a:p>
        </c:txPr>
        <c:crossAx val="76955008"/>
        <c:crosses val="autoZero"/>
        <c:auto val="1"/>
        <c:lblAlgn val="ctr"/>
        <c:lblOffset val="100"/>
      </c:catAx>
      <c:valAx>
        <c:axId val="76955008"/>
        <c:scaling>
          <c:orientation val="minMax"/>
        </c:scaling>
        <c:axPos val="l"/>
        <c:majorGridlines>
          <c:spPr>
            <a:ln>
              <a:solidFill>
                <a:schemeClr val="bg1">
                  <a:lumMod val="95000"/>
                </a:schemeClr>
              </a:solidFill>
              <a:prstDash val="dash"/>
            </a:ln>
          </c:spPr>
        </c:majorGridlines>
        <c:numFmt formatCode="0.000" sourceLinked="1"/>
        <c:tickLblPos val="nextTo"/>
        <c:crossAx val="76951552"/>
        <c:crosses val="autoZero"/>
        <c:crossBetween val="between"/>
      </c:valAx>
    </c:plotArea>
    <c:plotVisOnly val="1"/>
  </c:chart>
  <c:spPr>
    <a:solidFill>
      <a:schemeClr val="bg1"/>
    </a:solidFill>
    <a:ln>
      <a:solidFill>
        <a:schemeClr val="bg1"/>
      </a:solidFill>
    </a:ln>
  </c:spPr>
  <c:txPr>
    <a:bodyPr/>
    <a:lstStyle/>
    <a:p>
      <a:pPr>
        <a:defRPr sz="1100">
          <a:latin typeface="Times New Roman" pitchFamily="18" charset="0"/>
          <a:cs typeface="Times New Roman" pitchFamily="18" charset="0"/>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clustered"/>
        <c:ser>
          <c:idx val="0"/>
          <c:order val="0"/>
          <c:tx>
            <c:strRef>
              <c:f>Before!$D$5</c:f>
              <c:strCache>
                <c:ptCount val="1"/>
                <c:pt idx="0">
                  <c:v>Cambio en Gini en puntos porcentuales</c:v>
                </c:pt>
              </c:strCache>
            </c:strRef>
          </c:tx>
          <c:spPr>
            <a:solidFill>
              <a:schemeClr val="bg1">
                <a:lumMod val="95000"/>
              </a:schemeClr>
            </a:solidFill>
            <a:ln>
              <a:solidFill>
                <a:schemeClr val="bg1">
                  <a:lumMod val="85000"/>
                </a:schemeClr>
              </a:solidFill>
            </a:ln>
          </c:spPr>
          <c:dPt>
            <c:idx val="1"/>
            <c:spPr>
              <a:solidFill>
                <a:schemeClr val="bg1">
                  <a:lumMod val="85000"/>
                </a:schemeClr>
              </a:solidFill>
              <a:ln>
                <a:solidFill>
                  <a:schemeClr val="bg1">
                    <a:lumMod val="75000"/>
                  </a:schemeClr>
                </a:solidFill>
              </a:ln>
            </c:spPr>
          </c:dPt>
          <c:dPt>
            <c:idx val="3"/>
            <c:spPr>
              <a:solidFill>
                <a:schemeClr val="bg1">
                  <a:lumMod val="85000"/>
                </a:schemeClr>
              </a:solidFill>
              <a:ln>
                <a:solidFill>
                  <a:schemeClr val="bg1">
                    <a:lumMod val="75000"/>
                  </a:schemeClr>
                </a:solidFill>
              </a:ln>
            </c:spPr>
          </c:dPt>
          <c:dPt>
            <c:idx val="5"/>
            <c:spPr>
              <a:solidFill>
                <a:schemeClr val="bg1">
                  <a:lumMod val="85000"/>
                </a:schemeClr>
              </a:solidFill>
              <a:ln>
                <a:solidFill>
                  <a:schemeClr val="bg1">
                    <a:lumMod val="75000"/>
                  </a:schemeClr>
                </a:solidFill>
              </a:ln>
            </c:spPr>
          </c:dPt>
          <c:dPt>
            <c:idx val="7"/>
            <c:spPr>
              <a:solidFill>
                <a:schemeClr val="bg1">
                  <a:lumMod val="85000"/>
                </a:schemeClr>
              </a:solidFill>
              <a:ln>
                <a:solidFill>
                  <a:schemeClr val="bg1">
                    <a:lumMod val="75000"/>
                  </a:schemeClr>
                </a:solidFill>
              </a:ln>
            </c:spPr>
          </c:dPt>
          <c:dPt>
            <c:idx val="9"/>
            <c:spPr>
              <a:solidFill>
                <a:schemeClr val="bg1">
                  <a:lumMod val="85000"/>
                </a:schemeClr>
              </a:solidFill>
              <a:ln>
                <a:solidFill>
                  <a:schemeClr val="bg1">
                    <a:lumMod val="75000"/>
                  </a:schemeClr>
                </a:solidFill>
              </a:ln>
            </c:spPr>
          </c:dPt>
          <c:dPt>
            <c:idx val="11"/>
            <c:spPr>
              <a:solidFill>
                <a:schemeClr val="bg1">
                  <a:lumMod val="85000"/>
                </a:schemeClr>
              </a:solidFill>
              <a:ln>
                <a:solidFill>
                  <a:schemeClr val="bg1">
                    <a:lumMod val="75000"/>
                  </a:schemeClr>
                </a:solidFill>
              </a:ln>
            </c:spPr>
          </c:dPt>
          <c:dPt>
            <c:idx val="13"/>
            <c:spPr>
              <a:solidFill>
                <a:schemeClr val="bg1">
                  <a:lumMod val="85000"/>
                </a:schemeClr>
              </a:solidFill>
              <a:ln>
                <a:solidFill>
                  <a:schemeClr val="bg1">
                    <a:lumMod val="75000"/>
                  </a:schemeClr>
                </a:solidFill>
              </a:ln>
            </c:spPr>
          </c:dPt>
          <c:dPt>
            <c:idx val="15"/>
            <c:spPr>
              <a:solidFill>
                <a:schemeClr val="bg1">
                  <a:lumMod val="85000"/>
                </a:schemeClr>
              </a:solidFill>
              <a:ln>
                <a:solidFill>
                  <a:schemeClr val="bg1">
                    <a:lumMod val="75000"/>
                  </a:schemeClr>
                </a:solidFill>
              </a:ln>
            </c:spPr>
          </c:dPt>
          <c:dPt>
            <c:idx val="17"/>
            <c:spPr>
              <a:solidFill>
                <a:schemeClr val="bg1">
                  <a:lumMod val="85000"/>
                </a:schemeClr>
              </a:solidFill>
              <a:ln>
                <a:solidFill>
                  <a:schemeClr val="bg1">
                    <a:lumMod val="75000"/>
                  </a:schemeClr>
                </a:solidFill>
              </a:ln>
            </c:spPr>
          </c:dPt>
          <c:dPt>
            <c:idx val="19"/>
            <c:spPr>
              <a:solidFill>
                <a:schemeClr val="bg1">
                  <a:lumMod val="85000"/>
                </a:schemeClr>
              </a:solidFill>
              <a:ln>
                <a:solidFill>
                  <a:schemeClr val="bg1">
                    <a:lumMod val="75000"/>
                  </a:schemeClr>
                </a:solidFill>
              </a:ln>
            </c:spPr>
          </c:dPt>
          <c:dPt>
            <c:idx val="21"/>
            <c:spPr>
              <a:solidFill>
                <a:schemeClr val="bg1">
                  <a:lumMod val="85000"/>
                </a:schemeClr>
              </a:solidFill>
              <a:ln>
                <a:solidFill>
                  <a:schemeClr val="bg1">
                    <a:lumMod val="75000"/>
                  </a:schemeClr>
                </a:solidFill>
              </a:ln>
            </c:spPr>
          </c:dPt>
          <c:dLbls>
            <c:txPr>
              <a:bodyPr/>
              <a:lstStyle/>
              <a:p>
                <a:pPr>
                  <a:defRPr b="1"/>
                </a:pPr>
                <a:endParaRPr lang="en-US"/>
              </a:p>
            </c:txPr>
            <c:showVal val="1"/>
          </c:dLbls>
          <c:cat>
            <c:multiLvlStrRef>
              <c:f>Before!$B$6:$C$27</c:f>
              <c:multiLvlStrCache>
                <c:ptCount val="22"/>
                <c:lvl>
                  <c:pt idx="0">
                    <c:v>1992-2002</c:v>
                  </c:pt>
                  <c:pt idx="1">
                    <c:v>2002-2009</c:v>
                  </c:pt>
                  <c:pt idx="2">
                    <c:v>1997-2003</c:v>
                  </c:pt>
                  <c:pt idx="3">
                    <c:v>2003-2009</c:v>
                  </c:pt>
                  <c:pt idx="4">
                    <c:v>1997-2003</c:v>
                  </c:pt>
                  <c:pt idx="5">
                    <c:v>2003-2009</c:v>
                  </c:pt>
                  <c:pt idx="6">
                    <c:v>1995-2001</c:v>
                  </c:pt>
                  <c:pt idx="7">
                    <c:v>2001-2008</c:v>
                  </c:pt>
                  <c:pt idx="8">
                    <c:v>1985-1998</c:v>
                  </c:pt>
                  <c:pt idx="9">
                    <c:v>1998-2009</c:v>
                  </c:pt>
                  <c:pt idx="10">
                    <c:v>1989-2001</c:v>
                  </c:pt>
                  <c:pt idx="11">
                    <c:v>2001-2009</c:v>
                  </c:pt>
                  <c:pt idx="12">
                    <c:v>1989-1996</c:v>
                  </c:pt>
                  <c:pt idx="13">
                    <c:v>1996-2008</c:v>
                  </c:pt>
                  <c:pt idx="14">
                    <c:v>1989-2002</c:v>
                  </c:pt>
                  <c:pt idx="15">
                    <c:v>2002-2006</c:v>
                  </c:pt>
                  <c:pt idx="16">
                    <c:v>1992-1998</c:v>
                  </c:pt>
                  <c:pt idx="17">
                    <c:v>1998-2009</c:v>
                  </c:pt>
                  <c:pt idx="18">
                    <c:v>2000-2003</c:v>
                  </c:pt>
                  <c:pt idx="19">
                    <c:v>2003-2009</c:v>
                  </c:pt>
                  <c:pt idx="20">
                    <c:v>1997-2002</c:v>
                  </c:pt>
                  <c:pt idx="21">
                    <c:v>2002-2007</c:v>
                  </c:pt>
                </c:lvl>
                <c:lvl>
                  <c:pt idx="0">
                    <c:v>Argentina</c:v>
                  </c:pt>
                  <c:pt idx="2">
                    <c:v>Perú</c:v>
                  </c:pt>
                  <c:pt idx="4">
                    <c:v>Paraguay</c:v>
                  </c:pt>
                  <c:pt idx="6">
                    <c:v>El Salvador</c:v>
                  </c:pt>
                  <c:pt idx="8">
                    <c:v>Brasil</c:v>
                  </c:pt>
                  <c:pt idx="10">
                    <c:v>Panamá</c:v>
                  </c:pt>
                  <c:pt idx="12">
                    <c:v>México</c:v>
                  </c:pt>
                  <c:pt idx="14">
                    <c:v>Venezuela</c:v>
                  </c:pt>
                  <c:pt idx="16">
                    <c:v>Chile</c:v>
                  </c:pt>
                  <c:pt idx="18">
                    <c:v>Rep. Dominicana</c:v>
                  </c:pt>
                  <c:pt idx="20">
                    <c:v>Bolivia</c:v>
                  </c:pt>
                </c:lvl>
              </c:multiLvlStrCache>
            </c:multiLvlStrRef>
          </c:cat>
          <c:val>
            <c:numRef>
              <c:f>Before!$D$6:$D$27</c:f>
              <c:numCache>
                <c:formatCode>0.0</c:formatCode>
                <c:ptCount val="22"/>
                <c:pt idx="0">
                  <c:v>8.2357609999999966</c:v>
                </c:pt>
                <c:pt idx="1">
                  <c:v>-8.4039769999999976</c:v>
                </c:pt>
                <c:pt idx="2">
                  <c:v>2.7421919999999957</c:v>
                </c:pt>
                <c:pt idx="3">
                  <c:v>-7.375748999999999</c:v>
                </c:pt>
                <c:pt idx="4">
                  <c:v>5.921700000000385E-2</c:v>
                </c:pt>
                <c:pt idx="5">
                  <c:v>-6.2007539999999963</c:v>
                </c:pt>
                <c:pt idx="6">
                  <c:v>2.6441909999999993</c:v>
                </c:pt>
                <c:pt idx="7">
                  <c:v>-5.9668479999999988</c:v>
                </c:pt>
                <c:pt idx="8">
                  <c:v>4.061442999999997</c:v>
                </c:pt>
                <c:pt idx="9">
                  <c:v>-5.4285049999999941</c:v>
                </c:pt>
                <c:pt idx="10">
                  <c:v>1.4573540000000094</c:v>
                </c:pt>
                <c:pt idx="11">
                  <c:v>-4.3771430000000038</c:v>
                </c:pt>
                <c:pt idx="12">
                  <c:v>2.5379990000000063</c:v>
                </c:pt>
                <c:pt idx="13">
                  <c:v>-4.1990470000000002</c:v>
                </c:pt>
                <c:pt idx="14">
                  <c:v>5.0179289999999952</c:v>
                </c:pt>
                <c:pt idx="15">
                  <c:v>-4.0506779999999978</c:v>
                </c:pt>
                <c:pt idx="16">
                  <c:v>0.78367300000000739</c:v>
                </c:pt>
                <c:pt idx="17">
                  <c:v>-3.5074339999999964</c:v>
                </c:pt>
                <c:pt idx="18">
                  <c:v>7.1160000000006107E-2</c:v>
                </c:pt>
                <c:pt idx="19">
                  <c:v>-3.1417500000000089</c:v>
                </c:pt>
                <c:pt idx="20">
                  <c:v>2.0659019999999941</c:v>
                </c:pt>
                <c:pt idx="21">
                  <c:v>-2.8628360000000015</c:v>
                </c:pt>
              </c:numCache>
            </c:numRef>
          </c:val>
        </c:ser>
        <c:gapWidth val="50"/>
        <c:axId val="74602752"/>
        <c:axId val="74626176"/>
      </c:barChart>
      <c:lineChart>
        <c:grouping val="standard"/>
        <c:ser>
          <c:idx val="1"/>
          <c:order val="1"/>
          <c:tx>
            <c:strRef>
              <c:f>Before!$E$5</c:f>
              <c:strCache>
                <c:ptCount val="1"/>
                <c:pt idx="0">
                  <c:v>Promedio de aumento</c:v>
                </c:pt>
              </c:strCache>
            </c:strRef>
          </c:tx>
          <c:spPr>
            <a:ln w="19050">
              <a:solidFill>
                <a:schemeClr val="tx1">
                  <a:lumMod val="50000"/>
                  <a:lumOff val="50000"/>
                </a:schemeClr>
              </a:solidFill>
              <a:prstDash val="sysDot"/>
            </a:ln>
          </c:spPr>
          <c:marker>
            <c:symbol val="none"/>
          </c:marker>
          <c:dLbls>
            <c:dLbl>
              <c:idx val="21"/>
              <c:layout/>
              <c:showVal val="1"/>
            </c:dLbl>
            <c:delete val="1"/>
            <c:spPr>
              <a:ln>
                <a:solidFill>
                  <a:schemeClr val="tx1">
                    <a:lumMod val="50000"/>
                    <a:lumOff val="50000"/>
                  </a:schemeClr>
                </a:solidFill>
              </a:ln>
            </c:spPr>
          </c:dLbls>
          <c:cat>
            <c:multiLvlStrRef>
              <c:f>Before!$B$6:$C$27</c:f>
              <c:multiLvlStrCache>
                <c:ptCount val="22"/>
                <c:lvl>
                  <c:pt idx="0">
                    <c:v>1992-2002</c:v>
                  </c:pt>
                  <c:pt idx="1">
                    <c:v>2002-2009</c:v>
                  </c:pt>
                  <c:pt idx="2">
                    <c:v>1997-2003</c:v>
                  </c:pt>
                  <c:pt idx="3">
                    <c:v>2003-2009</c:v>
                  </c:pt>
                  <c:pt idx="4">
                    <c:v>1997-2003</c:v>
                  </c:pt>
                  <c:pt idx="5">
                    <c:v>2003-2009</c:v>
                  </c:pt>
                  <c:pt idx="6">
                    <c:v>1995-2001</c:v>
                  </c:pt>
                  <c:pt idx="7">
                    <c:v>2001-2008</c:v>
                  </c:pt>
                  <c:pt idx="8">
                    <c:v>1985-1998</c:v>
                  </c:pt>
                  <c:pt idx="9">
                    <c:v>1998-2009</c:v>
                  </c:pt>
                  <c:pt idx="10">
                    <c:v>1989-2001</c:v>
                  </c:pt>
                  <c:pt idx="11">
                    <c:v>2001-2009</c:v>
                  </c:pt>
                  <c:pt idx="12">
                    <c:v>1989-1996</c:v>
                  </c:pt>
                  <c:pt idx="13">
                    <c:v>1996-2008</c:v>
                  </c:pt>
                  <c:pt idx="14">
                    <c:v>1989-2002</c:v>
                  </c:pt>
                  <c:pt idx="15">
                    <c:v>2002-2006</c:v>
                  </c:pt>
                  <c:pt idx="16">
                    <c:v>1992-1998</c:v>
                  </c:pt>
                  <c:pt idx="17">
                    <c:v>1998-2009</c:v>
                  </c:pt>
                  <c:pt idx="18">
                    <c:v>2000-2003</c:v>
                  </c:pt>
                  <c:pt idx="19">
                    <c:v>2003-2009</c:v>
                  </c:pt>
                  <c:pt idx="20">
                    <c:v>1997-2002</c:v>
                  </c:pt>
                  <c:pt idx="21">
                    <c:v>2002-2007</c:v>
                  </c:pt>
                </c:lvl>
                <c:lvl>
                  <c:pt idx="0">
                    <c:v>Argentina</c:v>
                  </c:pt>
                  <c:pt idx="2">
                    <c:v>Perú</c:v>
                  </c:pt>
                  <c:pt idx="4">
                    <c:v>Paraguay</c:v>
                  </c:pt>
                  <c:pt idx="6">
                    <c:v>El Salvador</c:v>
                  </c:pt>
                  <c:pt idx="8">
                    <c:v>Brasil</c:v>
                  </c:pt>
                  <c:pt idx="10">
                    <c:v>Panamá</c:v>
                  </c:pt>
                  <c:pt idx="12">
                    <c:v>México</c:v>
                  </c:pt>
                  <c:pt idx="14">
                    <c:v>Venezuela</c:v>
                  </c:pt>
                  <c:pt idx="16">
                    <c:v>Chile</c:v>
                  </c:pt>
                  <c:pt idx="18">
                    <c:v>Rep. Dominicana</c:v>
                  </c:pt>
                  <c:pt idx="20">
                    <c:v>Bolivia</c:v>
                  </c:pt>
                </c:lvl>
              </c:multiLvlStrCache>
            </c:multiLvlStrRef>
          </c:cat>
          <c:val>
            <c:numRef>
              <c:f>Before!$E$6:$E$27</c:f>
              <c:numCache>
                <c:formatCode>0.0</c:formatCode>
                <c:ptCount val="22"/>
                <c:pt idx="0">
                  <c:v>2.6978928181818191</c:v>
                </c:pt>
                <c:pt idx="1">
                  <c:v>2.6978928181818191</c:v>
                </c:pt>
                <c:pt idx="2">
                  <c:v>2.6978928181818191</c:v>
                </c:pt>
                <c:pt idx="3">
                  <c:v>2.6978928181818191</c:v>
                </c:pt>
                <c:pt idx="4">
                  <c:v>2.6978928181818191</c:v>
                </c:pt>
                <c:pt idx="5">
                  <c:v>2.6978928181818191</c:v>
                </c:pt>
                <c:pt idx="6">
                  <c:v>2.6978928181818191</c:v>
                </c:pt>
                <c:pt idx="7">
                  <c:v>2.6978928181818191</c:v>
                </c:pt>
                <c:pt idx="8">
                  <c:v>2.6978928181818191</c:v>
                </c:pt>
                <c:pt idx="9">
                  <c:v>2.6978928181818191</c:v>
                </c:pt>
                <c:pt idx="10">
                  <c:v>2.6978928181818191</c:v>
                </c:pt>
                <c:pt idx="11">
                  <c:v>2.6978928181818191</c:v>
                </c:pt>
                <c:pt idx="12">
                  <c:v>2.6978928181818191</c:v>
                </c:pt>
                <c:pt idx="13">
                  <c:v>2.6978928181818191</c:v>
                </c:pt>
                <c:pt idx="14">
                  <c:v>2.6978928181818191</c:v>
                </c:pt>
                <c:pt idx="15">
                  <c:v>2.6978928181818191</c:v>
                </c:pt>
                <c:pt idx="16">
                  <c:v>2.6978928181818191</c:v>
                </c:pt>
                <c:pt idx="17">
                  <c:v>2.6978928181818191</c:v>
                </c:pt>
                <c:pt idx="18">
                  <c:v>2.6978928181818191</c:v>
                </c:pt>
                <c:pt idx="19">
                  <c:v>2.6978928181818191</c:v>
                </c:pt>
                <c:pt idx="20">
                  <c:v>2.6978928181818191</c:v>
                </c:pt>
                <c:pt idx="21">
                  <c:v>2.6978928181818191</c:v>
                </c:pt>
              </c:numCache>
            </c:numRef>
          </c:val>
        </c:ser>
        <c:ser>
          <c:idx val="2"/>
          <c:order val="2"/>
          <c:tx>
            <c:strRef>
              <c:f>Before!$F$5</c:f>
              <c:strCache>
                <c:ptCount val="1"/>
                <c:pt idx="0">
                  <c:v>Promedio de descenso</c:v>
                </c:pt>
              </c:strCache>
            </c:strRef>
          </c:tx>
          <c:spPr>
            <a:ln w="12700">
              <a:solidFill>
                <a:schemeClr val="tx1">
                  <a:lumMod val="50000"/>
                  <a:lumOff val="50000"/>
                </a:schemeClr>
              </a:solidFill>
              <a:prstDash val="dash"/>
            </a:ln>
          </c:spPr>
          <c:marker>
            <c:symbol val="none"/>
          </c:marker>
          <c:dLbls>
            <c:dLbl>
              <c:idx val="21"/>
              <c:layout>
                <c:manualLayout>
                  <c:x val="-2.5665704202759107E-3"/>
                  <c:y val="0"/>
                </c:manualLayout>
              </c:layout>
              <c:showVal val="1"/>
            </c:dLbl>
            <c:delete val="1"/>
            <c:spPr>
              <a:ln>
                <a:solidFill>
                  <a:schemeClr val="tx1">
                    <a:lumMod val="50000"/>
                    <a:lumOff val="50000"/>
                  </a:schemeClr>
                </a:solidFill>
              </a:ln>
            </c:spPr>
          </c:dLbls>
          <c:cat>
            <c:multiLvlStrRef>
              <c:f>Before!$B$6:$C$27</c:f>
              <c:multiLvlStrCache>
                <c:ptCount val="22"/>
                <c:lvl>
                  <c:pt idx="0">
                    <c:v>1992-2002</c:v>
                  </c:pt>
                  <c:pt idx="1">
                    <c:v>2002-2009</c:v>
                  </c:pt>
                  <c:pt idx="2">
                    <c:v>1997-2003</c:v>
                  </c:pt>
                  <c:pt idx="3">
                    <c:v>2003-2009</c:v>
                  </c:pt>
                  <c:pt idx="4">
                    <c:v>1997-2003</c:v>
                  </c:pt>
                  <c:pt idx="5">
                    <c:v>2003-2009</c:v>
                  </c:pt>
                  <c:pt idx="6">
                    <c:v>1995-2001</c:v>
                  </c:pt>
                  <c:pt idx="7">
                    <c:v>2001-2008</c:v>
                  </c:pt>
                  <c:pt idx="8">
                    <c:v>1985-1998</c:v>
                  </c:pt>
                  <c:pt idx="9">
                    <c:v>1998-2009</c:v>
                  </c:pt>
                  <c:pt idx="10">
                    <c:v>1989-2001</c:v>
                  </c:pt>
                  <c:pt idx="11">
                    <c:v>2001-2009</c:v>
                  </c:pt>
                  <c:pt idx="12">
                    <c:v>1989-1996</c:v>
                  </c:pt>
                  <c:pt idx="13">
                    <c:v>1996-2008</c:v>
                  </c:pt>
                  <c:pt idx="14">
                    <c:v>1989-2002</c:v>
                  </c:pt>
                  <c:pt idx="15">
                    <c:v>2002-2006</c:v>
                  </c:pt>
                  <c:pt idx="16">
                    <c:v>1992-1998</c:v>
                  </c:pt>
                  <c:pt idx="17">
                    <c:v>1998-2009</c:v>
                  </c:pt>
                  <c:pt idx="18">
                    <c:v>2000-2003</c:v>
                  </c:pt>
                  <c:pt idx="19">
                    <c:v>2003-2009</c:v>
                  </c:pt>
                  <c:pt idx="20">
                    <c:v>1997-2002</c:v>
                  </c:pt>
                  <c:pt idx="21">
                    <c:v>2002-2007</c:v>
                  </c:pt>
                </c:lvl>
                <c:lvl>
                  <c:pt idx="0">
                    <c:v>Argentina</c:v>
                  </c:pt>
                  <c:pt idx="2">
                    <c:v>Perú</c:v>
                  </c:pt>
                  <c:pt idx="4">
                    <c:v>Paraguay</c:v>
                  </c:pt>
                  <c:pt idx="6">
                    <c:v>El Salvador</c:v>
                  </c:pt>
                  <c:pt idx="8">
                    <c:v>Brasil</c:v>
                  </c:pt>
                  <c:pt idx="10">
                    <c:v>Panamá</c:v>
                  </c:pt>
                  <c:pt idx="12">
                    <c:v>México</c:v>
                  </c:pt>
                  <c:pt idx="14">
                    <c:v>Venezuela</c:v>
                  </c:pt>
                  <c:pt idx="16">
                    <c:v>Chile</c:v>
                  </c:pt>
                  <c:pt idx="18">
                    <c:v>Rep. Dominicana</c:v>
                  </c:pt>
                  <c:pt idx="20">
                    <c:v>Bolivia</c:v>
                  </c:pt>
                </c:lvl>
              </c:multiLvlStrCache>
            </c:multiLvlStrRef>
          </c:cat>
          <c:val>
            <c:numRef>
              <c:f>Before!$F$6:$F$27</c:f>
              <c:numCache>
                <c:formatCode>0.0</c:formatCode>
                <c:ptCount val="22"/>
                <c:pt idx="0">
                  <c:v>-5.0467928181818174</c:v>
                </c:pt>
                <c:pt idx="1">
                  <c:v>-5.0467928181818174</c:v>
                </c:pt>
                <c:pt idx="2">
                  <c:v>-5.0467928181818174</c:v>
                </c:pt>
                <c:pt idx="3">
                  <c:v>-5.0467928181818174</c:v>
                </c:pt>
                <c:pt idx="4">
                  <c:v>-5.0467928181818174</c:v>
                </c:pt>
                <c:pt idx="5">
                  <c:v>-5.0467928181818174</c:v>
                </c:pt>
                <c:pt idx="6">
                  <c:v>-5.0467928181818174</c:v>
                </c:pt>
                <c:pt idx="7">
                  <c:v>-5.0467928181818174</c:v>
                </c:pt>
                <c:pt idx="8">
                  <c:v>-5.0467928181818174</c:v>
                </c:pt>
                <c:pt idx="9">
                  <c:v>-5.0467928181818174</c:v>
                </c:pt>
                <c:pt idx="10">
                  <c:v>-5.0467928181818174</c:v>
                </c:pt>
                <c:pt idx="11">
                  <c:v>-5.0467928181818174</c:v>
                </c:pt>
                <c:pt idx="12">
                  <c:v>-5.0467928181818174</c:v>
                </c:pt>
                <c:pt idx="13">
                  <c:v>-5.0467928181818174</c:v>
                </c:pt>
                <c:pt idx="14">
                  <c:v>-5.0467928181818174</c:v>
                </c:pt>
                <c:pt idx="15">
                  <c:v>-5.0467928181818174</c:v>
                </c:pt>
                <c:pt idx="16">
                  <c:v>-5.0467928181818174</c:v>
                </c:pt>
                <c:pt idx="17">
                  <c:v>-5.0467928181818174</c:v>
                </c:pt>
                <c:pt idx="18">
                  <c:v>-5.0467928181818174</c:v>
                </c:pt>
                <c:pt idx="19">
                  <c:v>-5.0467928181818174</c:v>
                </c:pt>
                <c:pt idx="20">
                  <c:v>-5.0467928181818174</c:v>
                </c:pt>
                <c:pt idx="21">
                  <c:v>-5.0467928181818174</c:v>
                </c:pt>
              </c:numCache>
            </c:numRef>
          </c:val>
        </c:ser>
        <c:marker val="1"/>
        <c:axId val="74602752"/>
        <c:axId val="74626176"/>
      </c:lineChart>
      <c:catAx>
        <c:axId val="74602752"/>
        <c:scaling>
          <c:orientation val="minMax"/>
        </c:scaling>
        <c:axPos val="b"/>
        <c:tickLblPos val="low"/>
        <c:crossAx val="74626176"/>
        <c:crosses val="autoZero"/>
        <c:auto val="1"/>
        <c:lblAlgn val="ctr"/>
        <c:lblOffset val="100"/>
      </c:catAx>
      <c:valAx>
        <c:axId val="74626176"/>
        <c:scaling>
          <c:orientation val="minMax"/>
        </c:scaling>
        <c:axPos val="l"/>
        <c:majorGridlines>
          <c:spPr>
            <a:ln>
              <a:solidFill>
                <a:schemeClr val="bg1">
                  <a:lumMod val="95000"/>
                </a:schemeClr>
              </a:solidFill>
              <a:prstDash val="dash"/>
            </a:ln>
          </c:spPr>
        </c:majorGridlines>
        <c:numFmt formatCode="0.0" sourceLinked="1"/>
        <c:tickLblPos val="nextTo"/>
        <c:crossAx val="74602752"/>
        <c:crosses val="autoZero"/>
        <c:crossBetween val="between"/>
      </c:valAx>
    </c:plotArea>
    <c:legend>
      <c:legendPos val="t"/>
      <c:layout/>
    </c:legend>
    <c:plotVisOnly val="1"/>
    <c:dispBlanksAs val="gap"/>
  </c:chart>
  <c:spPr>
    <a:solidFill>
      <a:schemeClr val="bg1"/>
    </a:solidFill>
    <a:ln>
      <a:solidFill>
        <a:schemeClr val="bg1"/>
      </a:solidFill>
    </a:ln>
  </c:spPr>
  <c:txPr>
    <a:bodyPr/>
    <a:lstStyle/>
    <a:p>
      <a:pPr>
        <a:defRPr sz="1200">
          <a:latin typeface="Times New Roman" pitchFamily="18" charset="0"/>
          <a:cs typeface="Times New Roman" pitchFamily="18" charset="0"/>
        </a:defRPr>
      </a:pPr>
      <a:endParaRPr lang="en-US"/>
    </a:p>
  </c:txPr>
  <c:externalData r:id="rId1"/>
  <c:userShapes r:id="rId2"/>
</c:chartSpace>
</file>

<file path=ppt/drawings/drawing1.xml><?xml version="1.0" encoding="utf-8"?>
<c:userShapes xmlns:c="http://schemas.openxmlformats.org/drawingml/2006/chart">
  <cdr:relSizeAnchor xmlns:cdr="http://schemas.openxmlformats.org/drawingml/2006/chartDrawing">
    <cdr:from>
      <cdr:x>0.05882</cdr:x>
      <cdr:y>0.91549</cdr:y>
    </cdr:from>
    <cdr:to>
      <cdr:x>0.16553</cdr:x>
      <cdr:y>1</cdr:y>
    </cdr:to>
    <cdr:sp macro="" textlink="">
      <cdr:nvSpPr>
        <cdr:cNvPr id="2" name="Oval 1"/>
        <cdr:cNvSpPr/>
      </cdr:nvSpPr>
      <cdr:spPr>
        <a:xfrm xmlns:a="http://schemas.openxmlformats.org/drawingml/2006/main">
          <a:off x="504056" y="4680519"/>
          <a:ext cx="914400" cy="432047"/>
        </a:xfrm>
        <a:prstGeom xmlns:a="http://schemas.openxmlformats.org/drawingml/2006/main" prst="ellipse">
          <a:avLst/>
        </a:prstGeom>
        <a:noFill xmlns:a="http://schemas.openxmlformats.org/drawingml/2006/main"/>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1E7B91-4EAA-4212-BD93-211A83AB308E}" type="datetimeFigureOut">
              <a:rPr lang="en-US" smtClean="0"/>
              <a:pPr/>
              <a:t>9/4/2011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0F7B67-C533-4915-B976-465D96DFC8D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D0AA3DF0-8185-43F1-9EC2-11CEB7DE742F}" type="datetime1">
              <a:rPr lang="es-MX" smtClean="0"/>
              <a:pPr/>
              <a:t>04/09/2011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0199905-B910-433B-A8EE-6F7BD097F5F2}" type="slidenum">
              <a:rPr lang="es-MX" smtClean="0"/>
              <a:pPr/>
              <a:t>‹#›</a:t>
            </a:fld>
            <a:endParaRPr lang="es-MX"/>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FA940D-3C2F-4687-830A-F49CF9054224}" type="datetime1">
              <a:rPr lang="es-MX" smtClean="0"/>
              <a:pPr/>
              <a:t>04/09/2011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0199905-B910-433B-A8EE-6F7BD097F5F2}" type="slidenum">
              <a:rPr lang="es-MX" smtClean="0"/>
              <a:pPr/>
              <a:t>‹#›</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B281011-65EA-4449-956A-361AE17DFE01}" type="datetime1">
              <a:rPr lang="es-MX" smtClean="0"/>
              <a:pPr/>
              <a:t>04/09/2011</a:t>
            </a:fld>
            <a:endParaRPr lang="es-MX"/>
          </a:p>
        </p:txBody>
      </p:sp>
      <p:sp>
        <p:nvSpPr>
          <p:cNvPr id="5" name="Footer Placeholder 4"/>
          <p:cNvSpPr>
            <a:spLocks noGrp="1"/>
          </p:cNvSpPr>
          <p:nvPr>
            <p:ph type="ftr" sz="quarter" idx="11"/>
          </p:nvPr>
        </p:nvSpPr>
        <p:spPr>
          <a:xfrm>
            <a:off x="2640597" y="6377459"/>
            <a:ext cx="3836404" cy="365125"/>
          </a:xfrm>
        </p:spPr>
        <p:txBody>
          <a:bodyPr/>
          <a:lstStyle/>
          <a:p>
            <a:endParaRPr lang="es-MX"/>
          </a:p>
        </p:txBody>
      </p:sp>
      <p:sp>
        <p:nvSpPr>
          <p:cNvPr id="6" name="Slide Number Placeholder 5"/>
          <p:cNvSpPr>
            <a:spLocks noGrp="1"/>
          </p:cNvSpPr>
          <p:nvPr>
            <p:ph type="sldNum" sz="quarter" idx="12"/>
          </p:nvPr>
        </p:nvSpPr>
        <p:spPr/>
        <p:txBody>
          <a:bodyPr/>
          <a:lstStyle/>
          <a:p>
            <a:fld id="{F0199905-B910-433B-A8EE-6F7BD097F5F2}" type="slidenum">
              <a:rPr lang="es-MX" smtClean="0"/>
              <a:pPr/>
              <a:t>‹#›</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80A94B-E765-44E0-AF32-D4DFF2EF6B2D}" type="datetime1">
              <a:rPr lang="es-MX" smtClean="0"/>
              <a:pPr/>
              <a:t>04/09/2011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0199905-B910-433B-A8EE-6F7BD097F5F2}" type="slidenum">
              <a:rPr lang="es-MX" smtClean="0"/>
              <a:pPr/>
              <a:t>‹#›</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E2F3D5A-10C3-4F4F-9E92-54248D72BB39}" type="datetime1">
              <a:rPr lang="es-MX" smtClean="0"/>
              <a:pPr/>
              <a:t>04/09/2011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0199905-B910-433B-A8EE-6F7BD097F5F2}" type="slidenum">
              <a:rPr lang="es-MX" smtClean="0"/>
              <a:pPr/>
              <a:t>‹#›</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E493A36-E3F5-4ACE-845B-E7D7202ED19F}" type="datetime1">
              <a:rPr lang="es-MX" smtClean="0"/>
              <a:pPr/>
              <a:t>04/09/2011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0199905-B910-433B-A8EE-6F7BD097F5F2}" type="slidenum">
              <a:rPr lang="es-MX" smtClean="0"/>
              <a:pPr/>
              <a:t>‹#›</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3879FD2-BB38-4C9B-A0E6-A37A6820BA04}" type="datetime1">
              <a:rPr lang="es-MX" smtClean="0"/>
              <a:pPr/>
              <a:t>04/09/2011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F0199905-B910-433B-A8EE-6F7BD097F5F2}" type="slidenum">
              <a:rPr lang="es-MX" smtClean="0"/>
              <a:pPr/>
              <a:t>‹#›</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A3BF134-356C-4621-8098-DF7B8C218D3C}" type="datetime1">
              <a:rPr lang="es-MX" smtClean="0"/>
              <a:pPr/>
              <a:t>04/09/2011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F0199905-B910-433B-A8EE-6F7BD097F5F2}" type="slidenum">
              <a:rPr lang="es-MX" smtClean="0"/>
              <a:pPr/>
              <a:t>‹#›</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CA367C-D04A-4294-9A30-F69590D42441}" type="datetime1">
              <a:rPr lang="es-MX" smtClean="0"/>
              <a:pPr/>
              <a:t>04/09/2011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F0199905-B910-433B-A8EE-6F7BD097F5F2}" type="slidenum">
              <a:rPr lang="es-MX" smtClean="0"/>
              <a:pPr/>
              <a:t>‹#›</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24FD489-E096-4816-8B73-09ADD58859F8}" type="datetime1">
              <a:rPr lang="es-MX" smtClean="0"/>
              <a:pPr/>
              <a:t>04/09/2011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0199905-B910-433B-A8EE-6F7BD097F5F2}" type="slidenum">
              <a:rPr lang="es-MX" smtClean="0"/>
              <a:pPr/>
              <a:t>‹#›</a:t>
            </a:fld>
            <a:endParaRPr lang="es-MX"/>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212960D1-CC2F-4F0B-B2C6-D932B489C338}" type="datetime1">
              <a:rPr lang="es-MX" smtClean="0"/>
              <a:pPr/>
              <a:t>04/09/2011</a:t>
            </a:fld>
            <a:endParaRPr lang="es-MX"/>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s-MX"/>
          </a:p>
        </p:txBody>
      </p:sp>
      <p:sp>
        <p:nvSpPr>
          <p:cNvPr id="7" name="Slide Number Placeholder 6"/>
          <p:cNvSpPr>
            <a:spLocks noGrp="1"/>
          </p:cNvSpPr>
          <p:nvPr>
            <p:ph type="sldNum" sz="quarter" idx="12"/>
          </p:nvPr>
        </p:nvSpPr>
        <p:spPr>
          <a:xfrm>
            <a:off x="8339328" y="1170432"/>
            <a:ext cx="733864" cy="201168"/>
          </a:xfrm>
        </p:spPr>
        <p:txBody>
          <a:bodyPr/>
          <a:lstStyle/>
          <a:p>
            <a:fld id="{F0199905-B910-433B-A8EE-6F7BD097F5F2}" type="slidenum">
              <a:rPr lang="es-MX" smtClean="0"/>
              <a:pPr/>
              <a:t>‹#›</a:t>
            </a:fld>
            <a:endParaRPr lang="es-MX"/>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5F074F9C-CBB3-415C-BD05-6F952F2333E4}" type="datetime1">
              <a:rPr lang="es-MX" smtClean="0"/>
              <a:pPr/>
              <a:t>04/09/2011</a:t>
            </a:fld>
            <a:endParaRPr lang="es-MX"/>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s-MX"/>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F0199905-B910-433B-A8EE-6F7BD097F5F2}" type="slidenum">
              <a:rPr lang="es-MX" smtClean="0"/>
              <a:pPr/>
              <a:t>‹#›</a:t>
            </a:fld>
            <a:endParaRPr lang="es-MX"/>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g-mond.parisschoolofeconomics.eu/topincome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0"/>
            <a:ext cx="9144000" cy="3636640"/>
          </a:xfrm>
        </p:spPr>
        <p:txBody>
          <a:bodyPr>
            <a:noAutofit/>
          </a:bodyPr>
          <a:lstStyle/>
          <a:p>
            <a:pPr algn="ctr"/>
            <a:r>
              <a:rPr lang="en-US" sz="4000" dirty="0" smtClean="0"/>
              <a:t> </a:t>
            </a:r>
            <a:r>
              <a:rPr lang="en-US" sz="5400" dirty="0" smtClean="0"/>
              <a:t>El </a:t>
            </a:r>
            <a:r>
              <a:rPr lang="en-US" sz="5400" dirty="0" err="1" smtClean="0"/>
              <a:t>descenso</a:t>
            </a:r>
            <a:r>
              <a:rPr lang="es-AR" sz="5400" b="1" dirty="0" smtClean="0"/>
              <a:t> </a:t>
            </a:r>
            <a:r>
              <a:rPr lang="es-AR" sz="5400" b="1" dirty="0" smtClean="0"/>
              <a:t>de la desigualdad en América </a:t>
            </a:r>
            <a:r>
              <a:rPr lang="es-AR" sz="5400" b="1" dirty="0" smtClean="0"/>
              <a:t>Latina: estado y mercados</a:t>
            </a:r>
            <a:br>
              <a:rPr lang="es-AR" sz="5400" b="1" dirty="0" smtClean="0"/>
            </a:br>
            <a:r>
              <a:rPr lang="es-MX" sz="3200" dirty="0" smtClean="0">
                <a:solidFill>
                  <a:schemeClr val="tx1"/>
                </a:solidFill>
              </a:rPr>
              <a:t>Nora </a:t>
            </a:r>
            <a:r>
              <a:rPr lang="es-MX" sz="3200" dirty="0" err="1" smtClean="0">
                <a:solidFill>
                  <a:schemeClr val="tx1"/>
                </a:solidFill>
              </a:rPr>
              <a:t>Lustig</a:t>
            </a:r>
            <a:r>
              <a:rPr lang="es-MX" sz="3200" dirty="0" smtClean="0"/>
              <a:t> </a:t>
            </a:r>
            <a:br>
              <a:rPr lang="es-MX" sz="3200" dirty="0" smtClean="0"/>
            </a:br>
            <a:r>
              <a:rPr lang="es-MX" sz="3200" dirty="0" smtClean="0">
                <a:solidFill>
                  <a:schemeClr val="tx1"/>
                </a:solidFill>
              </a:rPr>
              <a:t>Profesora </a:t>
            </a:r>
            <a:r>
              <a:rPr lang="es-MX" sz="3200" i="1" dirty="0" smtClean="0">
                <a:solidFill>
                  <a:schemeClr val="tx1"/>
                </a:solidFill>
              </a:rPr>
              <a:t>Samuel Z. Stone </a:t>
            </a:r>
            <a:r>
              <a:rPr lang="es-MX" sz="3200" dirty="0" smtClean="0">
                <a:solidFill>
                  <a:schemeClr val="tx1"/>
                </a:solidFill>
              </a:rPr>
              <a:t>de Economía Latinoamericana </a:t>
            </a:r>
            <a:br>
              <a:rPr lang="es-MX" sz="3200" dirty="0" smtClean="0">
                <a:solidFill>
                  <a:schemeClr val="tx1"/>
                </a:solidFill>
              </a:rPr>
            </a:br>
            <a:r>
              <a:rPr lang="es-MX" sz="3200" dirty="0" smtClean="0">
                <a:solidFill>
                  <a:schemeClr val="tx1"/>
                </a:solidFill>
              </a:rPr>
              <a:t>Tulane </a:t>
            </a:r>
            <a:r>
              <a:rPr lang="es-MX" sz="3200" dirty="0" err="1" smtClean="0">
                <a:solidFill>
                  <a:schemeClr val="tx1"/>
                </a:solidFill>
              </a:rPr>
              <a:t>University</a:t>
            </a:r>
            <a:r>
              <a:rPr lang="es-MX" sz="3200" dirty="0" smtClean="0">
                <a:solidFill>
                  <a:schemeClr val="tx1"/>
                </a:solidFill>
              </a:rPr>
              <a:t> (Nueva Orleans)</a:t>
            </a:r>
            <a:r>
              <a:rPr lang="es-MX" sz="3200" dirty="0" smtClean="0">
                <a:solidFill>
                  <a:schemeClr val="tx1"/>
                </a:solidFill>
              </a:rPr>
              <a:t/>
            </a:r>
            <a:br>
              <a:rPr lang="es-MX" sz="3200" dirty="0" smtClean="0">
                <a:solidFill>
                  <a:schemeClr val="tx1"/>
                </a:solidFill>
              </a:rPr>
            </a:br>
            <a:r>
              <a:rPr lang="es-AR" sz="6000" b="1" dirty="0" smtClean="0"/>
              <a:t/>
            </a:r>
            <a:br>
              <a:rPr lang="es-AR" sz="6000" b="1" dirty="0" smtClean="0"/>
            </a:br>
            <a:endParaRPr lang="en-US" sz="6000" b="1" dirty="0"/>
          </a:p>
        </p:txBody>
      </p:sp>
      <p:sp>
        <p:nvSpPr>
          <p:cNvPr id="8195" name="Subtitle 2"/>
          <p:cNvSpPr>
            <a:spLocks noGrp="1"/>
          </p:cNvSpPr>
          <p:nvPr>
            <p:ph type="subTitle" idx="1"/>
          </p:nvPr>
        </p:nvSpPr>
        <p:spPr>
          <a:xfrm>
            <a:off x="0" y="4149080"/>
            <a:ext cx="8964488" cy="2448272"/>
          </a:xfrm>
        </p:spPr>
        <p:txBody>
          <a:bodyPr>
            <a:normAutofit fontScale="92500" lnSpcReduction="20000"/>
          </a:bodyPr>
          <a:lstStyle/>
          <a:p>
            <a:pPr algn="ctr"/>
            <a:endParaRPr lang="es-ES" sz="2800" dirty="0" smtClean="0"/>
          </a:p>
          <a:p>
            <a:pPr algn="ctr"/>
            <a:endParaRPr lang="es-ES" sz="2800" dirty="0" smtClean="0"/>
          </a:p>
          <a:p>
            <a:pPr algn="ctr"/>
            <a:endParaRPr lang="es-ES" sz="2800" dirty="0" smtClean="0"/>
          </a:p>
          <a:p>
            <a:pPr algn="ctr"/>
            <a:r>
              <a:rPr lang="es-ES" sz="2800" i="1" dirty="0" smtClean="0"/>
              <a:t>Democracia</a:t>
            </a:r>
            <a:r>
              <a:rPr lang="es-ES" sz="2800" i="1" dirty="0" smtClean="0"/>
              <a:t>, Políticas Públicas y el Descenso de la desigualdad en América Latina durante la década </a:t>
            </a:r>
            <a:r>
              <a:rPr lang="es-ES" sz="2800" i="1" dirty="0" smtClean="0"/>
              <a:t>pasada</a:t>
            </a:r>
          </a:p>
          <a:p>
            <a:pPr algn="ctr"/>
            <a:r>
              <a:rPr lang="es-ES" sz="2800" dirty="0" smtClean="0"/>
              <a:t>Universidad de Buenos Aires y WIDER</a:t>
            </a:r>
          </a:p>
          <a:p>
            <a:pPr algn="ctr"/>
            <a:r>
              <a:rPr lang="es-ES" sz="2800" dirty="0" smtClean="0"/>
              <a:t>Buenos Aires, 5 de septiembre, 2011</a:t>
            </a:r>
            <a:endParaRPr lang="en-US" sz="2800" dirty="0" smtClean="0"/>
          </a:p>
        </p:txBody>
      </p:sp>
      <p:sp>
        <p:nvSpPr>
          <p:cNvPr id="5" name="Slide Number Placeholder 4"/>
          <p:cNvSpPr>
            <a:spLocks noGrp="1"/>
          </p:cNvSpPr>
          <p:nvPr>
            <p:ph type="sldNum" sz="quarter" idx="12"/>
          </p:nvPr>
        </p:nvSpPr>
        <p:spPr/>
        <p:txBody>
          <a:bodyPr/>
          <a:lstStyle/>
          <a:p>
            <a:fld id="{F0199905-B910-433B-A8EE-6F7BD097F5F2}" type="slidenum">
              <a:rPr lang="es-MX" smtClean="0"/>
              <a:pPr/>
              <a:t>1</a:t>
            </a:fld>
            <a:endParaRPr lang="es-MX"/>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0"/>
            <a:ext cx="8964488" cy="1754326"/>
          </a:xfrm>
          <a:prstGeom prst="rect">
            <a:avLst/>
          </a:prstGeom>
          <a:noFill/>
        </p:spPr>
        <p:txBody>
          <a:bodyPr wrap="square" rtlCol="0">
            <a:spAutoFit/>
          </a:bodyPr>
          <a:lstStyle/>
          <a:p>
            <a:r>
              <a:rPr lang="es-MX" sz="3600" b="1" dirty="0" smtClean="0">
                <a:solidFill>
                  <a:schemeClr val="accent1">
                    <a:lumMod val="60000"/>
                    <a:lumOff val="40000"/>
                  </a:schemeClr>
                </a:solidFill>
              </a:rPr>
              <a:t>La desigualdad descendió en 13 de 17 países entre 2000 y 2009 mientras aumentó en otras regiones</a:t>
            </a:r>
            <a:endParaRPr lang="es-MX" sz="3600" b="1" dirty="0">
              <a:solidFill>
                <a:schemeClr val="accent1">
                  <a:lumMod val="60000"/>
                  <a:lumOff val="40000"/>
                </a:schemeClr>
              </a:solidFill>
            </a:endParaRPr>
          </a:p>
        </p:txBody>
      </p:sp>
      <p:sp>
        <p:nvSpPr>
          <p:cNvPr id="6" name="Slide Number Placeholder 5"/>
          <p:cNvSpPr>
            <a:spLocks noGrp="1"/>
          </p:cNvSpPr>
          <p:nvPr>
            <p:ph type="sldNum" sz="quarter" idx="12"/>
          </p:nvPr>
        </p:nvSpPr>
        <p:spPr/>
        <p:txBody>
          <a:bodyPr/>
          <a:lstStyle/>
          <a:p>
            <a:fld id="{F0199905-B910-433B-A8EE-6F7BD097F5F2}" type="slidenum">
              <a:rPr lang="es-MX" smtClean="0"/>
              <a:pPr/>
              <a:t>10</a:t>
            </a:fld>
            <a:endParaRPr lang="es-MX"/>
          </a:p>
        </p:txBody>
      </p:sp>
      <p:cxnSp>
        <p:nvCxnSpPr>
          <p:cNvPr id="5" name="Straight Arrow Connector 4"/>
          <p:cNvCxnSpPr/>
          <p:nvPr/>
        </p:nvCxnSpPr>
        <p:spPr>
          <a:xfrm rot="5400000">
            <a:off x="1439652" y="2816932"/>
            <a:ext cx="1368152" cy="14401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srcRect/>
          <a:stretch>
            <a:fillRect/>
          </a:stretch>
        </p:blipFill>
        <p:spPr bwMode="auto">
          <a:xfrm>
            <a:off x="0" y="1817440"/>
            <a:ext cx="9166226" cy="5040560"/>
          </a:xfrm>
          <a:prstGeom prst="rect">
            <a:avLst/>
          </a:prstGeom>
          <a:noFill/>
          <a:ln w="9525">
            <a:noFill/>
            <a:miter lim="800000"/>
            <a:headEnd/>
            <a:tailEnd/>
          </a:ln>
          <a:effectLst/>
        </p:spPr>
      </p:pic>
      <p:cxnSp>
        <p:nvCxnSpPr>
          <p:cNvPr id="8" name="Straight Arrow Connector 7"/>
          <p:cNvCxnSpPr/>
          <p:nvPr/>
        </p:nvCxnSpPr>
        <p:spPr>
          <a:xfrm rot="5400000">
            <a:off x="1655676" y="2528900"/>
            <a:ext cx="1368152" cy="57606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a:off x="6264188" y="2672916"/>
            <a:ext cx="1584176" cy="7200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843808" y="2204864"/>
            <a:ext cx="1196161" cy="923330"/>
          </a:xfrm>
          <a:prstGeom prst="rect">
            <a:avLst/>
          </a:prstGeom>
          <a:noFill/>
        </p:spPr>
        <p:txBody>
          <a:bodyPr wrap="none" rtlCol="0">
            <a:spAutoFit/>
          </a:bodyPr>
          <a:lstStyle/>
          <a:p>
            <a:r>
              <a:rPr lang="es-AR" dirty="0" smtClean="0">
                <a:solidFill>
                  <a:schemeClr val="bg1"/>
                </a:solidFill>
              </a:rPr>
              <a:t>Argentina:</a:t>
            </a:r>
          </a:p>
          <a:p>
            <a:r>
              <a:rPr lang="es-AR" dirty="0" smtClean="0">
                <a:solidFill>
                  <a:schemeClr val="bg1"/>
                </a:solidFill>
              </a:rPr>
              <a:t>sólo áreas </a:t>
            </a:r>
          </a:p>
          <a:p>
            <a:r>
              <a:rPr lang="es-AR" dirty="0" smtClean="0">
                <a:solidFill>
                  <a:schemeClr val="bg1"/>
                </a:solidFill>
              </a:rPr>
              <a:t>urbanas</a:t>
            </a:r>
            <a:endParaRPr lang="en-US"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s-AR" sz="3600" dirty="0" smtClean="0"/>
              <a:t>Descenso fue en la mayoría superior al aumento previo</a:t>
            </a:r>
            <a:endParaRPr lang="en-US" sz="3600" dirty="0"/>
          </a:p>
        </p:txBody>
      </p:sp>
      <p:sp>
        <p:nvSpPr>
          <p:cNvPr id="5" name="Slide Number Placeholder 4"/>
          <p:cNvSpPr>
            <a:spLocks noGrp="1"/>
          </p:cNvSpPr>
          <p:nvPr>
            <p:ph type="sldNum" sz="quarter" idx="12"/>
          </p:nvPr>
        </p:nvSpPr>
        <p:spPr/>
        <p:txBody>
          <a:bodyPr/>
          <a:lstStyle/>
          <a:p>
            <a:fld id="{F0199905-B910-433B-A8EE-6F7BD097F5F2}" type="slidenum">
              <a:rPr lang="es-MX" smtClean="0"/>
              <a:pPr/>
              <a:t>11</a:t>
            </a:fld>
            <a:endParaRPr lang="es-MX"/>
          </a:p>
        </p:txBody>
      </p:sp>
      <p:graphicFrame>
        <p:nvGraphicFramePr>
          <p:cNvPr id="7" name="4 Gráfico"/>
          <p:cNvGraphicFramePr>
            <a:graphicFrameLocks noGrp="1"/>
          </p:cNvGraphicFramePr>
          <p:nvPr>
            <p:ph idx="1"/>
          </p:nvPr>
        </p:nvGraphicFramePr>
        <p:xfrm>
          <a:off x="323528" y="1556792"/>
          <a:ext cx="8568952" cy="511256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3408"/>
            <a:ext cx="8964488" cy="1512168"/>
          </a:xfrm>
        </p:spPr>
        <p:txBody>
          <a:bodyPr>
            <a:normAutofit fontScale="90000"/>
          </a:bodyPr>
          <a:lstStyle/>
          <a:p>
            <a:r>
              <a:rPr lang="es-MX" sz="4800" dirty="0" smtClean="0"/>
              <a:t/>
            </a:r>
            <a:br>
              <a:rPr lang="es-MX" sz="4800" dirty="0" smtClean="0"/>
            </a:br>
            <a:r>
              <a:rPr lang="es-MX" sz="4800" dirty="0" smtClean="0"/>
              <a:t>En algunos países, el descenso ya lleva más de una década</a:t>
            </a:r>
            <a:endParaRPr lang="en-US" dirty="0"/>
          </a:p>
        </p:txBody>
      </p:sp>
      <p:pic>
        <p:nvPicPr>
          <p:cNvPr id="4" name="Picture 2"/>
          <p:cNvPicPr>
            <a:picLocks noGrp="1" noChangeAspect="1" noChangeArrowheads="1"/>
          </p:cNvPicPr>
          <p:nvPr>
            <p:ph idx="1"/>
          </p:nvPr>
        </p:nvPicPr>
        <p:blipFill>
          <a:blip r:embed="rId2" cstate="print"/>
          <a:srcRect/>
          <a:stretch>
            <a:fillRect/>
          </a:stretch>
        </p:blipFill>
        <p:spPr bwMode="auto">
          <a:xfrm>
            <a:off x="539552" y="1916832"/>
            <a:ext cx="7792829" cy="4032448"/>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F0199905-B910-433B-A8EE-6F7BD097F5F2}" type="slidenum">
              <a:rPr lang="es-MX" smtClean="0"/>
              <a:pPr/>
              <a:t>12</a:t>
            </a:fld>
            <a:endParaRPr lang="es-MX"/>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08176"/>
          </a:xfrm>
        </p:spPr>
        <p:txBody>
          <a:bodyPr>
            <a:normAutofit fontScale="90000"/>
          </a:bodyPr>
          <a:lstStyle/>
          <a:p>
            <a:r>
              <a:rPr lang="es-AR" dirty="0" smtClean="0"/>
              <a:t>Un elemento de cautela: encuestas no captan ingreso de la población rica </a:t>
            </a:r>
            <a:endParaRPr lang="en-US" dirty="0"/>
          </a:p>
        </p:txBody>
      </p:sp>
      <p:sp>
        <p:nvSpPr>
          <p:cNvPr id="3" name="Content Placeholder 2"/>
          <p:cNvSpPr>
            <a:spLocks noGrp="1"/>
          </p:cNvSpPr>
          <p:nvPr>
            <p:ph idx="1"/>
          </p:nvPr>
        </p:nvSpPr>
        <p:spPr>
          <a:xfrm>
            <a:off x="0" y="1484785"/>
            <a:ext cx="9144000" cy="5373216"/>
          </a:xfrm>
        </p:spPr>
        <p:txBody>
          <a:bodyPr>
            <a:noAutofit/>
          </a:bodyPr>
          <a:lstStyle/>
          <a:p>
            <a:r>
              <a:rPr lang="es-AR" sz="2400" b="1" dirty="0" smtClean="0"/>
              <a:t>Los datos basados en encuestas de hogares no captan a los grupos más ricos de la población.</a:t>
            </a:r>
          </a:p>
          <a:p>
            <a:r>
              <a:rPr lang="es-AR" sz="2400" b="1" dirty="0" smtClean="0"/>
              <a:t>Para la Argentina (Gran Buenos Aires), por ejemplo, el ingreso de los dos hogares más ricos en la encuesta es por lo menos 20 veces inferior al obtenido de las declaraciones impositivas. </a:t>
            </a:r>
          </a:p>
          <a:p>
            <a:r>
              <a:rPr lang="es-AR" sz="2400" b="1" dirty="0" smtClean="0"/>
              <a:t>Cuando se corrige el indicador con el ingreso del tope, es menos marcado el descenso de la desigualdad para el Gran Buenos Aires. </a:t>
            </a:r>
            <a:r>
              <a:rPr lang="es-AR" sz="2400" b="1" dirty="0" smtClean="0"/>
              <a:t>(</a:t>
            </a:r>
            <a:r>
              <a:rPr lang="es-AR" sz="2400" b="1" dirty="0" err="1" smtClean="0"/>
              <a:t>Alvaredo</a:t>
            </a:r>
            <a:r>
              <a:rPr lang="es-AR" sz="2400" b="1" dirty="0" smtClean="0"/>
              <a:t>, 2011). </a:t>
            </a:r>
            <a:endParaRPr lang="es-AR" sz="2400" b="1" dirty="0" smtClean="0"/>
          </a:p>
          <a:p>
            <a:r>
              <a:rPr lang="es-AR" sz="2400" b="1" dirty="0" smtClean="0"/>
              <a:t>Desafortunadamente, los gobiernos del resto de AL no comparten dicha información.</a:t>
            </a:r>
          </a:p>
          <a:p>
            <a:endParaRPr lang="es-AR" sz="2400" b="1" dirty="0" smtClean="0"/>
          </a:p>
          <a:p>
            <a:pPr>
              <a:buNone/>
            </a:pPr>
            <a:r>
              <a:rPr lang="en-US" sz="2400" b="1" u="sng" dirty="0" smtClean="0">
                <a:hlinkClick r:id="rId2"/>
              </a:rPr>
              <a:t>The World Top Incomes Database - G-</a:t>
            </a:r>
            <a:r>
              <a:rPr lang="en-US" sz="2400" b="1" u="sng" dirty="0" err="1" smtClean="0">
                <a:hlinkClick r:id="rId2"/>
              </a:rPr>
              <a:t>MonD</a:t>
            </a:r>
            <a:r>
              <a:rPr lang="en-US" sz="2400" b="1" u="sng" dirty="0" smtClean="0">
                <a:hlinkClick r:id="rId2"/>
              </a:rPr>
              <a:t>, PSE-Paris School of Economics</a:t>
            </a:r>
            <a:r>
              <a:rPr lang="en-US" sz="2400" b="1" dirty="0" smtClean="0"/>
              <a:t>.</a:t>
            </a:r>
            <a:endParaRPr lang="en-US" sz="2400" b="1" dirty="0" smtClean="0"/>
          </a:p>
          <a:p>
            <a:pPr>
              <a:buNone/>
            </a:pPr>
            <a:r>
              <a:rPr lang="en-US" sz="2400" b="1" dirty="0" smtClean="0"/>
              <a:t> </a:t>
            </a:r>
            <a:endParaRPr lang="en-US" sz="2400" b="1" dirty="0"/>
          </a:p>
        </p:txBody>
      </p:sp>
      <p:sp>
        <p:nvSpPr>
          <p:cNvPr id="4" name="Slide Number Placeholder 3"/>
          <p:cNvSpPr>
            <a:spLocks noGrp="1"/>
          </p:cNvSpPr>
          <p:nvPr>
            <p:ph type="sldNum" sz="quarter" idx="12"/>
          </p:nvPr>
        </p:nvSpPr>
        <p:spPr/>
        <p:txBody>
          <a:bodyPr/>
          <a:lstStyle/>
          <a:p>
            <a:fld id="{F0199905-B910-433B-A8EE-6F7BD097F5F2}" type="slidenum">
              <a:rPr lang="es-MX" smtClean="0"/>
              <a:pPr/>
              <a:t>13</a:t>
            </a:fld>
            <a:endParaRPr lang="es-MX"/>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s-AR" dirty="0" smtClean="0"/>
              <a:t>El descenso de la desigualdad: ¿Por qué?</a:t>
            </a:r>
            <a:endParaRPr lang="es-AR" dirty="0" smtClean="0"/>
          </a:p>
        </p:txBody>
      </p:sp>
      <p:sp>
        <p:nvSpPr>
          <p:cNvPr id="3" name="Subtitle 2"/>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fld id="{F0199905-B910-433B-A8EE-6F7BD097F5F2}" type="slidenum">
              <a:rPr lang="es-MX" smtClean="0"/>
              <a:pPr/>
              <a:t>14</a:t>
            </a:fld>
            <a:endParaRPr lang="es-MX"/>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82000" cy="1628800"/>
          </a:xfrm>
        </p:spPr>
        <p:txBody>
          <a:bodyPr>
            <a:noAutofit/>
          </a:bodyPr>
          <a:lstStyle/>
          <a:p>
            <a:pPr algn="ctr">
              <a:defRPr/>
            </a:pPr>
            <a:r>
              <a:rPr lang="en-US" sz="4400" dirty="0" smtClean="0"/>
              <a:t/>
            </a:r>
            <a:br>
              <a:rPr lang="en-US" sz="4400" dirty="0" smtClean="0"/>
            </a:br>
            <a:r>
              <a:rPr lang="en-US" sz="4400" dirty="0" smtClean="0"/>
              <a:t>El </a:t>
            </a:r>
            <a:r>
              <a:rPr lang="en-US" sz="4400" dirty="0" err="1" smtClean="0"/>
              <a:t>descenso</a:t>
            </a:r>
            <a:r>
              <a:rPr lang="en-US" sz="4400" dirty="0" smtClean="0"/>
              <a:t> de la </a:t>
            </a:r>
            <a:r>
              <a:rPr lang="en-US" sz="4400" dirty="0" err="1" smtClean="0"/>
              <a:t>desigualdad</a:t>
            </a:r>
            <a:r>
              <a:rPr lang="en-US" sz="4400" dirty="0" smtClean="0"/>
              <a:t> </a:t>
            </a:r>
            <a:r>
              <a:rPr lang="es-MX" sz="4400" b="1" dirty="0" smtClean="0"/>
              <a:t>ha </a:t>
            </a:r>
            <a:r>
              <a:rPr lang="es-MX" sz="4400" b="1" dirty="0" smtClean="0"/>
              <a:t>sido </a:t>
            </a:r>
            <a:r>
              <a:rPr lang="es-MX" sz="4400" b="1" dirty="0" smtClean="0"/>
              <a:t>generalizad0</a:t>
            </a:r>
            <a:r>
              <a:rPr lang="en-US" sz="4400" b="1" dirty="0" smtClean="0"/>
              <a:t/>
            </a:r>
            <a:br>
              <a:rPr lang="en-US" sz="4400" b="1" dirty="0" smtClean="0"/>
            </a:br>
            <a:endParaRPr lang="en-US" sz="4400" b="1" dirty="0"/>
          </a:p>
        </p:txBody>
      </p:sp>
      <p:sp>
        <p:nvSpPr>
          <p:cNvPr id="3" name="Content Placeholder 2"/>
          <p:cNvSpPr>
            <a:spLocks noGrp="1"/>
          </p:cNvSpPr>
          <p:nvPr>
            <p:ph idx="1"/>
          </p:nvPr>
        </p:nvSpPr>
        <p:spPr>
          <a:xfrm>
            <a:off x="228600" y="1447800"/>
            <a:ext cx="8610600" cy="5410200"/>
          </a:xfrm>
        </p:spPr>
        <p:txBody>
          <a:bodyPr rtlCol="0">
            <a:normAutofit lnSpcReduction="10000"/>
          </a:bodyPr>
          <a:lstStyle/>
          <a:p>
            <a:pPr marL="438912" indent="-320040" algn="just" eaLnBrk="1" fontAlgn="auto" hangingPunct="1">
              <a:spcBef>
                <a:spcPts val="0"/>
              </a:spcBef>
              <a:spcAft>
                <a:spcPts val="0"/>
              </a:spcAft>
              <a:buFont typeface="Wingdings 2"/>
              <a:buNone/>
              <a:defRPr/>
            </a:pPr>
            <a:endParaRPr lang="es-MX" sz="2400" b="1" dirty="0" smtClean="0"/>
          </a:p>
          <a:p>
            <a:pPr marL="438912" indent="-320040" algn="just" eaLnBrk="1" fontAlgn="auto" hangingPunct="1">
              <a:spcBef>
                <a:spcPts val="0"/>
              </a:spcBef>
              <a:spcAft>
                <a:spcPts val="0"/>
              </a:spcAft>
              <a:buFont typeface="Wingdings 2"/>
              <a:buChar char=""/>
              <a:defRPr/>
            </a:pPr>
            <a:r>
              <a:rPr lang="es-MX" sz="2400" b="1" dirty="0" smtClean="0"/>
              <a:t>Países con desigualdad persistentemente alta (Brasil) y en aquellos con desigualdad normalmente baja (Argentina).</a:t>
            </a:r>
          </a:p>
          <a:p>
            <a:pPr marL="438912" indent="-320040" algn="just" eaLnBrk="1" fontAlgn="auto" hangingPunct="1">
              <a:spcBef>
                <a:spcPts val="0"/>
              </a:spcBef>
              <a:spcAft>
                <a:spcPts val="0"/>
              </a:spcAft>
              <a:buFont typeface="Wingdings 2"/>
              <a:buChar char=""/>
              <a:defRPr/>
            </a:pPr>
            <a:endParaRPr lang="es-MX" sz="2400" b="1" dirty="0" smtClean="0"/>
          </a:p>
          <a:p>
            <a:pPr marL="438912" indent="-320040" algn="just" eaLnBrk="1" fontAlgn="auto" hangingPunct="1">
              <a:spcBef>
                <a:spcPts val="0"/>
              </a:spcBef>
              <a:spcAft>
                <a:spcPts val="0"/>
              </a:spcAft>
              <a:buFont typeface="Wingdings 2"/>
              <a:buChar char=""/>
              <a:defRPr/>
            </a:pPr>
            <a:r>
              <a:rPr lang="es-MX" sz="2400" b="1" dirty="0" smtClean="0"/>
              <a:t>Países con rápido crecimiento económico (Chile y Perú), en países donde el crecimiento ha sido lento (Brasil y México), y en </a:t>
            </a:r>
            <a:r>
              <a:rPr lang="es-MX" sz="2400" b="1" dirty="0" smtClean="0"/>
              <a:t>países</a:t>
            </a:r>
            <a:r>
              <a:rPr lang="es-MX" sz="2400" b="1" dirty="0" smtClean="0"/>
              <a:t> </a:t>
            </a:r>
            <a:r>
              <a:rPr lang="es-MX" sz="2400" b="1" dirty="0" smtClean="0"/>
              <a:t>en recuperación de episodios de crisis (Argentina y Venezuela</a:t>
            </a:r>
            <a:r>
              <a:rPr lang="es-MX" sz="2400" b="1" dirty="0" smtClean="0"/>
              <a:t>).</a:t>
            </a:r>
          </a:p>
          <a:p>
            <a:pPr marL="438912" indent="-320040" algn="just" eaLnBrk="1" fontAlgn="auto" hangingPunct="1">
              <a:spcBef>
                <a:spcPts val="0"/>
              </a:spcBef>
              <a:spcAft>
                <a:spcPts val="0"/>
              </a:spcAft>
              <a:buFont typeface="Wingdings 2"/>
              <a:buChar char=""/>
              <a:defRPr/>
            </a:pPr>
            <a:endParaRPr lang="es-MX" sz="2400" b="1" dirty="0" smtClean="0"/>
          </a:p>
          <a:p>
            <a:pPr marL="438912" indent="-320040" algn="just" eaLnBrk="1" fontAlgn="auto" hangingPunct="1">
              <a:spcBef>
                <a:spcPts val="0"/>
              </a:spcBef>
              <a:spcAft>
                <a:spcPts val="0"/>
              </a:spcAft>
              <a:buFont typeface="Wingdings 2"/>
              <a:buChar char=""/>
              <a:defRPr/>
            </a:pPr>
            <a:r>
              <a:rPr lang="es-MX" sz="2400" b="1" dirty="0" smtClean="0"/>
              <a:t>Países exportadores de materias primas (Argentina, Brasil, Chile, Perú y Venezuela) y países exportadores de manufacturas (El Salvador y México).</a:t>
            </a:r>
            <a:endParaRPr lang="es-MX" sz="2400" b="1" dirty="0" smtClean="0"/>
          </a:p>
          <a:p>
            <a:pPr marL="438912" indent="-320040" algn="just" eaLnBrk="1" fontAlgn="auto" hangingPunct="1">
              <a:spcBef>
                <a:spcPts val="0"/>
              </a:spcBef>
              <a:spcAft>
                <a:spcPts val="0"/>
              </a:spcAft>
              <a:buNone/>
              <a:defRPr/>
            </a:pPr>
            <a:endParaRPr lang="es-MX" sz="2400" b="1" dirty="0" smtClean="0"/>
          </a:p>
          <a:p>
            <a:pPr marL="438912" indent="-320040" algn="just" eaLnBrk="1" fontAlgn="auto" hangingPunct="1">
              <a:spcBef>
                <a:spcPts val="0"/>
              </a:spcBef>
              <a:spcAft>
                <a:spcPts val="0"/>
              </a:spcAft>
              <a:buFont typeface="Wingdings 2"/>
              <a:buChar char=""/>
              <a:defRPr/>
            </a:pPr>
            <a:r>
              <a:rPr lang="es-MX" sz="2400" b="1" dirty="0" smtClean="0"/>
              <a:t>Países gobernados tanto por regímenes de izquierda (Argentina, Brasil, Chile y Venezuela), como por regímenes de centro o centro-derecha </a:t>
            </a:r>
            <a:r>
              <a:rPr lang="es-MX" sz="2400" b="1" dirty="0" smtClean="0"/>
              <a:t>(El Salvador, México </a:t>
            </a:r>
            <a:r>
              <a:rPr lang="es-MX" sz="2400" b="1" dirty="0" smtClean="0"/>
              <a:t>y Perú).</a:t>
            </a:r>
          </a:p>
        </p:txBody>
      </p:sp>
      <p:sp>
        <p:nvSpPr>
          <p:cNvPr id="4" name="Slide Number Placeholder 3"/>
          <p:cNvSpPr>
            <a:spLocks noGrp="1"/>
          </p:cNvSpPr>
          <p:nvPr>
            <p:ph type="sldNum" sz="quarter" idx="12"/>
          </p:nvPr>
        </p:nvSpPr>
        <p:spPr/>
        <p:txBody>
          <a:bodyPr>
            <a:normAutofit/>
          </a:bodyPr>
          <a:lstStyle/>
          <a:p>
            <a:pPr>
              <a:defRPr/>
            </a:pPr>
            <a:fld id="{F7F99392-0B28-4A09-9282-2795AA69BA61}" type="slidenum">
              <a:rPr lang="en-US"/>
              <a:pPr>
                <a:defRPr/>
              </a:pPr>
              <a:t>15</a:t>
            </a:fld>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AR" dirty="0" smtClean="0"/>
              <a:t>Factores en común para todos los países</a:t>
            </a:r>
            <a:endParaRPr lang="en-US" dirty="0"/>
          </a:p>
        </p:txBody>
      </p:sp>
      <p:sp>
        <p:nvSpPr>
          <p:cNvPr id="3" name="Content Placeholder 2"/>
          <p:cNvSpPr>
            <a:spLocks noGrp="1"/>
          </p:cNvSpPr>
          <p:nvPr>
            <p:ph idx="1"/>
          </p:nvPr>
        </p:nvSpPr>
        <p:spPr>
          <a:xfrm>
            <a:off x="179512" y="1556792"/>
            <a:ext cx="8964488" cy="5301207"/>
          </a:xfrm>
        </p:spPr>
        <p:txBody>
          <a:bodyPr>
            <a:normAutofit fontScale="92500" lnSpcReduction="10000"/>
          </a:bodyPr>
          <a:lstStyle/>
          <a:p>
            <a:r>
              <a:rPr lang="es-AR" b="1" dirty="0" smtClean="0"/>
              <a:t>Transición demográfica facilitó la acumulación de capital humano (educación y salud) y llevó a una reducción de las tasas de dependencia.</a:t>
            </a:r>
          </a:p>
          <a:p>
            <a:r>
              <a:rPr lang="es-AR" b="1" dirty="0" smtClean="0"/>
              <a:t>Descenso de la brecha salarial entre la población con niveles de educación altos (más de 9 años de escolaridad) y niveles de educación bajos (6 años o menos).</a:t>
            </a:r>
            <a:endParaRPr lang="es-AR" b="1" dirty="0" smtClean="0"/>
          </a:p>
          <a:p>
            <a:r>
              <a:rPr lang="es-AR" b="1" dirty="0" smtClean="0"/>
              <a:t>Política fiscal (impuestos y transferencias) se volvió más progresiva.</a:t>
            </a:r>
          </a:p>
          <a:p>
            <a:r>
              <a:rPr lang="es-AR" b="1" dirty="0" smtClean="0"/>
              <a:t>Democratización de la región y consecuente mayor competencia política condujeron a un gasto público más pro-pobre.</a:t>
            </a:r>
            <a:endParaRPr lang="en-US" b="1" dirty="0" smtClean="0"/>
          </a:p>
          <a:p>
            <a:endParaRPr lang="es-AR" b="1" dirty="0" smtClean="0"/>
          </a:p>
        </p:txBody>
      </p:sp>
      <p:sp>
        <p:nvSpPr>
          <p:cNvPr id="4" name="Slide Number Placeholder 3"/>
          <p:cNvSpPr>
            <a:spLocks noGrp="1"/>
          </p:cNvSpPr>
          <p:nvPr>
            <p:ph type="sldNum" sz="quarter" idx="12"/>
          </p:nvPr>
        </p:nvSpPr>
        <p:spPr/>
        <p:txBody>
          <a:bodyPr/>
          <a:lstStyle/>
          <a:p>
            <a:fld id="{F0199905-B910-433B-A8EE-6F7BD097F5F2}" type="slidenum">
              <a:rPr lang="es-MX" smtClean="0"/>
              <a:pPr/>
              <a:t>16</a:t>
            </a:fld>
            <a:endParaRPr lang="es-MX"/>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s-AR" sz="4800" dirty="0" smtClean="0"/>
              <a:t>Descenso de la brecha salarial  </a:t>
            </a:r>
            <a:br>
              <a:rPr lang="es-AR" sz="4800" dirty="0" smtClean="0"/>
            </a:br>
            <a:endParaRPr lang="en-US" sz="4800" dirty="0"/>
          </a:p>
        </p:txBody>
      </p:sp>
      <p:sp>
        <p:nvSpPr>
          <p:cNvPr id="4" name="Slide Number Placeholder 3"/>
          <p:cNvSpPr>
            <a:spLocks noGrp="1"/>
          </p:cNvSpPr>
          <p:nvPr>
            <p:ph type="sldNum" sz="quarter" idx="12"/>
          </p:nvPr>
        </p:nvSpPr>
        <p:spPr/>
        <p:txBody>
          <a:bodyPr/>
          <a:lstStyle/>
          <a:p>
            <a:fld id="{F0199905-B910-433B-A8EE-6F7BD097F5F2}" type="slidenum">
              <a:rPr lang="es-MX" smtClean="0"/>
              <a:pPr/>
              <a:t>17</a:t>
            </a:fld>
            <a:endParaRPr lang="es-MX"/>
          </a:p>
        </p:txBody>
      </p:sp>
      <p:pic>
        <p:nvPicPr>
          <p:cNvPr id="3076" name="Picture 4"/>
          <p:cNvPicPr>
            <a:picLocks noGrp="1" noChangeAspect="1" noChangeArrowheads="1"/>
          </p:cNvPicPr>
          <p:nvPr>
            <p:ph idx="1"/>
          </p:nvPr>
        </p:nvPicPr>
        <p:blipFill>
          <a:blip r:embed="rId2" cstate="print"/>
          <a:srcRect/>
          <a:stretch>
            <a:fillRect/>
          </a:stretch>
        </p:blipFill>
        <p:spPr bwMode="auto">
          <a:xfrm>
            <a:off x="0" y="1556792"/>
            <a:ext cx="9681402" cy="4392488"/>
          </a:xfrm>
          <a:prstGeom prst="rect">
            <a:avLst/>
          </a:prstGeom>
          <a:noFill/>
          <a:ln w="9525">
            <a:noFill/>
            <a:miter lim="800000"/>
            <a:headEnd/>
            <a:tailEnd/>
          </a:ln>
          <a:effectLst/>
        </p:spPr>
      </p:pic>
      <p:cxnSp>
        <p:nvCxnSpPr>
          <p:cNvPr id="6" name="Straight Arrow Connector 5"/>
          <p:cNvCxnSpPr/>
          <p:nvPr/>
        </p:nvCxnSpPr>
        <p:spPr>
          <a:xfrm rot="5400000" flipH="1" flipV="1">
            <a:off x="3383868" y="5697252"/>
            <a:ext cx="792088" cy="57606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flipH="1" flipV="1">
            <a:off x="7560332" y="5697252"/>
            <a:ext cx="792088" cy="57606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113312"/>
          </a:xfrm>
        </p:spPr>
        <p:txBody>
          <a:bodyPr>
            <a:normAutofit fontScale="90000"/>
          </a:bodyPr>
          <a:lstStyle/>
          <a:p>
            <a:pPr algn="ctr" eaLnBrk="1" fontAlgn="auto" hangingPunct="1">
              <a:spcAft>
                <a:spcPts val="0"/>
              </a:spcAft>
              <a:defRPr/>
            </a:pPr>
            <a:r>
              <a:rPr lang="es-MX" sz="3600" b="1" dirty="0" smtClean="0"/>
              <a:t>El impacto de las transferencias en efectivo es importante para explicar el descenso</a:t>
            </a:r>
            <a:endParaRPr lang="en-US" sz="3600" b="1" dirty="0"/>
          </a:p>
        </p:txBody>
      </p:sp>
      <p:sp>
        <p:nvSpPr>
          <p:cNvPr id="3" name="Content Placeholder 2"/>
          <p:cNvSpPr>
            <a:spLocks noGrp="1"/>
          </p:cNvSpPr>
          <p:nvPr>
            <p:ph idx="1"/>
          </p:nvPr>
        </p:nvSpPr>
        <p:spPr>
          <a:xfrm>
            <a:off x="304800" y="1340768"/>
            <a:ext cx="8686800" cy="5517232"/>
          </a:xfrm>
        </p:spPr>
        <p:txBody>
          <a:bodyPr rtlCol="0">
            <a:normAutofit/>
          </a:bodyPr>
          <a:lstStyle/>
          <a:p>
            <a:pPr marL="709613" lvl="2" algn="just" eaLnBrk="1" fontAlgn="auto" hangingPunct="1">
              <a:spcAft>
                <a:spcPts val="0"/>
              </a:spcAft>
              <a:buClr>
                <a:schemeClr val="accent2"/>
              </a:buClr>
              <a:buFont typeface="Arial"/>
              <a:buChar char="▪"/>
              <a:defRPr/>
            </a:pPr>
            <a:endParaRPr lang="es-MX" sz="2500" dirty="0" smtClean="0"/>
          </a:p>
          <a:p>
            <a:pPr marL="709613" lvl="2" algn="just" eaLnBrk="1" fontAlgn="auto" hangingPunct="1">
              <a:spcAft>
                <a:spcPts val="0"/>
              </a:spcAft>
              <a:buClr>
                <a:schemeClr val="accent2"/>
              </a:buClr>
              <a:buFont typeface="Arial"/>
              <a:buChar char="▪"/>
              <a:defRPr/>
            </a:pPr>
            <a:endParaRPr lang="es-MX" sz="2500" dirty="0" smtClean="0"/>
          </a:p>
          <a:p>
            <a:pPr marL="709613" lvl="2" algn="just" eaLnBrk="1" fontAlgn="auto" hangingPunct="1">
              <a:spcAft>
                <a:spcPts val="0"/>
              </a:spcAft>
              <a:buClr>
                <a:schemeClr val="accent2"/>
              </a:buClr>
              <a:buFont typeface="Arial"/>
              <a:buChar char="▪"/>
              <a:defRPr/>
            </a:pPr>
            <a:r>
              <a:rPr lang="es-MX" sz="3200" dirty="0" smtClean="0"/>
              <a:t>En </a:t>
            </a:r>
            <a:r>
              <a:rPr lang="es-MX" sz="3200" dirty="0" err="1" smtClean="0"/>
              <a:t>Brazil</a:t>
            </a:r>
            <a:r>
              <a:rPr lang="es-MX" sz="3200" dirty="0" smtClean="0"/>
              <a:t> (Bolsa Familia) y México (Oportunidades) las transferencias condicionadas en efectivo a gran escala =&gt; pueden representar entre el 10 y 20 por ciento de la reducción en la desigualdad global. Estos esquemas fungen como un mecanismo de redistribución eficaz porque cuestan alrededor de 0.5% del PIB.</a:t>
            </a:r>
          </a:p>
          <a:p>
            <a:pPr marL="709613" lvl="2" algn="just" eaLnBrk="1" fontAlgn="auto" hangingPunct="1">
              <a:spcAft>
                <a:spcPts val="0"/>
              </a:spcAft>
              <a:buClr>
                <a:schemeClr val="accent2"/>
              </a:buClr>
              <a:buFont typeface="Arial"/>
              <a:buChar char="▪"/>
              <a:defRPr/>
            </a:pPr>
            <a:endParaRPr lang="es-MX" sz="3200" dirty="0" smtClean="0"/>
          </a:p>
        </p:txBody>
      </p:sp>
      <p:sp>
        <p:nvSpPr>
          <p:cNvPr id="4" name="Slide Number Placeholder 3"/>
          <p:cNvSpPr>
            <a:spLocks noGrp="1"/>
          </p:cNvSpPr>
          <p:nvPr>
            <p:ph type="sldNum" sz="quarter" idx="12"/>
          </p:nvPr>
        </p:nvSpPr>
        <p:spPr/>
        <p:txBody>
          <a:bodyPr/>
          <a:lstStyle/>
          <a:p>
            <a:pPr>
              <a:defRPr/>
            </a:pPr>
            <a:fld id="{6B5743B6-DD89-40F1-991C-186A9F3DC4F3}" type="slidenum">
              <a:rPr lang="en-US"/>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AR" dirty="0" smtClean="0"/>
              <a:t>Factores específicos</a:t>
            </a:r>
            <a:endParaRPr lang="en-US" dirty="0"/>
          </a:p>
        </p:txBody>
      </p:sp>
      <p:sp>
        <p:nvSpPr>
          <p:cNvPr id="3" name="Content Placeholder 2"/>
          <p:cNvSpPr>
            <a:spLocks noGrp="1"/>
          </p:cNvSpPr>
          <p:nvPr>
            <p:ph idx="1"/>
          </p:nvPr>
        </p:nvSpPr>
        <p:spPr>
          <a:xfrm>
            <a:off x="0" y="1556792"/>
            <a:ext cx="9144000" cy="5301207"/>
          </a:xfrm>
        </p:spPr>
        <p:txBody>
          <a:bodyPr>
            <a:normAutofit fontScale="92500" lnSpcReduction="10000"/>
          </a:bodyPr>
          <a:lstStyle/>
          <a:p>
            <a:r>
              <a:rPr lang="es-AR" b="1" dirty="0" smtClean="0"/>
              <a:t>Auge de materias primas resultó en una expansión fuerte del empleo y amplió el espacio fiscal para políticas redistributivas: por </a:t>
            </a:r>
            <a:r>
              <a:rPr lang="es-AR" b="1" dirty="0" err="1" smtClean="0"/>
              <a:t>ej</a:t>
            </a:r>
            <a:r>
              <a:rPr lang="es-AR" b="1" dirty="0" smtClean="0"/>
              <a:t>, Argentina.</a:t>
            </a:r>
          </a:p>
          <a:p>
            <a:r>
              <a:rPr lang="es-AR" b="1" dirty="0" smtClean="0"/>
              <a:t>Aumentos en el salario mínimo y apoyo a los grupos organizados tanto sindicales como de base en los </a:t>
            </a:r>
            <a:r>
              <a:rPr lang="es-AR" b="1" dirty="0" smtClean="0"/>
              <a:t>países gobernados por las nuevas </a:t>
            </a:r>
            <a:r>
              <a:rPr lang="es-AR" b="1" dirty="0" smtClean="0"/>
              <a:t>izquierdas: por ej., Argentina y Brasil.</a:t>
            </a:r>
          </a:p>
          <a:p>
            <a:r>
              <a:rPr lang="es-AR" b="1" dirty="0" smtClean="0"/>
              <a:t>En algunos casos, la devaluación cambiaria resultó en una expansión de los sectores intensivos en mano de obra poco </a:t>
            </a:r>
            <a:r>
              <a:rPr lang="es-AR" b="1" dirty="0" smtClean="0"/>
              <a:t>calificada: por ej., Argentina después de la crisis del 2001.</a:t>
            </a:r>
            <a:endParaRPr lang="es-AR" b="1" dirty="0" smtClean="0"/>
          </a:p>
          <a:p>
            <a:pPr>
              <a:buNone/>
            </a:pPr>
            <a:r>
              <a:rPr lang="es-AR" b="1" dirty="0" smtClean="0"/>
              <a:t> </a:t>
            </a:r>
            <a:endParaRPr lang="es-AR" b="1" dirty="0" smtClean="0"/>
          </a:p>
        </p:txBody>
      </p:sp>
      <p:sp>
        <p:nvSpPr>
          <p:cNvPr id="4" name="Slide Number Placeholder 3"/>
          <p:cNvSpPr>
            <a:spLocks noGrp="1"/>
          </p:cNvSpPr>
          <p:nvPr>
            <p:ph type="sldNum" sz="quarter" idx="12"/>
          </p:nvPr>
        </p:nvSpPr>
        <p:spPr/>
        <p:txBody>
          <a:bodyPr/>
          <a:lstStyle/>
          <a:p>
            <a:fld id="{F0199905-B910-433B-A8EE-6F7BD097F5F2}" type="slidenum">
              <a:rPr lang="es-MX" smtClean="0"/>
              <a:pPr/>
              <a:t>19</a:t>
            </a:fld>
            <a:endParaRPr lang="es-MX"/>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AR" dirty="0" smtClean="0"/>
              <a:t>Estructura de la presentación</a:t>
            </a:r>
            <a:endParaRPr lang="en-US" dirty="0"/>
          </a:p>
        </p:txBody>
      </p:sp>
      <p:sp>
        <p:nvSpPr>
          <p:cNvPr id="3" name="Content Placeholder 2"/>
          <p:cNvSpPr>
            <a:spLocks noGrp="1"/>
          </p:cNvSpPr>
          <p:nvPr>
            <p:ph idx="1"/>
          </p:nvPr>
        </p:nvSpPr>
        <p:spPr>
          <a:xfrm>
            <a:off x="0" y="1600200"/>
            <a:ext cx="9144000" cy="5069160"/>
          </a:xfrm>
        </p:spPr>
        <p:txBody>
          <a:bodyPr>
            <a:normAutofit fontScale="92500" lnSpcReduction="20000"/>
          </a:bodyPr>
          <a:lstStyle/>
          <a:p>
            <a:pPr>
              <a:buNone/>
            </a:pPr>
            <a:endParaRPr lang="es-AR" b="1" dirty="0" smtClean="0"/>
          </a:p>
          <a:p>
            <a:r>
              <a:rPr lang="es-AR" b="1" dirty="0" smtClean="0"/>
              <a:t>La desigualdad de AL en perspectiva</a:t>
            </a:r>
            <a:endParaRPr lang="es-AR" b="1" dirty="0" smtClean="0"/>
          </a:p>
          <a:p>
            <a:endParaRPr lang="es-AR" b="1" dirty="0" smtClean="0"/>
          </a:p>
          <a:p>
            <a:r>
              <a:rPr lang="es-AR" b="1" dirty="0" smtClean="0"/>
              <a:t>El descenso de la desigualdad: ¿</a:t>
            </a:r>
            <a:r>
              <a:rPr lang="es-AR" b="1" dirty="0" smtClean="0"/>
              <a:t>C</a:t>
            </a:r>
            <a:r>
              <a:rPr lang="es-AR" b="1" dirty="0" smtClean="0"/>
              <a:t>uánto </a:t>
            </a:r>
            <a:r>
              <a:rPr lang="es-AR" b="1" dirty="0" smtClean="0"/>
              <a:t>y desde cuándo?</a:t>
            </a:r>
          </a:p>
          <a:p>
            <a:endParaRPr lang="es-AR" b="1" dirty="0" smtClean="0"/>
          </a:p>
          <a:p>
            <a:r>
              <a:rPr lang="es-AR" b="1" dirty="0" smtClean="0"/>
              <a:t>El descenso de la desigualdad: ¿</a:t>
            </a:r>
            <a:r>
              <a:rPr lang="es-AR" b="1" dirty="0" smtClean="0"/>
              <a:t>Por </a:t>
            </a:r>
            <a:r>
              <a:rPr lang="es-AR" b="1" dirty="0" smtClean="0"/>
              <a:t>qué</a:t>
            </a:r>
            <a:r>
              <a:rPr lang="es-AR" b="1" dirty="0" smtClean="0"/>
              <a:t>?</a:t>
            </a:r>
            <a:endParaRPr lang="es-AR" b="1" dirty="0" smtClean="0"/>
          </a:p>
          <a:p>
            <a:pPr lvl="1"/>
            <a:endParaRPr lang="es-AR" b="1" dirty="0" smtClean="0"/>
          </a:p>
          <a:p>
            <a:r>
              <a:rPr lang="es-AR" b="1" dirty="0" smtClean="0"/>
              <a:t>Política </a:t>
            </a:r>
            <a:r>
              <a:rPr lang="es-AR" b="1" dirty="0" smtClean="0"/>
              <a:t>f</a:t>
            </a:r>
            <a:r>
              <a:rPr lang="es-AR" b="1" dirty="0" smtClean="0"/>
              <a:t>iscal y redistribución del ingreso: Argentina, Bolivia, Brasil, México y Perú</a:t>
            </a:r>
          </a:p>
          <a:p>
            <a:pPr lvl="1">
              <a:buNone/>
            </a:pPr>
            <a:endParaRPr lang="es-AR" b="1" dirty="0" smtClean="0"/>
          </a:p>
          <a:p>
            <a:r>
              <a:rPr lang="es-AR" b="1" dirty="0" smtClean="0"/>
              <a:t>¿</a:t>
            </a:r>
            <a:r>
              <a:rPr lang="es-AR" b="1" dirty="0" smtClean="0"/>
              <a:t>C</a:t>
            </a:r>
            <a:r>
              <a:rPr lang="es-AR" b="1" dirty="0" smtClean="0"/>
              <a:t>ontinuará </a:t>
            </a:r>
            <a:r>
              <a:rPr lang="es-AR" b="1" dirty="0" smtClean="0"/>
              <a:t>el descenso</a:t>
            </a:r>
            <a:r>
              <a:rPr lang="es-AR" b="1" dirty="0" smtClean="0"/>
              <a:t> </a:t>
            </a:r>
            <a:r>
              <a:rPr lang="es-AR" b="1" dirty="0" smtClean="0"/>
              <a:t>de la desigualdad en el futuro?</a:t>
            </a:r>
            <a:endParaRPr lang="en-US" b="1" dirty="0"/>
          </a:p>
        </p:txBody>
      </p:sp>
      <p:sp>
        <p:nvSpPr>
          <p:cNvPr id="4" name="Slide Number Placeholder 3"/>
          <p:cNvSpPr>
            <a:spLocks noGrp="1"/>
          </p:cNvSpPr>
          <p:nvPr>
            <p:ph type="sldNum" sz="quarter" idx="12"/>
          </p:nvPr>
        </p:nvSpPr>
        <p:spPr/>
        <p:txBody>
          <a:bodyPr/>
          <a:lstStyle/>
          <a:p>
            <a:fld id="{F0199905-B910-433B-A8EE-6F7BD097F5F2}" type="slidenum">
              <a:rPr lang="es-MX" smtClean="0"/>
              <a:pPr/>
              <a:t>2</a:t>
            </a:fld>
            <a:endParaRPr lang="es-MX"/>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s-AR" dirty="0" smtClean="0"/>
              <a:t>Política fiscal y redistribución del ingreso: Argentina, Bolivia, Brasil, México y Perú</a:t>
            </a:r>
          </a:p>
        </p:txBody>
      </p:sp>
      <p:sp>
        <p:nvSpPr>
          <p:cNvPr id="3" name="Subtitle 2"/>
          <p:cNvSpPr>
            <a:spLocks noGrp="1"/>
          </p:cNvSpPr>
          <p:nvPr>
            <p:ph type="subTitle" idx="1"/>
          </p:nvPr>
        </p:nvSpPr>
        <p:spPr/>
        <p:txBody>
          <a:bodyPr/>
          <a:lstStyle/>
          <a:p>
            <a:endParaRPr lang="en-US" dirty="0"/>
          </a:p>
        </p:txBody>
      </p:sp>
      <p:sp>
        <p:nvSpPr>
          <p:cNvPr id="4" name="Slide Number Placeholder 3"/>
          <p:cNvSpPr>
            <a:spLocks noGrp="1"/>
          </p:cNvSpPr>
          <p:nvPr>
            <p:ph type="sldNum" sz="quarter" idx="12"/>
          </p:nvPr>
        </p:nvSpPr>
        <p:spPr/>
        <p:txBody>
          <a:bodyPr/>
          <a:lstStyle/>
          <a:p>
            <a:fld id="{F0199905-B910-433B-A8EE-6F7BD097F5F2}" type="slidenum">
              <a:rPr lang="es-MX" smtClean="0"/>
              <a:pPr/>
              <a:t>20</a:t>
            </a:fld>
            <a:endParaRPr lang="es-MX"/>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F0199905-B910-433B-A8EE-6F7BD097F5F2}" type="slidenum">
              <a:rPr lang="es-MX" smtClean="0"/>
              <a:pPr/>
              <a:t>21</a:t>
            </a:fld>
            <a:endParaRPr lang="es-MX"/>
          </a:p>
        </p:txBody>
      </p:sp>
      <p:pic>
        <p:nvPicPr>
          <p:cNvPr id="6146" name="Picture 2"/>
          <p:cNvPicPr>
            <a:picLocks noChangeAspect="1" noChangeArrowheads="1"/>
          </p:cNvPicPr>
          <p:nvPr/>
        </p:nvPicPr>
        <p:blipFill>
          <a:blip r:embed="rId2" cstate="print"/>
          <a:srcRect/>
          <a:stretch>
            <a:fillRect/>
          </a:stretch>
        </p:blipFill>
        <p:spPr bwMode="auto">
          <a:xfrm>
            <a:off x="179513" y="260648"/>
            <a:ext cx="8568951" cy="4608512"/>
          </a:xfrm>
          <a:prstGeom prst="rect">
            <a:avLst/>
          </a:prstGeom>
          <a:noFill/>
          <a:ln w="9525">
            <a:noFill/>
            <a:miter lim="800000"/>
            <a:headEnd/>
            <a:tailEnd/>
          </a:ln>
          <a:effectLst/>
        </p:spPr>
      </p:pic>
      <p:sp>
        <p:nvSpPr>
          <p:cNvPr id="4" name="TextBox 3"/>
          <p:cNvSpPr txBox="1"/>
          <p:nvPr/>
        </p:nvSpPr>
        <p:spPr>
          <a:xfrm>
            <a:off x="827584" y="5733256"/>
            <a:ext cx="2852191" cy="369332"/>
          </a:xfrm>
          <a:prstGeom prst="rect">
            <a:avLst/>
          </a:prstGeom>
          <a:noFill/>
        </p:spPr>
        <p:txBody>
          <a:bodyPr wrap="none" rtlCol="0">
            <a:spAutoFit/>
          </a:bodyPr>
          <a:lstStyle/>
          <a:p>
            <a:r>
              <a:rPr lang="es-AR" dirty="0" err="1" smtClean="0"/>
              <a:t>Lustig</a:t>
            </a:r>
            <a:r>
              <a:rPr lang="es-AR" dirty="0" smtClean="0"/>
              <a:t> (2011), </a:t>
            </a:r>
            <a:r>
              <a:rPr lang="es-AR" dirty="0" err="1" smtClean="0"/>
              <a:t>Pessino</a:t>
            </a:r>
            <a:r>
              <a:rPr lang="es-AR" dirty="0" smtClean="0"/>
              <a:t> (2011)</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s-AR" sz="4800" dirty="0" smtClean="0"/>
              <a:t>¿Continuará el descenso de la desigualdad en el futuro?</a:t>
            </a:r>
            <a:r>
              <a:rPr lang="en-US" sz="4800" dirty="0" smtClean="0"/>
              <a:t/>
            </a:r>
            <a:br>
              <a:rPr lang="en-US" sz="4800" dirty="0" smtClean="0"/>
            </a:br>
            <a:endParaRPr lang="en-US" sz="4800" dirty="0"/>
          </a:p>
        </p:txBody>
      </p:sp>
      <p:sp>
        <p:nvSpPr>
          <p:cNvPr id="3" name="Subtitle 2"/>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fld id="{F0199905-B910-433B-A8EE-6F7BD097F5F2}" type="slidenum">
              <a:rPr lang="es-MX" smtClean="0"/>
              <a:pPr/>
              <a:t>22</a:t>
            </a:fld>
            <a:endParaRPr lang="es-MX"/>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0"/>
            <a:ext cx="9144000" cy="5257800"/>
          </a:xfrm>
        </p:spPr>
        <p:txBody>
          <a:bodyPr>
            <a:normAutofit/>
          </a:bodyPr>
          <a:lstStyle/>
          <a:p>
            <a:endParaRPr lang="en-US" dirty="0" smtClean="0"/>
          </a:p>
          <a:p>
            <a:r>
              <a:rPr lang="es-AR" dirty="0" smtClean="0"/>
              <a:t>Latinoamérica sigue siendo la región más desigual</a:t>
            </a:r>
          </a:p>
          <a:p>
            <a:endParaRPr lang="es-AR" dirty="0" smtClean="0"/>
          </a:p>
          <a:p>
            <a:r>
              <a:rPr lang="en-US" dirty="0" err="1" smtClean="0"/>
              <a:t>Pol</a:t>
            </a:r>
            <a:r>
              <a:rPr lang="es-AR" dirty="0" err="1" smtClean="0"/>
              <a:t>ítica</a:t>
            </a:r>
            <a:r>
              <a:rPr lang="es-AR" dirty="0" smtClean="0"/>
              <a:t> fiscal: LA redistribuye poco.</a:t>
            </a:r>
          </a:p>
          <a:p>
            <a:endParaRPr lang="en-US" dirty="0" smtClean="0"/>
          </a:p>
          <a:p>
            <a:pPr lvl="1"/>
            <a:r>
              <a:rPr lang="en-US" dirty="0" smtClean="0"/>
              <a:t>El </a:t>
            </a:r>
            <a:r>
              <a:rPr lang="en-US" dirty="0" err="1" smtClean="0"/>
              <a:t>Gini</a:t>
            </a:r>
            <a:r>
              <a:rPr lang="en-US" dirty="0" smtClean="0"/>
              <a:t> antes de </a:t>
            </a:r>
            <a:r>
              <a:rPr lang="en-US" dirty="0" err="1" smtClean="0"/>
              <a:t>impuestos</a:t>
            </a:r>
            <a:r>
              <a:rPr lang="en-US" dirty="0" smtClean="0"/>
              <a:t> y </a:t>
            </a:r>
            <a:r>
              <a:rPr lang="en-US" dirty="0" err="1" smtClean="0"/>
              <a:t>transferencias</a:t>
            </a:r>
            <a:r>
              <a:rPr lang="en-US" dirty="0" smtClean="0"/>
              <a:t> </a:t>
            </a:r>
            <a:r>
              <a:rPr lang="en-US" dirty="0" err="1" smtClean="0"/>
              <a:t>es</a:t>
            </a:r>
            <a:r>
              <a:rPr lang="en-US" dirty="0" smtClean="0"/>
              <a:t> 33% mayor en LA </a:t>
            </a:r>
            <a:r>
              <a:rPr lang="en-US" dirty="0" err="1" smtClean="0"/>
              <a:t>que</a:t>
            </a:r>
            <a:r>
              <a:rPr lang="en-US" dirty="0" smtClean="0"/>
              <a:t> en 15 </a:t>
            </a:r>
            <a:r>
              <a:rPr lang="en-US" dirty="0" err="1" smtClean="0"/>
              <a:t>países</a:t>
            </a:r>
            <a:r>
              <a:rPr lang="en-US" dirty="0" smtClean="0"/>
              <a:t> </a:t>
            </a:r>
            <a:r>
              <a:rPr lang="en-US" dirty="0" err="1" smtClean="0"/>
              <a:t>europeos</a:t>
            </a:r>
            <a:endParaRPr lang="en-US" dirty="0" smtClean="0"/>
          </a:p>
          <a:p>
            <a:pPr lvl="1"/>
            <a:endParaRPr lang="en-US" dirty="0" smtClean="0"/>
          </a:p>
          <a:p>
            <a:pPr lvl="1"/>
            <a:r>
              <a:rPr lang="en-US" dirty="0" err="1" smtClean="0"/>
              <a:t>Después</a:t>
            </a:r>
            <a:r>
              <a:rPr lang="en-US" dirty="0" smtClean="0"/>
              <a:t> de </a:t>
            </a:r>
            <a:r>
              <a:rPr lang="en-US" dirty="0" err="1" smtClean="0"/>
              <a:t>impuestos</a:t>
            </a:r>
            <a:r>
              <a:rPr lang="en-US" dirty="0" smtClean="0"/>
              <a:t> y </a:t>
            </a:r>
            <a:r>
              <a:rPr lang="en-US" dirty="0" err="1" smtClean="0"/>
              <a:t>transferencias</a:t>
            </a:r>
            <a:r>
              <a:rPr lang="en-US" dirty="0" smtClean="0"/>
              <a:t> el </a:t>
            </a:r>
            <a:r>
              <a:rPr lang="en-US" dirty="0" err="1" smtClean="0"/>
              <a:t>Gini</a:t>
            </a:r>
            <a:r>
              <a:rPr lang="en-US" dirty="0" smtClean="0"/>
              <a:t> en LA </a:t>
            </a:r>
            <a:r>
              <a:rPr lang="en-US" dirty="0" err="1" smtClean="0"/>
              <a:t>es</a:t>
            </a:r>
            <a:r>
              <a:rPr lang="en-US" dirty="0" smtClean="0"/>
              <a:t> 60% mayor</a:t>
            </a:r>
            <a:endParaRPr lang="en-US" dirty="0"/>
          </a:p>
        </p:txBody>
      </p:sp>
      <p:sp>
        <p:nvSpPr>
          <p:cNvPr id="4" name="Slide Number Placeholder 3"/>
          <p:cNvSpPr>
            <a:spLocks noGrp="1"/>
          </p:cNvSpPr>
          <p:nvPr>
            <p:ph type="sldNum" sz="quarter" idx="12"/>
          </p:nvPr>
        </p:nvSpPr>
        <p:spPr/>
        <p:txBody>
          <a:bodyPr/>
          <a:lstStyle/>
          <a:p>
            <a:fld id="{D44A4457-FDB1-4F8C-86F4-C158D079D01D}" type="slidenum">
              <a:rPr lang="en-US" smtClean="0"/>
              <a:pPr/>
              <a:t>23</a:t>
            </a:fld>
            <a:endParaRPr lang="en-US"/>
          </a:p>
        </p:txBody>
      </p:sp>
      <p:sp>
        <p:nvSpPr>
          <p:cNvPr id="5" name="Title 4"/>
          <p:cNvSpPr>
            <a:spLocks noGrp="1"/>
          </p:cNvSpPr>
          <p:nvPr>
            <p:ph type="title"/>
          </p:nvPr>
        </p:nvSpPr>
        <p:spPr/>
        <p:txBody>
          <a:bodyPr>
            <a:normAutofit fontScale="90000"/>
          </a:bodyPr>
          <a:lstStyle/>
          <a:p>
            <a:r>
              <a:rPr lang="en-US" dirty="0" smtClean="0"/>
              <a:t>Sin embargo, </a:t>
            </a:r>
            <a:r>
              <a:rPr lang="en-US" dirty="0" err="1" smtClean="0"/>
              <a:t>aún</a:t>
            </a:r>
            <a:r>
              <a:rPr lang="en-US" dirty="0" smtClean="0"/>
              <a:t> </a:t>
            </a:r>
            <a:r>
              <a:rPr lang="en-US" dirty="0" err="1" smtClean="0"/>
              <a:t>después</a:t>
            </a:r>
            <a:r>
              <a:rPr lang="en-US" dirty="0" smtClean="0"/>
              <a:t> de la </a:t>
            </a:r>
            <a:r>
              <a:rPr lang="en-US" dirty="0" err="1" smtClean="0"/>
              <a:t>reducción</a:t>
            </a:r>
            <a:r>
              <a:rPr lang="en-US" dirty="0" smtClean="0"/>
              <a:t> de la </a:t>
            </a:r>
            <a:r>
              <a:rPr lang="en-US" dirty="0" err="1" smtClean="0"/>
              <a:t>desigualdad</a:t>
            </a:r>
            <a:r>
              <a:rPr lang="en-US" dirty="0" smtClean="0"/>
              <a:t>…</a:t>
            </a:r>
            <a:endParaRPr lang="en-US"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686800" cy="1252728"/>
          </a:xfrm>
        </p:spPr>
        <p:txBody>
          <a:bodyPr>
            <a:normAutofit fontScale="90000"/>
          </a:bodyPr>
          <a:lstStyle/>
          <a:p>
            <a:r>
              <a:rPr lang="es-AR" sz="4800" dirty="0" smtClean="0"/>
              <a:t>¿Continuará el descenso?</a:t>
            </a:r>
            <a:br>
              <a:rPr lang="es-AR" sz="4800" dirty="0" smtClean="0"/>
            </a:br>
            <a:r>
              <a:rPr lang="es-AR" sz="4800" dirty="0" smtClean="0"/>
              <a:t>Razones </a:t>
            </a:r>
            <a:r>
              <a:rPr lang="es-AR" sz="4800" dirty="0" smtClean="0"/>
              <a:t>para ser escépticos:</a:t>
            </a:r>
            <a:endParaRPr lang="en-US" dirty="0"/>
          </a:p>
        </p:txBody>
      </p:sp>
      <p:sp>
        <p:nvSpPr>
          <p:cNvPr id="3" name="Content Placeholder 2"/>
          <p:cNvSpPr>
            <a:spLocks noGrp="1"/>
          </p:cNvSpPr>
          <p:nvPr>
            <p:ph idx="1"/>
          </p:nvPr>
        </p:nvSpPr>
        <p:spPr>
          <a:xfrm>
            <a:off x="0" y="1628800"/>
            <a:ext cx="9144000" cy="5229200"/>
          </a:xfrm>
        </p:spPr>
        <p:txBody>
          <a:bodyPr>
            <a:normAutofit fontScale="77500" lnSpcReduction="20000"/>
          </a:bodyPr>
          <a:lstStyle/>
          <a:p>
            <a:r>
              <a:rPr lang="es-AR" sz="4800" b="1" dirty="0" smtClean="0"/>
              <a:t>Descenso de la brecha salarial entre trabajadores con alta y baja escolaridad se dio en parte por la expansión educativa.</a:t>
            </a:r>
          </a:p>
          <a:p>
            <a:endParaRPr lang="es-AR" sz="4800" b="1" dirty="0" smtClean="0"/>
          </a:p>
          <a:p>
            <a:r>
              <a:rPr lang="es-AR" sz="4800" b="1" dirty="0" smtClean="0"/>
              <a:t>En </a:t>
            </a:r>
            <a:r>
              <a:rPr lang="es-AR" sz="4800" b="1" dirty="0" smtClean="0"/>
              <a:t>la mayoría de los países el acceso a nivel de secundaria </a:t>
            </a:r>
            <a:r>
              <a:rPr lang="es-AR" sz="4800" b="1" dirty="0" smtClean="0"/>
              <a:t>es </a:t>
            </a:r>
            <a:r>
              <a:rPr lang="es-AR" sz="4800" b="1" dirty="0" smtClean="0"/>
              <a:t>todavía bajo, sobre todo para la población más pobre.  </a:t>
            </a:r>
            <a:endParaRPr lang="es-AR" sz="4800" b="1" dirty="0" smtClean="0"/>
          </a:p>
          <a:p>
            <a:endParaRPr lang="es-AR" sz="4800" b="1" dirty="0" smtClean="0"/>
          </a:p>
          <a:p>
            <a:r>
              <a:rPr lang="es-AR" sz="4800" b="1" dirty="0" smtClean="0"/>
              <a:t>La </a:t>
            </a:r>
            <a:r>
              <a:rPr lang="es-AR" sz="4800" b="1" dirty="0" smtClean="0"/>
              <a:t>calidad de la educación es baja y está distribuida de manera muy </a:t>
            </a:r>
            <a:r>
              <a:rPr lang="es-AR" sz="4800" b="1" dirty="0" smtClean="0"/>
              <a:t>desigual.</a:t>
            </a:r>
          </a:p>
          <a:p>
            <a:pPr lvl="1"/>
            <a:endParaRPr lang="es-AR" sz="3600" b="1" dirty="0" smtClean="0"/>
          </a:p>
        </p:txBody>
      </p:sp>
      <p:sp>
        <p:nvSpPr>
          <p:cNvPr id="4" name="Slide Number Placeholder 3"/>
          <p:cNvSpPr>
            <a:spLocks noGrp="1"/>
          </p:cNvSpPr>
          <p:nvPr>
            <p:ph type="sldNum" sz="quarter" idx="12"/>
          </p:nvPr>
        </p:nvSpPr>
        <p:spPr/>
        <p:txBody>
          <a:bodyPr/>
          <a:lstStyle/>
          <a:p>
            <a:fld id="{F0199905-B910-433B-A8EE-6F7BD097F5F2}" type="slidenum">
              <a:rPr lang="es-MX" smtClean="0"/>
              <a:pPr/>
              <a:t>24</a:t>
            </a:fld>
            <a:endParaRPr lang="es-MX"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F0199905-B910-433B-A8EE-6F7BD097F5F2}" type="slidenum">
              <a:rPr lang="es-MX" smtClean="0"/>
              <a:pPr/>
              <a:t>25</a:t>
            </a:fld>
            <a:endParaRPr lang="es-MX"/>
          </a:p>
        </p:txBody>
      </p:sp>
      <p:pic>
        <p:nvPicPr>
          <p:cNvPr id="53250" name="Picture 2"/>
          <p:cNvPicPr>
            <a:picLocks noChangeAspect="1" noChangeArrowheads="1"/>
          </p:cNvPicPr>
          <p:nvPr/>
        </p:nvPicPr>
        <p:blipFill>
          <a:blip r:embed="rId2" cstate="print"/>
          <a:srcRect/>
          <a:stretch>
            <a:fillRect/>
          </a:stretch>
        </p:blipFill>
        <p:spPr bwMode="auto">
          <a:xfrm>
            <a:off x="400050" y="785813"/>
            <a:ext cx="8343900" cy="5286375"/>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686800" cy="1252728"/>
          </a:xfrm>
        </p:spPr>
        <p:txBody>
          <a:bodyPr>
            <a:normAutofit/>
          </a:bodyPr>
          <a:lstStyle/>
          <a:p>
            <a:r>
              <a:rPr lang="es-AR" sz="4800" dirty="0" smtClean="0"/>
              <a:t>Razones para ser escépticos:</a:t>
            </a:r>
            <a:endParaRPr lang="en-US" dirty="0"/>
          </a:p>
        </p:txBody>
      </p:sp>
      <p:sp>
        <p:nvSpPr>
          <p:cNvPr id="3" name="Content Placeholder 2"/>
          <p:cNvSpPr>
            <a:spLocks noGrp="1"/>
          </p:cNvSpPr>
          <p:nvPr>
            <p:ph idx="1"/>
          </p:nvPr>
        </p:nvSpPr>
        <p:spPr>
          <a:xfrm>
            <a:off x="0" y="1628800"/>
            <a:ext cx="9144000" cy="5229200"/>
          </a:xfrm>
        </p:spPr>
        <p:txBody>
          <a:bodyPr>
            <a:normAutofit/>
          </a:bodyPr>
          <a:lstStyle/>
          <a:p>
            <a:r>
              <a:rPr lang="es-AR" sz="4800" b="1" dirty="0" smtClean="0"/>
              <a:t>En la mayoría de los países de Sudamérica, el espacio fiscal para redistribuir depende de que continúe la “buena suerte” de términos de intercambio favorables.</a:t>
            </a:r>
          </a:p>
          <a:p>
            <a:pPr lvl="1"/>
            <a:endParaRPr lang="es-AR" sz="3600" b="1" dirty="0" smtClean="0"/>
          </a:p>
        </p:txBody>
      </p:sp>
      <p:sp>
        <p:nvSpPr>
          <p:cNvPr id="4" name="Slide Number Placeholder 3"/>
          <p:cNvSpPr>
            <a:spLocks noGrp="1"/>
          </p:cNvSpPr>
          <p:nvPr>
            <p:ph type="sldNum" sz="quarter" idx="12"/>
          </p:nvPr>
        </p:nvSpPr>
        <p:spPr/>
        <p:txBody>
          <a:bodyPr/>
          <a:lstStyle/>
          <a:p>
            <a:fld id="{F0199905-B910-433B-A8EE-6F7BD097F5F2}" type="slidenum">
              <a:rPr lang="es-MX" smtClean="0"/>
              <a:pPr/>
              <a:t>26</a:t>
            </a:fld>
            <a:endParaRPr lang="es-MX"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686800" cy="1252728"/>
          </a:xfrm>
        </p:spPr>
        <p:txBody>
          <a:bodyPr>
            <a:normAutofit/>
          </a:bodyPr>
          <a:lstStyle/>
          <a:p>
            <a:r>
              <a:rPr lang="es-AR" sz="4800" dirty="0" smtClean="0"/>
              <a:t>Razones para ser escépticos:</a:t>
            </a:r>
            <a:endParaRPr lang="en-US" dirty="0"/>
          </a:p>
        </p:txBody>
      </p:sp>
      <p:sp>
        <p:nvSpPr>
          <p:cNvPr id="3" name="Content Placeholder 2"/>
          <p:cNvSpPr>
            <a:spLocks noGrp="1"/>
          </p:cNvSpPr>
          <p:nvPr>
            <p:ph idx="1"/>
          </p:nvPr>
        </p:nvSpPr>
        <p:spPr>
          <a:xfrm>
            <a:off x="0" y="1628800"/>
            <a:ext cx="9144000" cy="5229200"/>
          </a:xfrm>
        </p:spPr>
        <p:txBody>
          <a:bodyPr>
            <a:normAutofit/>
          </a:bodyPr>
          <a:lstStyle/>
          <a:p>
            <a:r>
              <a:rPr lang="es-AR" sz="4800" b="1" dirty="0" smtClean="0"/>
              <a:t>En algunos países la política redistributiva puede tener problemas de sustentabilidad </a:t>
            </a:r>
            <a:r>
              <a:rPr lang="es-AR" sz="4800" b="1" dirty="0" err="1" smtClean="0"/>
              <a:t>intertemporal</a:t>
            </a:r>
            <a:r>
              <a:rPr lang="es-AR" sz="4800" b="1" dirty="0" smtClean="0"/>
              <a:t>; por ejemplo, la moratoria previsional en Argentina.</a:t>
            </a:r>
            <a:endParaRPr lang="es-AR" sz="4800" b="1" dirty="0" smtClean="0"/>
          </a:p>
          <a:p>
            <a:pPr lvl="1"/>
            <a:endParaRPr lang="es-AR" sz="3600" b="1" dirty="0" smtClean="0"/>
          </a:p>
        </p:txBody>
      </p:sp>
      <p:sp>
        <p:nvSpPr>
          <p:cNvPr id="4" name="Slide Number Placeholder 3"/>
          <p:cNvSpPr>
            <a:spLocks noGrp="1"/>
          </p:cNvSpPr>
          <p:nvPr>
            <p:ph type="sldNum" sz="quarter" idx="12"/>
          </p:nvPr>
        </p:nvSpPr>
        <p:spPr/>
        <p:txBody>
          <a:bodyPr/>
          <a:lstStyle/>
          <a:p>
            <a:fld id="{F0199905-B910-433B-A8EE-6F7BD097F5F2}" type="slidenum">
              <a:rPr lang="es-MX" smtClean="0"/>
              <a:pPr/>
              <a:t>27</a:t>
            </a:fld>
            <a:endParaRPr lang="es-MX"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AR" dirty="0" smtClean="0"/>
              <a:t>En suma…	</a:t>
            </a:r>
            <a:endParaRPr lang="en-US" dirty="0"/>
          </a:p>
        </p:txBody>
      </p:sp>
      <p:sp>
        <p:nvSpPr>
          <p:cNvPr id="3" name="Content Placeholder 2"/>
          <p:cNvSpPr>
            <a:spLocks noGrp="1"/>
          </p:cNvSpPr>
          <p:nvPr>
            <p:ph idx="1"/>
          </p:nvPr>
        </p:nvSpPr>
        <p:spPr/>
        <p:txBody>
          <a:bodyPr>
            <a:normAutofit lnSpcReduction="10000"/>
          </a:bodyPr>
          <a:lstStyle/>
          <a:p>
            <a:r>
              <a:rPr lang="es-AR" dirty="0" smtClean="0"/>
              <a:t>El descenso de la desigualdad ha sido significativo y generalizado.</a:t>
            </a:r>
          </a:p>
          <a:p>
            <a:endParaRPr lang="es-AR" dirty="0" smtClean="0"/>
          </a:p>
          <a:p>
            <a:r>
              <a:rPr lang="es-AR" dirty="0" smtClean="0"/>
              <a:t>Sin embargo, existen razones para pensar que no continuará.</a:t>
            </a:r>
          </a:p>
          <a:p>
            <a:pPr lvl="1"/>
            <a:r>
              <a:rPr lang="es-AR" dirty="0" smtClean="0"/>
              <a:t>Falta de acceso a la educación post-básica de calidad.</a:t>
            </a:r>
          </a:p>
          <a:p>
            <a:pPr lvl="1"/>
            <a:r>
              <a:rPr lang="es-AR" dirty="0" smtClean="0"/>
              <a:t>Dependencia del auge de materias primas.</a:t>
            </a:r>
          </a:p>
          <a:p>
            <a:pPr lvl="1"/>
            <a:r>
              <a:rPr lang="es-AR" dirty="0" smtClean="0"/>
              <a:t>Límites a la sustentabilidad de ciertos esquemas redistributivos.</a:t>
            </a:r>
          </a:p>
          <a:p>
            <a:pPr lvl="1">
              <a:buNone/>
            </a:pPr>
            <a:endParaRPr lang="es-AR" dirty="0" smtClean="0"/>
          </a:p>
        </p:txBody>
      </p:sp>
      <p:sp>
        <p:nvSpPr>
          <p:cNvPr id="4" name="Slide Number Placeholder 3"/>
          <p:cNvSpPr>
            <a:spLocks noGrp="1"/>
          </p:cNvSpPr>
          <p:nvPr>
            <p:ph type="sldNum" sz="quarter" idx="12"/>
          </p:nvPr>
        </p:nvSpPr>
        <p:spPr/>
        <p:txBody>
          <a:bodyPr/>
          <a:lstStyle/>
          <a:p>
            <a:fld id="{F0199905-B910-433B-A8EE-6F7BD097F5F2}" type="slidenum">
              <a:rPr lang="es-MX" smtClean="0"/>
              <a:pPr/>
              <a:t>28</a:t>
            </a:fld>
            <a:endParaRPr lang="es-MX"/>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6130"/>
          </a:xfrm>
        </p:spPr>
        <p:txBody>
          <a:bodyPr>
            <a:normAutofit fontScale="90000"/>
          </a:bodyPr>
          <a:lstStyle/>
          <a:p>
            <a:r>
              <a:rPr lang="es-AR" dirty="0" smtClean="0"/>
              <a:t>Fuentes principales </a:t>
            </a:r>
            <a:r>
              <a:rPr lang="es-AR" dirty="0" smtClean="0"/>
              <a:t>de la presentación</a:t>
            </a:r>
            <a:endParaRPr lang="en-US" dirty="0"/>
          </a:p>
        </p:txBody>
      </p:sp>
      <p:sp>
        <p:nvSpPr>
          <p:cNvPr id="3" name="Content Placeholder 2"/>
          <p:cNvSpPr>
            <a:spLocks noGrp="1"/>
          </p:cNvSpPr>
          <p:nvPr>
            <p:ph idx="1"/>
          </p:nvPr>
        </p:nvSpPr>
        <p:spPr>
          <a:xfrm>
            <a:off x="0" y="1124744"/>
            <a:ext cx="9144000" cy="5733256"/>
          </a:xfrm>
        </p:spPr>
        <p:txBody>
          <a:bodyPr>
            <a:noAutofit/>
          </a:bodyPr>
          <a:lstStyle/>
          <a:p>
            <a:endParaRPr lang="es-AR" sz="1800" b="1" i="1" dirty="0" smtClean="0"/>
          </a:p>
          <a:p>
            <a:r>
              <a:rPr lang="es-AR" sz="2400" b="1" dirty="0" smtClean="0"/>
              <a:t>CEPAL . 2010a. </a:t>
            </a:r>
            <a:r>
              <a:rPr lang="es-AR" sz="2400" b="1" i="1" dirty="0" smtClean="0"/>
              <a:t>La hora de la igualdad</a:t>
            </a:r>
            <a:r>
              <a:rPr lang="es-AR" sz="2400" b="1" dirty="0" smtClean="0"/>
              <a:t>, Naciones Unidas, mayo, Santiago, Chile.</a:t>
            </a:r>
            <a:endParaRPr lang="en-US" sz="2400" b="1" dirty="0" smtClean="0"/>
          </a:p>
          <a:p>
            <a:r>
              <a:rPr lang="es-MX" sz="2400" b="1" dirty="0" err="1" smtClean="0"/>
              <a:t>Cornia</a:t>
            </a:r>
            <a:r>
              <a:rPr lang="es-MX" sz="2400" b="1" dirty="0" smtClean="0"/>
              <a:t>, Andrea </a:t>
            </a:r>
            <a:r>
              <a:rPr lang="es-MX" sz="2400" b="1" dirty="0" smtClean="0"/>
              <a:t>“</a:t>
            </a:r>
            <a:r>
              <a:rPr lang="en-US" sz="2400" b="1" dirty="0" smtClean="0"/>
              <a:t>Inequality </a:t>
            </a:r>
            <a:r>
              <a:rPr lang="en-US" sz="2400" b="1" dirty="0" smtClean="0"/>
              <a:t>trends and their </a:t>
            </a:r>
            <a:r>
              <a:rPr lang="en-US" sz="2400" b="1" dirty="0" smtClean="0"/>
              <a:t>determinants: Latin  America over 1990-2009” y </a:t>
            </a:r>
            <a:r>
              <a:rPr lang="en-US" sz="2400" b="1" dirty="0" err="1" smtClean="0"/>
              <a:t>otros</a:t>
            </a:r>
            <a:r>
              <a:rPr lang="en-US" sz="2400" b="1" dirty="0" smtClean="0"/>
              <a:t> </a:t>
            </a:r>
            <a:r>
              <a:rPr lang="en-US" sz="2400" b="1" dirty="0" err="1" smtClean="0"/>
              <a:t>documentos</a:t>
            </a:r>
            <a:r>
              <a:rPr lang="en-US" sz="2400" b="1" dirty="0" smtClean="0"/>
              <a:t> </a:t>
            </a:r>
            <a:r>
              <a:rPr lang="en-US" sz="2400" b="1" dirty="0" err="1" smtClean="0"/>
              <a:t>Proyecto</a:t>
            </a:r>
            <a:r>
              <a:rPr lang="en-US" sz="2400" b="1" dirty="0" smtClean="0"/>
              <a:t>  WIDER </a:t>
            </a:r>
            <a:r>
              <a:rPr lang="en-US" sz="2400" b="1" i="1" dirty="0" smtClean="0"/>
              <a:t>The New Policy </a:t>
            </a:r>
            <a:r>
              <a:rPr lang="en-US" sz="2400" b="1" i="1" dirty="0" smtClean="0"/>
              <a:t>Model</a:t>
            </a:r>
            <a:r>
              <a:rPr lang="en-US" sz="2400" b="1" i="1" dirty="0" smtClean="0"/>
              <a:t>, Inequality and </a:t>
            </a:r>
            <a:r>
              <a:rPr lang="en-US" sz="2400" b="1" i="1" dirty="0" smtClean="0"/>
              <a:t>Poverty </a:t>
            </a:r>
            <a:r>
              <a:rPr lang="en-US" sz="2400" b="1" i="1" dirty="0" smtClean="0"/>
              <a:t>in  </a:t>
            </a:r>
            <a:r>
              <a:rPr lang="en-US" sz="2400" b="1" i="1" dirty="0" smtClean="0"/>
              <a:t>Latin America</a:t>
            </a:r>
            <a:r>
              <a:rPr lang="en-US" sz="2400" b="1" i="1" dirty="0" smtClean="0"/>
              <a:t>: </a:t>
            </a:r>
            <a:r>
              <a:rPr lang="en-US" sz="2400" b="1" i="1" dirty="0" smtClean="0"/>
              <a:t>Evidence </a:t>
            </a:r>
            <a:r>
              <a:rPr lang="en-US" sz="2400" b="1" i="1" dirty="0" smtClean="0"/>
              <a:t>from the Last Decade </a:t>
            </a:r>
            <a:r>
              <a:rPr lang="en-US" sz="2400" b="1" i="1" dirty="0" smtClean="0"/>
              <a:t>and Prospects for </a:t>
            </a:r>
            <a:r>
              <a:rPr lang="en-US" sz="2400" b="1" i="1" dirty="0" smtClean="0"/>
              <a:t>the </a:t>
            </a:r>
            <a:r>
              <a:rPr lang="en-US" sz="2400" b="1" i="1" dirty="0" smtClean="0"/>
              <a:t>	Future</a:t>
            </a:r>
            <a:r>
              <a:rPr lang="en-US" sz="2400" b="1" dirty="0" smtClean="0"/>
              <a:t>, </a:t>
            </a:r>
            <a:r>
              <a:rPr lang="en-US" sz="2400" b="1" dirty="0" err="1" smtClean="0"/>
              <a:t>coord</a:t>
            </a:r>
            <a:r>
              <a:rPr lang="en-US" sz="2400" b="1" dirty="0" smtClean="0"/>
              <a:t>. Andrea </a:t>
            </a:r>
            <a:r>
              <a:rPr lang="en-US" sz="2400" b="1" dirty="0" err="1" smtClean="0"/>
              <a:t>Cornia</a:t>
            </a:r>
            <a:r>
              <a:rPr lang="en-US" sz="2400" b="1" dirty="0" smtClean="0"/>
              <a:t>.</a:t>
            </a:r>
            <a:endParaRPr lang="es-MX" sz="2400" b="1" dirty="0" smtClean="0"/>
          </a:p>
          <a:p>
            <a:r>
              <a:rPr lang="en-US" sz="2400" b="1" dirty="0" err="1" smtClean="0"/>
              <a:t>Gasparini</a:t>
            </a:r>
            <a:r>
              <a:rPr lang="en-US" sz="2400" b="1" dirty="0" smtClean="0"/>
              <a:t>, L., Cruces, G. and </a:t>
            </a:r>
            <a:r>
              <a:rPr lang="en-US" sz="2400" b="1" dirty="0" err="1" smtClean="0"/>
              <a:t>Tornarolli</a:t>
            </a:r>
            <a:r>
              <a:rPr lang="en-US" sz="2400" b="1" dirty="0" smtClean="0"/>
              <a:t>, L. (2011). “Recent trends in income </a:t>
            </a:r>
            <a:r>
              <a:rPr lang="en-US" sz="2400" b="1" dirty="0" smtClean="0"/>
              <a:t>inequality </a:t>
            </a:r>
            <a:r>
              <a:rPr lang="it-IT" sz="2400" b="1" dirty="0" smtClean="0"/>
              <a:t>in </a:t>
            </a:r>
            <a:r>
              <a:rPr lang="it-IT" sz="2400" b="1" dirty="0" smtClean="0"/>
              <a:t>Latin America”. </a:t>
            </a:r>
            <a:r>
              <a:rPr lang="it-IT" sz="2400" b="1" i="1" dirty="0" smtClean="0"/>
              <a:t>Economia 10 (2), 147-201, Spring, 2011. </a:t>
            </a:r>
            <a:endParaRPr lang="it-IT" sz="2400" b="1" i="1" dirty="0" smtClean="0"/>
          </a:p>
          <a:p>
            <a:r>
              <a:rPr lang="es-MX" sz="2400" b="1" dirty="0" smtClean="0"/>
              <a:t>López-Calva, Luis F. </a:t>
            </a:r>
            <a:r>
              <a:rPr lang="es-MX" sz="2400" b="1" dirty="0"/>
              <a:t>and Nora </a:t>
            </a:r>
            <a:r>
              <a:rPr lang="es-MX" sz="2400" b="1" dirty="0" err="1"/>
              <a:t>Lustig</a:t>
            </a:r>
            <a:r>
              <a:rPr lang="es-MX" sz="2400" b="1" dirty="0" smtClean="0"/>
              <a:t>, </a:t>
            </a:r>
            <a:r>
              <a:rPr lang="es-MX" sz="2400" b="1" dirty="0" err="1" smtClean="0"/>
              <a:t>editors</a:t>
            </a:r>
            <a:r>
              <a:rPr lang="es-MX" sz="2400" b="1" dirty="0" smtClean="0"/>
              <a:t>, </a:t>
            </a:r>
            <a:r>
              <a:rPr lang="es-AR" sz="2400" b="1" i="1" dirty="0" err="1" smtClean="0"/>
              <a:t>Declining</a:t>
            </a:r>
            <a:r>
              <a:rPr lang="es-AR" sz="2400" b="1" i="1" dirty="0" smtClean="0"/>
              <a:t>  </a:t>
            </a:r>
            <a:r>
              <a:rPr lang="es-AR" sz="2400" b="1" i="1" dirty="0" err="1" smtClean="0"/>
              <a:t>Inequality</a:t>
            </a:r>
            <a:r>
              <a:rPr lang="es-AR" sz="2400" b="1" i="1" dirty="0" smtClean="0"/>
              <a:t> </a:t>
            </a:r>
            <a:r>
              <a:rPr lang="es-AR" sz="2400" b="1" i="1" dirty="0" smtClean="0"/>
              <a:t>in </a:t>
            </a:r>
            <a:r>
              <a:rPr lang="es-AR" sz="2400" b="1" i="1" dirty="0" err="1" smtClean="0"/>
              <a:t>Latin</a:t>
            </a:r>
            <a:r>
              <a:rPr lang="es-AR" sz="2400" b="1" i="1" dirty="0" smtClean="0"/>
              <a:t> </a:t>
            </a:r>
            <a:r>
              <a:rPr lang="es-AR" sz="2400" b="1" i="1" dirty="0" err="1" smtClean="0"/>
              <a:t>America</a:t>
            </a:r>
            <a:r>
              <a:rPr lang="es-AR" sz="2400" b="1" i="1" dirty="0" smtClean="0"/>
              <a:t>: A </a:t>
            </a:r>
            <a:r>
              <a:rPr lang="es-AR" sz="2400" b="1" i="1" dirty="0" err="1" smtClean="0"/>
              <a:t>Decade</a:t>
            </a:r>
            <a:r>
              <a:rPr lang="es-AR" sz="2400" b="1" i="1" dirty="0" smtClean="0"/>
              <a:t> of </a:t>
            </a:r>
            <a:r>
              <a:rPr lang="es-AR" sz="2400" b="1" i="1" dirty="0" err="1" smtClean="0"/>
              <a:t>Progress</a:t>
            </a:r>
            <a:r>
              <a:rPr lang="es-AR" sz="2400" b="1" i="1" dirty="0" smtClean="0"/>
              <a:t>? </a:t>
            </a:r>
            <a:r>
              <a:rPr lang="es-MX" sz="2400" b="1" dirty="0" smtClean="0"/>
              <a:t>Brookings </a:t>
            </a:r>
            <a:r>
              <a:rPr lang="es-MX" sz="2400" b="1" dirty="0" err="1" smtClean="0"/>
              <a:t>Institution</a:t>
            </a:r>
            <a:r>
              <a:rPr lang="es-MX" sz="2400" b="1" dirty="0" smtClean="0"/>
              <a:t> </a:t>
            </a:r>
            <a:r>
              <a:rPr lang="es-MX" sz="2400" b="1" dirty="0"/>
              <a:t>and UNDP, </a:t>
            </a:r>
            <a:r>
              <a:rPr lang="es-MX" sz="2400" b="1" dirty="0" smtClean="0"/>
              <a:t>2010. </a:t>
            </a:r>
            <a:r>
              <a:rPr lang="es-MX" sz="2400" b="1" dirty="0" smtClean="0"/>
              <a:t>(Castellano</a:t>
            </a:r>
            <a:r>
              <a:rPr lang="es-MX" sz="2400" b="1" dirty="0" smtClean="0"/>
              <a:t>, Fondo </a:t>
            </a:r>
            <a:r>
              <a:rPr lang="es-MX" sz="2400" b="1" dirty="0"/>
              <a:t>de </a:t>
            </a:r>
            <a:r>
              <a:rPr lang="es-MX" sz="2400" b="1" dirty="0" smtClean="0"/>
              <a:t>Cultura Económica, en imprenta).</a:t>
            </a:r>
          </a:p>
          <a:p>
            <a:endParaRPr lang="es-MX" sz="2400" b="1" dirty="0" smtClean="0"/>
          </a:p>
          <a:p>
            <a:endParaRPr lang="es-MX" sz="2400" b="1" dirty="0" smtClean="0"/>
          </a:p>
          <a:p>
            <a:endParaRPr lang="es-MX" sz="1800" b="1" dirty="0" smtClean="0"/>
          </a:p>
          <a:p>
            <a:pPr>
              <a:buNone/>
            </a:pPr>
            <a:endParaRPr lang="es-MX" sz="1800" b="1" dirty="0" smtClean="0"/>
          </a:p>
        </p:txBody>
      </p:sp>
      <p:sp>
        <p:nvSpPr>
          <p:cNvPr id="4" name="Slide Number Placeholder 3"/>
          <p:cNvSpPr>
            <a:spLocks noGrp="1"/>
          </p:cNvSpPr>
          <p:nvPr>
            <p:ph type="sldNum" sz="quarter" idx="12"/>
          </p:nvPr>
        </p:nvSpPr>
        <p:spPr/>
        <p:txBody>
          <a:bodyPr/>
          <a:lstStyle/>
          <a:p>
            <a:fld id="{F0199905-B910-433B-A8EE-6F7BD097F5F2}" type="slidenum">
              <a:rPr lang="es-MX" smtClean="0"/>
              <a:pPr/>
              <a:t>29</a:t>
            </a:fld>
            <a:endParaRPr lang="es-MX"/>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AR" dirty="0" smtClean="0"/>
              <a:t>Indicadores para medir desigualdad</a:t>
            </a:r>
            <a:endParaRPr lang="en-US" dirty="0"/>
          </a:p>
        </p:txBody>
      </p:sp>
      <p:sp>
        <p:nvSpPr>
          <p:cNvPr id="3" name="Content Placeholder 2"/>
          <p:cNvSpPr>
            <a:spLocks noGrp="1"/>
          </p:cNvSpPr>
          <p:nvPr>
            <p:ph idx="1"/>
          </p:nvPr>
        </p:nvSpPr>
        <p:spPr>
          <a:xfrm>
            <a:off x="0" y="1412776"/>
            <a:ext cx="9144000" cy="5445223"/>
          </a:xfrm>
        </p:spPr>
        <p:txBody>
          <a:bodyPr>
            <a:normAutofit fontScale="92500" lnSpcReduction="10000"/>
          </a:bodyPr>
          <a:lstStyle/>
          <a:p>
            <a:endParaRPr lang="es-AR" b="1" dirty="0" smtClean="0"/>
          </a:p>
          <a:p>
            <a:r>
              <a:rPr lang="es-AR" b="1" dirty="0" smtClean="0"/>
              <a:t>C</a:t>
            </a:r>
            <a:r>
              <a:rPr lang="es-AR" b="1" dirty="0" smtClean="0"/>
              <a:t>oeficiente de </a:t>
            </a:r>
            <a:r>
              <a:rPr lang="es-AR" b="1" dirty="0" err="1" smtClean="0"/>
              <a:t>Gini</a:t>
            </a:r>
            <a:r>
              <a:rPr lang="es-AR" b="1" dirty="0" smtClean="0"/>
              <a:t>.</a:t>
            </a:r>
            <a:endParaRPr lang="es-AR" b="1" dirty="0" smtClean="0"/>
          </a:p>
          <a:p>
            <a:endParaRPr lang="es-AR" b="1" dirty="0" smtClean="0"/>
          </a:p>
          <a:p>
            <a:r>
              <a:rPr lang="es-AR" b="1" dirty="0" err="1" smtClean="0"/>
              <a:t>Gini</a:t>
            </a:r>
            <a:r>
              <a:rPr lang="es-AR" b="1" dirty="0" smtClean="0"/>
              <a:t> puede adquirir valores entre cero y la unidad, y cuanto más cercano a cero (unidad), menor (mayor) es el grado de desigualdad.</a:t>
            </a:r>
          </a:p>
          <a:p>
            <a:endParaRPr lang="es-AR" b="1" dirty="0" smtClean="0"/>
          </a:p>
          <a:p>
            <a:r>
              <a:rPr lang="es-AR" b="1" dirty="0" smtClean="0"/>
              <a:t>Fuente de información: Base de datos en el CEDLAS, Universidad de La Plata: </a:t>
            </a:r>
            <a:r>
              <a:rPr lang="es-ES" b="1" dirty="0" smtClean="0"/>
              <a:t>SEDLAC </a:t>
            </a:r>
            <a:r>
              <a:rPr lang="es-ES" b="1" dirty="0" smtClean="0"/>
              <a:t>(CEDLAS y Banco Mundial), Marzo 2011 (http://sedlac.econo.unlp.edu.ar/eng/) para los países de América Latina</a:t>
            </a:r>
            <a:endParaRPr lang="en-US" b="1" dirty="0"/>
          </a:p>
        </p:txBody>
      </p:sp>
      <p:sp>
        <p:nvSpPr>
          <p:cNvPr id="4" name="Slide Number Placeholder 3"/>
          <p:cNvSpPr>
            <a:spLocks noGrp="1"/>
          </p:cNvSpPr>
          <p:nvPr>
            <p:ph type="sldNum" sz="quarter" idx="12"/>
          </p:nvPr>
        </p:nvSpPr>
        <p:spPr/>
        <p:txBody>
          <a:bodyPr/>
          <a:lstStyle/>
          <a:p>
            <a:fld id="{F0199905-B910-433B-A8EE-6F7BD097F5F2}" type="slidenum">
              <a:rPr lang="es-MX" smtClean="0"/>
              <a:pPr/>
              <a:t>3</a:t>
            </a:fld>
            <a:endParaRPr lang="es-MX"/>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6130"/>
          </a:xfrm>
        </p:spPr>
        <p:txBody>
          <a:bodyPr>
            <a:normAutofit fontScale="90000"/>
          </a:bodyPr>
          <a:lstStyle/>
          <a:p>
            <a:r>
              <a:rPr lang="es-AR" dirty="0" smtClean="0"/>
              <a:t>Fuentes principales </a:t>
            </a:r>
            <a:r>
              <a:rPr lang="es-AR" dirty="0" smtClean="0"/>
              <a:t>de la presentación</a:t>
            </a:r>
            <a:endParaRPr lang="en-US" dirty="0"/>
          </a:p>
        </p:txBody>
      </p:sp>
      <p:sp>
        <p:nvSpPr>
          <p:cNvPr id="3" name="Content Placeholder 2"/>
          <p:cNvSpPr>
            <a:spLocks noGrp="1"/>
          </p:cNvSpPr>
          <p:nvPr>
            <p:ph idx="1"/>
          </p:nvPr>
        </p:nvSpPr>
        <p:spPr>
          <a:xfrm>
            <a:off x="0" y="1124744"/>
            <a:ext cx="9144000" cy="5733256"/>
          </a:xfrm>
        </p:spPr>
        <p:txBody>
          <a:bodyPr>
            <a:noAutofit/>
          </a:bodyPr>
          <a:lstStyle/>
          <a:p>
            <a:endParaRPr lang="es-AR" sz="2200" b="1" i="1" dirty="0" smtClean="0"/>
          </a:p>
          <a:p>
            <a:endParaRPr lang="es-AR" sz="2200" b="1" dirty="0" smtClean="0"/>
          </a:p>
          <a:p>
            <a:r>
              <a:rPr lang="es-AR" sz="2200" b="1" dirty="0" smtClean="0"/>
              <a:t>UNDP</a:t>
            </a:r>
            <a:r>
              <a:rPr lang="es-AR" sz="2200" b="1" dirty="0" smtClean="0"/>
              <a:t>. 2010. </a:t>
            </a:r>
            <a:r>
              <a:rPr lang="en-US" sz="2200" b="1" dirty="0" smtClean="0"/>
              <a:t>“Acting on the Future: Breaking the Intergenerational Transmission of Inequality.” </a:t>
            </a:r>
            <a:r>
              <a:rPr lang="en-US" sz="2200" b="1" i="1" dirty="0" smtClean="0"/>
              <a:t>Regional Human Development Report for Latin America and the Caribbean</a:t>
            </a:r>
            <a:r>
              <a:rPr lang="en-US" sz="2200" b="1" dirty="0" smtClean="0"/>
              <a:t>, United Nations Development Program, Regional Bureau of Latin America and the Caribbean.</a:t>
            </a:r>
          </a:p>
          <a:p>
            <a:endParaRPr lang="es-MX" sz="2200" b="1" dirty="0" smtClean="0"/>
          </a:p>
          <a:p>
            <a:r>
              <a:rPr lang="es-MX" sz="2200" b="1" dirty="0" err="1" smtClean="0"/>
              <a:t>Lustig</a:t>
            </a:r>
            <a:r>
              <a:rPr lang="es-MX" sz="2200" b="1" dirty="0" smtClean="0"/>
              <a:t>, N. (</a:t>
            </a:r>
            <a:r>
              <a:rPr lang="es-MX" sz="2200" b="1" dirty="0" err="1" smtClean="0"/>
              <a:t>coordinator</a:t>
            </a:r>
            <a:r>
              <a:rPr lang="es-MX" sz="2200" b="1" dirty="0" smtClean="0"/>
              <a:t>) </a:t>
            </a:r>
            <a:r>
              <a:rPr lang="en-US" sz="2200" b="1" i="1" dirty="0" smtClean="0"/>
              <a:t>Assessing the Impact of Fiscal Policies on Inequality and Poverty in Latin America: </a:t>
            </a:r>
            <a:r>
              <a:rPr lang="es-AR" sz="2200" b="1" i="1" dirty="0" smtClean="0"/>
              <a:t>Argentina, Bolivia, </a:t>
            </a:r>
            <a:r>
              <a:rPr lang="es-AR" sz="2200" b="1" i="1" dirty="0" err="1" smtClean="0"/>
              <a:t>Brazil</a:t>
            </a:r>
            <a:r>
              <a:rPr lang="es-AR" sz="2200" b="1" i="1" dirty="0" smtClean="0"/>
              <a:t>, </a:t>
            </a:r>
            <a:r>
              <a:rPr lang="es-AR" sz="2200" b="1" i="1" dirty="0" err="1" smtClean="0"/>
              <a:t>Mexico</a:t>
            </a:r>
            <a:r>
              <a:rPr lang="es-AR" sz="2200" b="1" i="1" dirty="0" smtClean="0"/>
              <a:t> and </a:t>
            </a:r>
            <a:r>
              <a:rPr lang="es-AR" sz="2200" b="1" i="1" dirty="0" err="1" smtClean="0"/>
              <a:t>Peru</a:t>
            </a:r>
            <a:r>
              <a:rPr lang="es-AR" sz="2200" b="1" i="1" dirty="0" smtClean="0"/>
              <a:t>. </a:t>
            </a:r>
            <a:r>
              <a:rPr lang="es-AR" sz="2200" b="1" dirty="0" err="1" smtClean="0"/>
              <a:t>Background</a:t>
            </a:r>
            <a:r>
              <a:rPr lang="es-AR" sz="2200" b="1" dirty="0" smtClean="0"/>
              <a:t> </a:t>
            </a:r>
            <a:r>
              <a:rPr lang="es-AR" sz="2200" b="1" dirty="0" err="1" smtClean="0"/>
              <a:t>Paper</a:t>
            </a:r>
            <a:r>
              <a:rPr lang="es-AR" sz="2200" b="1" dirty="0" smtClean="0"/>
              <a:t> </a:t>
            </a:r>
            <a:r>
              <a:rPr lang="es-AR" sz="2200" b="1" dirty="0" err="1" smtClean="0"/>
              <a:t>for</a:t>
            </a:r>
            <a:r>
              <a:rPr lang="es-AR" sz="2200" b="1" dirty="0" smtClean="0"/>
              <a:t> </a:t>
            </a:r>
            <a:r>
              <a:rPr lang="es-AR" sz="2200" b="1" dirty="0" err="1" smtClean="0"/>
              <a:t>Corporacion</a:t>
            </a:r>
            <a:r>
              <a:rPr lang="es-AR" sz="2200" b="1" dirty="0" smtClean="0"/>
              <a:t> Andina de Fomento (CAF) </a:t>
            </a:r>
            <a:r>
              <a:rPr lang="es-ES" sz="2200" b="1" dirty="0" smtClean="0"/>
              <a:t>Reporte 2012 </a:t>
            </a:r>
            <a:r>
              <a:rPr lang="es-ES" sz="2200" b="1" i="1" dirty="0" smtClean="0"/>
              <a:t>Política Fiscal para el Desarrollo: Mejorando la Conexión entre Ingresos y Gastos, </a:t>
            </a:r>
            <a:r>
              <a:rPr lang="es-ES" sz="2200" b="1" dirty="0" smtClean="0"/>
              <a:t> </a:t>
            </a:r>
            <a:r>
              <a:rPr lang="en-US" sz="2200" b="1" dirty="0" smtClean="0"/>
              <a:t>September 2011.</a:t>
            </a:r>
            <a:endParaRPr lang="es-MX" sz="2200" b="1" dirty="0" smtClean="0"/>
          </a:p>
          <a:p>
            <a:endParaRPr lang="es-MX" sz="2200" b="1" dirty="0" smtClean="0"/>
          </a:p>
          <a:p>
            <a:r>
              <a:rPr lang="es-MX" sz="2200" b="1" dirty="0" err="1" smtClean="0"/>
              <a:t>Pessino</a:t>
            </a:r>
            <a:r>
              <a:rPr lang="es-MX" sz="2200" b="1" dirty="0" smtClean="0"/>
              <a:t>, Carola “Fiscal </a:t>
            </a:r>
            <a:r>
              <a:rPr lang="es-MX" sz="2200" b="1" dirty="0" err="1" smtClean="0"/>
              <a:t>Policies</a:t>
            </a:r>
            <a:r>
              <a:rPr lang="es-MX" sz="2200" b="1" dirty="0" smtClean="0"/>
              <a:t>, </a:t>
            </a:r>
            <a:r>
              <a:rPr lang="es-MX" sz="2200" b="1" dirty="0" err="1" smtClean="0"/>
              <a:t>Poverty</a:t>
            </a:r>
            <a:r>
              <a:rPr lang="es-MX" sz="2200" b="1" dirty="0" smtClean="0"/>
              <a:t> and </a:t>
            </a:r>
            <a:r>
              <a:rPr lang="es-MX" sz="2200" b="1" dirty="0" err="1" smtClean="0"/>
              <a:t>Inequality</a:t>
            </a:r>
            <a:r>
              <a:rPr lang="es-MX" sz="2200" b="1" dirty="0" smtClean="0"/>
              <a:t> in Argentina,” </a:t>
            </a:r>
            <a:r>
              <a:rPr lang="es-MX" sz="2200" b="1" dirty="0" err="1" smtClean="0"/>
              <a:t>background</a:t>
            </a:r>
            <a:r>
              <a:rPr lang="es-MX" sz="2200" b="1" dirty="0" smtClean="0"/>
              <a:t> </a:t>
            </a:r>
            <a:r>
              <a:rPr lang="es-MX" sz="2200" b="1" dirty="0" err="1" smtClean="0"/>
              <a:t>paper</a:t>
            </a:r>
            <a:r>
              <a:rPr lang="es-MX" sz="2200" b="1" dirty="0" smtClean="0"/>
              <a:t> </a:t>
            </a:r>
            <a:r>
              <a:rPr lang="es-MX" sz="2200" b="1" dirty="0" err="1" smtClean="0"/>
              <a:t>for</a:t>
            </a:r>
            <a:r>
              <a:rPr lang="es-MX" sz="2200" b="1" dirty="0" smtClean="0"/>
              <a:t> </a:t>
            </a:r>
            <a:r>
              <a:rPr lang="es-MX" sz="2200" b="1" i="1" dirty="0" err="1" smtClean="0"/>
              <a:t>Commitment</a:t>
            </a:r>
            <a:r>
              <a:rPr lang="es-MX" sz="2200" b="1" i="1" dirty="0" smtClean="0"/>
              <a:t> </a:t>
            </a:r>
            <a:r>
              <a:rPr lang="es-MX" sz="2200" b="1" i="1" dirty="0" err="1" smtClean="0"/>
              <a:t>to</a:t>
            </a:r>
            <a:r>
              <a:rPr lang="es-MX" sz="2200" b="1" i="1" dirty="0" smtClean="0"/>
              <a:t> </a:t>
            </a:r>
            <a:r>
              <a:rPr lang="es-MX" sz="2200" b="1" i="1" dirty="0" err="1" smtClean="0"/>
              <a:t>Equity</a:t>
            </a:r>
            <a:r>
              <a:rPr lang="es-MX" sz="2200" b="1" i="1" dirty="0" smtClean="0"/>
              <a:t> 	Project </a:t>
            </a:r>
            <a:r>
              <a:rPr lang="es-MX" sz="2200" b="1" dirty="0" err="1" smtClean="0"/>
              <a:t>coordinated</a:t>
            </a:r>
            <a:r>
              <a:rPr lang="es-MX" sz="2200" b="1" dirty="0" smtClean="0"/>
              <a:t> </a:t>
            </a:r>
            <a:r>
              <a:rPr lang="es-MX" sz="2200" b="1" dirty="0" err="1" smtClean="0"/>
              <a:t>by</a:t>
            </a:r>
            <a:r>
              <a:rPr lang="es-MX" sz="2200" b="1" dirty="0" smtClean="0"/>
              <a:t> Nora </a:t>
            </a:r>
            <a:r>
              <a:rPr lang="es-MX" sz="2200" b="1" dirty="0" err="1" smtClean="0"/>
              <a:t>Lustig</a:t>
            </a:r>
            <a:r>
              <a:rPr lang="es-MX" sz="2200" b="1" dirty="0" smtClean="0"/>
              <a:t>; Inter-American Dialogue and Tulane </a:t>
            </a:r>
            <a:r>
              <a:rPr lang="es-MX" sz="2200" b="1" dirty="0" err="1" smtClean="0"/>
              <a:t>University</a:t>
            </a:r>
            <a:r>
              <a:rPr lang="es-MX" sz="2200" b="1" dirty="0" smtClean="0"/>
              <a:t>.</a:t>
            </a:r>
          </a:p>
          <a:p>
            <a:endParaRPr lang="es-MX" sz="2200" b="1" dirty="0" smtClean="0"/>
          </a:p>
          <a:p>
            <a:endParaRPr lang="es-MX" sz="2200" b="1" dirty="0" smtClean="0"/>
          </a:p>
          <a:p>
            <a:pPr>
              <a:buNone/>
            </a:pPr>
            <a:endParaRPr lang="es-MX" sz="2200" b="1" dirty="0" smtClean="0"/>
          </a:p>
        </p:txBody>
      </p:sp>
      <p:sp>
        <p:nvSpPr>
          <p:cNvPr id="4" name="Slide Number Placeholder 3"/>
          <p:cNvSpPr>
            <a:spLocks noGrp="1"/>
          </p:cNvSpPr>
          <p:nvPr>
            <p:ph type="sldNum" sz="quarter" idx="12"/>
          </p:nvPr>
        </p:nvSpPr>
        <p:spPr/>
        <p:txBody>
          <a:bodyPr/>
          <a:lstStyle/>
          <a:p>
            <a:fld id="{F0199905-B910-433B-A8EE-6F7BD097F5F2}" type="slidenum">
              <a:rPr lang="es-MX" smtClean="0"/>
              <a:pPr/>
              <a:t>30</a:t>
            </a:fld>
            <a:endParaRPr lang="es-MX"/>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eaLnBrk="1" fontAlgn="auto" hangingPunct="1">
              <a:spcAft>
                <a:spcPts val="0"/>
              </a:spcAft>
              <a:defRPr/>
            </a:pPr>
            <a:r>
              <a:rPr lang="en-US" dirty="0" smtClean="0"/>
              <a:t>MUCHAS </a:t>
            </a:r>
            <a:r>
              <a:rPr lang="en-US" dirty="0" smtClean="0">
                <a:solidFill>
                  <a:schemeClr val="accent1">
                    <a:satMod val="150000"/>
                  </a:schemeClr>
                </a:solidFill>
              </a:rPr>
              <a:t>GRACIAS</a:t>
            </a:r>
            <a:endParaRPr lang="en-US" dirty="0">
              <a:solidFill>
                <a:schemeClr val="accent1">
                  <a:satMod val="150000"/>
                </a:schemeClr>
              </a:solidFill>
            </a:endParaRPr>
          </a:p>
        </p:txBody>
      </p:sp>
      <p:sp>
        <p:nvSpPr>
          <p:cNvPr id="5" name="Slide Number Placeholder 4"/>
          <p:cNvSpPr>
            <a:spLocks noGrp="1"/>
          </p:cNvSpPr>
          <p:nvPr>
            <p:ph type="sldNum" sz="quarter" idx="12"/>
          </p:nvPr>
        </p:nvSpPr>
        <p:spPr/>
        <p:txBody>
          <a:bodyPr/>
          <a:lstStyle/>
          <a:p>
            <a:pPr>
              <a:defRPr/>
            </a:pPr>
            <a:fld id="{3CEE644D-B872-4299-A9A4-78AA8A961ACF}" type="slidenum">
              <a:rPr lang="en-US"/>
              <a:pPr>
                <a:defRPr/>
              </a:pPr>
              <a:t>31</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s-AR" dirty="0" smtClean="0"/>
              <a:t>La desigualdad de AL en perspectiva</a:t>
            </a:r>
            <a:br>
              <a:rPr lang="es-AR" dirty="0" smtClean="0"/>
            </a:br>
            <a:endParaRPr lang="en-US" dirty="0"/>
          </a:p>
        </p:txBody>
      </p:sp>
      <p:sp>
        <p:nvSpPr>
          <p:cNvPr id="3" name="Subtitle 2"/>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fld id="{F0199905-B910-433B-A8EE-6F7BD097F5F2}" type="slidenum">
              <a:rPr lang="es-MX" smtClean="0"/>
              <a:pPr/>
              <a:t>4</a:t>
            </a:fld>
            <a:endParaRPr lang="es-MX"/>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AR" dirty="0" smtClean="0"/>
              <a:t>América Latina, la región más desigual </a:t>
            </a:r>
            <a:r>
              <a:rPr lang="es-AR" sz="4000" dirty="0" smtClean="0"/>
              <a:t>(coeficiente de </a:t>
            </a:r>
            <a:r>
              <a:rPr lang="es-AR" sz="4000" dirty="0" err="1" smtClean="0"/>
              <a:t>Gini</a:t>
            </a:r>
            <a:r>
              <a:rPr lang="es-AR" sz="4000" dirty="0" smtClean="0"/>
              <a:t> circa </a:t>
            </a:r>
            <a:r>
              <a:rPr lang="es-AR" sz="4000" dirty="0" smtClean="0"/>
              <a:t>2004)</a:t>
            </a:r>
            <a:endParaRPr lang="en-US" sz="4000" dirty="0"/>
          </a:p>
        </p:txBody>
      </p:sp>
      <p:pic>
        <p:nvPicPr>
          <p:cNvPr id="4" name="Picture 1"/>
          <p:cNvPicPr>
            <a:picLocks noGrp="1" noChangeAspect="1" noChangeArrowheads="1"/>
          </p:cNvPicPr>
          <p:nvPr>
            <p:ph idx="1"/>
          </p:nvPr>
        </p:nvPicPr>
        <p:blipFill>
          <a:blip r:embed="rId2" cstate="print"/>
          <a:srcRect/>
          <a:stretch>
            <a:fillRect/>
          </a:stretch>
        </p:blipFill>
        <p:spPr bwMode="auto">
          <a:xfrm>
            <a:off x="395536" y="1579387"/>
            <a:ext cx="8424936" cy="5060099"/>
          </a:xfrm>
          <a:prstGeom prst="rect">
            <a:avLst/>
          </a:prstGeom>
          <a:noFill/>
          <a:ln w="9525">
            <a:noFill/>
            <a:miter lim="800000"/>
            <a:headEnd/>
            <a:tailEnd/>
          </a:ln>
        </p:spPr>
      </p:pic>
      <p:cxnSp>
        <p:nvCxnSpPr>
          <p:cNvPr id="5" name="Straight Arrow Connector 4"/>
          <p:cNvCxnSpPr/>
          <p:nvPr/>
        </p:nvCxnSpPr>
        <p:spPr>
          <a:xfrm>
            <a:off x="2267744" y="1268760"/>
            <a:ext cx="5832648" cy="93610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F0199905-B910-433B-A8EE-6F7BD097F5F2}" type="slidenum">
              <a:rPr lang="es-MX" smtClean="0"/>
              <a:pPr/>
              <a:t>5</a:t>
            </a:fld>
            <a:endParaRPr lang="es-MX"/>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28800"/>
          </a:xfrm>
        </p:spPr>
        <p:txBody>
          <a:bodyPr>
            <a:noAutofit/>
          </a:bodyPr>
          <a:lstStyle/>
          <a:p>
            <a:r>
              <a:rPr lang="es-AR" sz="3600" dirty="0" smtClean="0"/>
              <a:t>América Latina tiene un nivel de desigualdad </a:t>
            </a:r>
            <a:r>
              <a:rPr lang="es-AR" sz="3600" dirty="0" smtClean="0"/>
              <a:t>“excesiva” </a:t>
            </a:r>
            <a:r>
              <a:rPr lang="es-AR" sz="3600" dirty="0" smtClean="0"/>
              <a:t>dado su consumo por habitante</a:t>
            </a:r>
            <a:endParaRPr lang="en-US" sz="3600" dirty="0"/>
          </a:p>
        </p:txBody>
      </p:sp>
      <p:sp>
        <p:nvSpPr>
          <p:cNvPr id="4" name="Slide Number Placeholder 3"/>
          <p:cNvSpPr>
            <a:spLocks noGrp="1"/>
          </p:cNvSpPr>
          <p:nvPr>
            <p:ph type="sldNum" sz="quarter" idx="12"/>
          </p:nvPr>
        </p:nvSpPr>
        <p:spPr/>
        <p:txBody>
          <a:bodyPr/>
          <a:lstStyle/>
          <a:p>
            <a:fld id="{F0199905-B910-433B-A8EE-6F7BD097F5F2}" type="slidenum">
              <a:rPr lang="es-MX" smtClean="0"/>
              <a:pPr/>
              <a:t>6</a:t>
            </a:fld>
            <a:endParaRPr lang="es-MX"/>
          </a:p>
        </p:txBody>
      </p:sp>
      <p:pic>
        <p:nvPicPr>
          <p:cNvPr id="5" name="Content Placeholder 4"/>
          <p:cNvPicPr>
            <a:picLocks noGrp="1"/>
          </p:cNvPicPr>
          <p:nvPr>
            <p:ph idx="1"/>
          </p:nvPr>
        </p:nvPicPr>
        <p:blipFill rotWithShape="1">
          <a:blip r:embed="rId2" cstate="print"/>
          <a:srcRect l="18323" t="30532" r="21763" b="16295"/>
          <a:stretch/>
        </p:blipFill>
        <p:spPr bwMode="auto">
          <a:xfrm>
            <a:off x="1229358" y="1774825"/>
            <a:ext cx="6685284" cy="4625975"/>
          </a:xfrm>
          <a:prstGeom prst="rect">
            <a:avLst/>
          </a:prstGeom>
          <a:ln>
            <a:noFill/>
          </a:ln>
          <a:extLst>
            <a:ext uri="{53640926-AAD7-44D8-BBD7-CCE9431645EC}">
              <a14:shadowObscured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a:ext>
          </a:extLst>
        </p:spPr>
      </p:pic>
      <p:sp>
        <p:nvSpPr>
          <p:cNvPr id="6" name="Oval 5"/>
          <p:cNvSpPr/>
          <p:nvPr/>
        </p:nvSpPr>
        <p:spPr>
          <a:xfrm>
            <a:off x="3275856" y="3645024"/>
            <a:ext cx="4536504" cy="194421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772816"/>
          </a:xfrm>
        </p:spPr>
        <p:txBody>
          <a:bodyPr>
            <a:normAutofit/>
          </a:bodyPr>
          <a:lstStyle/>
          <a:p>
            <a:r>
              <a:rPr lang="es-AR" sz="4000" dirty="0" smtClean="0"/>
              <a:t>Esto lleva a que AL tenga </a:t>
            </a:r>
            <a:r>
              <a:rPr lang="es-AR" sz="4000" dirty="0" smtClean="0"/>
              <a:t>un nivel de pobreza </a:t>
            </a:r>
            <a:r>
              <a:rPr lang="es-AR" sz="4000" dirty="0" smtClean="0"/>
              <a:t> </a:t>
            </a:r>
            <a:r>
              <a:rPr lang="es-AR" sz="4000" dirty="0" smtClean="0"/>
              <a:t>“</a:t>
            </a:r>
            <a:r>
              <a:rPr lang="es-AR" sz="4000" dirty="0" smtClean="0"/>
              <a:t>excesiva”  </a:t>
            </a:r>
            <a:endParaRPr lang="en-US" sz="4000" dirty="0"/>
          </a:p>
        </p:txBody>
      </p:sp>
      <p:sp>
        <p:nvSpPr>
          <p:cNvPr id="4" name="Slide Number Placeholder 3"/>
          <p:cNvSpPr>
            <a:spLocks noGrp="1"/>
          </p:cNvSpPr>
          <p:nvPr>
            <p:ph type="sldNum" sz="quarter" idx="12"/>
          </p:nvPr>
        </p:nvSpPr>
        <p:spPr/>
        <p:txBody>
          <a:bodyPr/>
          <a:lstStyle/>
          <a:p>
            <a:fld id="{F0199905-B910-433B-A8EE-6F7BD097F5F2}" type="slidenum">
              <a:rPr lang="es-MX" smtClean="0"/>
              <a:pPr/>
              <a:t>7</a:t>
            </a:fld>
            <a:endParaRPr lang="es-MX"/>
          </a:p>
        </p:txBody>
      </p:sp>
      <p:sp>
        <p:nvSpPr>
          <p:cNvPr id="6" name="Oval 5"/>
          <p:cNvSpPr/>
          <p:nvPr/>
        </p:nvSpPr>
        <p:spPr>
          <a:xfrm>
            <a:off x="1907704" y="2852936"/>
            <a:ext cx="5760640" cy="144016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8"/>
          <p:cNvSpPr>
            <a:spLocks noGrp="1"/>
          </p:cNvSpPr>
          <p:nvPr>
            <p:ph idx="1"/>
          </p:nvPr>
        </p:nvSpPr>
        <p:spPr/>
        <p:txBody>
          <a:bodyPr/>
          <a:lstStyle/>
          <a:p>
            <a:endParaRPr lang="en-US"/>
          </a:p>
        </p:txBody>
      </p:sp>
      <p:pic>
        <p:nvPicPr>
          <p:cNvPr id="11" name="Picture 10"/>
          <p:cNvPicPr/>
          <p:nvPr/>
        </p:nvPicPr>
        <p:blipFill rotWithShape="1">
          <a:blip r:embed="rId2" cstate="print"/>
          <a:srcRect l="16049" t="30017" r="19756" b="14580"/>
          <a:stretch/>
        </p:blipFill>
        <p:spPr bwMode="auto">
          <a:xfrm>
            <a:off x="0" y="1772816"/>
            <a:ext cx="8820472" cy="4752528"/>
          </a:xfrm>
          <a:prstGeom prst="rect">
            <a:avLst/>
          </a:prstGeom>
          <a:ln>
            <a:noFill/>
          </a:ln>
          <a:extLst>
            <a:ext uri="{53640926-AAD7-44D8-BBD7-CCE9431645EC}">
              <a14:shadowObscured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a:ext>
          </a:extLst>
        </p:spPr>
      </p:pic>
      <p:sp>
        <p:nvSpPr>
          <p:cNvPr id="1026" name="Text Box 2"/>
          <p:cNvSpPr txBox="1">
            <a:spLocks noChangeArrowheads="1"/>
          </p:cNvSpPr>
          <p:nvPr/>
        </p:nvSpPr>
        <p:spPr bwMode="auto">
          <a:xfrm>
            <a:off x="1547664" y="6309320"/>
            <a:ext cx="5544616" cy="28803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2000" b="0" i="0" u="none" strike="noStrike" cap="none" normalizeH="0" baseline="0" dirty="0" smtClean="0">
                <a:ln>
                  <a:noFill/>
                </a:ln>
                <a:solidFill>
                  <a:schemeClr val="tx1"/>
                </a:solidFill>
                <a:effectLst/>
                <a:latin typeface="Calibri" pitchFamily="34" charset="0"/>
                <a:cs typeface="Arial" pitchFamily="34" charset="0"/>
              </a:rPr>
              <a:t>Consumo per cápita por mes (en</a:t>
            </a:r>
            <a:r>
              <a:rPr kumimoji="0" lang="es-ES" sz="2000" b="0" i="0" u="none" strike="noStrike" cap="none" normalizeH="0" dirty="0" smtClean="0">
                <a:ln>
                  <a:noFill/>
                </a:ln>
                <a:solidFill>
                  <a:schemeClr val="tx1"/>
                </a:solidFill>
                <a:effectLst/>
                <a:latin typeface="Calibri" pitchFamily="34" charset="0"/>
                <a:cs typeface="Arial" pitchFamily="34" charset="0"/>
              </a:rPr>
              <a:t> </a:t>
            </a:r>
            <a:r>
              <a:rPr kumimoji="0" lang="es-ES" sz="2000" b="0" i="0" u="none" strike="noStrike" cap="none" normalizeH="0" baseline="0" dirty="0" smtClean="0">
                <a:ln>
                  <a:noFill/>
                </a:ln>
                <a:solidFill>
                  <a:schemeClr val="tx1"/>
                </a:solidFill>
                <a:effectLst/>
                <a:latin typeface="Calibri" pitchFamily="34" charset="0"/>
                <a:cs typeface="Arial" pitchFamily="34" charset="0"/>
              </a:rPr>
              <a:t>2005 PPP)</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Oval 7"/>
          <p:cNvSpPr/>
          <p:nvPr/>
        </p:nvSpPr>
        <p:spPr>
          <a:xfrm>
            <a:off x="1475656" y="3068960"/>
            <a:ext cx="7056784" cy="129614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s-AR" dirty="0" smtClean="0"/>
              <a:t>El descenso de la desigualdad: ¿Cuánto y desde cuándo?</a:t>
            </a:r>
            <a:endParaRPr lang="es-AR" dirty="0" smtClean="0"/>
          </a:p>
        </p:txBody>
      </p:sp>
      <p:sp>
        <p:nvSpPr>
          <p:cNvPr id="3" name="Subtitle 2"/>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fld id="{F0199905-B910-433B-A8EE-6F7BD097F5F2}" type="slidenum">
              <a:rPr lang="es-MX" smtClean="0"/>
              <a:pPr/>
              <a:t>8</a:t>
            </a:fld>
            <a:endParaRPr lang="es-MX"/>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3408"/>
            <a:ext cx="9144000" cy="1512168"/>
          </a:xfrm>
        </p:spPr>
        <p:txBody>
          <a:bodyPr>
            <a:noAutofit/>
          </a:bodyPr>
          <a:lstStyle/>
          <a:p>
            <a:r>
              <a:rPr lang="es-AR" sz="3400" dirty="0" smtClean="0"/>
              <a:t/>
            </a:r>
            <a:br>
              <a:rPr lang="es-AR" sz="3400" dirty="0" smtClean="0"/>
            </a:br>
            <a:r>
              <a:rPr lang="es-AR" sz="3400" dirty="0" smtClean="0"/>
              <a:t>En la última década, la desigualdad descendió </a:t>
            </a:r>
            <a:br>
              <a:rPr lang="es-AR" sz="3400" dirty="0" smtClean="0"/>
            </a:br>
            <a:r>
              <a:rPr lang="es-AR" sz="3400" dirty="0" smtClean="0"/>
              <a:t>(9 países con serie completa)</a:t>
            </a:r>
            <a:endParaRPr lang="en-US" sz="3400" dirty="0"/>
          </a:p>
        </p:txBody>
      </p:sp>
      <p:sp>
        <p:nvSpPr>
          <p:cNvPr id="4" name="Slide Number Placeholder 3"/>
          <p:cNvSpPr>
            <a:spLocks noGrp="1"/>
          </p:cNvSpPr>
          <p:nvPr>
            <p:ph type="sldNum" sz="quarter" idx="12"/>
          </p:nvPr>
        </p:nvSpPr>
        <p:spPr/>
        <p:txBody>
          <a:bodyPr/>
          <a:lstStyle/>
          <a:p>
            <a:fld id="{F0199905-B910-433B-A8EE-6F7BD097F5F2}" type="slidenum">
              <a:rPr lang="es-MX" smtClean="0"/>
              <a:pPr/>
              <a:t>9</a:t>
            </a:fld>
            <a:endParaRPr lang="es-MX"/>
          </a:p>
        </p:txBody>
      </p:sp>
      <p:sp>
        <p:nvSpPr>
          <p:cNvPr id="6" name="Oval 5"/>
          <p:cNvSpPr/>
          <p:nvPr/>
        </p:nvSpPr>
        <p:spPr>
          <a:xfrm>
            <a:off x="1907704" y="2852936"/>
            <a:ext cx="5760640" cy="144016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475656" y="3068960"/>
            <a:ext cx="7056784" cy="129614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 name="5 Gráfico"/>
          <p:cNvGraphicFramePr>
            <a:graphicFrameLocks noGrp="1"/>
          </p:cNvGraphicFramePr>
          <p:nvPr>
            <p:ph idx="1"/>
          </p:nvPr>
        </p:nvGraphicFramePr>
        <p:xfrm>
          <a:off x="0" y="1700808"/>
          <a:ext cx="8964488" cy="515719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2279</TotalTime>
  <Words>1279</Words>
  <Application>Microsoft Office PowerPoint</Application>
  <PresentationFormat>On-screen Show (4:3)</PresentationFormat>
  <Paragraphs>151</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Module</vt:lpstr>
      <vt:lpstr> El descenso de la desigualdad en América Latina: estado y mercados Nora Lustig  Profesora Samuel Z. Stone de Economía Latinoamericana  Tulane University (Nueva Orleans)  </vt:lpstr>
      <vt:lpstr>Estructura de la presentación</vt:lpstr>
      <vt:lpstr>Indicadores para medir desigualdad</vt:lpstr>
      <vt:lpstr>La desigualdad de AL en perspectiva </vt:lpstr>
      <vt:lpstr>América Latina, la región más desigual (coeficiente de Gini circa 2004)</vt:lpstr>
      <vt:lpstr>América Latina tiene un nivel de desigualdad “excesiva” dado su consumo por habitante</vt:lpstr>
      <vt:lpstr>Esto lleva a que AL tenga un nivel de pobreza  “excesiva”  </vt:lpstr>
      <vt:lpstr>El descenso de la desigualdad: ¿Cuánto y desde cuándo?</vt:lpstr>
      <vt:lpstr> En la última década, la desigualdad descendió  (9 países con serie completa)</vt:lpstr>
      <vt:lpstr>Slide 10</vt:lpstr>
      <vt:lpstr>Descenso fue en la mayoría superior al aumento previo</vt:lpstr>
      <vt:lpstr> En algunos países, el descenso ya lleva más de una década</vt:lpstr>
      <vt:lpstr>Un elemento de cautela: encuestas no captan ingreso de la población rica </vt:lpstr>
      <vt:lpstr>El descenso de la desigualdad: ¿Por qué?</vt:lpstr>
      <vt:lpstr> El descenso de la desigualdad ha sido generalizad0 </vt:lpstr>
      <vt:lpstr>Factores en común para todos los países</vt:lpstr>
      <vt:lpstr>Descenso de la brecha salarial   </vt:lpstr>
      <vt:lpstr>El impacto de las transferencias en efectivo es importante para explicar el descenso</vt:lpstr>
      <vt:lpstr>Factores específicos</vt:lpstr>
      <vt:lpstr>Política fiscal y redistribución del ingreso: Argentina, Bolivia, Brasil, México y Perú</vt:lpstr>
      <vt:lpstr>Slide 21</vt:lpstr>
      <vt:lpstr>¿Continuará el descenso de la desigualdad en el futuro? </vt:lpstr>
      <vt:lpstr>Sin embargo, aún después de la reducción de la desigualdad…</vt:lpstr>
      <vt:lpstr>¿Continuará el descenso? Razones para ser escépticos:</vt:lpstr>
      <vt:lpstr>Slide 25</vt:lpstr>
      <vt:lpstr>Razones para ser escépticos:</vt:lpstr>
      <vt:lpstr>Razones para ser escépticos:</vt:lpstr>
      <vt:lpstr>En suma… </vt:lpstr>
      <vt:lpstr>Fuentes principales de la presentación</vt:lpstr>
      <vt:lpstr>Fuentes principales de la presentación</vt:lpstr>
      <vt:lpstr>MUCHAS GRACIAS</vt:lpstr>
    </vt:vector>
  </TitlesOfParts>
  <Company>PNUD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IDH</dc:creator>
  <cp:lastModifiedBy>noralustig</cp:lastModifiedBy>
  <cp:revision>41</cp:revision>
  <dcterms:created xsi:type="dcterms:W3CDTF">2011-03-07T23:54:13Z</dcterms:created>
  <dcterms:modified xsi:type="dcterms:W3CDTF">2011-09-05T12:19:38Z</dcterms:modified>
</cp:coreProperties>
</file>