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1"/>
  </p:notesMasterIdLst>
  <p:sldIdLst>
    <p:sldId id="273" r:id="rId2"/>
    <p:sldId id="321" r:id="rId3"/>
    <p:sldId id="323" r:id="rId4"/>
    <p:sldId id="274" r:id="rId5"/>
    <p:sldId id="329" r:id="rId6"/>
    <p:sldId id="275" r:id="rId7"/>
    <p:sldId id="276" r:id="rId8"/>
    <p:sldId id="307" r:id="rId9"/>
    <p:sldId id="308" r:id="rId10"/>
    <p:sldId id="309" r:id="rId11"/>
    <p:sldId id="322" r:id="rId12"/>
    <p:sldId id="310" r:id="rId13"/>
    <p:sldId id="311" r:id="rId14"/>
    <p:sldId id="312" r:id="rId15"/>
    <p:sldId id="324" r:id="rId16"/>
    <p:sldId id="325" r:id="rId17"/>
    <p:sldId id="326" r:id="rId18"/>
    <p:sldId id="330" r:id="rId19"/>
    <p:sldId id="313" r:id="rId20"/>
    <p:sldId id="331" r:id="rId21"/>
    <p:sldId id="327" r:id="rId22"/>
    <p:sldId id="281" r:id="rId23"/>
    <p:sldId id="282" r:id="rId24"/>
    <p:sldId id="283" r:id="rId25"/>
    <p:sldId id="332" r:id="rId26"/>
    <p:sldId id="333" r:id="rId27"/>
    <p:sldId id="334" r:id="rId28"/>
    <p:sldId id="335" r:id="rId29"/>
    <p:sldId id="34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3" r:id="rId42"/>
    <p:sldId id="304" r:id="rId43"/>
    <p:sldId id="342" r:id="rId44"/>
    <p:sldId id="305" r:id="rId45"/>
    <p:sldId id="336" r:id="rId46"/>
    <p:sldId id="337" r:id="rId47"/>
    <p:sldId id="338" r:id="rId48"/>
    <p:sldId id="339" r:id="rId49"/>
    <p:sldId id="341" r:id="rId5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7B91-4EAA-4212-BD93-211A83AB308E}" type="datetimeFigureOut">
              <a:rPr lang="en-US" smtClean="0"/>
              <a:t>3/8/2011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F7B67-C533-4915-B976-465D96DFC8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>
              <a:latin typeface="Arial" charset="0"/>
              <a:cs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876BD-64FC-45E0-AB95-2CBEBC8A7A49}" type="slidenum">
              <a:rPr lang="en-US" smtClean="0">
                <a:latin typeface="Arial" charset="0"/>
                <a:cs typeface="Arial" charset="0"/>
              </a:rPr>
              <a:pPr/>
              <a:t>38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2A1-1B45-48E4-A0C3-B03876AC958E}" type="datetimeFigureOut">
              <a:rPr lang="es-MX" smtClean="0"/>
              <a:pPr/>
              <a:t>08/03/2011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2A1-1B45-48E4-A0C3-B03876AC958E}" type="datetimeFigureOut">
              <a:rPr lang="es-MX" smtClean="0"/>
              <a:pPr/>
              <a:t>08/03/2011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2A1-1B45-48E4-A0C3-B03876AC958E}" type="datetimeFigureOut">
              <a:rPr lang="es-MX" smtClean="0"/>
              <a:pPr/>
              <a:t>08/03/2011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2A1-1B45-48E4-A0C3-B03876AC958E}" type="datetimeFigureOut">
              <a:rPr lang="es-MX" smtClean="0"/>
              <a:pPr/>
              <a:t>08/03/2011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2A1-1B45-48E4-A0C3-B03876AC958E}" type="datetimeFigureOut">
              <a:rPr lang="es-MX" smtClean="0"/>
              <a:pPr/>
              <a:t>08/03/2011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2A1-1B45-48E4-A0C3-B03876AC958E}" type="datetimeFigureOut">
              <a:rPr lang="es-MX" smtClean="0"/>
              <a:pPr/>
              <a:t>08/03/2011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2A1-1B45-48E4-A0C3-B03876AC958E}" type="datetimeFigureOut">
              <a:rPr lang="es-MX" smtClean="0"/>
              <a:pPr/>
              <a:t>08/03/2011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2A1-1B45-48E4-A0C3-B03876AC958E}" type="datetimeFigureOut">
              <a:rPr lang="es-MX" smtClean="0"/>
              <a:pPr/>
              <a:t>08/03/2011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2A1-1B45-48E4-A0C3-B03876AC958E}" type="datetimeFigureOut">
              <a:rPr lang="es-MX" smtClean="0"/>
              <a:pPr/>
              <a:t>08/03/2011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2A1-1B45-48E4-A0C3-B03876AC958E}" type="datetimeFigureOut">
              <a:rPr lang="es-MX" smtClean="0"/>
              <a:pPr/>
              <a:t>08/03/2011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62A1-1B45-48E4-A0C3-B03876AC958E}" type="datetimeFigureOut">
              <a:rPr lang="es-MX" smtClean="0"/>
              <a:pPr/>
              <a:t>08/03/2011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62A1-1B45-48E4-A0C3-B03876AC958E}" type="datetimeFigureOut">
              <a:rPr lang="es-MX" smtClean="0"/>
              <a:pPr/>
              <a:t>08/03/2011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99905-B910-433B-A8EE-6F7BD097F5F2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24845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 </a:t>
            </a:r>
            <a:r>
              <a:rPr lang="en-US" sz="4000" b="1" dirty="0" smtClean="0"/>
              <a:t>La </a:t>
            </a:r>
            <a:r>
              <a:rPr lang="es-AR" sz="4000" b="1" dirty="0" smtClean="0"/>
              <a:t>caída </a:t>
            </a:r>
            <a:r>
              <a:rPr lang="es-AR" sz="4000" b="1" dirty="0" smtClean="0"/>
              <a:t>de la desigualdad en América </a:t>
            </a:r>
            <a:r>
              <a:rPr lang="es-AR" sz="4000" b="1" dirty="0" smtClean="0"/>
              <a:t>Latina</a:t>
            </a:r>
            <a:r>
              <a:rPr lang="es-AR" sz="4000" b="1" dirty="0" smtClean="0"/>
              <a:t/>
            </a:r>
            <a:br>
              <a:rPr lang="es-AR" sz="4000" b="1" dirty="0" smtClean="0"/>
            </a:br>
            <a:endParaRPr lang="en-US" sz="3200" b="1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8964488" cy="3823320"/>
          </a:xfrm>
        </p:spPr>
        <p:txBody>
          <a:bodyPr>
            <a:normAutofit lnSpcReduction="10000"/>
          </a:bodyPr>
          <a:lstStyle/>
          <a:p>
            <a:pPr algn="ctr" eaLnBrk="1" hangingPunct="1"/>
            <a:endParaRPr lang="es-MX" sz="1800" b="1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s-MX" sz="2800" b="1" dirty="0" smtClean="0">
                <a:solidFill>
                  <a:schemeClr val="tx1"/>
                </a:solidFill>
              </a:rPr>
              <a:t>Nora </a:t>
            </a:r>
            <a:r>
              <a:rPr lang="es-MX" sz="2800" b="1" dirty="0" err="1" smtClean="0">
                <a:solidFill>
                  <a:schemeClr val="tx1"/>
                </a:solidFill>
              </a:rPr>
              <a:t>Lustig</a:t>
            </a:r>
            <a:r>
              <a:rPr lang="es-MX" sz="2800" dirty="0" smtClean="0"/>
              <a:t> </a:t>
            </a:r>
          </a:p>
          <a:p>
            <a:pPr algn="ctr" eaLnBrk="1" hangingPunct="1"/>
            <a:r>
              <a:rPr lang="es-MX" sz="2800" dirty="0" smtClean="0">
                <a:solidFill>
                  <a:schemeClr val="tx1"/>
                </a:solidFill>
              </a:rPr>
              <a:t>Profesora </a:t>
            </a:r>
            <a:r>
              <a:rPr lang="es-MX" sz="2800" i="1" dirty="0" smtClean="0">
                <a:solidFill>
                  <a:schemeClr val="tx1"/>
                </a:solidFill>
              </a:rPr>
              <a:t>Samuel Z. Stone </a:t>
            </a:r>
            <a:r>
              <a:rPr lang="es-MX" sz="2800" dirty="0" smtClean="0">
                <a:solidFill>
                  <a:schemeClr val="tx1"/>
                </a:solidFill>
              </a:rPr>
              <a:t>de Economía </a:t>
            </a:r>
            <a:r>
              <a:rPr lang="es-MX" sz="2800" dirty="0" smtClean="0">
                <a:solidFill>
                  <a:schemeClr val="tx1"/>
                </a:solidFill>
              </a:rPr>
              <a:t>Latinoamericana </a:t>
            </a:r>
          </a:p>
          <a:p>
            <a:pPr algn="ctr" eaLnBrk="1" hangingPunct="1"/>
            <a:r>
              <a:rPr lang="es-MX" sz="2800" dirty="0" smtClean="0">
                <a:solidFill>
                  <a:schemeClr val="tx1"/>
                </a:solidFill>
              </a:rPr>
              <a:t>Tulane </a:t>
            </a:r>
            <a:r>
              <a:rPr lang="es-MX" sz="2800" dirty="0" err="1" smtClean="0">
                <a:solidFill>
                  <a:schemeClr val="tx1"/>
                </a:solidFill>
              </a:rPr>
              <a:t>University</a:t>
            </a:r>
            <a:endParaRPr lang="es-MX" sz="2800" dirty="0" smtClean="0">
              <a:solidFill>
                <a:schemeClr val="tx1"/>
              </a:solidFill>
            </a:endParaRPr>
          </a:p>
          <a:p>
            <a:pPr algn="ctr" eaLnBrk="1" hangingPunct="1"/>
            <a:endParaRPr lang="es-MX" sz="1800" dirty="0" smtClean="0">
              <a:solidFill>
                <a:schemeClr val="tx1"/>
              </a:solidFill>
            </a:endParaRPr>
          </a:p>
          <a:p>
            <a:pPr algn="ctr" eaLnBrk="1" hangingPunct="1"/>
            <a:endParaRPr lang="es-MX" sz="1800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s-MX" sz="1800" dirty="0" smtClean="0">
                <a:solidFill>
                  <a:schemeClr val="tx1"/>
                </a:solidFill>
              </a:rPr>
              <a:t>Seminario sobre la cuestión social</a:t>
            </a:r>
          </a:p>
          <a:p>
            <a:pPr algn="ctr" eaLnBrk="1" hangingPunct="1"/>
            <a:r>
              <a:rPr lang="es-MX" sz="1800" dirty="0" smtClean="0">
                <a:solidFill>
                  <a:schemeClr val="tx1"/>
                </a:solidFill>
              </a:rPr>
              <a:t>UNAM</a:t>
            </a:r>
          </a:p>
          <a:p>
            <a:pPr algn="ctr" eaLnBrk="1" hangingPunct="1"/>
            <a:r>
              <a:rPr lang="es-MX" sz="1800" dirty="0" smtClean="0">
                <a:solidFill>
                  <a:schemeClr val="tx1"/>
                </a:solidFill>
              </a:rPr>
              <a:t>México, DF, 9 de marzo de 2011</a:t>
            </a:r>
            <a:endParaRPr lang="es-MX" sz="1800" dirty="0" smtClean="0">
              <a:solidFill>
                <a:schemeClr val="tx1"/>
              </a:solidFill>
            </a:endParaRPr>
          </a:p>
          <a:p>
            <a:pPr algn="ctr" eaLnBrk="1" hangingPunct="1"/>
            <a:endParaRPr lang="es-MX" sz="1800" dirty="0" smtClean="0">
              <a:solidFill>
                <a:schemeClr val="tx1"/>
              </a:solidFill>
            </a:endParaRPr>
          </a:p>
          <a:p>
            <a:pPr eaLnBrk="1" hangingPunct="1"/>
            <a:endParaRPr lang="es-MX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D86DB-8F7D-40B6-9A23-17DEAAC4D6B3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Cambio en el coeficiente de Gini por país: circa 2000-2009</a:t>
            </a:r>
            <a:endParaRPr lang="es-MX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630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La </a:t>
            </a:r>
            <a:r>
              <a:rPr lang="en-US" sz="3600" b="1" dirty="0" err="1" smtClean="0"/>
              <a:t>caída</a:t>
            </a:r>
            <a:r>
              <a:rPr lang="en-US" sz="3600" b="1" dirty="0" smtClean="0"/>
              <a:t> </a:t>
            </a:r>
            <a:r>
              <a:rPr lang="en-US" sz="3600" b="1" dirty="0" smtClean="0"/>
              <a:t>de la </a:t>
            </a:r>
            <a:r>
              <a:rPr lang="en-US" sz="3600" b="1" dirty="0" err="1" smtClean="0"/>
              <a:t>desigualdad</a:t>
            </a:r>
            <a:r>
              <a:rPr lang="en-US" sz="3600" b="1" dirty="0" smtClean="0"/>
              <a:t> en </a:t>
            </a:r>
            <a:r>
              <a:rPr lang="en-US" sz="3600" b="1" dirty="0" err="1" smtClean="0"/>
              <a:t>América</a:t>
            </a:r>
            <a:r>
              <a:rPr lang="en-US" sz="3600" b="1" dirty="0" smtClean="0"/>
              <a:t> </a:t>
            </a:r>
            <a:r>
              <a:rPr lang="en-US" sz="3600" b="1" dirty="0" smtClean="0"/>
              <a:t>Latina: ¿</a:t>
            </a:r>
            <a:r>
              <a:rPr lang="en-US" sz="3600" b="1" dirty="0" err="1" smtClean="0"/>
              <a:t>desde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cuándo</a:t>
            </a:r>
            <a:r>
              <a:rPr lang="en-US" sz="3600" b="1" dirty="0"/>
              <a:t>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334000"/>
          </a:xfrm>
        </p:spPr>
        <p:txBody>
          <a:bodyPr/>
          <a:lstStyle/>
          <a:p>
            <a:pPr algn="just" eaLnBrk="1" hangingPunct="1"/>
            <a:endParaRPr lang="es-MX" sz="2800" dirty="0" smtClean="0"/>
          </a:p>
          <a:p>
            <a:pPr algn="just" eaLnBrk="1" hangingPunct="1"/>
            <a:r>
              <a:rPr lang="es-MX" sz="2800" dirty="0" smtClean="0"/>
              <a:t>En tres países empezó en la segunda mitad de los noventa: México, Brasil y Chile</a:t>
            </a:r>
          </a:p>
          <a:p>
            <a:pPr algn="just" eaLnBrk="1" hangingPunct="1"/>
            <a:endParaRPr lang="es-MX" sz="2800" dirty="0"/>
          </a:p>
          <a:p>
            <a:pPr algn="just" eaLnBrk="1" hangingPunct="1"/>
            <a:r>
              <a:rPr lang="es-MX" sz="2800" dirty="0" smtClean="0"/>
              <a:t>En seis empezó a partir del 2002-2003: Argentina, Bolivia, El Salvador, Paraguay, Panamá</a:t>
            </a:r>
            <a:r>
              <a:rPr lang="es-MX" sz="2800" dirty="0"/>
              <a:t> </a:t>
            </a:r>
            <a:r>
              <a:rPr lang="es-MX" sz="2800" dirty="0" smtClean="0"/>
              <a:t>y Perú</a:t>
            </a:r>
          </a:p>
          <a:p>
            <a:pPr algn="just" eaLnBrk="1" hangingPunct="1"/>
            <a:endParaRPr lang="es-MX" sz="2800" dirty="0"/>
          </a:p>
          <a:p>
            <a:pPr algn="just" eaLnBrk="1" hangingPunct="1"/>
            <a:r>
              <a:rPr lang="es-MX" sz="2800" dirty="0" smtClean="0"/>
              <a:t>En otros, en contraste, hay oscilaciones anuales pero el punta a punta de 2000 a  2009 aumentó: Costa Rica, Honduras y Uruguay (pero los cambios estad. significativos para CR y Honduras)</a:t>
            </a:r>
            <a:endParaRPr lang="es-MX" sz="2800" dirty="0" smtClean="0"/>
          </a:p>
          <a:p>
            <a:pPr algn="just" eaLnBrk="1" hangingPunct="1"/>
            <a:endParaRPr lang="es-MX" dirty="0" smtClean="0"/>
          </a:p>
          <a:p>
            <a:pPr lvl="1" algn="just" eaLnBrk="1" hangingPunct="1"/>
            <a:endParaRPr lang="es-MX" dirty="0" smtClean="0"/>
          </a:p>
          <a:p>
            <a:pPr algn="just" eaLnBrk="1" hangingPunct="1"/>
            <a:endParaRPr lang="es-MX" dirty="0" smtClean="0"/>
          </a:p>
          <a:p>
            <a:pPr algn="just" eaLnBrk="1" hangingPunct="1"/>
            <a:endParaRPr lang="es-MX" dirty="0" smtClean="0"/>
          </a:p>
          <a:p>
            <a:pPr algn="just" eaLnBrk="1" hangingPunct="1">
              <a:buFont typeface="Wingdings 2" pitchFamily="18" charset="2"/>
              <a:buNone/>
            </a:pPr>
            <a:endParaRPr lang="es-MX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7A7C7B-5295-4A9E-B347-E6F49EBB680F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Caída de la desigualdad desde la segunda mitad de la década de los 90s</a:t>
            </a:r>
          </a:p>
          <a:p>
            <a:r>
              <a:rPr lang="es-MX" sz="3200" b="1" i="1" dirty="0" smtClean="0"/>
              <a:t>Índice de Gini 1996=100</a:t>
            </a:r>
            <a:endParaRPr lang="es-MX" sz="3200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416823" cy="442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Caída de la desigualdad desde 2002-2003</a:t>
            </a:r>
          </a:p>
          <a:p>
            <a:r>
              <a:rPr lang="es-MX" sz="3200" b="1" i="1" dirty="0" smtClean="0"/>
              <a:t>Índice de </a:t>
            </a:r>
            <a:r>
              <a:rPr lang="es-MX" sz="3200" b="1" i="1" dirty="0" err="1" smtClean="0"/>
              <a:t>Gini</a:t>
            </a:r>
            <a:r>
              <a:rPr lang="es-MX" sz="3200" b="1" i="1" dirty="0" smtClean="0"/>
              <a:t> </a:t>
            </a:r>
            <a:r>
              <a:rPr lang="es-MX" sz="3200" b="1" i="1" dirty="0" smtClean="0"/>
              <a:t>1999=100 </a:t>
            </a:r>
            <a:endParaRPr lang="es-MX" sz="3200" b="1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118419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>
            <a:off x="2087724" y="3969060"/>
            <a:ext cx="3240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Aumento de la </a:t>
            </a:r>
            <a:r>
              <a:rPr lang="es-MX" sz="3600" b="1" dirty="0" smtClean="0"/>
              <a:t>desigualdad: 2000-2009 (sólo Uruguay estad. </a:t>
            </a:r>
            <a:r>
              <a:rPr lang="es-MX" sz="3600" b="1" dirty="0" err="1" smtClean="0"/>
              <a:t>s</a:t>
            </a:r>
            <a:r>
              <a:rPr lang="es-MX" sz="3600" b="1" dirty="0" err="1" smtClean="0"/>
              <a:t>ignif</a:t>
            </a:r>
            <a:r>
              <a:rPr lang="es-MX" sz="3600" b="1" dirty="0" smtClean="0"/>
              <a:t>.)</a:t>
            </a:r>
            <a:endParaRPr lang="es-MX" sz="36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978446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Año en el que la desigualdad comenzó a descender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4249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6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600" b="1" dirty="0" smtClean="0"/>
              <a:t>La </a:t>
            </a:r>
            <a:r>
              <a:rPr lang="es-MX" sz="3600" b="1" dirty="0" smtClean="0"/>
              <a:t>caída </a:t>
            </a:r>
            <a:r>
              <a:rPr lang="es-MX" sz="3600" b="1" dirty="0" smtClean="0"/>
              <a:t>de la desigualdad ha sido generalizada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410200"/>
          </a:xfrm>
        </p:spPr>
        <p:txBody>
          <a:bodyPr rtlCol="0">
            <a:normAutofit/>
          </a:bodyPr>
          <a:lstStyle/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s-MX" sz="2400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MX" sz="2400" dirty="0" smtClean="0"/>
              <a:t>Países con desigualdad persistentemente alta (Brasil) y en aquellos con desigualdad normalmente baja (Argentina).</a:t>
            </a: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MX" sz="2400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MX" sz="2400" dirty="0" smtClean="0"/>
              <a:t>Países con rápido crecimiento económico (Chile y Perú), en países donde el crecimiento ha sido lento (Brasil y México), y en aquellos en recuperación de episodios de crisis (Argentina y Venezuela).</a:t>
            </a: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MX" sz="2400" dirty="0" smtClean="0"/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MX" sz="2400" dirty="0" smtClean="0"/>
              <a:t>Países gobernados tanto por regímenes de izquierda </a:t>
            </a:r>
            <a:r>
              <a:rPr lang="es-MX" sz="2400" dirty="0" smtClean="0"/>
              <a:t>(Argentina, Brasil</a:t>
            </a:r>
            <a:r>
              <a:rPr lang="es-MX" sz="2400" dirty="0" smtClean="0"/>
              <a:t>, </a:t>
            </a:r>
            <a:r>
              <a:rPr lang="es-MX" sz="2400" dirty="0" smtClean="0"/>
              <a:t>Chile y </a:t>
            </a:r>
            <a:r>
              <a:rPr lang="es-MX" sz="2400" dirty="0" smtClean="0"/>
              <a:t>Venezuela), como por regímenes </a:t>
            </a:r>
            <a:r>
              <a:rPr lang="es-MX" sz="2400" dirty="0" smtClean="0"/>
              <a:t>de centro o centro-derecha </a:t>
            </a:r>
            <a:r>
              <a:rPr lang="es-MX" sz="2400" dirty="0" smtClean="0"/>
              <a:t>(México y Perú).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7F99392-0B28-4A09-9282-2795AA69BA61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América Latina: Coeficiente de Gini por país: Circa </a:t>
            </a:r>
            <a:r>
              <a:rPr lang="es-MX" sz="2400" b="1" dirty="0" smtClean="0"/>
              <a:t>2009</a:t>
            </a:r>
            <a:endParaRPr lang="es-MX" sz="2400" b="1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25658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>
            <a:off x="4067944" y="1412776"/>
            <a:ext cx="9361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4139952" y="1700808"/>
            <a:ext cx="9361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220072" y="3645024"/>
            <a:ext cx="9361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5796136" y="5013176"/>
            <a:ext cx="9361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100"/>
            <a:ext cx="7416823" cy="6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828092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Cambio </a:t>
            </a:r>
            <a:r>
              <a:rPr lang="es-MX" sz="2800" b="1" dirty="0" smtClean="0"/>
              <a:t>anual en </a:t>
            </a:r>
            <a:r>
              <a:rPr lang="es-MX" sz="2800" b="1" dirty="0" smtClean="0"/>
              <a:t>el coeficiente de </a:t>
            </a:r>
            <a:r>
              <a:rPr lang="es-MX" sz="2800" b="1" dirty="0" err="1" smtClean="0"/>
              <a:t>Gini</a:t>
            </a:r>
            <a:r>
              <a:rPr lang="es-MX" sz="2800" b="1" dirty="0" smtClean="0"/>
              <a:t>: izquierdas y no izquierdas; </a:t>
            </a:r>
            <a:r>
              <a:rPr lang="es-MX" sz="2800" b="1" dirty="0" smtClean="0"/>
              <a:t>circa 2000-2008</a:t>
            </a:r>
            <a:endParaRPr lang="es-MX" sz="2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95525"/>
            <a:ext cx="81819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1187624" y="1556792"/>
            <a:ext cx="3024336" cy="21602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71800" y="1124744"/>
            <a:ext cx="5112568" cy="30963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Fuentes de la 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r>
              <a:rPr lang="es-AR" sz="2000" i="1" dirty="0" err="1"/>
              <a:t>Declining</a:t>
            </a:r>
            <a:r>
              <a:rPr lang="es-AR" sz="2000" i="1" dirty="0"/>
              <a:t> </a:t>
            </a:r>
            <a:r>
              <a:rPr lang="es-AR" sz="2000" i="1" dirty="0" err="1"/>
              <a:t>Inequality</a:t>
            </a:r>
            <a:r>
              <a:rPr lang="es-AR" sz="2000" i="1" dirty="0"/>
              <a:t> in </a:t>
            </a:r>
            <a:r>
              <a:rPr lang="es-AR" sz="2000" i="1" dirty="0" err="1"/>
              <a:t>Latin</a:t>
            </a:r>
            <a:r>
              <a:rPr lang="es-AR" sz="2000" i="1" dirty="0"/>
              <a:t> </a:t>
            </a:r>
            <a:r>
              <a:rPr lang="es-AR" sz="2000" i="1" dirty="0" err="1" smtClean="0"/>
              <a:t>America</a:t>
            </a:r>
            <a:r>
              <a:rPr lang="es-AR" sz="2000" i="1" dirty="0" smtClean="0"/>
              <a:t>: A </a:t>
            </a:r>
            <a:r>
              <a:rPr lang="es-AR" sz="2000" i="1" dirty="0" err="1"/>
              <a:t>Decade</a:t>
            </a:r>
            <a:r>
              <a:rPr lang="es-AR" sz="2000" i="1" dirty="0"/>
              <a:t> of </a:t>
            </a:r>
            <a:r>
              <a:rPr lang="es-AR" sz="2000" i="1" dirty="0" err="1"/>
              <a:t>Progress</a:t>
            </a:r>
            <a:r>
              <a:rPr lang="es-AR" sz="2000" i="1" dirty="0"/>
              <a:t>? </a:t>
            </a:r>
            <a:r>
              <a:rPr lang="es-MX" sz="2000" dirty="0" err="1"/>
              <a:t>Edited</a:t>
            </a:r>
            <a:r>
              <a:rPr lang="es-MX" sz="2000" dirty="0"/>
              <a:t> </a:t>
            </a:r>
            <a:r>
              <a:rPr lang="es-MX" sz="2000" dirty="0" err="1"/>
              <a:t>by</a:t>
            </a:r>
            <a:r>
              <a:rPr lang="es-MX" sz="2000" dirty="0"/>
              <a:t> Luis F. López-Calva and Nora </a:t>
            </a:r>
            <a:r>
              <a:rPr lang="es-MX" sz="2000" dirty="0" err="1"/>
              <a:t>Lustig</a:t>
            </a:r>
            <a:r>
              <a:rPr lang="es-MX" sz="2000" dirty="0"/>
              <a:t>, Brookings </a:t>
            </a:r>
            <a:r>
              <a:rPr lang="es-MX" sz="2000" dirty="0" err="1"/>
              <a:t>Institution</a:t>
            </a:r>
            <a:r>
              <a:rPr lang="es-MX" sz="2000" dirty="0"/>
              <a:t> and UNDP, 2010</a:t>
            </a:r>
            <a:br>
              <a:rPr lang="es-MX" sz="2000" dirty="0"/>
            </a:br>
            <a:r>
              <a:rPr lang="es-MX" sz="2000" dirty="0"/>
              <a:t>Versión en español será publicada por el Fondo de Cultura Económica en otoño </a:t>
            </a:r>
            <a:r>
              <a:rPr lang="es-MX" sz="2000" dirty="0" smtClean="0"/>
              <a:t>2011</a:t>
            </a:r>
          </a:p>
          <a:p>
            <a:endParaRPr lang="es-MX" sz="2000" dirty="0" smtClean="0"/>
          </a:p>
          <a:p>
            <a:r>
              <a:rPr lang="en-US" sz="2000" dirty="0"/>
              <a:t>“Declining Inequality in Latin America: Some Economics, Some Politics,” </a:t>
            </a:r>
            <a:r>
              <a:rPr lang="en-US" sz="2000" dirty="0" err="1"/>
              <a:t>Birdsall</a:t>
            </a:r>
            <a:r>
              <a:rPr lang="en-US" sz="2000" dirty="0"/>
              <a:t>, </a:t>
            </a:r>
            <a:r>
              <a:rPr lang="en-US" sz="2000" dirty="0" err="1"/>
              <a:t>Lustig</a:t>
            </a:r>
            <a:r>
              <a:rPr lang="en-US" sz="2000" dirty="0"/>
              <a:t> and McLeod in </a:t>
            </a:r>
            <a:r>
              <a:rPr lang="en-US" sz="2000" i="1" dirty="0"/>
              <a:t>Handbook of Latin American Politics</a:t>
            </a:r>
            <a:r>
              <a:rPr lang="en-US" sz="2000" dirty="0"/>
              <a:t>, forthcoming</a:t>
            </a:r>
            <a:endParaRPr lang="es-MX" sz="2000" dirty="0" smtClean="0"/>
          </a:p>
          <a:p>
            <a:endParaRPr lang="en-US" sz="2000" dirty="0" smtClean="0"/>
          </a:p>
          <a:p>
            <a:r>
              <a:rPr lang="es-MX" sz="2000" dirty="0" smtClean="0"/>
              <a:t>“</a:t>
            </a:r>
            <a:r>
              <a:rPr lang="es-MX" sz="2000" dirty="0" err="1" smtClean="0"/>
              <a:t>Declining</a:t>
            </a:r>
            <a:r>
              <a:rPr lang="es-MX" sz="2000" dirty="0" smtClean="0"/>
              <a:t> </a:t>
            </a:r>
            <a:r>
              <a:rPr lang="es-MX" sz="2000" dirty="0" err="1" smtClean="0"/>
              <a:t>Inequality</a:t>
            </a:r>
            <a:r>
              <a:rPr lang="es-MX" sz="2000" dirty="0" smtClean="0"/>
              <a:t> in </a:t>
            </a:r>
            <a:r>
              <a:rPr lang="es-MX" sz="2000" dirty="0" err="1" smtClean="0"/>
              <a:t>Latin</a:t>
            </a:r>
            <a:r>
              <a:rPr lang="es-MX" sz="2000" dirty="0" smtClean="0"/>
              <a:t> </a:t>
            </a:r>
            <a:r>
              <a:rPr lang="es-MX" sz="2000" dirty="0" err="1" smtClean="0"/>
              <a:t>America</a:t>
            </a:r>
            <a:r>
              <a:rPr lang="es-MX" sz="2000" dirty="0" smtClean="0"/>
              <a:t>: </a:t>
            </a:r>
            <a:r>
              <a:rPr lang="es-MX" sz="2000" dirty="0" err="1" smtClean="0"/>
              <a:t>How</a:t>
            </a:r>
            <a:r>
              <a:rPr lang="es-MX" sz="2000" dirty="0" smtClean="0"/>
              <a:t> </a:t>
            </a:r>
            <a:r>
              <a:rPr lang="es-MX" sz="2000" dirty="0" err="1" smtClean="0"/>
              <a:t>Much</a:t>
            </a:r>
            <a:r>
              <a:rPr lang="es-MX" sz="2000" dirty="0" smtClean="0"/>
              <a:t>, </a:t>
            </a:r>
            <a:r>
              <a:rPr lang="es-MX" sz="2000" dirty="0" err="1" smtClean="0"/>
              <a:t>How</a:t>
            </a:r>
            <a:r>
              <a:rPr lang="es-MX" sz="2000" dirty="0" smtClean="0"/>
              <a:t> Long and </a:t>
            </a:r>
            <a:r>
              <a:rPr lang="es-MX" sz="2000" dirty="0" err="1" smtClean="0"/>
              <a:t>Why?,”Lopez</a:t>
            </a:r>
            <a:r>
              <a:rPr lang="es-MX" sz="2000" dirty="0" smtClean="0"/>
              <a:t>-Calva, </a:t>
            </a:r>
            <a:r>
              <a:rPr lang="es-MX" sz="2000" dirty="0" err="1" smtClean="0"/>
              <a:t>Lustig</a:t>
            </a:r>
            <a:r>
              <a:rPr lang="es-MX" sz="2000" dirty="0" smtClean="0"/>
              <a:t> and Ortiz, </a:t>
            </a:r>
            <a:r>
              <a:rPr lang="es-MX" sz="2000" dirty="0" err="1" smtClean="0"/>
              <a:t>working</a:t>
            </a:r>
            <a:r>
              <a:rPr lang="es-MX" sz="2000" dirty="0" smtClean="0"/>
              <a:t> </a:t>
            </a:r>
            <a:r>
              <a:rPr lang="es-MX" sz="2000" dirty="0" err="1" smtClean="0"/>
              <a:t>paper</a:t>
            </a:r>
            <a:r>
              <a:rPr lang="es-MX" sz="2000" dirty="0" smtClean="0"/>
              <a:t>, Tulane </a:t>
            </a:r>
            <a:r>
              <a:rPr lang="es-MX" sz="2000" dirty="0" err="1" smtClean="0"/>
              <a:t>University</a:t>
            </a:r>
            <a:r>
              <a:rPr lang="es-MX" sz="2000" dirty="0" smtClean="0"/>
              <a:t>, </a:t>
            </a:r>
            <a:r>
              <a:rPr lang="es-MX" sz="2000" dirty="0" err="1" smtClean="0"/>
              <a:t>forthcoming.</a:t>
            </a:r>
            <a:r>
              <a:rPr lang="es-MX" sz="2000" dirty="0" err="1" smtClean="0">
                <a:solidFill>
                  <a:schemeClr val="bg1"/>
                </a:solidFill>
              </a:rPr>
              <a:t>Ho</a:t>
            </a:r>
            <a:r>
              <a:rPr lang="es-MX" sz="2000" dirty="0" smtClean="0">
                <a:solidFill>
                  <a:schemeClr val="bg1"/>
                </a:solidFill>
              </a:rPr>
              <a:t/>
            </a:r>
            <a:br>
              <a:rPr lang="es-MX" sz="2000" dirty="0" smtClean="0">
                <a:solidFill>
                  <a:schemeClr val="bg1"/>
                </a:solidFill>
              </a:rPr>
            </a:b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“Poverty and Inequality under Latin America’s New Left Regimes,” </a:t>
            </a:r>
            <a:r>
              <a:rPr lang="en-US" sz="2000" dirty="0" smtClean="0"/>
              <a:t>McLeod, Darryl and Nora </a:t>
            </a:r>
            <a:r>
              <a:rPr lang="en-US" sz="2000" dirty="0" err="1" smtClean="0"/>
              <a:t>Lustig</a:t>
            </a:r>
            <a:r>
              <a:rPr lang="en-US" sz="2000" dirty="0" smtClean="0"/>
              <a:t> (2010). </a:t>
            </a:r>
            <a:r>
              <a:rPr lang="en-US" sz="2000" dirty="0" smtClean="0"/>
              <a:t>Paper </a:t>
            </a:r>
            <a:r>
              <a:rPr lang="en-US" sz="2000" dirty="0"/>
              <a:t>prepared for the 15</a:t>
            </a:r>
            <a:r>
              <a:rPr lang="en-US" sz="2000" baseline="30000" dirty="0"/>
              <a:t>th</a:t>
            </a:r>
            <a:r>
              <a:rPr lang="en-US" sz="2000" dirty="0"/>
              <a:t> Annual LACEA Meeting, Medellin, Colombia: Universidad de Antioquia and Universidad </a:t>
            </a:r>
            <a:r>
              <a:rPr lang="en-US" sz="2000" dirty="0" err="1"/>
              <a:t>Eafit</a:t>
            </a:r>
            <a:r>
              <a:rPr lang="en-US" sz="2000" dirty="0" smtClean="0"/>
              <a:t>. Under revision, 2011</a:t>
            </a:r>
            <a:endParaRPr lang="es-MX" sz="2000" dirty="0" smtClean="0"/>
          </a:p>
          <a:p>
            <a:pPr>
              <a:buNone/>
            </a:pPr>
            <a:endParaRPr lang="es-MX" sz="20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20688"/>
            <a:ext cx="870696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280920" cy="653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52400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sz="3200" b="1" dirty="0" smtClean="0"/>
              <a:t>¿Por </a:t>
            </a:r>
            <a:r>
              <a:rPr lang="es-MX" sz="3200" b="1" dirty="0" smtClean="0"/>
              <a:t>qué ha disminuido la desigualdad en América Latina? </a:t>
            </a:r>
            <a:r>
              <a:rPr lang="es-MX" sz="3200" b="1" dirty="0" smtClean="0"/>
              <a:t>¿Hay factores en común?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257800"/>
          </a:xfrm>
        </p:spPr>
        <p:txBody>
          <a:bodyPr rtlCol="0">
            <a:normAutofit fontScale="25000" lnSpcReduction="20000"/>
          </a:bodyPr>
          <a:lstStyle/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MX" sz="8800" dirty="0" smtClean="0"/>
              <a:t>Análisis exhaustivo para cuatro </a:t>
            </a:r>
            <a:r>
              <a:rPr lang="es-MX" sz="8800" dirty="0" smtClean="0"/>
              <a:t>países (en </a:t>
            </a:r>
            <a:r>
              <a:rPr lang="es-MX" sz="8800" dirty="0" err="1" smtClean="0"/>
              <a:t>Lopez</a:t>
            </a:r>
            <a:r>
              <a:rPr lang="es-MX" sz="8800" dirty="0" smtClean="0"/>
              <a:t>-Calva and </a:t>
            </a:r>
            <a:r>
              <a:rPr lang="es-MX" sz="8800" dirty="0" err="1" smtClean="0"/>
              <a:t>Lustig</a:t>
            </a:r>
            <a:r>
              <a:rPr lang="es-MX" sz="8800" dirty="0" smtClean="0"/>
              <a:t>, 2010):</a:t>
            </a:r>
            <a:endParaRPr lang="es-MX" sz="8800" dirty="0" smtClean="0"/>
          </a:p>
          <a:p>
            <a:pPr marL="731520" lvl="1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s-MX" sz="7200" dirty="0" smtClean="0"/>
              <a:t>Argentina (</a:t>
            </a:r>
            <a:r>
              <a:rPr lang="es-MX" sz="7200" dirty="0" err="1" smtClean="0"/>
              <a:t>Gasparini</a:t>
            </a:r>
            <a:r>
              <a:rPr lang="es-MX" sz="7200" dirty="0" smtClean="0"/>
              <a:t> y Cruces) (urbano; 2/3 de la población)</a:t>
            </a:r>
          </a:p>
          <a:p>
            <a:pPr marL="731520" lvl="1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s-MX" sz="7200" dirty="0" smtClean="0"/>
              <a:t>Brasil (Barros, Carvalho, Franco y Mendonça)</a:t>
            </a:r>
          </a:p>
          <a:p>
            <a:pPr marL="731520" lvl="1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s-MX" sz="7200" dirty="0" smtClean="0"/>
              <a:t>México (Esquivel, Lustig y Scott)</a:t>
            </a:r>
          </a:p>
          <a:p>
            <a:pPr marL="731520" lvl="1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s-MX" sz="7200" dirty="0" smtClean="0"/>
              <a:t>Perú (Jaramillo y Saavedra)</a:t>
            </a:r>
          </a:p>
          <a:p>
            <a:pPr marL="731520" lvl="1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MX" sz="4000" dirty="0" smtClean="0"/>
          </a:p>
          <a:p>
            <a:pPr marL="438912" indent="-32004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MX" sz="8800" dirty="0" smtClean="0"/>
              <a:t>Se utiliza una muestra de países representativa de la diversidad latinoamericana: alta, media y baja desigualdad; alto y bajo crecimiento económico; alta y baja proporción de población indígena; regímenes de izquierda y </a:t>
            </a:r>
            <a:r>
              <a:rPr lang="es-MX" sz="8800" dirty="0" smtClean="0"/>
              <a:t>no izquierda.</a:t>
            </a:r>
            <a:endParaRPr lang="es-MX" sz="8800" dirty="0" smtClean="0"/>
          </a:p>
          <a:p>
            <a:pPr marL="438912" indent="-32004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MX" sz="4000" dirty="0" smtClean="0"/>
          </a:p>
          <a:p>
            <a:pPr marL="438912" indent="-32004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MX" sz="8800" dirty="0" smtClean="0"/>
              <a:t>Los cuatro países implementaron reformas orientadas al mercado durante los años noventa.</a:t>
            </a:r>
          </a:p>
          <a:p>
            <a:pPr marL="438912" indent="-32004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MX" sz="4000" dirty="0" smtClean="0"/>
          </a:p>
          <a:p>
            <a:pPr marL="438912" indent="-32004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MX" sz="8800" dirty="0" smtClean="0"/>
              <a:t>Los cambios son estadísticamente significativos y se observa dominancia de </a:t>
            </a:r>
            <a:r>
              <a:rPr lang="es-MX" sz="8800" dirty="0" err="1" smtClean="0"/>
              <a:t>Lorenz</a:t>
            </a:r>
            <a:r>
              <a:rPr lang="es-MX" sz="8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90D7404-7BC0-48B6-8690-61610F5B8B8A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371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b="1" dirty="0" smtClean="0"/>
              <a:t>Cambios de la desigualdad en Argentina, Brasil, México y Perú (2000-2006)</a:t>
            </a: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2400" b="1" dirty="0" smtClean="0"/>
              <a:t>(Datos provenientes de encuestas de hogares)</a:t>
            </a:r>
            <a:endParaRPr lang="es-MX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6F02163-67E2-4B7A-BFC0-252F2F92099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2875" y="2362200"/>
          <a:ext cx="8839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880"/>
                <a:gridCol w="759841"/>
                <a:gridCol w="762000"/>
                <a:gridCol w="762000"/>
                <a:gridCol w="733679"/>
                <a:gridCol w="762000"/>
                <a:gridCol w="753531"/>
                <a:gridCol w="694269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F81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Argentina (urbano)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F8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Brasil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F8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México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F8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Perú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F8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itchFamily="34" charset="0"/>
                          <a:cs typeface="Arial" pitchFamily="34" charset="0"/>
                        </a:rPr>
                        <a:t>2001</a:t>
                      </a:r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itchFamily="34" charset="0"/>
                          <a:cs typeface="Arial" pitchFamily="34" charset="0"/>
                        </a:rPr>
                        <a:t>2001</a:t>
                      </a:r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Coeficiente de Gini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50.4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48.2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58.8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54.8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52.9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49.9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52.4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49.3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Percentil 90/10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11.9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11.2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15.7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12.5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11.4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8.9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11.7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10.6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Pobreza (US$2.5</a:t>
                      </a:r>
                      <a:r>
                        <a:rPr lang="es-MX" baseline="0" dirty="0" smtClean="0">
                          <a:latin typeface="Arial" pitchFamily="34" charset="0"/>
                          <a:cs typeface="Arial" pitchFamily="34" charset="0"/>
                        </a:rPr>
                        <a:t> al día)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14.2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11.0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27.4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19.5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21.9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13.9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29.9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20.4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78486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>
            <a:off x="5472100" y="1664804"/>
            <a:ext cx="115212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103948" y="2168860"/>
            <a:ext cx="115212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6624228" y="2744924"/>
            <a:ext cx="115212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472100" y="2888940"/>
            <a:ext cx="864096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8864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Curva de incidencia del crecimiento: Argentina (áreas urbanas)</a:t>
            </a:r>
          </a:p>
          <a:p>
            <a:r>
              <a:rPr lang="es-MX" b="1" i="1" dirty="0" smtClean="0"/>
              <a:t>Precios de </a:t>
            </a:r>
            <a:r>
              <a:rPr lang="es-MX" b="1" i="1" dirty="0" smtClean="0"/>
              <a:t>2005 (crecimiento anual en %)</a:t>
            </a:r>
            <a:endParaRPr lang="es-MX" b="1" i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86327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899592" y="98072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2000-2009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700808"/>
            <a:ext cx="764604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899592" y="98072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2001-2008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18864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Curva de incidencia del crecimiento: Brasil</a:t>
            </a:r>
          </a:p>
          <a:p>
            <a:r>
              <a:rPr lang="es-MX" b="1" i="1" dirty="0" smtClean="0"/>
              <a:t>Precios de </a:t>
            </a:r>
            <a:r>
              <a:rPr lang="es-MX" b="1" i="1" dirty="0" smtClean="0"/>
              <a:t>2005 </a:t>
            </a:r>
            <a:r>
              <a:rPr lang="es-MX" b="1" i="1" dirty="0" smtClean="0"/>
              <a:t>(crecimiento anual en %)</a:t>
            </a:r>
            <a:endParaRPr lang="es-MX" b="1" i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5832648" cy="290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89040"/>
            <a:ext cx="5832648" cy="290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899592" y="98072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2000-2008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386104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1996-2008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18864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Curva de incidencia del crecimiento: México</a:t>
            </a:r>
          </a:p>
          <a:p>
            <a:r>
              <a:rPr lang="es-MX" b="1" i="1" dirty="0" smtClean="0"/>
              <a:t>Precios de </a:t>
            </a:r>
            <a:r>
              <a:rPr lang="es-MX" b="1" i="1" dirty="0" smtClean="0"/>
              <a:t>2005 </a:t>
            </a:r>
            <a:r>
              <a:rPr lang="es-MX" b="1" i="1" dirty="0" smtClean="0"/>
              <a:t>(crecimiento anual en %)</a:t>
            </a:r>
            <a:endParaRPr lang="es-MX" b="1" i="1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08720"/>
            <a:ext cx="4680520" cy="286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861048"/>
            <a:ext cx="47052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899592" y="98072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2001-2009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386104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2003-2009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18864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Curva de incidencia del crecimiento: Perú</a:t>
            </a:r>
          </a:p>
          <a:p>
            <a:r>
              <a:rPr lang="es-MX" b="1" i="1" dirty="0" smtClean="0"/>
              <a:t>Precios de </a:t>
            </a:r>
            <a:r>
              <a:rPr lang="es-MX" b="1" i="1" dirty="0" smtClean="0"/>
              <a:t>2005 </a:t>
            </a:r>
            <a:r>
              <a:rPr lang="es-MX" b="1" i="1" dirty="0" smtClean="0"/>
              <a:t>(crecimiento anual en %)</a:t>
            </a:r>
            <a:endParaRPr lang="es-MX" b="1" i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¿Por qué cayó la desigualdad en estos cuatro casos?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Análisis de los factores próximos: cada capítulo utiliza diferentes técnicas de descomposición; también se aplicó la misma técnica para poder comparar los órdenes de magnitud</a:t>
            </a:r>
            <a:endParaRPr lang="es-AR" dirty="0"/>
          </a:p>
          <a:p>
            <a:r>
              <a:rPr lang="es-AR" dirty="0" smtClean="0"/>
              <a:t>Exploración de los factores fundamentales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Estructura de la 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 fontScale="85000" lnSpcReduction="10000"/>
          </a:bodyPr>
          <a:lstStyle/>
          <a:p>
            <a:r>
              <a:rPr lang="es-AR" dirty="0" smtClean="0"/>
              <a:t>La caída de la desigualdad: ¿cuánto y desde cuándo?</a:t>
            </a:r>
          </a:p>
          <a:p>
            <a:r>
              <a:rPr lang="es-AR" dirty="0" smtClean="0"/>
              <a:t>La caída de la desigualdad y las nuevas izquierdas: ¿existe una asociación?</a:t>
            </a:r>
          </a:p>
          <a:p>
            <a:r>
              <a:rPr lang="es-AR" dirty="0" smtClean="0"/>
              <a:t>La caída de la desigualdad: ¿</a:t>
            </a:r>
            <a:r>
              <a:rPr lang="es-AR" dirty="0"/>
              <a:t>p</a:t>
            </a:r>
            <a:r>
              <a:rPr lang="es-AR" dirty="0" smtClean="0"/>
              <a:t>or qué?</a:t>
            </a:r>
          </a:p>
          <a:p>
            <a:pPr lvl="1"/>
            <a:r>
              <a:rPr lang="es-AR" dirty="0" smtClean="0"/>
              <a:t>Resultados para Argentina, Brasil, México y Perú</a:t>
            </a:r>
          </a:p>
          <a:p>
            <a:pPr lvl="2"/>
            <a:r>
              <a:rPr lang="es-AR" dirty="0"/>
              <a:t>D</a:t>
            </a:r>
            <a:r>
              <a:rPr lang="es-AR" dirty="0" smtClean="0"/>
              <a:t>escomposición no paramétrica: factores demográficos y cambios en la desigualdad de ingresos laborales y no laborales</a:t>
            </a:r>
          </a:p>
          <a:p>
            <a:pPr lvl="2"/>
            <a:r>
              <a:rPr lang="es-AR" dirty="0" smtClean="0"/>
              <a:t>Causas más probables de la caída en la desigualdad de ingresos laborales</a:t>
            </a:r>
          </a:p>
          <a:p>
            <a:pPr lvl="2"/>
            <a:r>
              <a:rPr lang="es-AR" dirty="0" smtClean="0"/>
              <a:t>Causas más probables de la caída en la desigualdad de ingresos no laborales</a:t>
            </a:r>
          </a:p>
          <a:p>
            <a:r>
              <a:rPr lang="es-AR" dirty="0" smtClean="0"/>
              <a:t>Perspectivas: ¿continuará la caída de la desigualdad en el futuro?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6"/>
          <p:cNvSpPr>
            <a:spLocks noChangeArrowheads="1"/>
          </p:cNvSpPr>
          <p:nvPr/>
        </p:nvSpPr>
        <p:spPr bwMode="auto">
          <a:xfrm>
            <a:off x="0" y="66675"/>
            <a:ext cx="86375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7675"/>
            <a:r>
              <a:rPr lang="es-AR" sz="2800" b="1" dirty="0">
                <a:cs typeface="Times New Roman" pitchFamily="18" charset="0"/>
              </a:rPr>
              <a:t>Determinantes del ingreso per cápita del hogar</a:t>
            </a:r>
            <a:endParaRPr lang="en-US" sz="2800" b="1" dirty="0"/>
          </a:p>
          <a:p>
            <a:pPr indent="447675" eaLnBrk="0" hangingPunct="0"/>
            <a:endParaRPr lang="en-US" b="1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0" y="609600"/>
            <a:ext cx="9144000" cy="6248400"/>
            <a:chOff x="4284" y="1485"/>
            <a:chExt cx="7028" cy="5231"/>
          </a:xfrm>
        </p:grpSpPr>
        <p:sp>
          <p:nvSpPr>
            <p:cNvPr id="2663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4284" y="1485"/>
              <a:ext cx="7028" cy="5231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AutoShape 14"/>
            <p:cNvSpPr>
              <a:spLocks noChangeArrowheads="1"/>
            </p:cNvSpPr>
            <p:nvPr/>
          </p:nvSpPr>
          <p:spPr bwMode="auto">
            <a:xfrm>
              <a:off x="6158" y="1664"/>
              <a:ext cx="1725" cy="784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548DD4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Ingreso</a:t>
              </a:r>
              <a:r>
                <a:rPr lang="en-US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per </a:t>
              </a:r>
              <a:r>
                <a:rPr lang="en-US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cápita</a:t>
              </a:r>
              <a:r>
                <a:rPr lang="en-US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del </a:t>
              </a:r>
              <a:r>
                <a:rPr lang="en-US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hogar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5" name="AutoShape 13"/>
            <p:cNvSpPr>
              <a:spLocks noChangeArrowheads="1"/>
            </p:cNvSpPr>
            <p:nvPr/>
          </p:nvSpPr>
          <p:spPr bwMode="auto">
            <a:xfrm>
              <a:off x="4962" y="3028"/>
              <a:ext cx="1702" cy="906"/>
            </a:xfrm>
            <a:prstGeom prst="flowChartAlternateProcess">
              <a:avLst/>
            </a:prstGeom>
            <a:solidFill>
              <a:srgbClr val="FFFFFF">
                <a:alpha val="64999"/>
              </a:srgbClr>
            </a:solidFill>
            <a:ln w="25400">
              <a:solidFill>
                <a:srgbClr val="17365D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548DD4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b="1" dirty="0" err="1">
                  <a:solidFill>
                    <a:srgbClr val="17365D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Proporción</a:t>
              </a:r>
              <a:r>
                <a:rPr lang="en-US" b="1" dirty="0">
                  <a:solidFill>
                    <a:srgbClr val="17365D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de </a:t>
              </a:r>
              <a:r>
                <a:rPr lang="en-US" b="1" dirty="0" err="1">
                  <a:solidFill>
                    <a:srgbClr val="17365D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adultos</a:t>
              </a:r>
              <a:r>
                <a:rPr lang="en-US" b="1" dirty="0">
                  <a:solidFill>
                    <a:srgbClr val="17365D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en el </a:t>
              </a:r>
              <a:r>
                <a:rPr lang="en-US" b="1" dirty="0" err="1">
                  <a:solidFill>
                    <a:srgbClr val="17365D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hogar</a:t>
              </a:r>
              <a:endParaRPr lang="en-US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  <a:defRPr/>
              </a:pPr>
              <a:endParaRPr lang="en-US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buFont typeface="Arial" pitchFamily="34" charset="0"/>
                <a:buChar char="•"/>
                <a:defRPr/>
              </a:pPr>
              <a:endParaRPr lang="en-US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4" name="AutoShape 12"/>
            <p:cNvSpPr>
              <a:spLocks noChangeArrowheads="1"/>
            </p:cNvSpPr>
            <p:nvPr/>
          </p:nvSpPr>
          <p:spPr bwMode="auto">
            <a:xfrm>
              <a:off x="7023" y="3001"/>
              <a:ext cx="1702" cy="906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548DD4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000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Ingreso</a:t>
              </a:r>
              <a:r>
                <a:rPr lang="en-US" sz="20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del </a:t>
              </a:r>
              <a:r>
                <a:rPr lang="en-US" sz="2000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hogar</a:t>
              </a:r>
              <a:r>
                <a:rPr lang="en-US" sz="20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por</a:t>
              </a:r>
              <a:r>
                <a:rPr lang="en-US" sz="20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adulto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3" name="AutoShape 11"/>
            <p:cNvSpPr>
              <a:spLocks noChangeArrowheads="1"/>
            </p:cNvSpPr>
            <p:nvPr/>
          </p:nvSpPr>
          <p:spPr bwMode="auto">
            <a:xfrm>
              <a:off x="5865" y="4348"/>
              <a:ext cx="1912" cy="1151"/>
            </a:xfrm>
            <a:prstGeom prst="flowChartAlternateProcess">
              <a:avLst/>
            </a:prstGeom>
            <a:solidFill>
              <a:srgbClr val="FFFFFF">
                <a:alpha val="64999"/>
              </a:srgbClr>
            </a:solidFill>
            <a:ln w="25400">
              <a:solidFill>
                <a:srgbClr val="17365D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548DD4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000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Ingreso</a:t>
              </a:r>
              <a:r>
                <a:rPr lang="en-US" sz="20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no </a:t>
              </a:r>
              <a:r>
                <a:rPr lang="en-US" sz="2000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laboral</a:t>
              </a:r>
              <a:r>
                <a:rPr lang="en-US" sz="20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del </a:t>
              </a:r>
              <a:r>
                <a:rPr lang="en-US" sz="2000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hogar</a:t>
              </a:r>
              <a:r>
                <a:rPr lang="en-US" sz="20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por</a:t>
              </a:r>
              <a:r>
                <a:rPr lang="en-US" sz="20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adulto</a:t>
              </a:r>
              <a:endPara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s-A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MAS</a:t>
              </a:r>
              <a:endPara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2" name="AutoShape 10"/>
            <p:cNvSpPr>
              <a:spLocks noChangeArrowheads="1"/>
            </p:cNvSpPr>
            <p:nvPr/>
          </p:nvSpPr>
          <p:spPr bwMode="auto">
            <a:xfrm>
              <a:off x="8008" y="4348"/>
              <a:ext cx="1701" cy="90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548DD4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000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I</a:t>
              </a:r>
              <a:r>
                <a:rPr lang="en-US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ngreso</a:t>
              </a:r>
              <a:r>
                <a:rPr lang="en-US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no </a:t>
              </a:r>
              <a:r>
                <a:rPr lang="en-US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laboral</a:t>
              </a:r>
              <a:r>
                <a:rPr lang="en-US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del </a:t>
              </a:r>
              <a:r>
                <a:rPr lang="en-US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hogar</a:t>
              </a:r>
              <a:r>
                <a:rPr lang="en-US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b="1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por</a:t>
              </a:r>
              <a:r>
                <a:rPr lang="en-US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adulto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1" name="AutoShape 9"/>
            <p:cNvSpPr>
              <a:spLocks noChangeArrowheads="1"/>
            </p:cNvSpPr>
            <p:nvPr/>
          </p:nvSpPr>
          <p:spPr bwMode="auto">
            <a:xfrm>
              <a:off x="6336" y="5582"/>
              <a:ext cx="2106" cy="1010"/>
            </a:xfrm>
            <a:prstGeom prst="flowChartAlternateProcess">
              <a:avLst/>
            </a:prstGeom>
            <a:solidFill>
              <a:srgbClr val="FFFFFF">
                <a:alpha val="64999"/>
              </a:srgbClr>
            </a:solidFill>
            <a:ln w="25400">
              <a:solidFill>
                <a:srgbClr val="17365D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548DD4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000" b="1" dirty="0" err="1">
                  <a:solidFill>
                    <a:srgbClr val="17365D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Proporción</a:t>
              </a:r>
              <a:r>
                <a:rPr lang="en-US" sz="2000" b="1" dirty="0">
                  <a:solidFill>
                    <a:srgbClr val="17365D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de </a:t>
              </a:r>
              <a:r>
                <a:rPr lang="en-US" sz="2000" b="1" dirty="0" err="1">
                  <a:solidFill>
                    <a:srgbClr val="17365D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adultos</a:t>
              </a:r>
              <a:r>
                <a:rPr lang="en-US" sz="2000" b="1" dirty="0">
                  <a:solidFill>
                    <a:srgbClr val="17365D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rgbClr val="17365D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que</a:t>
              </a:r>
              <a:r>
                <a:rPr lang="en-US" sz="2000" b="1" dirty="0">
                  <a:solidFill>
                    <a:srgbClr val="17365D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2000" b="1" dirty="0" err="1">
                  <a:solidFill>
                    <a:srgbClr val="17365D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trabajan</a:t>
              </a:r>
              <a:endPara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643" name="AutoShape 8"/>
            <p:cNvCxnSpPr>
              <a:cxnSpLocks noChangeShapeType="1"/>
            </p:cNvCxnSpPr>
            <p:nvPr/>
          </p:nvCxnSpPr>
          <p:spPr bwMode="auto">
            <a:xfrm flipH="1">
              <a:off x="5814" y="2449"/>
              <a:ext cx="1131" cy="5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6644" name="AutoShape 7"/>
            <p:cNvCxnSpPr>
              <a:cxnSpLocks noChangeShapeType="1"/>
            </p:cNvCxnSpPr>
            <p:nvPr/>
          </p:nvCxnSpPr>
          <p:spPr bwMode="auto">
            <a:xfrm>
              <a:off x="6945" y="2449"/>
              <a:ext cx="765" cy="5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6645" name="AutoShape 6"/>
            <p:cNvCxnSpPr>
              <a:cxnSpLocks noChangeShapeType="1"/>
            </p:cNvCxnSpPr>
            <p:nvPr/>
          </p:nvCxnSpPr>
          <p:spPr bwMode="auto">
            <a:xfrm flipH="1">
              <a:off x="6927" y="3935"/>
              <a:ext cx="783" cy="3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6646" name="AutoShape 5"/>
            <p:cNvCxnSpPr>
              <a:cxnSpLocks noChangeShapeType="1"/>
            </p:cNvCxnSpPr>
            <p:nvPr/>
          </p:nvCxnSpPr>
          <p:spPr bwMode="auto">
            <a:xfrm>
              <a:off x="7710" y="3935"/>
              <a:ext cx="1149" cy="4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6647" name="AutoShape 4"/>
            <p:cNvCxnSpPr>
              <a:cxnSpLocks noChangeShapeType="1"/>
            </p:cNvCxnSpPr>
            <p:nvPr/>
          </p:nvCxnSpPr>
          <p:spPr bwMode="auto">
            <a:xfrm flipH="1">
              <a:off x="8077" y="5255"/>
              <a:ext cx="782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9155" name="AutoShape 3"/>
            <p:cNvSpPr>
              <a:spLocks noChangeArrowheads="1"/>
            </p:cNvSpPr>
            <p:nvPr/>
          </p:nvSpPr>
          <p:spPr bwMode="auto">
            <a:xfrm>
              <a:off x="8684" y="5582"/>
              <a:ext cx="2440" cy="1010"/>
            </a:xfrm>
            <a:prstGeom prst="flowChartAlternateProcess">
              <a:avLst/>
            </a:prstGeom>
            <a:solidFill>
              <a:srgbClr val="FFFFFF">
                <a:alpha val="64999"/>
              </a:srgbClr>
            </a:solidFill>
            <a:ln w="25400">
              <a:solidFill>
                <a:srgbClr val="17365D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548DD4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s-AR" sz="2000" b="1" dirty="0">
                  <a:latin typeface="Arial" pitchFamily="34" charset="0"/>
                  <a:cs typeface="Arial" pitchFamily="34" charset="0"/>
                </a:rPr>
                <a:t>Ingreso laboral de adultos que trabajan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649" name="AutoShape 2"/>
            <p:cNvCxnSpPr>
              <a:cxnSpLocks noChangeShapeType="1"/>
            </p:cNvCxnSpPr>
            <p:nvPr/>
          </p:nvCxnSpPr>
          <p:spPr bwMode="auto">
            <a:xfrm>
              <a:off x="8859" y="5255"/>
              <a:ext cx="1288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6628" name="Rectangle 24"/>
          <p:cNvSpPr>
            <a:spLocks noChangeArrowheads="1"/>
          </p:cNvSpPr>
          <p:nvPr/>
        </p:nvSpPr>
        <p:spPr bwMode="auto">
          <a:xfrm>
            <a:off x="0" y="377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0" y="838200"/>
            <a:ext cx="2362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 FECUNDIDAD, ESPERANZA DE VIDA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914400" y="1700808"/>
            <a:ext cx="484188" cy="737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ight Arrow Callout 30"/>
          <p:cNvSpPr/>
          <p:nvPr/>
        </p:nvSpPr>
        <p:spPr>
          <a:xfrm>
            <a:off x="0" y="3657600"/>
            <a:ext cx="2057400" cy="1752600"/>
          </a:xfrm>
          <a:prstGeom prst="rightArrowCallout">
            <a:avLst>
              <a:gd name="adj1" fmla="val 18676"/>
              <a:gd name="adj2" fmla="val 16304"/>
              <a:gd name="adj3" fmla="val 25000"/>
              <a:gd name="adj4" fmla="val 70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AR" b="1" dirty="0">
                <a:solidFill>
                  <a:schemeClr val="tx1"/>
                </a:solidFill>
              </a:rPr>
              <a:t>REMESAS</a:t>
            </a:r>
          </a:p>
          <a:p>
            <a:pPr>
              <a:defRPr/>
            </a:pPr>
            <a:r>
              <a:rPr lang="es-AR" b="1" dirty="0">
                <a:solidFill>
                  <a:schemeClr val="tx1"/>
                </a:solidFill>
              </a:rPr>
              <a:t>TRANSF. DE GOB.</a:t>
            </a:r>
          </a:p>
          <a:p>
            <a:pPr>
              <a:defRPr/>
            </a:pPr>
            <a:r>
              <a:rPr lang="es-AR" b="1" dirty="0" smtClean="0">
                <a:solidFill>
                  <a:schemeClr val="tx1"/>
                </a:solidFill>
              </a:rPr>
              <a:t>INTERESE S</a:t>
            </a:r>
            <a:r>
              <a:rPr lang="es-AR" b="1" dirty="0">
                <a:solidFill>
                  <a:schemeClr val="tx1"/>
                </a:solidFill>
              </a:rPr>
              <a:t>, RENTAS, GAN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ight Arrow Callout 31"/>
          <p:cNvSpPr/>
          <p:nvPr/>
        </p:nvSpPr>
        <p:spPr>
          <a:xfrm>
            <a:off x="228600" y="5715000"/>
            <a:ext cx="2438400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</a:rPr>
              <a:t>DECISIONES DE PARTICIPACION EN EL MERCADO LABORAL</a:t>
            </a:r>
            <a:endParaRPr lang="en-US" sz="1400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Down Arrow Callout 32"/>
          <p:cNvSpPr/>
          <p:nvPr/>
        </p:nvSpPr>
        <p:spPr>
          <a:xfrm>
            <a:off x="4724400" y="1124744"/>
            <a:ext cx="1905000" cy="136815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AR" sz="1600" b="1" dirty="0">
                <a:solidFill>
                  <a:schemeClr val="tx1"/>
                </a:solidFill>
              </a:rPr>
              <a:t>FORMACION DE PAREJA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E0724-55F7-42D7-AD91-0905A5DD894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6" name="Down Arrow Callout 25"/>
          <p:cNvSpPr/>
          <p:nvPr/>
        </p:nvSpPr>
        <p:spPr>
          <a:xfrm>
            <a:off x="7086600" y="1988840"/>
            <a:ext cx="2209800" cy="357376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5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AR" b="1" dirty="0">
                <a:solidFill>
                  <a:schemeClr val="tx1"/>
                </a:solidFill>
              </a:rPr>
              <a:t>-HORAS TRABAJADAS</a:t>
            </a:r>
          </a:p>
          <a:p>
            <a:pPr>
              <a:defRPr/>
            </a:pPr>
            <a:r>
              <a:rPr lang="es-AR" b="1" dirty="0">
                <a:solidFill>
                  <a:schemeClr val="tx1"/>
                </a:solidFill>
              </a:rPr>
              <a:t>-REMUNERACION POR HORA</a:t>
            </a:r>
          </a:p>
          <a:p>
            <a:pPr>
              <a:defRPr/>
            </a:pPr>
            <a:r>
              <a:rPr lang="es-AR" b="1" dirty="0">
                <a:solidFill>
                  <a:schemeClr val="tx1"/>
                </a:solidFill>
              </a:rPr>
              <a:t> </a:t>
            </a:r>
            <a:r>
              <a:rPr lang="es-AR" b="1" dirty="0" smtClean="0">
                <a:solidFill>
                  <a:schemeClr val="tx1"/>
                </a:solidFill>
              </a:rPr>
              <a:t>-</a:t>
            </a:r>
            <a:r>
              <a:rPr lang="es-AR" b="1" dirty="0" smtClean="0">
                <a:solidFill>
                  <a:schemeClr val="tx1"/>
                </a:solidFill>
              </a:rPr>
              <a:t>DEMANDA </a:t>
            </a:r>
            <a:r>
              <a:rPr lang="es-AR" b="1" dirty="0">
                <a:solidFill>
                  <a:schemeClr val="tx1"/>
                </a:solidFill>
              </a:rPr>
              <a:t>Y OFERTA POR NIVEL DE CALIFICACIÓN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3275856" y="2924944"/>
            <a:ext cx="144016" cy="216024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508104" y="5949280"/>
            <a:ext cx="144016" cy="216024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 </a:t>
            </a:r>
            <a:r>
              <a:rPr lang="en-US" sz="4000" dirty="0" err="1" smtClean="0"/>
              <a:t>Descomposición</a:t>
            </a:r>
            <a:r>
              <a:rPr lang="en-US" sz="4000" dirty="0" smtClean="0"/>
              <a:t> de los </a:t>
            </a:r>
            <a:r>
              <a:rPr lang="en-US" sz="4000" dirty="0" err="1" smtClean="0"/>
              <a:t>determinantes</a:t>
            </a:r>
            <a:r>
              <a:rPr lang="en-US" sz="4000" dirty="0" smtClean="0"/>
              <a:t> </a:t>
            </a:r>
            <a:r>
              <a:rPr lang="en-US" sz="4000" dirty="0" err="1" smtClean="0"/>
              <a:t>inmediatos</a:t>
            </a:r>
            <a:r>
              <a:rPr lang="en-US" sz="4000" dirty="0" smtClean="0"/>
              <a:t> (Barros et al. 2006, 2007)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err="1" smtClean="0"/>
              <a:t>Ingreso</a:t>
            </a:r>
            <a:r>
              <a:rPr lang="en-US" dirty="0" smtClean="0"/>
              <a:t> per </a:t>
            </a:r>
            <a:r>
              <a:rPr lang="en-US" dirty="0" err="1" smtClean="0"/>
              <a:t>cápita</a:t>
            </a:r>
            <a:r>
              <a:rPr lang="en-US" dirty="0" smtClean="0"/>
              <a:t> del </a:t>
            </a:r>
            <a:r>
              <a:rPr lang="en-US" dirty="0" err="1" smtClean="0"/>
              <a:t>hogar</a:t>
            </a:r>
            <a:r>
              <a:rPr lang="en-US" dirty="0" smtClean="0"/>
              <a:t>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escribir</a:t>
            </a:r>
            <a:r>
              <a:rPr lang="en-US" dirty="0" smtClean="0"/>
              <a:t>:</a:t>
            </a:r>
          </a:p>
          <a:p>
            <a:pPr eaLnBrk="1" hangingPunct="1">
              <a:defRPr/>
            </a:pPr>
            <a:endParaRPr lang="en-US" dirty="0" smtClean="0"/>
          </a:p>
          <a:p>
            <a:pPr lvl="2" eaLnBrk="1" hangingPunct="1">
              <a:buFont typeface="Arial" charset="0"/>
              <a:buNone/>
              <a:defRPr/>
            </a:pPr>
            <a:r>
              <a:rPr lang="en-US" dirty="0" smtClean="0"/>
              <a:t>		</a:t>
            </a:r>
            <a:r>
              <a:rPr lang="en-US" sz="3600" b="1" i="1" dirty="0" smtClean="0"/>
              <a:t>y = a ( u w + o)</a:t>
            </a:r>
            <a:r>
              <a:rPr lang="en-US" dirty="0" smtClean="0"/>
              <a:t>	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		 </a:t>
            </a:r>
          </a:p>
          <a:p>
            <a:pPr eaLnBrk="1" hangingPunct="1">
              <a:defRPr/>
            </a:pP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identidad</a:t>
            </a:r>
            <a:r>
              <a:rPr lang="en-US" dirty="0" smtClean="0"/>
              <a:t> </a:t>
            </a:r>
            <a:r>
              <a:rPr lang="en-US" dirty="0" err="1" smtClean="0"/>
              <a:t>relaciona</a:t>
            </a:r>
            <a:r>
              <a:rPr lang="en-US" dirty="0" smtClean="0"/>
              <a:t> los </a:t>
            </a:r>
            <a:r>
              <a:rPr lang="en-US" dirty="0" err="1" smtClean="0"/>
              <a:t>cambios</a:t>
            </a:r>
            <a:r>
              <a:rPr lang="en-US" dirty="0" smtClean="0"/>
              <a:t> en el </a:t>
            </a:r>
            <a:r>
              <a:rPr lang="en-US" dirty="0" err="1" smtClean="0"/>
              <a:t>ingreso</a:t>
            </a:r>
            <a:r>
              <a:rPr lang="en-US" dirty="0" smtClean="0"/>
              <a:t> per </a:t>
            </a:r>
            <a:r>
              <a:rPr lang="en-US" dirty="0" err="1" smtClean="0"/>
              <a:t>cápita</a:t>
            </a:r>
            <a:r>
              <a:rPr lang="en-US" dirty="0" smtClean="0"/>
              <a:t> del </a:t>
            </a:r>
            <a:r>
              <a:rPr lang="en-US" dirty="0" err="1" smtClean="0"/>
              <a:t>hogar</a:t>
            </a:r>
            <a:r>
              <a:rPr lang="en-US" dirty="0" smtClean="0"/>
              <a:t> </a:t>
            </a:r>
            <a:r>
              <a:rPr lang="en-US" b="1" i="1" dirty="0" smtClean="0"/>
              <a:t>y</a:t>
            </a:r>
            <a:r>
              <a:rPr lang="en-US" dirty="0" smtClean="0"/>
              <a:t>, en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cuatro</a:t>
            </a:r>
            <a:r>
              <a:rPr lang="en-US" dirty="0" smtClean="0"/>
              <a:t> </a:t>
            </a:r>
            <a:r>
              <a:rPr lang="en-US" dirty="0" err="1" smtClean="0"/>
              <a:t>determinantes</a:t>
            </a:r>
            <a:r>
              <a:rPr lang="en-US" dirty="0" smtClean="0"/>
              <a:t> </a:t>
            </a:r>
            <a:r>
              <a:rPr lang="en-US" dirty="0" err="1" smtClean="0"/>
              <a:t>inmediatos</a:t>
            </a:r>
            <a:r>
              <a:rPr lang="en-US" dirty="0" smtClean="0"/>
              <a:t> o </a:t>
            </a:r>
            <a:r>
              <a:rPr lang="en-US" dirty="0" err="1" smtClean="0"/>
              <a:t>próximos</a:t>
            </a:r>
            <a:r>
              <a:rPr lang="en-US" dirty="0" smtClean="0"/>
              <a:t>: </a:t>
            </a:r>
          </a:p>
          <a:p>
            <a:pPr marL="1028700" lvl="1" indent="-571500" eaLnBrk="1" hangingPunct="1">
              <a:buFont typeface="Wingdings" pitchFamily="2" charset="2"/>
              <a:buAutoNum type="romanLcParenBoth"/>
              <a:defRPr/>
            </a:pPr>
            <a:r>
              <a:rPr lang="en-US" dirty="0" err="1" smtClean="0"/>
              <a:t>Cambios</a:t>
            </a:r>
            <a:r>
              <a:rPr lang="en-US" dirty="0" smtClean="0"/>
              <a:t> en la </a:t>
            </a:r>
            <a:r>
              <a:rPr lang="en-US" dirty="0" err="1" smtClean="0"/>
              <a:t>proporción</a:t>
            </a:r>
            <a:r>
              <a:rPr lang="en-US" dirty="0" smtClean="0"/>
              <a:t> de </a:t>
            </a:r>
            <a:r>
              <a:rPr lang="en-US" dirty="0" err="1" smtClean="0"/>
              <a:t>adultos</a:t>
            </a:r>
            <a:r>
              <a:rPr lang="en-US" dirty="0" smtClean="0"/>
              <a:t> en el </a:t>
            </a:r>
            <a:r>
              <a:rPr lang="en-US" dirty="0" err="1" smtClean="0"/>
              <a:t>hogar</a:t>
            </a:r>
            <a:r>
              <a:rPr lang="en-US" dirty="0" smtClean="0"/>
              <a:t> </a:t>
            </a:r>
            <a:r>
              <a:rPr lang="en-US" b="1" i="1" dirty="0" smtClean="0"/>
              <a:t>a</a:t>
            </a:r>
            <a:endParaRPr lang="en-US" dirty="0" smtClean="0"/>
          </a:p>
          <a:p>
            <a:pPr marL="1028700" lvl="1" indent="-571500" eaLnBrk="1" hangingPunct="1">
              <a:buFont typeface="Wingdings" pitchFamily="2" charset="2"/>
              <a:buAutoNum type="romanLcParenBoth"/>
              <a:defRPr/>
            </a:pPr>
            <a:r>
              <a:rPr lang="en-US" dirty="0" err="1" smtClean="0"/>
              <a:t>Cambios</a:t>
            </a:r>
            <a:r>
              <a:rPr lang="en-US" dirty="0" smtClean="0"/>
              <a:t> en la </a:t>
            </a:r>
            <a:r>
              <a:rPr lang="en-US" dirty="0" err="1" smtClean="0"/>
              <a:t>proporción</a:t>
            </a:r>
            <a:r>
              <a:rPr lang="en-US" dirty="0" smtClean="0"/>
              <a:t> de </a:t>
            </a:r>
            <a:r>
              <a:rPr lang="en-US" dirty="0" err="1" smtClean="0"/>
              <a:t>adultos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trabajan</a:t>
            </a:r>
            <a:r>
              <a:rPr lang="en-US" dirty="0" smtClean="0"/>
              <a:t> </a:t>
            </a:r>
            <a:r>
              <a:rPr lang="en-US" b="1" i="1" dirty="0" smtClean="0"/>
              <a:t>u</a:t>
            </a:r>
            <a:r>
              <a:rPr lang="en-US" dirty="0" smtClean="0"/>
              <a:t>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(iii)  </a:t>
            </a:r>
            <a:r>
              <a:rPr lang="en-US" dirty="0" err="1" smtClean="0"/>
              <a:t>Cambios</a:t>
            </a:r>
            <a:r>
              <a:rPr lang="en-US" dirty="0" smtClean="0"/>
              <a:t> en el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laboral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adulto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trabaja</a:t>
            </a:r>
            <a:r>
              <a:rPr lang="en-US" dirty="0" smtClean="0"/>
              <a:t> </a:t>
            </a:r>
            <a:r>
              <a:rPr lang="en-US" b="1" i="1" dirty="0" smtClean="0"/>
              <a:t>w</a:t>
            </a:r>
            <a:r>
              <a:rPr lang="en-US" dirty="0" smtClean="0"/>
              <a:t>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(iv)  </a:t>
            </a:r>
            <a:r>
              <a:rPr lang="en-US" dirty="0" err="1" smtClean="0"/>
              <a:t>Cambios</a:t>
            </a:r>
            <a:r>
              <a:rPr lang="en-US" dirty="0" smtClean="0"/>
              <a:t> en el </a:t>
            </a:r>
            <a:r>
              <a:rPr lang="en-US" dirty="0" err="1" smtClean="0"/>
              <a:t>ingreso</a:t>
            </a:r>
            <a:r>
              <a:rPr lang="en-US" dirty="0" smtClean="0"/>
              <a:t> no </a:t>
            </a:r>
            <a:r>
              <a:rPr lang="en-US" dirty="0" err="1" smtClean="0"/>
              <a:t>laboral</a:t>
            </a:r>
            <a:r>
              <a:rPr lang="en-US" dirty="0" smtClean="0"/>
              <a:t> per </a:t>
            </a:r>
            <a:r>
              <a:rPr lang="en-US" dirty="0" err="1" smtClean="0"/>
              <a:t>cápita</a:t>
            </a:r>
            <a:r>
              <a:rPr lang="en-US" dirty="0" smtClean="0"/>
              <a:t> </a:t>
            </a:r>
            <a:r>
              <a:rPr lang="en-US" b="1" i="1" dirty="0" smtClean="0"/>
              <a:t>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67CCA-7A70-4E91-96D8-50BB966CBE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001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012160" y="1052736"/>
            <a:ext cx="914400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2160" y="4365104"/>
            <a:ext cx="914400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372200" y="4293096"/>
            <a:ext cx="914400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72200" y="1052736"/>
            <a:ext cx="914400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 smtClean="0"/>
              <a:t>Descomposición</a:t>
            </a:r>
            <a:r>
              <a:rPr lang="en-US" b="1" dirty="0" smtClean="0"/>
              <a:t> (</a:t>
            </a:r>
            <a:r>
              <a:rPr lang="en-US" b="1" dirty="0" err="1" smtClean="0"/>
              <a:t>Alejo</a:t>
            </a:r>
            <a:r>
              <a:rPr lang="en-US" b="1" dirty="0" smtClean="0"/>
              <a:t> et al., 2009):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5105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4400" i="1" dirty="0" err="1" smtClean="0"/>
              <a:t>Factores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demográficos</a:t>
            </a:r>
            <a:r>
              <a:rPr lang="en-US" sz="4400" i="1" dirty="0" smtClean="0"/>
              <a:t>: </a:t>
            </a:r>
            <a:r>
              <a:rPr lang="en-US" sz="4400" dirty="0" err="1" smtClean="0"/>
              <a:t>cambios</a:t>
            </a:r>
            <a:r>
              <a:rPr lang="en-US" sz="4400" dirty="0" smtClean="0"/>
              <a:t> en la </a:t>
            </a:r>
            <a:r>
              <a:rPr lang="en-US" sz="4400" dirty="0" err="1" smtClean="0"/>
              <a:t>proporción</a:t>
            </a:r>
            <a:r>
              <a:rPr lang="en-US" sz="4400" dirty="0" smtClean="0"/>
              <a:t> de </a:t>
            </a:r>
            <a:r>
              <a:rPr lang="en-US" sz="4400" dirty="0" err="1" smtClean="0"/>
              <a:t>adultos</a:t>
            </a:r>
            <a:r>
              <a:rPr lang="en-US" sz="4400" dirty="0" smtClean="0"/>
              <a:t> </a:t>
            </a:r>
            <a:r>
              <a:rPr lang="en-US" sz="4400" dirty="0" err="1" smtClean="0"/>
              <a:t>fueron</a:t>
            </a:r>
            <a:r>
              <a:rPr lang="en-US" sz="4400" dirty="0" smtClean="0"/>
              <a:t> “</a:t>
            </a:r>
            <a:r>
              <a:rPr lang="en-US" sz="4400" dirty="0" err="1" smtClean="0"/>
              <a:t>igualadores</a:t>
            </a:r>
            <a:r>
              <a:rPr lang="en-US" sz="4400" dirty="0" smtClean="0"/>
              <a:t>” </a:t>
            </a:r>
            <a:r>
              <a:rPr lang="en-US" sz="4400" dirty="0" err="1" smtClean="0"/>
              <a:t>pero</a:t>
            </a:r>
            <a:r>
              <a:rPr lang="en-US" sz="4400" dirty="0" smtClean="0"/>
              <a:t> </a:t>
            </a:r>
            <a:r>
              <a:rPr lang="en-US" sz="4400" dirty="0" err="1" smtClean="0"/>
              <a:t>su</a:t>
            </a:r>
            <a:r>
              <a:rPr lang="en-US" sz="4400" dirty="0" smtClean="0"/>
              <a:t> </a:t>
            </a:r>
            <a:r>
              <a:rPr lang="en-US" sz="4400" dirty="0" err="1" smtClean="0"/>
              <a:t>orden</a:t>
            </a:r>
            <a:r>
              <a:rPr lang="en-US" sz="4400" dirty="0" smtClean="0"/>
              <a:t> de </a:t>
            </a:r>
            <a:r>
              <a:rPr lang="en-US" sz="4400" dirty="0" err="1" smtClean="0"/>
              <a:t>magnitud</a:t>
            </a:r>
            <a:r>
              <a:rPr lang="en-US" sz="4400" dirty="0" smtClean="0"/>
              <a:t> </a:t>
            </a:r>
            <a:r>
              <a:rPr lang="en-US" sz="4400" dirty="0" err="1" smtClean="0"/>
              <a:t>menor</a:t>
            </a:r>
            <a:r>
              <a:rPr lang="en-US" sz="4400" dirty="0" smtClean="0"/>
              <a:t> al </a:t>
            </a:r>
            <a:r>
              <a:rPr lang="en-US" sz="4400" dirty="0" err="1" smtClean="0"/>
              <a:t>resto</a:t>
            </a:r>
            <a:r>
              <a:rPr lang="en-US" sz="4400" dirty="0" smtClean="0"/>
              <a:t> de los </a:t>
            </a:r>
            <a:r>
              <a:rPr lang="en-US" sz="4400" dirty="0" err="1" smtClean="0"/>
              <a:t>factores</a:t>
            </a:r>
            <a:r>
              <a:rPr lang="en-US" sz="4400" dirty="0" smtClean="0"/>
              <a:t> con la </a:t>
            </a:r>
            <a:r>
              <a:rPr lang="en-US" sz="4400" dirty="0" err="1" smtClean="0"/>
              <a:t>excepción</a:t>
            </a:r>
            <a:r>
              <a:rPr lang="en-US" sz="4400" dirty="0" smtClean="0"/>
              <a:t> de </a:t>
            </a:r>
            <a:r>
              <a:rPr lang="en-US" sz="4400" dirty="0" err="1" smtClean="0"/>
              <a:t>Perú</a:t>
            </a:r>
            <a:endParaRPr lang="en-US" sz="4400" dirty="0" smtClean="0"/>
          </a:p>
          <a:p>
            <a:pPr eaLnBrk="1" hangingPunct="1">
              <a:defRPr/>
            </a:pPr>
            <a:endParaRPr lang="en-US" sz="4400" dirty="0" smtClean="0"/>
          </a:p>
          <a:p>
            <a:pPr eaLnBrk="1" hangingPunct="1">
              <a:defRPr/>
            </a:pPr>
            <a:r>
              <a:rPr lang="en-US" sz="4400" i="1" dirty="0" err="1" smtClean="0"/>
              <a:t>Participación</a:t>
            </a:r>
            <a:r>
              <a:rPr lang="en-US" sz="4400" i="1" dirty="0" smtClean="0"/>
              <a:t> en la </a:t>
            </a:r>
            <a:r>
              <a:rPr lang="en-US" sz="4400" i="1" dirty="0" err="1" smtClean="0"/>
              <a:t>fuerza</a:t>
            </a:r>
            <a:r>
              <a:rPr lang="en-US" sz="4400" i="1" dirty="0" smtClean="0"/>
              <a:t> de </a:t>
            </a:r>
            <a:r>
              <a:rPr lang="en-US" sz="4400" i="1" dirty="0" err="1" smtClean="0"/>
              <a:t>trabajo</a:t>
            </a:r>
            <a:r>
              <a:rPr lang="en-US" sz="4400" i="1" dirty="0" smtClean="0"/>
              <a:t>: </a:t>
            </a:r>
            <a:r>
              <a:rPr lang="en-US" sz="4400" dirty="0" smtClean="0"/>
              <a:t>Con la </a:t>
            </a:r>
            <a:r>
              <a:rPr lang="en-US" sz="4400" dirty="0" err="1" smtClean="0"/>
              <a:t>excepción</a:t>
            </a:r>
            <a:r>
              <a:rPr lang="en-US" sz="4400" dirty="0" smtClean="0"/>
              <a:t> de </a:t>
            </a:r>
            <a:r>
              <a:rPr lang="en-US" sz="4400" dirty="0" err="1" smtClean="0"/>
              <a:t>Perú</a:t>
            </a:r>
            <a:r>
              <a:rPr lang="en-US" sz="4400" dirty="0" smtClean="0"/>
              <a:t>, los </a:t>
            </a:r>
            <a:r>
              <a:rPr lang="en-US" sz="4400" dirty="0" err="1" smtClean="0"/>
              <a:t>cambios</a:t>
            </a:r>
            <a:r>
              <a:rPr lang="en-US" sz="4400" dirty="0" smtClean="0"/>
              <a:t> en la </a:t>
            </a:r>
            <a:r>
              <a:rPr lang="en-US" sz="4400" dirty="0" err="1" smtClean="0"/>
              <a:t>tasa</a:t>
            </a:r>
            <a:r>
              <a:rPr lang="en-US" sz="4400" dirty="0" smtClean="0"/>
              <a:t> de </a:t>
            </a:r>
            <a:r>
              <a:rPr lang="en-US" sz="4400" dirty="0" err="1" smtClean="0"/>
              <a:t>participación</a:t>
            </a:r>
            <a:r>
              <a:rPr lang="en-US" sz="4400" dirty="0" smtClean="0"/>
              <a:t> </a:t>
            </a:r>
            <a:r>
              <a:rPr lang="en-US" sz="4400" dirty="0" err="1" smtClean="0"/>
              <a:t>fueron</a:t>
            </a:r>
            <a:r>
              <a:rPr lang="en-US" sz="4400" dirty="0" smtClean="0"/>
              <a:t> “</a:t>
            </a:r>
            <a:r>
              <a:rPr lang="en-US" sz="4400" dirty="0" err="1" smtClean="0"/>
              <a:t>igualadores</a:t>
            </a:r>
            <a:r>
              <a:rPr lang="en-US" sz="4400" dirty="0" smtClean="0"/>
              <a:t>”.  Este </a:t>
            </a:r>
            <a:r>
              <a:rPr lang="en-US" sz="4400" dirty="0" err="1" smtClean="0"/>
              <a:t>efecto</a:t>
            </a:r>
            <a:r>
              <a:rPr lang="en-US" sz="4400" dirty="0" smtClean="0"/>
              <a:t> </a:t>
            </a:r>
            <a:r>
              <a:rPr lang="en-US" sz="4400" dirty="0" err="1" smtClean="0"/>
              <a:t>fue</a:t>
            </a:r>
            <a:r>
              <a:rPr lang="en-US" sz="4400" dirty="0" smtClean="0"/>
              <a:t> </a:t>
            </a:r>
            <a:r>
              <a:rPr lang="en-US" sz="4400" dirty="0" err="1" smtClean="0"/>
              <a:t>más</a:t>
            </a:r>
            <a:r>
              <a:rPr lang="en-US" sz="4400" dirty="0" smtClean="0"/>
              <a:t> </a:t>
            </a:r>
            <a:r>
              <a:rPr lang="en-US" sz="4400" dirty="0" err="1" smtClean="0"/>
              <a:t>fuerte</a:t>
            </a:r>
            <a:r>
              <a:rPr lang="en-US" sz="4400" dirty="0" smtClean="0"/>
              <a:t> </a:t>
            </a:r>
            <a:r>
              <a:rPr lang="en-US" sz="4400" dirty="0" err="1" smtClean="0"/>
              <a:t>para</a:t>
            </a:r>
            <a:r>
              <a:rPr lang="en-US" sz="4400" dirty="0" smtClean="0"/>
              <a:t> Argentina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4400" dirty="0" smtClean="0"/>
          </a:p>
          <a:p>
            <a:pPr eaLnBrk="1" hangingPunct="1">
              <a:defRPr/>
            </a:pPr>
            <a:endParaRPr lang="en-US" sz="4400" dirty="0" smtClean="0"/>
          </a:p>
          <a:p>
            <a:pPr eaLnBrk="1" hangingPunct="1">
              <a:defRPr/>
            </a:pPr>
            <a:endParaRPr lang="en-US" sz="4400" dirty="0" smtClean="0"/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E7DE9-765E-4947-A22C-58C04241766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Decomposition results (</a:t>
            </a:r>
            <a:r>
              <a:rPr lang="en-US" b="1" dirty="0" err="1" smtClean="0"/>
              <a:t>Alejo</a:t>
            </a:r>
            <a:r>
              <a:rPr lang="en-US" b="1" dirty="0" smtClean="0"/>
              <a:t> et al., 2009):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54102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endParaRPr lang="en-US" sz="6000" dirty="0" smtClean="0"/>
          </a:p>
          <a:p>
            <a:pPr eaLnBrk="1" hangingPunct="1">
              <a:defRPr/>
            </a:pPr>
            <a:r>
              <a:rPr lang="en-US" sz="6000" i="1" dirty="0" err="1" smtClean="0"/>
              <a:t>Ingreso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laboral</a:t>
            </a:r>
            <a:r>
              <a:rPr lang="en-US" sz="6000" i="1" dirty="0" smtClean="0"/>
              <a:t> del </a:t>
            </a:r>
            <a:r>
              <a:rPr lang="en-US" sz="6000" i="1" dirty="0" err="1" smtClean="0"/>
              <a:t>hogar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por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adulto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que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trabaja</a:t>
            </a:r>
            <a:r>
              <a:rPr lang="en-US" sz="6000" i="1" dirty="0" smtClean="0"/>
              <a:t>: </a:t>
            </a:r>
            <a:r>
              <a:rPr lang="en-US" sz="6000" dirty="0" smtClean="0"/>
              <a:t> en Argentina, </a:t>
            </a:r>
            <a:r>
              <a:rPr lang="en-US" sz="6000" dirty="0" err="1" smtClean="0"/>
              <a:t>Brasil</a:t>
            </a:r>
            <a:r>
              <a:rPr lang="en-US" sz="6000" dirty="0" smtClean="0"/>
              <a:t> y México, los </a:t>
            </a:r>
            <a:r>
              <a:rPr lang="en-US" sz="6000" dirty="0" err="1" smtClean="0"/>
              <a:t>cambios</a:t>
            </a:r>
            <a:r>
              <a:rPr lang="en-US" sz="6000" dirty="0" smtClean="0"/>
              <a:t> en la </a:t>
            </a:r>
            <a:r>
              <a:rPr lang="en-US" sz="6000" dirty="0" err="1" smtClean="0"/>
              <a:t>distribución</a:t>
            </a:r>
            <a:r>
              <a:rPr lang="en-US" sz="6000" dirty="0" smtClean="0"/>
              <a:t> del </a:t>
            </a:r>
            <a:r>
              <a:rPr lang="en-US" sz="6000" dirty="0" err="1" smtClean="0"/>
              <a:t>ingreso</a:t>
            </a:r>
            <a:r>
              <a:rPr lang="en-US" sz="6000" dirty="0" smtClean="0"/>
              <a:t> </a:t>
            </a:r>
            <a:r>
              <a:rPr lang="en-US" sz="6000" dirty="0" err="1" smtClean="0"/>
              <a:t>laboral</a:t>
            </a:r>
            <a:r>
              <a:rPr lang="en-US" sz="6000" dirty="0" smtClean="0"/>
              <a:t> </a:t>
            </a:r>
            <a:r>
              <a:rPr lang="en-US" sz="6000" dirty="0" err="1" smtClean="0"/>
              <a:t>por</a:t>
            </a:r>
            <a:r>
              <a:rPr lang="en-US" sz="6000" dirty="0" smtClean="0"/>
              <a:t> </a:t>
            </a:r>
            <a:r>
              <a:rPr lang="en-US" sz="6000" dirty="0" err="1" smtClean="0"/>
              <a:t>trabajador</a:t>
            </a:r>
            <a:r>
              <a:rPr lang="en-US" sz="6000" dirty="0" smtClean="0"/>
              <a:t> </a:t>
            </a:r>
            <a:r>
              <a:rPr lang="en-US" sz="6000" dirty="0" err="1" smtClean="0"/>
              <a:t>fueron</a:t>
            </a:r>
            <a:r>
              <a:rPr lang="en-US" sz="6000" dirty="0" smtClean="0"/>
              <a:t> “</a:t>
            </a:r>
            <a:r>
              <a:rPr lang="en-US" sz="6000" dirty="0" err="1" smtClean="0"/>
              <a:t>igualadores</a:t>
            </a:r>
            <a:r>
              <a:rPr lang="en-US" sz="6000" dirty="0" smtClean="0"/>
              <a:t>” y “</a:t>
            </a:r>
            <a:r>
              <a:rPr lang="en-US" sz="6000" dirty="0" err="1" smtClean="0"/>
              <a:t>explican</a:t>
            </a:r>
            <a:r>
              <a:rPr lang="en-US" sz="6000" dirty="0" smtClean="0"/>
              <a:t> entre 44% y 65% de la </a:t>
            </a:r>
            <a:r>
              <a:rPr lang="en-US" sz="6000" dirty="0" err="1" smtClean="0"/>
              <a:t>reducción</a:t>
            </a:r>
            <a:r>
              <a:rPr lang="en-US" sz="6000" dirty="0" smtClean="0"/>
              <a:t> en la </a:t>
            </a:r>
            <a:r>
              <a:rPr lang="en-US" sz="6000" dirty="0" err="1" smtClean="0"/>
              <a:t>desigualdad</a:t>
            </a:r>
            <a:r>
              <a:rPr lang="en-US" sz="6000" dirty="0" smtClean="0"/>
              <a:t> del </a:t>
            </a:r>
            <a:r>
              <a:rPr lang="en-US" sz="6000" dirty="0" err="1" smtClean="0"/>
              <a:t>ingreso</a:t>
            </a:r>
            <a:r>
              <a:rPr lang="en-US" sz="6000" dirty="0" smtClean="0"/>
              <a:t> total. En </a:t>
            </a:r>
            <a:r>
              <a:rPr lang="en-US" sz="6000" dirty="0" err="1" smtClean="0"/>
              <a:t>Perú</a:t>
            </a:r>
            <a:r>
              <a:rPr lang="en-US" sz="6000" dirty="0" smtClean="0"/>
              <a:t>, el </a:t>
            </a:r>
            <a:r>
              <a:rPr lang="en-US" sz="6000" dirty="0" err="1" smtClean="0"/>
              <a:t>cambio</a:t>
            </a:r>
            <a:r>
              <a:rPr lang="en-US" sz="6000" dirty="0" smtClean="0"/>
              <a:t> </a:t>
            </a:r>
            <a:r>
              <a:rPr lang="en-US" sz="6000" dirty="0" err="1" smtClean="0"/>
              <a:t>fue</a:t>
            </a:r>
            <a:r>
              <a:rPr lang="en-US" sz="6000" dirty="0" smtClean="0"/>
              <a:t> </a:t>
            </a:r>
            <a:r>
              <a:rPr lang="en-US" sz="6000" dirty="0" err="1" smtClean="0"/>
              <a:t>desigualador</a:t>
            </a:r>
            <a:r>
              <a:rPr lang="en-US" sz="6000" dirty="0" smtClean="0"/>
              <a:t> a </a:t>
            </a:r>
            <a:r>
              <a:rPr lang="en-US" sz="6000" dirty="0" err="1" smtClean="0"/>
              <a:t>nivel</a:t>
            </a:r>
            <a:r>
              <a:rPr lang="en-US" sz="6000" dirty="0" smtClean="0"/>
              <a:t> del </a:t>
            </a:r>
            <a:r>
              <a:rPr lang="en-US" sz="6000" dirty="0" err="1" smtClean="0"/>
              <a:t>hogar</a:t>
            </a:r>
            <a:r>
              <a:rPr lang="en-US" sz="6000" dirty="0" smtClean="0"/>
              <a:t> </a:t>
            </a:r>
            <a:r>
              <a:rPr lang="en-US" sz="6000" dirty="0" err="1" smtClean="0"/>
              <a:t>pero</a:t>
            </a:r>
            <a:r>
              <a:rPr lang="en-US" sz="6000" dirty="0" smtClean="0"/>
              <a:t> no a </a:t>
            </a:r>
            <a:r>
              <a:rPr lang="en-US" sz="6000" dirty="0" err="1" smtClean="0"/>
              <a:t>nivel</a:t>
            </a:r>
            <a:r>
              <a:rPr lang="en-US" sz="6000" dirty="0" smtClean="0"/>
              <a:t> de los </a:t>
            </a:r>
            <a:r>
              <a:rPr lang="en-US" sz="6000" dirty="0" err="1" smtClean="0"/>
              <a:t>trabajadores</a:t>
            </a:r>
            <a:r>
              <a:rPr lang="en-US" sz="6000" dirty="0" smtClean="0"/>
              <a:t>; </a:t>
            </a:r>
            <a:r>
              <a:rPr lang="en-US" sz="6000" dirty="0" err="1" smtClean="0"/>
              <a:t>cambios</a:t>
            </a:r>
            <a:r>
              <a:rPr lang="en-US" sz="6000" dirty="0" smtClean="0"/>
              <a:t> en el “</a:t>
            </a:r>
            <a:r>
              <a:rPr lang="en-US" sz="6000" dirty="0" err="1" smtClean="0"/>
              <a:t>assortative</a:t>
            </a:r>
            <a:r>
              <a:rPr lang="en-US" sz="6000" dirty="0" smtClean="0"/>
              <a:t> matching” (</a:t>
            </a:r>
            <a:r>
              <a:rPr lang="en-US" sz="6000" dirty="0" err="1" smtClean="0"/>
              <a:t>correlación</a:t>
            </a:r>
            <a:r>
              <a:rPr lang="en-US" sz="6000" dirty="0" smtClean="0"/>
              <a:t> entre </a:t>
            </a:r>
            <a:r>
              <a:rPr lang="en-US" sz="6000" dirty="0" err="1" smtClean="0"/>
              <a:t>esposos</a:t>
            </a:r>
            <a:r>
              <a:rPr lang="en-US" sz="6000" dirty="0" smtClean="0"/>
              <a:t> y </a:t>
            </a:r>
            <a:r>
              <a:rPr lang="en-US" sz="6000" dirty="0" err="1" smtClean="0"/>
              <a:t>esposas</a:t>
            </a:r>
            <a:r>
              <a:rPr lang="en-US" sz="6000" dirty="0" smtClean="0"/>
              <a:t>)</a:t>
            </a:r>
          </a:p>
          <a:p>
            <a:pPr eaLnBrk="1" hangingPunct="1">
              <a:defRPr/>
            </a:pPr>
            <a:endParaRPr lang="en-US" sz="6000" dirty="0" smtClean="0"/>
          </a:p>
          <a:p>
            <a:pPr eaLnBrk="1" hangingPunct="1">
              <a:defRPr/>
            </a:pPr>
            <a:r>
              <a:rPr lang="en-US" sz="6000" i="1" dirty="0" err="1" smtClean="0"/>
              <a:t>Ingreso</a:t>
            </a:r>
            <a:r>
              <a:rPr lang="en-US" sz="6000" i="1" dirty="0" smtClean="0"/>
              <a:t> no </a:t>
            </a:r>
            <a:r>
              <a:rPr lang="en-US" sz="6000" i="1" dirty="0" err="1" smtClean="0"/>
              <a:t>laboral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por</a:t>
            </a:r>
            <a:r>
              <a:rPr lang="en-US" sz="6000" i="1" dirty="0" smtClean="0"/>
              <a:t> </a:t>
            </a:r>
            <a:r>
              <a:rPr lang="en-US" sz="6000" i="1" dirty="0" err="1" smtClean="0"/>
              <a:t>adulto</a:t>
            </a:r>
            <a:r>
              <a:rPr lang="en-US" sz="6000" i="1" dirty="0" smtClean="0"/>
              <a:t>: </a:t>
            </a:r>
            <a:r>
              <a:rPr lang="en-US" sz="6000" dirty="0" smtClean="0"/>
              <a:t>en los </a:t>
            </a:r>
            <a:r>
              <a:rPr lang="en-US" sz="6000" dirty="0" err="1" smtClean="0"/>
              <a:t>cuatro</a:t>
            </a:r>
            <a:r>
              <a:rPr lang="en-US" sz="6000" dirty="0" smtClean="0"/>
              <a:t> </a:t>
            </a:r>
            <a:r>
              <a:rPr lang="en-US" sz="6000" dirty="0" err="1" smtClean="0"/>
              <a:t>países</a:t>
            </a:r>
            <a:r>
              <a:rPr lang="en-US" sz="6000" dirty="0" smtClean="0"/>
              <a:t> el </a:t>
            </a:r>
            <a:r>
              <a:rPr lang="en-US" sz="6000" dirty="0" err="1" smtClean="0"/>
              <a:t>cambio</a:t>
            </a:r>
            <a:r>
              <a:rPr lang="en-US" sz="6000" dirty="0" smtClean="0"/>
              <a:t> en la </a:t>
            </a:r>
            <a:r>
              <a:rPr lang="en-US" sz="6000" dirty="0" err="1" smtClean="0"/>
              <a:t>distribución</a:t>
            </a:r>
            <a:r>
              <a:rPr lang="en-US" sz="6000" dirty="0" smtClean="0"/>
              <a:t> del </a:t>
            </a:r>
            <a:r>
              <a:rPr lang="en-US" sz="6000" dirty="0" err="1" smtClean="0"/>
              <a:t>ingreso</a:t>
            </a:r>
            <a:r>
              <a:rPr lang="en-US" sz="6000" dirty="0" smtClean="0"/>
              <a:t> no </a:t>
            </a:r>
            <a:r>
              <a:rPr lang="en-US" sz="6000" dirty="0" err="1" smtClean="0"/>
              <a:t>laboral</a:t>
            </a:r>
            <a:r>
              <a:rPr lang="en-US" sz="6000" dirty="0" smtClean="0"/>
              <a:t> </a:t>
            </a:r>
            <a:r>
              <a:rPr lang="en-US" sz="6000" dirty="0" err="1" smtClean="0"/>
              <a:t>fue</a:t>
            </a:r>
            <a:r>
              <a:rPr lang="en-US" sz="6000" dirty="0" smtClean="0"/>
              <a:t> “</a:t>
            </a:r>
            <a:r>
              <a:rPr lang="en-US" sz="6000" dirty="0" err="1" smtClean="0"/>
              <a:t>igualador</a:t>
            </a:r>
            <a:r>
              <a:rPr lang="en-US" sz="6000" dirty="0" smtClean="0"/>
              <a:t>” y </a:t>
            </a:r>
            <a:r>
              <a:rPr lang="en-US" sz="6000" dirty="0" err="1" smtClean="0"/>
              <a:t>su</a:t>
            </a:r>
            <a:r>
              <a:rPr lang="en-US" sz="6000" dirty="0" smtClean="0"/>
              <a:t> </a:t>
            </a:r>
            <a:r>
              <a:rPr lang="en-US" sz="6000" dirty="0" err="1" smtClean="0"/>
              <a:t>contribución</a:t>
            </a:r>
            <a:r>
              <a:rPr lang="en-US" sz="6000" dirty="0" smtClean="0"/>
              <a:t> </a:t>
            </a:r>
            <a:r>
              <a:rPr lang="en-US" sz="6000" dirty="0" err="1" smtClean="0"/>
              <a:t>fue</a:t>
            </a:r>
            <a:r>
              <a:rPr lang="en-US" sz="6000" dirty="0" smtClean="0"/>
              <a:t> </a:t>
            </a:r>
            <a:r>
              <a:rPr lang="en-US" sz="6000" dirty="0" err="1" smtClean="0"/>
              <a:t>particularmente</a:t>
            </a:r>
            <a:r>
              <a:rPr lang="en-US" sz="6000" dirty="0" smtClean="0"/>
              <a:t> </a:t>
            </a:r>
            <a:r>
              <a:rPr lang="en-US" sz="6000" dirty="0" err="1" smtClean="0"/>
              <a:t>alta</a:t>
            </a:r>
            <a:r>
              <a:rPr lang="en-US" sz="6000" dirty="0" smtClean="0"/>
              <a:t> en </a:t>
            </a:r>
            <a:r>
              <a:rPr lang="en-US" sz="6000" dirty="0" err="1" smtClean="0"/>
              <a:t>Brasil</a:t>
            </a:r>
            <a:r>
              <a:rPr lang="en-US" sz="6000" dirty="0" smtClean="0"/>
              <a:t> y </a:t>
            </a:r>
            <a:r>
              <a:rPr lang="en-US" sz="6000" dirty="0" err="1" smtClean="0"/>
              <a:t>Perú</a:t>
            </a:r>
            <a:r>
              <a:rPr lang="en-US" sz="6000" dirty="0" smtClean="0"/>
              <a:t>  (45% y 90%, </a:t>
            </a:r>
            <a:r>
              <a:rPr lang="en-US" sz="6000" dirty="0" err="1" smtClean="0"/>
              <a:t>respectivamente</a:t>
            </a:r>
            <a:r>
              <a:rPr lang="en-US" sz="6000" dirty="0" smtClean="0"/>
              <a:t>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5900" dirty="0" smtClean="0"/>
              <a:t>	</a:t>
            </a:r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E85AF-2F37-465C-B8D0-6C9F8877529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Conclusión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5105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endParaRPr lang="en-US" sz="44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6000" dirty="0" smtClean="0"/>
              <a:t>	</a:t>
            </a:r>
            <a:r>
              <a:rPr lang="en-US" sz="6000" dirty="0" smtClean="0"/>
              <a:t>La </a:t>
            </a:r>
            <a:r>
              <a:rPr lang="en-US" sz="6000" dirty="0" err="1" smtClean="0"/>
              <a:t>caída</a:t>
            </a:r>
            <a:r>
              <a:rPr lang="en-US" sz="6000" dirty="0" smtClean="0"/>
              <a:t> en la </a:t>
            </a:r>
            <a:r>
              <a:rPr lang="en-US" sz="6000" dirty="0" err="1" smtClean="0"/>
              <a:t>desigualdad</a:t>
            </a:r>
            <a:r>
              <a:rPr lang="en-US" sz="6000" dirty="0" smtClean="0"/>
              <a:t> del </a:t>
            </a:r>
            <a:r>
              <a:rPr lang="en-US" sz="6000" dirty="0" err="1" smtClean="0"/>
              <a:t>ingreso</a:t>
            </a:r>
            <a:r>
              <a:rPr lang="en-US" sz="6000" dirty="0" smtClean="0"/>
              <a:t> </a:t>
            </a:r>
            <a:r>
              <a:rPr lang="en-US" sz="6000" dirty="0" err="1" smtClean="0"/>
              <a:t>laboral</a:t>
            </a:r>
            <a:r>
              <a:rPr lang="en-US" sz="6000" dirty="0" smtClean="0"/>
              <a:t> </a:t>
            </a:r>
            <a:r>
              <a:rPr lang="en-US" sz="6000" dirty="0" err="1" smtClean="0"/>
              <a:t>por</a:t>
            </a:r>
            <a:r>
              <a:rPr lang="en-US" sz="6000" dirty="0" smtClean="0"/>
              <a:t> </a:t>
            </a:r>
            <a:r>
              <a:rPr lang="en-US" sz="6000" dirty="0" err="1" smtClean="0"/>
              <a:t>trabajador</a:t>
            </a:r>
            <a:r>
              <a:rPr lang="en-US" sz="6000" dirty="0" smtClean="0"/>
              <a:t>  y el </a:t>
            </a:r>
            <a:r>
              <a:rPr lang="en-US" sz="6000" dirty="0" err="1" smtClean="0"/>
              <a:t>ingreso</a:t>
            </a:r>
            <a:r>
              <a:rPr lang="en-US" sz="6000" dirty="0" smtClean="0"/>
              <a:t> no </a:t>
            </a:r>
            <a:r>
              <a:rPr lang="en-US" sz="6000" dirty="0" err="1" smtClean="0"/>
              <a:t>laboral</a:t>
            </a:r>
            <a:r>
              <a:rPr lang="en-US" sz="6000" dirty="0" smtClean="0"/>
              <a:t> </a:t>
            </a:r>
            <a:r>
              <a:rPr lang="en-US" sz="6000" dirty="0" err="1" smtClean="0"/>
              <a:t>por</a:t>
            </a:r>
            <a:r>
              <a:rPr lang="en-US" sz="6000" dirty="0" smtClean="0"/>
              <a:t> </a:t>
            </a:r>
            <a:r>
              <a:rPr lang="en-US" sz="6000" dirty="0" err="1" smtClean="0"/>
              <a:t>adulto</a:t>
            </a:r>
            <a:r>
              <a:rPr lang="en-US" sz="6000" dirty="0" smtClean="0"/>
              <a:t> “</a:t>
            </a:r>
            <a:r>
              <a:rPr lang="en-US" sz="6000" dirty="0" err="1" smtClean="0"/>
              <a:t>explican</a:t>
            </a:r>
            <a:r>
              <a:rPr lang="en-US" sz="6000" dirty="0" smtClean="0"/>
              <a:t>” el </a:t>
            </a:r>
            <a:r>
              <a:rPr lang="en-US" sz="6000" dirty="0" err="1" smtClean="0"/>
              <a:t>grueso</a:t>
            </a:r>
            <a:r>
              <a:rPr lang="en-US" sz="6000" dirty="0" smtClean="0"/>
              <a:t> de la </a:t>
            </a:r>
            <a:r>
              <a:rPr lang="en-US" sz="6000" dirty="0" err="1" smtClean="0"/>
              <a:t>reducción</a:t>
            </a:r>
            <a:r>
              <a:rPr lang="en-US" sz="6000" dirty="0" smtClean="0"/>
              <a:t> en la </a:t>
            </a:r>
            <a:r>
              <a:rPr lang="en-US" sz="6000" dirty="0" err="1" smtClean="0"/>
              <a:t>desigualdad</a:t>
            </a:r>
            <a:r>
              <a:rPr lang="en-US" sz="6000" dirty="0" smtClean="0"/>
              <a:t> del </a:t>
            </a:r>
            <a:r>
              <a:rPr lang="en-US" sz="6000" dirty="0" err="1" smtClean="0"/>
              <a:t>ingreso</a:t>
            </a:r>
            <a:r>
              <a:rPr lang="en-US" sz="6000" dirty="0" smtClean="0"/>
              <a:t> per </a:t>
            </a:r>
            <a:r>
              <a:rPr lang="en-US" sz="6000" dirty="0" err="1" smtClean="0"/>
              <a:t>cápita</a:t>
            </a:r>
            <a:r>
              <a:rPr lang="en-US" sz="6000" dirty="0" smtClean="0"/>
              <a:t> </a:t>
            </a:r>
            <a:r>
              <a:rPr lang="en-US" sz="6000" dirty="0" err="1" smtClean="0"/>
              <a:t>por</a:t>
            </a:r>
            <a:r>
              <a:rPr lang="en-US" sz="6000" dirty="0" smtClean="0"/>
              <a:t> </a:t>
            </a:r>
            <a:r>
              <a:rPr lang="en-US" sz="6000" dirty="0" err="1" smtClean="0"/>
              <a:t>hogar</a:t>
            </a:r>
            <a:endParaRPr lang="en-US" sz="4400" dirty="0" smtClean="0"/>
          </a:p>
          <a:p>
            <a:pPr eaLnBrk="1" hangingPunct="1">
              <a:defRPr/>
            </a:pPr>
            <a:endParaRPr lang="en-US" sz="4400" dirty="0" smtClean="0"/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67A08-49B8-49BD-BAA8-BEEC4DC2682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¿</a:t>
            </a:r>
            <a:r>
              <a:rPr lang="en-US" sz="3600" b="1" dirty="0" err="1" smtClean="0"/>
              <a:t>Por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cayó</a:t>
            </a:r>
            <a:r>
              <a:rPr lang="en-US" sz="3600" b="1" dirty="0" smtClean="0"/>
              <a:t> la </a:t>
            </a:r>
            <a:r>
              <a:rPr lang="en-US" sz="3600" b="1" dirty="0" err="1" smtClean="0"/>
              <a:t>desigualdad</a:t>
            </a:r>
            <a:r>
              <a:rPr lang="en-US" sz="3600" b="1" dirty="0" smtClean="0"/>
              <a:t> del </a:t>
            </a:r>
            <a:r>
              <a:rPr lang="en-US" sz="3600" b="1" dirty="0" err="1" smtClean="0"/>
              <a:t>ingreso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laboral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trabajador</a:t>
            </a:r>
            <a:r>
              <a:rPr lang="en-US" sz="3600" b="1" dirty="0" smtClean="0"/>
              <a:t> y del </a:t>
            </a:r>
            <a:r>
              <a:rPr lang="en-US" sz="3600" b="1" dirty="0" err="1" smtClean="0"/>
              <a:t>ingreso</a:t>
            </a:r>
            <a:r>
              <a:rPr lang="en-US" sz="3600" b="1" dirty="0" smtClean="0"/>
              <a:t> no </a:t>
            </a:r>
            <a:r>
              <a:rPr lang="en-US" sz="3600" b="1" dirty="0" err="1" smtClean="0"/>
              <a:t>laboral</a:t>
            </a:r>
            <a:r>
              <a:rPr lang="en-US" sz="3600" b="1" dirty="0" smtClean="0"/>
              <a:t> per </a:t>
            </a:r>
            <a:r>
              <a:rPr lang="en-US" sz="3600" b="1" dirty="0" err="1" smtClean="0"/>
              <a:t>cápita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5334000"/>
          </a:xfrm>
        </p:spPr>
        <p:txBody>
          <a:bodyPr/>
          <a:lstStyle/>
          <a:p>
            <a:pPr algn="just" eaLnBrk="1" hangingPunct="1"/>
            <a:r>
              <a:rPr lang="es-MX" sz="3600" dirty="0" smtClean="0"/>
              <a:t>Dos factores principales:</a:t>
            </a:r>
          </a:p>
          <a:p>
            <a:pPr lvl="1" indent="-319088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MX" sz="3600" dirty="0" smtClean="0"/>
              <a:t> </a:t>
            </a:r>
          </a:p>
          <a:p>
            <a:pPr lvl="1" indent="-319088" algn="just" eaLnBrk="1" hangingPunct="1">
              <a:spcBef>
                <a:spcPct val="0"/>
              </a:spcBef>
              <a:buFont typeface="Wingdings 2" pitchFamily="18" charset="2"/>
              <a:buChar char=""/>
            </a:pPr>
            <a:r>
              <a:rPr lang="es-MX" sz="3600" dirty="0" smtClean="0"/>
              <a:t>una disminución en los retornos relativos a la educación terciaria y secundaria</a:t>
            </a:r>
          </a:p>
          <a:p>
            <a:pPr lvl="1" indent="-319088" algn="just" eaLnBrk="1" hangingPunct="1">
              <a:spcBef>
                <a:spcPct val="0"/>
              </a:spcBef>
              <a:buFont typeface="Wingdings 2" pitchFamily="18" charset="2"/>
              <a:buChar char=""/>
            </a:pPr>
            <a:endParaRPr lang="es-MX" sz="3600" dirty="0" smtClean="0"/>
          </a:p>
          <a:p>
            <a:pPr lvl="1" indent="-319088" algn="just" eaLnBrk="1" hangingPunct="1">
              <a:spcBef>
                <a:spcPct val="0"/>
              </a:spcBef>
              <a:buFont typeface="Wingdings 2" pitchFamily="18" charset="2"/>
              <a:buChar char=""/>
            </a:pPr>
            <a:r>
              <a:rPr lang="es-MX" sz="3600" dirty="0" smtClean="0"/>
              <a:t>un aumento en el tamaño y progresividad de las transferencias del gobierno.</a:t>
            </a:r>
          </a:p>
          <a:p>
            <a:pPr algn="just" eaLnBrk="1" hangingPunct="1"/>
            <a:endParaRPr lang="es-MX" sz="5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418A2F7-4B0F-46FA-BC63-28A8B78E12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A43E7-BD4F-4947-85E2-F599DDB2063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0" y="0"/>
            <a:ext cx="9144000" cy="769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200" b="1" dirty="0">
                <a:latin typeface="+mj-lt"/>
              </a:rPr>
              <a:t>Coeficientes de primaria y secundaria sobre variable omitida (primaria incompleta o sin educación) para el total de hombres que trabajan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b="1" dirty="0" smtClean="0"/>
              <a:t>Remuneración por trabajador</a:t>
            </a:r>
            <a:endParaRPr lang="en-US" b="1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/>
              <a:t>Cambio en horas trabajadas no es importante</a:t>
            </a:r>
          </a:p>
          <a:p>
            <a:endParaRPr lang="es-AR" dirty="0" smtClean="0"/>
          </a:p>
          <a:p>
            <a:r>
              <a:rPr lang="es-AR" dirty="0" smtClean="0"/>
              <a:t>Cambio en la remuneración laboral por hora es notable: baja el “premio” a los altos niveles de educación altos (terciaria y secundaria)</a:t>
            </a:r>
          </a:p>
          <a:p>
            <a:endParaRPr lang="es-AR" dirty="0" smtClean="0"/>
          </a:p>
          <a:p>
            <a:r>
              <a:rPr lang="es-AR" dirty="0" smtClean="0"/>
              <a:t>¿Demanda u oferta de trabajo?</a:t>
            </a:r>
          </a:p>
          <a:p>
            <a:pPr lvl="1"/>
            <a:r>
              <a:rPr lang="es-AR" dirty="0" smtClean="0"/>
              <a:t>Cambio notable en la composición de la fuerza de trabajo por niveles de calificación: oferta</a:t>
            </a:r>
          </a:p>
          <a:p>
            <a:pPr lvl="2"/>
            <a:r>
              <a:rPr lang="es-AR" dirty="0" smtClean="0"/>
              <a:t>A su vez, causado por el impulso a la </a:t>
            </a:r>
            <a:r>
              <a:rPr lang="es-AR" dirty="0" smtClean="0"/>
              <a:t>educación</a:t>
            </a:r>
          </a:p>
          <a:p>
            <a:pPr lvl="1"/>
            <a:r>
              <a:rPr lang="es-AR" dirty="0" smtClean="0"/>
              <a:t>Pierde fuerza el impacto </a:t>
            </a:r>
            <a:r>
              <a:rPr lang="es-AR" dirty="0" err="1" smtClean="0"/>
              <a:t>desigualador</a:t>
            </a:r>
            <a:r>
              <a:rPr lang="es-AR" dirty="0" smtClean="0"/>
              <a:t> de las reformas y el cambio tecnológico sesgado a la mano de obra calificada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187325"/>
            <a:ext cx="7620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2800"/>
          </a:p>
          <a:p>
            <a:pPr algn="ctr" eaLnBrk="0" hangingPunct="0"/>
            <a:r>
              <a:rPr lang="en-US" sz="2800" b="1">
                <a:cs typeface="Times New Roman" pitchFamily="18" charset="0"/>
              </a:rPr>
              <a:t>Coeficiente de Gini por Region (en %), 2004</a:t>
            </a:r>
            <a:endParaRPr lang="en-US" sz="2800" b="1"/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6153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3DADB-C222-42AD-B802-C220B50886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60232" y="1340768"/>
            <a:ext cx="1224136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8E03A-7E3D-4321-8B1A-16769540985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063"/>
            <a:ext cx="9144000" cy="6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144000" cy="769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200" b="1" dirty="0">
                <a:latin typeface="+mj-lt"/>
              </a:rPr>
              <a:t>Composición de la población adulta por nivel educativo:</a:t>
            </a:r>
          </a:p>
          <a:p>
            <a:pPr algn="ctr">
              <a:defRPr/>
            </a:pPr>
            <a:r>
              <a:rPr lang="es-MX" sz="2200" b="1" dirty="0">
                <a:latin typeface="+mj-lt"/>
              </a:rPr>
              <a:t>Argentina, Brasil, México y Perú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600" b="1" dirty="0" smtClean="0"/>
              <a:t>¿Por qué redujo la desigualdad en los ingresos no laborales?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81600"/>
          </a:xfrm>
        </p:spPr>
        <p:txBody>
          <a:bodyPr rtlCol="0">
            <a:normAutofit fontScale="85000" lnSpcReduction="20000"/>
          </a:bodyPr>
          <a:lstStyle/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MX" sz="2800" dirty="0" smtClean="0"/>
              <a:t>En los cuatro países aumentaron las transferencias del gobierno hacia los pobres y el gasto público se hizo más progresivo.</a:t>
            </a:r>
          </a:p>
          <a:p>
            <a:pPr marL="438912" indent="-32004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MX" sz="2600" dirty="0" smtClean="0"/>
          </a:p>
          <a:p>
            <a:pPr marL="709613" lvl="2" algn="just" eaLnBrk="1" fontAlgn="auto" hangingPunct="1">
              <a:spcAft>
                <a:spcPts val="0"/>
              </a:spcAft>
              <a:buClr>
                <a:schemeClr val="accent2"/>
              </a:buClr>
              <a:buFont typeface="Arial"/>
              <a:buChar char="▪"/>
              <a:defRPr/>
            </a:pPr>
            <a:r>
              <a:rPr lang="es-MX" sz="2500" dirty="0" smtClean="0"/>
              <a:t>En Argentina, el programa para desempleados por la crisis de 2001 </a:t>
            </a:r>
            <a:r>
              <a:rPr lang="es-MX" sz="2500" i="1" dirty="0" smtClean="0"/>
              <a:t>Jefes y Jefas de </a:t>
            </a:r>
            <a:r>
              <a:rPr lang="es-MX" sz="2500" i="1" dirty="0" smtClean="0"/>
              <a:t>Hogar (</a:t>
            </a:r>
            <a:r>
              <a:rPr lang="es-MX" sz="2500" dirty="0" smtClean="0"/>
              <a:t>y a partir del 2007, la moratoria previsional)</a:t>
            </a:r>
            <a:endParaRPr lang="es-MX" sz="2500" i="1" dirty="0" smtClean="0"/>
          </a:p>
          <a:p>
            <a:pPr marL="709613" lvl="2" algn="just" eaLnBrk="1" fontAlgn="auto" hangingPunct="1">
              <a:spcAft>
                <a:spcPts val="0"/>
              </a:spcAft>
              <a:buClr>
                <a:schemeClr val="accent2"/>
              </a:buClr>
              <a:buFont typeface="Arial"/>
              <a:buChar char="▪"/>
              <a:defRPr/>
            </a:pPr>
            <a:endParaRPr lang="es-MX" sz="2500" dirty="0" smtClean="0"/>
          </a:p>
          <a:p>
            <a:pPr marL="709613" lvl="2" algn="just" eaLnBrk="1" fontAlgn="auto" hangingPunct="1">
              <a:spcAft>
                <a:spcPts val="0"/>
              </a:spcAft>
              <a:buClr>
                <a:schemeClr val="accent2"/>
              </a:buClr>
              <a:buFont typeface="Arial"/>
              <a:buChar char="▪"/>
              <a:defRPr/>
            </a:pPr>
            <a:r>
              <a:rPr lang="es-MX" sz="2500" dirty="0" smtClean="0"/>
              <a:t>En </a:t>
            </a:r>
            <a:r>
              <a:rPr lang="es-MX" sz="2500" dirty="0" err="1" smtClean="0"/>
              <a:t>Brazil</a:t>
            </a:r>
            <a:r>
              <a:rPr lang="es-MX" sz="2500" dirty="0" smtClean="0"/>
              <a:t> y México, las transferencias condicionadas en efectivo a gran escala =&gt; pueden representar entre el 10 y 20 por ciento de la reducción en la desigualdad global. Estos esquemas fungen como un mecanismo de redistribución eficaz porque cuestan alrededor de 0.5% del PIB.</a:t>
            </a:r>
          </a:p>
          <a:p>
            <a:pPr marL="709613" lvl="2" algn="just" eaLnBrk="1" fontAlgn="auto" hangingPunct="1">
              <a:spcAft>
                <a:spcPts val="0"/>
              </a:spcAft>
              <a:buClr>
                <a:schemeClr val="accent2"/>
              </a:buClr>
              <a:buFont typeface="Arial"/>
              <a:buChar char="▪"/>
              <a:defRPr/>
            </a:pPr>
            <a:endParaRPr lang="es-MX" sz="2500" dirty="0" smtClean="0"/>
          </a:p>
          <a:p>
            <a:pPr marL="709613" lvl="2" algn="just" eaLnBrk="1" fontAlgn="auto" hangingPunct="1">
              <a:spcAft>
                <a:spcPts val="0"/>
              </a:spcAft>
              <a:buClr>
                <a:schemeClr val="accent2"/>
              </a:buClr>
              <a:buFont typeface="Arial"/>
              <a:buChar char="▪"/>
              <a:defRPr/>
            </a:pPr>
            <a:r>
              <a:rPr lang="es-MX" sz="2500" dirty="0" smtClean="0"/>
              <a:t>En Perú, las transferencias en especie en programas de alimentación y salud. También aumentó el acceso a la infraestructura básica para los pobres.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743B6-DD89-40F1-991C-186A9F3DC4F3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Conclusiones</a:t>
            </a:r>
            <a:endParaRPr lang="en-US" b="1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es-MX" sz="2600" dirty="0" smtClean="0"/>
              <a:t>En la “carrera” entre el cambio tecnológico –con sesgo al trabajo calificado- y la expansión educativa, </a:t>
            </a:r>
            <a:r>
              <a:rPr lang="es-MX" sz="2600" dirty="0" smtClean="0"/>
              <a:t>en los </a:t>
            </a:r>
            <a:r>
              <a:rPr lang="es-MX" sz="2600" dirty="0" smtClean="0"/>
              <a:t>últimos diez </a:t>
            </a:r>
            <a:r>
              <a:rPr lang="es-MX" sz="2600" dirty="0" smtClean="0"/>
              <a:t>años la expansión educativa ha tomado la delantera (</a:t>
            </a:r>
            <a:r>
              <a:rPr lang="es-MX" sz="2600" dirty="0" err="1" smtClean="0"/>
              <a:t>Tibergen</a:t>
            </a:r>
            <a:r>
              <a:rPr lang="es-MX" sz="2600" dirty="0"/>
              <a:t>)</a:t>
            </a:r>
            <a:endParaRPr lang="es-MX" sz="2600" dirty="0" smtClean="0"/>
          </a:p>
          <a:p>
            <a:pPr algn="just" eaLnBrk="1" hangingPunct="1"/>
            <a:endParaRPr lang="en-US" sz="2600" dirty="0" smtClean="0"/>
          </a:p>
          <a:p>
            <a:pPr algn="just" eaLnBrk="1" hangingPunct="1"/>
            <a:r>
              <a:rPr lang="es-MX" sz="2600" dirty="0" smtClean="0"/>
              <a:t>Tal vez como consecuencia de la democratización y la competencia política, las transferencias del gobierno (en efectivo y en especie) se han vuelto más generosas y focalizadas hacia los pobres.</a:t>
            </a:r>
          </a:p>
          <a:p>
            <a:pPr algn="just" eaLnBrk="1" hangingPunct="1"/>
            <a:endParaRPr lang="en-US" sz="2600" dirty="0" smtClean="0"/>
          </a:p>
          <a:p>
            <a:pPr algn="just" eaLnBrk="1" hangingPunct="1"/>
            <a:r>
              <a:rPr lang="en-US" sz="2600" dirty="0" smtClean="0"/>
              <a:t>¿</a:t>
            </a:r>
            <a:r>
              <a:rPr lang="es-MX" sz="2600" dirty="0" smtClean="0"/>
              <a:t>Continuará el impulso hacia una menor desigualdad en América Latina?</a:t>
            </a:r>
            <a:r>
              <a:rPr lang="en-US" sz="2600" dirty="0" smtClean="0"/>
              <a:t> </a:t>
            </a:r>
          </a:p>
          <a:p>
            <a:pPr lvl="1" algn="just" eaLnBrk="1" hangingPunct="1"/>
            <a:r>
              <a:rPr lang="en-US" sz="2200" dirty="0" err="1" smtClean="0"/>
              <a:t>Tarde</a:t>
            </a:r>
            <a:r>
              <a:rPr lang="en-US" sz="2200" dirty="0" smtClean="0"/>
              <a:t> o </a:t>
            </a:r>
            <a:r>
              <a:rPr lang="en-US" sz="2200" dirty="0" err="1" smtClean="0"/>
              <a:t>temprano</a:t>
            </a:r>
            <a:r>
              <a:rPr lang="en-US" sz="2200" dirty="0" smtClean="0"/>
              <a:t>, la </a:t>
            </a:r>
            <a:r>
              <a:rPr lang="en-US" sz="2200" dirty="0" err="1" smtClean="0"/>
              <a:t>población</a:t>
            </a:r>
            <a:r>
              <a:rPr lang="en-US" sz="2200" dirty="0" smtClean="0"/>
              <a:t> </a:t>
            </a:r>
            <a:r>
              <a:rPr lang="en-US" sz="2200" dirty="0" err="1" smtClean="0"/>
              <a:t>enfrentará</a:t>
            </a:r>
            <a:r>
              <a:rPr lang="en-US" sz="2200" dirty="0" smtClean="0"/>
              <a:t> la </a:t>
            </a:r>
            <a:r>
              <a:rPr lang="en-US" sz="2200" dirty="0" err="1" smtClean="0"/>
              <a:t>barrera</a:t>
            </a:r>
            <a:r>
              <a:rPr lang="en-US" sz="2200" dirty="0" smtClean="0"/>
              <a:t> de </a:t>
            </a:r>
            <a:r>
              <a:rPr lang="en-US" sz="2200" dirty="0" err="1" smtClean="0"/>
              <a:t>acceso</a:t>
            </a:r>
            <a:r>
              <a:rPr lang="en-US" sz="2200" dirty="0" smtClean="0"/>
              <a:t> a la </a:t>
            </a:r>
            <a:r>
              <a:rPr lang="en-US" sz="2200" dirty="0" err="1" smtClean="0"/>
              <a:t>educación</a:t>
            </a:r>
            <a:r>
              <a:rPr lang="en-US" sz="2200" dirty="0" smtClean="0"/>
              <a:t> </a:t>
            </a:r>
            <a:r>
              <a:rPr lang="en-US" sz="2200" dirty="0" smtClean="0"/>
              <a:t>post-</a:t>
            </a:r>
            <a:r>
              <a:rPr lang="en-US" sz="2200" dirty="0" err="1" smtClean="0"/>
              <a:t>secundaria</a:t>
            </a:r>
            <a:r>
              <a:rPr lang="en-US" sz="2200" dirty="0" smtClean="0"/>
              <a:t> </a:t>
            </a:r>
            <a:r>
              <a:rPr lang="en-US" sz="2200" dirty="0" err="1" smtClean="0"/>
              <a:t>básica</a:t>
            </a:r>
            <a:r>
              <a:rPr lang="en-US" sz="2200" dirty="0" smtClean="0"/>
              <a:t> y </a:t>
            </a:r>
            <a:r>
              <a:rPr lang="en-US" sz="2200" dirty="0" err="1" smtClean="0"/>
              <a:t>terciaria</a:t>
            </a:r>
            <a:r>
              <a:rPr lang="en-US" sz="2200" dirty="0" smtClean="0"/>
              <a:t> </a:t>
            </a:r>
            <a:r>
              <a:rPr lang="en-US" sz="2200" dirty="0" smtClean="0"/>
              <a:t>y con </a:t>
            </a:r>
            <a:r>
              <a:rPr lang="en-US" sz="2200" dirty="0" err="1" smtClean="0"/>
              <a:t>ello</a:t>
            </a:r>
            <a:r>
              <a:rPr lang="en-US" sz="2200" dirty="0" smtClean="0"/>
              <a:t> </a:t>
            </a:r>
            <a:r>
              <a:rPr lang="en-US" sz="2200" dirty="0" err="1" smtClean="0"/>
              <a:t>posiblemente</a:t>
            </a:r>
            <a:r>
              <a:rPr lang="en-US" sz="2200" dirty="0" smtClean="0"/>
              <a:t> se </a:t>
            </a:r>
            <a:r>
              <a:rPr lang="en-US" sz="2200" dirty="0" err="1" smtClean="0"/>
              <a:t>frenará</a:t>
            </a:r>
            <a:r>
              <a:rPr lang="en-US" sz="2200" dirty="0" smtClean="0"/>
              <a:t> el </a:t>
            </a:r>
            <a:r>
              <a:rPr lang="en-US" sz="2200" dirty="0" err="1" smtClean="0"/>
              <a:t>ímpetu</a:t>
            </a:r>
            <a:r>
              <a:rPr lang="en-US" sz="2200" dirty="0" smtClean="0"/>
              <a:t> </a:t>
            </a:r>
            <a:r>
              <a:rPr lang="en-US" sz="2200" dirty="0" err="1" smtClean="0"/>
              <a:t>igualador</a:t>
            </a:r>
            <a:r>
              <a:rPr lang="en-US" sz="2200" dirty="0" smtClean="0"/>
              <a:t>.</a:t>
            </a:r>
          </a:p>
          <a:p>
            <a:pPr eaLnBrk="1" hangingPunct="1"/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41EDBD9-EAA2-4408-85DE-DBC2F1F69D47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Perspectivas</a:t>
            </a:r>
            <a:endParaRPr lang="en-US" b="1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pPr algn="just" eaLnBrk="1" hangingPunct="1">
              <a:buNone/>
            </a:pPr>
            <a:r>
              <a:rPr lang="en-US" sz="2600" dirty="0" smtClean="0"/>
              <a:t>¿</a:t>
            </a:r>
            <a:r>
              <a:rPr lang="es-MX" sz="2600" dirty="0" smtClean="0"/>
              <a:t>Continuará el impulso hacia una menor desigualdad en América Latina?</a:t>
            </a:r>
            <a:r>
              <a:rPr lang="en-US" sz="2600" dirty="0" smtClean="0"/>
              <a:t> </a:t>
            </a:r>
          </a:p>
          <a:p>
            <a:pPr algn="just"/>
            <a:r>
              <a:rPr lang="en-US" sz="2600" dirty="0" err="1" smtClean="0"/>
              <a:t>Tarde</a:t>
            </a:r>
            <a:r>
              <a:rPr lang="en-US" sz="2600" dirty="0" smtClean="0"/>
              <a:t> o </a:t>
            </a:r>
            <a:r>
              <a:rPr lang="en-US" sz="2600" dirty="0" err="1" smtClean="0"/>
              <a:t>temprano</a:t>
            </a:r>
            <a:r>
              <a:rPr lang="en-US" sz="2600" dirty="0" smtClean="0"/>
              <a:t>, la </a:t>
            </a:r>
            <a:r>
              <a:rPr lang="en-US" sz="2600" dirty="0" err="1" smtClean="0"/>
              <a:t>población</a:t>
            </a:r>
            <a:r>
              <a:rPr lang="en-US" sz="2600" dirty="0" smtClean="0"/>
              <a:t> </a:t>
            </a:r>
            <a:r>
              <a:rPr lang="en-US" sz="2600" dirty="0" err="1" smtClean="0"/>
              <a:t>enfrentará</a:t>
            </a:r>
            <a:r>
              <a:rPr lang="en-US" sz="2600" dirty="0" smtClean="0"/>
              <a:t> la </a:t>
            </a:r>
            <a:r>
              <a:rPr lang="en-US" sz="2600" dirty="0" err="1" smtClean="0"/>
              <a:t>barrera</a:t>
            </a:r>
            <a:r>
              <a:rPr lang="en-US" sz="2600" dirty="0" smtClean="0"/>
              <a:t> de </a:t>
            </a:r>
            <a:r>
              <a:rPr lang="en-US" sz="2600" dirty="0" err="1" smtClean="0"/>
              <a:t>acceso</a:t>
            </a:r>
            <a:r>
              <a:rPr lang="en-US" sz="2600" dirty="0" smtClean="0"/>
              <a:t> a la </a:t>
            </a:r>
            <a:r>
              <a:rPr lang="en-US" sz="2600" dirty="0" err="1" smtClean="0"/>
              <a:t>educación</a:t>
            </a:r>
            <a:r>
              <a:rPr lang="en-US" sz="2600" dirty="0" smtClean="0"/>
              <a:t> </a:t>
            </a:r>
            <a:r>
              <a:rPr lang="en-US" sz="2600" dirty="0" smtClean="0"/>
              <a:t>post-</a:t>
            </a:r>
            <a:r>
              <a:rPr lang="en-US" sz="2600" dirty="0" err="1" smtClean="0"/>
              <a:t>secundaria</a:t>
            </a:r>
            <a:r>
              <a:rPr lang="en-US" sz="2600" dirty="0" smtClean="0"/>
              <a:t> </a:t>
            </a:r>
            <a:r>
              <a:rPr lang="en-US" sz="2600" dirty="0" err="1" smtClean="0"/>
              <a:t>básica</a:t>
            </a:r>
            <a:r>
              <a:rPr lang="en-US" sz="2600" dirty="0" smtClean="0"/>
              <a:t> y </a:t>
            </a:r>
            <a:r>
              <a:rPr lang="en-US" sz="2600" dirty="0" err="1" smtClean="0"/>
              <a:t>terciaria</a:t>
            </a:r>
            <a:r>
              <a:rPr lang="en-US" sz="2600" dirty="0" smtClean="0"/>
              <a:t> </a:t>
            </a:r>
            <a:r>
              <a:rPr lang="en-US" sz="2600" dirty="0" smtClean="0"/>
              <a:t>y con </a:t>
            </a:r>
            <a:r>
              <a:rPr lang="en-US" sz="2600" dirty="0" err="1" smtClean="0"/>
              <a:t>ello</a:t>
            </a:r>
            <a:r>
              <a:rPr lang="en-US" sz="2600" dirty="0" smtClean="0"/>
              <a:t> </a:t>
            </a:r>
            <a:r>
              <a:rPr lang="en-US" sz="2600" dirty="0" err="1" smtClean="0"/>
              <a:t>posiblemente</a:t>
            </a:r>
            <a:r>
              <a:rPr lang="en-US" sz="2600" dirty="0" smtClean="0"/>
              <a:t> se </a:t>
            </a:r>
            <a:r>
              <a:rPr lang="en-US" sz="2600" dirty="0" err="1" smtClean="0"/>
              <a:t>frenará</a:t>
            </a:r>
            <a:r>
              <a:rPr lang="en-US" sz="2600" dirty="0" smtClean="0"/>
              <a:t> el </a:t>
            </a:r>
            <a:r>
              <a:rPr lang="en-US" sz="2600" dirty="0" err="1" smtClean="0"/>
              <a:t>ímpetu</a:t>
            </a:r>
            <a:r>
              <a:rPr lang="en-US" sz="2600" dirty="0" smtClean="0"/>
              <a:t> </a:t>
            </a:r>
            <a:r>
              <a:rPr lang="en-US" sz="2600" dirty="0" err="1" smtClean="0"/>
              <a:t>igualador</a:t>
            </a:r>
            <a:endParaRPr lang="en-US" sz="2600" dirty="0" smtClean="0"/>
          </a:p>
          <a:p>
            <a:pPr lvl="1" algn="just"/>
            <a:r>
              <a:rPr lang="es-AR" sz="2200" dirty="0" smtClean="0"/>
              <a:t>Problemas de oferta</a:t>
            </a:r>
          </a:p>
          <a:p>
            <a:pPr lvl="1" algn="just"/>
            <a:r>
              <a:rPr lang="es-AR" sz="2200" dirty="0" smtClean="0"/>
              <a:t>Costo de oportunidad</a:t>
            </a:r>
          </a:p>
          <a:p>
            <a:pPr lvl="1" algn="just"/>
            <a:r>
              <a:rPr lang="es-AR" sz="2200" dirty="0" smtClean="0"/>
              <a:t>Baja calidad educativa de los ciclos básicos</a:t>
            </a:r>
            <a:endParaRPr lang="es-AR" sz="2600" dirty="0" smtClean="0"/>
          </a:p>
          <a:p>
            <a:pPr algn="just"/>
            <a:r>
              <a:rPr lang="es-AR" sz="2600" dirty="0" smtClean="0"/>
              <a:t>La capacidad política y fiscal del estado para redistribuir vía transferencias y expansión educativa ¿podrá continuar? </a:t>
            </a:r>
          </a:p>
          <a:p>
            <a:pPr lvl="1" algn="just"/>
            <a:r>
              <a:rPr lang="es-AR" sz="2200" dirty="0" smtClean="0"/>
              <a:t>Factores optimistas:</a:t>
            </a:r>
          </a:p>
          <a:p>
            <a:pPr lvl="2" algn="just"/>
            <a:r>
              <a:rPr lang="es-AR" sz="1800" dirty="0" smtClean="0"/>
              <a:t>Auge de materias primas</a:t>
            </a:r>
            <a:endParaRPr lang="en-US" sz="1800" dirty="0" smtClean="0"/>
          </a:p>
          <a:p>
            <a:pPr lvl="2"/>
            <a:r>
              <a:rPr lang="es-AR" sz="1800" dirty="0"/>
              <a:t>C</a:t>
            </a:r>
            <a:r>
              <a:rPr lang="es-AR" sz="1800" dirty="0" smtClean="0"/>
              <a:t>ompetencia política en regímenes democráticos </a:t>
            </a:r>
          </a:p>
          <a:p>
            <a:pPr lvl="2"/>
            <a:r>
              <a:rPr lang="es-AR" sz="1800" dirty="0" smtClean="0"/>
              <a:t>Temor de las derechas: </a:t>
            </a:r>
            <a:r>
              <a:rPr lang="es-AR" sz="1800" dirty="0" err="1" smtClean="0"/>
              <a:t>Piñeira</a:t>
            </a:r>
            <a:r>
              <a:rPr lang="es-AR" sz="1800" dirty="0" smtClean="0"/>
              <a:t> en Chile “vacuna” contra surgimiento de líderes tipo Chávez o Morales 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41EDBD9-EAA2-4408-85DE-DBC2F1F69D47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GRACIAS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E644D-B872-4299-A9A4-78AA8A961ACF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Apéndice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dirty="0" smtClean="0"/>
              <a:t>¿Son creíbles estos resultados?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b="1" smtClean="0"/>
              <a:t>Problema: Subestimación del ingreso no laboral en las encuestas; se concentra en el tope de la distribución</a:t>
            </a:r>
          </a:p>
          <a:p>
            <a:endParaRPr lang="es-AR" b="1" smtClean="0"/>
          </a:p>
          <a:p>
            <a:endParaRPr lang="es-AR" b="1" smtClean="0"/>
          </a:p>
          <a:p>
            <a:r>
              <a:rPr lang="es-AR" b="1" smtClean="0"/>
              <a:t>Sin embargo, el análisis para Argentina que corrige por la subestimación en el 1% o .1% más alto encuentra la misma tendencia</a:t>
            </a:r>
            <a:endParaRPr lang="en-US" b="1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8839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4105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A7669-750C-4A46-B753-AAB4B2B1A27B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37891" name="AutoShape 5"/>
          <p:cNvSpPr>
            <a:spLocks noChangeAspect="1" noChangeArrowheads="1" noTextEdit="1"/>
          </p:cNvSpPr>
          <p:nvPr/>
        </p:nvSpPr>
        <p:spPr bwMode="auto">
          <a:xfrm>
            <a:off x="0" y="0"/>
            <a:ext cx="900588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15413" cy="66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91440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>
                <a:latin typeface="+mj-lt"/>
              </a:rPr>
              <a:t>Coeficiente de Gini para la población de entre 25 y 55 años de edad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Gini</a:t>
            </a:r>
            <a:r>
              <a:rPr lang="es-AR" dirty="0" smtClean="0"/>
              <a:t> por región y países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556792"/>
            <a:ext cx="856895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28600" y="101600"/>
            <a:ext cx="868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MX" sz="2400" b="1" dirty="0">
                <a:cs typeface="Times New Roman" pitchFamily="18" charset="0"/>
              </a:rPr>
              <a:t>Coeficiente de Gini para América Latina:</a:t>
            </a:r>
          </a:p>
          <a:p>
            <a:pPr algn="ctr">
              <a:defRPr/>
            </a:pPr>
            <a:r>
              <a:rPr lang="es-MX" sz="2400" b="1" dirty="0">
                <a:cs typeface="Times New Roman" pitchFamily="18" charset="0"/>
              </a:rPr>
              <a:t>Principio de los 1990s-Mediados de 2000s</a:t>
            </a:r>
            <a:endParaRPr lang="es-MX" sz="2400" b="1" dirty="0"/>
          </a:p>
          <a:p>
            <a:pPr indent="457200" algn="ctr" eaLnBrk="0" hangingPunct="0">
              <a:defRPr/>
            </a:pPr>
            <a:endParaRPr lang="es-MX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32072-7220-4178-B304-DC3918C422CE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pSp>
        <p:nvGrpSpPr>
          <p:cNvPr id="2" name="47 Grupo"/>
          <p:cNvGrpSpPr>
            <a:grpSpLocks/>
          </p:cNvGrpSpPr>
          <p:nvPr/>
        </p:nvGrpSpPr>
        <p:grpSpPr bwMode="auto">
          <a:xfrm>
            <a:off x="228600" y="1295400"/>
            <a:ext cx="8686800" cy="4648200"/>
            <a:chOff x="228600" y="1295400"/>
            <a:chExt cx="8686800" cy="4648200"/>
          </a:xfrm>
        </p:grpSpPr>
        <p:sp>
          <p:nvSpPr>
            <p:cNvPr id="10246" name="AutoShape 7"/>
            <p:cNvSpPr>
              <a:spLocks noChangeAspect="1" noChangeArrowheads="1" noTextEdit="1"/>
            </p:cNvSpPr>
            <p:nvPr/>
          </p:nvSpPr>
          <p:spPr bwMode="auto">
            <a:xfrm>
              <a:off x="228600" y="1295400"/>
              <a:ext cx="86868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Rectangle 9"/>
            <p:cNvSpPr>
              <a:spLocks noChangeArrowheads="1"/>
            </p:cNvSpPr>
            <p:nvPr/>
          </p:nvSpPr>
          <p:spPr bwMode="auto">
            <a:xfrm>
              <a:off x="319088" y="1385888"/>
              <a:ext cx="8488363" cy="4467225"/>
            </a:xfrm>
            <a:prstGeom prst="rect">
              <a:avLst/>
            </a:prstGeom>
            <a:solidFill>
              <a:srgbClr val="FFFFFF"/>
            </a:solidFill>
            <a:ln w="11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0248" name="Rectangle 10"/>
            <p:cNvSpPr>
              <a:spLocks noChangeArrowheads="1"/>
            </p:cNvSpPr>
            <p:nvPr/>
          </p:nvSpPr>
          <p:spPr bwMode="auto">
            <a:xfrm>
              <a:off x="1292225" y="1751013"/>
              <a:ext cx="7353300" cy="37369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0249" name="Line 11"/>
            <p:cNvSpPr>
              <a:spLocks noChangeShapeType="1"/>
            </p:cNvSpPr>
            <p:nvPr/>
          </p:nvSpPr>
          <p:spPr bwMode="auto">
            <a:xfrm>
              <a:off x="1292225" y="5487988"/>
              <a:ext cx="7353300" cy="1588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2"/>
            <p:cNvSpPr>
              <a:spLocks noChangeShapeType="1"/>
            </p:cNvSpPr>
            <p:nvPr/>
          </p:nvSpPr>
          <p:spPr bwMode="auto">
            <a:xfrm>
              <a:off x="1292225" y="3992563"/>
              <a:ext cx="7353300" cy="1588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13"/>
            <p:cNvSpPr>
              <a:spLocks noChangeShapeType="1"/>
            </p:cNvSpPr>
            <p:nvPr/>
          </p:nvSpPr>
          <p:spPr bwMode="auto">
            <a:xfrm>
              <a:off x="1292225" y="3246438"/>
              <a:ext cx="7353300" cy="1588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4"/>
            <p:cNvSpPr>
              <a:spLocks noChangeShapeType="1"/>
            </p:cNvSpPr>
            <p:nvPr/>
          </p:nvSpPr>
          <p:spPr bwMode="auto">
            <a:xfrm>
              <a:off x="1292225" y="2498725"/>
              <a:ext cx="7353300" cy="1588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5"/>
            <p:cNvSpPr>
              <a:spLocks noChangeShapeType="1"/>
            </p:cNvSpPr>
            <p:nvPr/>
          </p:nvSpPr>
          <p:spPr bwMode="auto">
            <a:xfrm>
              <a:off x="1292225" y="1751013"/>
              <a:ext cx="7353300" cy="1588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Rectangle 16"/>
            <p:cNvSpPr>
              <a:spLocks noChangeArrowheads="1"/>
            </p:cNvSpPr>
            <p:nvPr/>
          </p:nvSpPr>
          <p:spPr bwMode="auto">
            <a:xfrm>
              <a:off x="1292225" y="1751013"/>
              <a:ext cx="7353300" cy="3736975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0255" name="Rectangle 17"/>
            <p:cNvSpPr>
              <a:spLocks noChangeArrowheads="1"/>
            </p:cNvSpPr>
            <p:nvPr/>
          </p:nvSpPr>
          <p:spPr bwMode="auto">
            <a:xfrm>
              <a:off x="1831975" y="2954338"/>
              <a:ext cx="739775" cy="1785938"/>
            </a:xfrm>
            <a:prstGeom prst="rect">
              <a:avLst/>
            </a:prstGeom>
            <a:solidFill>
              <a:srgbClr val="993366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0256" name="Rectangle 18"/>
            <p:cNvSpPr>
              <a:spLocks noChangeArrowheads="1"/>
            </p:cNvSpPr>
            <p:nvPr/>
          </p:nvSpPr>
          <p:spPr bwMode="auto">
            <a:xfrm>
              <a:off x="3670300" y="2790825"/>
              <a:ext cx="739775" cy="1949450"/>
            </a:xfrm>
            <a:prstGeom prst="rect">
              <a:avLst/>
            </a:prstGeom>
            <a:solidFill>
              <a:srgbClr val="993366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0257" name="Rectangle 19"/>
            <p:cNvSpPr>
              <a:spLocks noChangeArrowheads="1"/>
            </p:cNvSpPr>
            <p:nvPr/>
          </p:nvSpPr>
          <p:spPr bwMode="auto">
            <a:xfrm>
              <a:off x="5508625" y="2681288"/>
              <a:ext cx="739775" cy="2058988"/>
            </a:xfrm>
            <a:prstGeom prst="rect">
              <a:avLst/>
            </a:prstGeom>
            <a:solidFill>
              <a:srgbClr val="993366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0258" name="Rectangle 20"/>
            <p:cNvSpPr>
              <a:spLocks noChangeArrowheads="1"/>
            </p:cNvSpPr>
            <p:nvPr/>
          </p:nvSpPr>
          <p:spPr bwMode="auto">
            <a:xfrm>
              <a:off x="7346950" y="2990850"/>
              <a:ext cx="739775" cy="1749425"/>
            </a:xfrm>
            <a:prstGeom prst="rect">
              <a:avLst/>
            </a:prstGeom>
            <a:solidFill>
              <a:srgbClr val="993366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0259" name="Line 21"/>
            <p:cNvSpPr>
              <a:spLocks noChangeShapeType="1"/>
            </p:cNvSpPr>
            <p:nvPr/>
          </p:nvSpPr>
          <p:spPr bwMode="auto">
            <a:xfrm>
              <a:off x="1292225" y="1751013"/>
              <a:ext cx="1588" cy="37369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22"/>
            <p:cNvSpPr>
              <a:spLocks noChangeShapeType="1"/>
            </p:cNvSpPr>
            <p:nvPr/>
          </p:nvSpPr>
          <p:spPr bwMode="auto">
            <a:xfrm>
              <a:off x="1238250" y="5487988"/>
              <a:ext cx="53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23"/>
            <p:cNvSpPr>
              <a:spLocks noChangeShapeType="1"/>
            </p:cNvSpPr>
            <p:nvPr/>
          </p:nvSpPr>
          <p:spPr bwMode="auto">
            <a:xfrm>
              <a:off x="1238250" y="4740275"/>
              <a:ext cx="53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24"/>
            <p:cNvSpPr>
              <a:spLocks noChangeShapeType="1"/>
            </p:cNvSpPr>
            <p:nvPr/>
          </p:nvSpPr>
          <p:spPr bwMode="auto">
            <a:xfrm>
              <a:off x="1238250" y="3992563"/>
              <a:ext cx="53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25"/>
            <p:cNvSpPr>
              <a:spLocks noChangeShapeType="1"/>
            </p:cNvSpPr>
            <p:nvPr/>
          </p:nvSpPr>
          <p:spPr bwMode="auto">
            <a:xfrm>
              <a:off x="1238250" y="3246438"/>
              <a:ext cx="53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26"/>
            <p:cNvSpPr>
              <a:spLocks noChangeShapeType="1"/>
            </p:cNvSpPr>
            <p:nvPr/>
          </p:nvSpPr>
          <p:spPr bwMode="auto">
            <a:xfrm>
              <a:off x="1238250" y="2498725"/>
              <a:ext cx="53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27"/>
            <p:cNvSpPr>
              <a:spLocks noChangeShapeType="1"/>
            </p:cNvSpPr>
            <p:nvPr/>
          </p:nvSpPr>
          <p:spPr bwMode="auto">
            <a:xfrm>
              <a:off x="1238250" y="1751013"/>
              <a:ext cx="539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28"/>
            <p:cNvSpPr>
              <a:spLocks noChangeShapeType="1"/>
            </p:cNvSpPr>
            <p:nvPr/>
          </p:nvSpPr>
          <p:spPr bwMode="auto">
            <a:xfrm>
              <a:off x="1292225" y="4740275"/>
              <a:ext cx="7353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29"/>
            <p:cNvSpPr>
              <a:spLocks noChangeShapeType="1"/>
            </p:cNvSpPr>
            <p:nvPr/>
          </p:nvSpPr>
          <p:spPr bwMode="auto">
            <a:xfrm flipV="1">
              <a:off x="1292225" y="4740275"/>
              <a:ext cx="1588" cy="55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30"/>
            <p:cNvSpPr>
              <a:spLocks noChangeShapeType="1"/>
            </p:cNvSpPr>
            <p:nvPr/>
          </p:nvSpPr>
          <p:spPr bwMode="auto">
            <a:xfrm flipV="1">
              <a:off x="3130550" y="4740275"/>
              <a:ext cx="1588" cy="55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31"/>
            <p:cNvSpPr>
              <a:spLocks noChangeShapeType="1"/>
            </p:cNvSpPr>
            <p:nvPr/>
          </p:nvSpPr>
          <p:spPr bwMode="auto">
            <a:xfrm flipV="1">
              <a:off x="4968875" y="4740275"/>
              <a:ext cx="1588" cy="55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32"/>
            <p:cNvSpPr>
              <a:spLocks noChangeShapeType="1"/>
            </p:cNvSpPr>
            <p:nvPr/>
          </p:nvSpPr>
          <p:spPr bwMode="auto">
            <a:xfrm flipV="1">
              <a:off x="6807200" y="4740275"/>
              <a:ext cx="1588" cy="55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33"/>
            <p:cNvSpPr>
              <a:spLocks noChangeShapeType="1"/>
            </p:cNvSpPr>
            <p:nvPr/>
          </p:nvSpPr>
          <p:spPr bwMode="auto">
            <a:xfrm flipV="1">
              <a:off x="8645525" y="4740275"/>
              <a:ext cx="1588" cy="55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Rectangle 34"/>
            <p:cNvSpPr>
              <a:spLocks noChangeArrowheads="1"/>
            </p:cNvSpPr>
            <p:nvPr/>
          </p:nvSpPr>
          <p:spPr bwMode="auto">
            <a:xfrm>
              <a:off x="931863" y="5360988"/>
              <a:ext cx="30638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35</a:t>
              </a:r>
              <a:endParaRPr lang="es-MX"/>
            </a:p>
          </p:txBody>
        </p:sp>
        <p:sp>
          <p:nvSpPr>
            <p:cNvPr id="10273" name="Rectangle 35"/>
            <p:cNvSpPr>
              <a:spLocks noChangeArrowheads="1"/>
            </p:cNvSpPr>
            <p:nvPr/>
          </p:nvSpPr>
          <p:spPr bwMode="auto">
            <a:xfrm>
              <a:off x="931863" y="4613275"/>
              <a:ext cx="30638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40</a:t>
              </a:r>
              <a:endParaRPr lang="es-MX"/>
            </a:p>
          </p:txBody>
        </p:sp>
        <p:sp>
          <p:nvSpPr>
            <p:cNvPr id="10274" name="Rectangle 36"/>
            <p:cNvSpPr>
              <a:spLocks noChangeArrowheads="1"/>
            </p:cNvSpPr>
            <p:nvPr/>
          </p:nvSpPr>
          <p:spPr bwMode="auto">
            <a:xfrm>
              <a:off x="931863" y="3865563"/>
              <a:ext cx="30638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45</a:t>
              </a:r>
              <a:endParaRPr lang="es-MX"/>
            </a:p>
          </p:txBody>
        </p:sp>
        <p:sp>
          <p:nvSpPr>
            <p:cNvPr id="10275" name="Rectangle 37"/>
            <p:cNvSpPr>
              <a:spLocks noChangeArrowheads="1"/>
            </p:cNvSpPr>
            <p:nvPr/>
          </p:nvSpPr>
          <p:spPr bwMode="auto">
            <a:xfrm>
              <a:off x="931863" y="3117850"/>
              <a:ext cx="30638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50</a:t>
              </a:r>
              <a:endParaRPr lang="es-MX"/>
            </a:p>
          </p:txBody>
        </p:sp>
        <p:sp>
          <p:nvSpPr>
            <p:cNvPr id="10276" name="Rectangle 38"/>
            <p:cNvSpPr>
              <a:spLocks noChangeArrowheads="1"/>
            </p:cNvSpPr>
            <p:nvPr/>
          </p:nvSpPr>
          <p:spPr bwMode="auto">
            <a:xfrm>
              <a:off x="931863" y="2370138"/>
              <a:ext cx="30638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55</a:t>
              </a:r>
              <a:endParaRPr lang="es-MX"/>
            </a:p>
          </p:txBody>
        </p:sp>
        <p:sp>
          <p:nvSpPr>
            <p:cNvPr id="10277" name="Rectangle 39"/>
            <p:cNvSpPr>
              <a:spLocks noChangeArrowheads="1"/>
            </p:cNvSpPr>
            <p:nvPr/>
          </p:nvSpPr>
          <p:spPr bwMode="auto">
            <a:xfrm>
              <a:off x="931863" y="1624013"/>
              <a:ext cx="30638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60</a:t>
              </a:r>
              <a:endParaRPr lang="es-MX"/>
            </a:p>
          </p:txBody>
        </p:sp>
        <p:sp>
          <p:nvSpPr>
            <p:cNvPr id="10278" name="Rectangle 40"/>
            <p:cNvSpPr>
              <a:spLocks noChangeArrowheads="1"/>
            </p:cNvSpPr>
            <p:nvPr/>
          </p:nvSpPr>
          <p:spPr bwMode="auto">
            <a:xfrm>
              <a:off x="1524000" y="4876800"/>
              <a:ext cx="127759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Principio 90s</a:t>
              </a:r>
              <a:endParaRPr lang="es-MX"/>
            </a:p>
          </p:txBody>
        </p:sp>
        <p:sp>
          <p:nvSpPr>
            <p:cNvPr id="10279" name="Rectangle 41"/>
            <p:cNvSpPr>
              <a:spLocks noChangeArrowheads="1"/>
            </p:cNvSpPr>
            <p:nvPr/>
          </p:nvSpPr>
          <p:spPr bwMode="auto">
            <a:xfrm>
              <a:off x="3429000" y="4876800"/>
              <a:ext cx="13449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Mediados 90s</a:t>
              </a:r>
              <a:endParaRPr lang="es-MX"/>
            </a:p>
          </p:txBody>
        </p:sp>
        <p:sp>
          <p:nvSpPr>
            <p:cNvPr id="10280" name="Rectangle 42"/>
            <p:cNvSpPr>
              <a:spLocks noChangeArrowheads="1"/>
            </p:cNvSpPr>
            <p:nvPr/>
          </p:nvSpPr>
          <p:spPr bwMode="auto">
            <a:xfrm>
              <a:off x="5181600" y="4876800"/>
              <a:ext cx="15052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Principio 2000s</a:t>
              </a:r>
              <a:endParaRPr lang="es-MX"/>
            </a:p>
          </p:txBody>
        </p:sp>
        <p:sp>
          <p:nvSpPr>
            <p:cNvPr id="10281" name="Rectangle 43"/>
            <p:cNvSpPr>
              <a:spLocks noChangeArrowheads="1"/>
            </p:cNvSpPr>
            <p:nvPr/>
          </p:nvSpPr>
          <p:spPr bwMode="auto">
            <a:xfrm>
              <a:off x="6934200" y="4876800"/>
              <a:ext cx="15725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Mediados 2000s</a:t>
              </a:r>
              <a:endParaRPr lang="es-MX"/>
            </a:p>
          </p:txBody>
        </p:sp>
        <p:sp>
          <p:nvSpPr>
            <p:cNvPr id="10282" name="Rectangle 44"/>
            <p:cNvSpPr>
              <a:spLocks noChangeArrowheads="1"/>
            </p:cNvSpPr>
            <p:nvPr/>
          </p:nvSpPr>
          <p:spPr bwMode="auto">
            <a:xfrm rot="-5400000">
              <a:off x="-214579" y="3477339"/>
              <a:ext cx="18610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Coeficiente de Gini</a:t>
              </a:r>
              <a:endParaRPr lang="es-MX"/>
            </a:p>
          </p:txBody>
        </p:sp>
        <p:sp>
          <p:nvSpPr>
            <p:cNvPr id="10283" name="Rectangle 45"/>
            <p:cNvSpPr>
              <a:spLocks noChangeArrowheads="1"/>
            </p:cNvSpPr>
            <p:nvPr/>
          </p:nvSpPr>
          <p:spPr bwMode="auto">
            <a:xfrm>
              <a:off x="319088" y="1385888"/>
              <a:ext cx="8488363" cy="4467225"/>
            </a:xfrm>
            <a:prstGeom prst="rect">
              <a:avLst/>
            </a:prstGeom>
            <a:noFill/>
            <a:ln w="11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0284" name="Rectangle 46"/>
            <p:cNvSpPr>
              <a:spLocks noChangeArrowheads="1"/>
            </p:cNvSpPr>
            <p:nvPr/>
          </p:nvSpPr>
          <p:spPr bwMode="auto">
            <a:xfrm>
              <a:off x="904875" y="5332413"/>
              <a:ext cx="252413" cy="292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0285" name="Rectangle 47"/>
            <p:cNvSpPr>
              <a:spLocks noChangeArrowheads="1"/>
            </p:cNvSpPr>
            <p:nvPr/>
          </p:nvSpPr>
          <p:spPr bwMode="auto">
            <a:xfrm>
              <a:off x="912813" y="5341938"/>
              <a:ext cx="25241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1600" b="1">
                  <a:solidFill>
                    <a:srgbClr val="000000"/>
                  </a:solidFill>
                </a:rPr>
                <a:t> 0</a:t>
              </a:r>
              <a:endParaRPr lang="es-MX"/>
            </a:p>
          </p:txBody>
        </p:sp>
        <p:sp>
          <p:nvSpPr>
            <p:cNvPr id="10286" name="Rectangle 48"/>
            <p:cNvSpPr>
              <a:spLocks noChangeArrowheads="1"/>
            </p:cNvSpPr>
            <p:nvPr/>
          </p:nvSpPr>
          <p:spPr bwMode="auto">
            <a:xfrm>
              <a:off x="1201738" y="4976813"/>
              <a:ext cx="414338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MX" sz="3000">
                  <a:solidFill>
                    <a:srgbClr val="808080"/>
                  </a:solidFill>
                </a:rPr>
                <a:t>=</a:t>
              </a:r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La </a:t>
            </a:r>
            <a:r>
              <a:rPr lang="en-US" sz="3600" b="1" dirty="0" err="1" smtClean="0"/>
              <a:t>caída</a:t>
            </a:r>
            <a:r>
              <a:rPr lang="en-US" sz="3600" b="1" dirty="0" smtClean="0"/>
              <a:t> </a:t>
            </a:r>
            <a:r>
              <a:rPr lang="en-US" sz="3600" b="1" dirty="0" smtClean="0"/>
              <a:t>de la </a:t>
            </a:r>
            <a:r>
              <a:rPr lang="en-US" sz="3600" b="1" dirty="0" err="1" smtClean="0"/>
              <a:t>desigualdad</a:t>
            </a:r>
            <a:r>
              <a:rPr lang="en-US" sz="3600" b="1" dirty="0" smtClean="0"/>
              <a:t> en </a:t>
            </a:r>
            <a:r>
              <a:rPr lang="en-US" sz="3600" b="1" dirty="0" err="1" smtClean="0"/>
              <a:t>América</a:t>
            </a:r>
            <a:r>
              <a:rPr lang="en-US" sz="3600" b="1" dirty="0" smtClean="0"/>
              <a:t> </a:t>
            </a:r>
            <a:r>
              <a:rPr lang="en-US" sz="3600" b="1" dirty="0" smtClean="0"/>
              <a:t>Latina: ¿</a:t>
            </a:r>
            <a:r>
              <a:rPr lang="en-US" sz="3600" b="1" dirty="0" err="1" smtClean="0"/>
              <a:t>cuánto</a:t>
            </a:r>
            <a:r>
              <a:rPr lang="en-US" sz="3600" b="1" dirty="0"/>
              <a:t>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334000"/>
          </a:xfrm>
        </p:spPr>
        <p:txBody>
          <a:bodyPr/>
          <a:lstStyle/>
          <a:p>
            <a:pPr algn="just" eaLnBrk="1" hangingPunct="1"/>
            <a:endParaRPr lang="es-MX" sz="2600" dirty="0" smtClean="0"/>
          </a:p>
          <a:p>
            <a:pPr algn="just" eaLnBrk="1" hangingPunct="1"/>
            <a:endParaRPr lang="es-MX" sz="2600" dirty="0" smtClean="0"/>
          </a:p>
          <a:p>
            <a:pPr algn="just" eaLnBrk="1" hangingPunct="1"/>
            <a:r>
              <a:rPr lang="es-MX" sz="2800" dirty="0" smtClean="0"/>
              <a:t>En la mayoría de los países de la región analizados (</a:t>
            </a:r>
            <a:r>
              <a:rPr lang="es-MX" sz="2800" dirty="0" smtClean="0"/>
              <a:t>12/13 </a:t>
            </a:r>
            <a:r>
              <a:rPr lang="es-MX" sz="2800" dirty="0" smtClean="0"/>
              <a:t>de 17) la desigualdad se ha reducido </a:t>
            </a:r>
            <a:r>
              <a:rPr lang="es-MX" sz="2800" dirty="0" smtClean="0"/>
              <a:t>en cerca de 1% </a:t>
            </a:r>
            <a:r>
              <a:rPr lang="es-MX" sz="2800" dirty="0" smtClean="0"/>
              <a:t>al año entre (</a:t>
            </a:r>
            <a:r>
              <a:rPr lang="es-MX" sz="2800" i="1" dirty="0" smtClean="0"/>
              <a:t>circa</a:t>
            </a:r>
            <a:r>
              <a:rPr lang="es-MX" sz="2800" dirty="0" smtClean="0"/>
              <a:t>) 2000 y (</a:t>
            </a:r>
            <a:r>
              <a:rPr lang="es-MX" sz="2800" i="1" dirty="0" smtClean="0"/>
              <a:t>circa</a:t>
            </a:r>
            <a:r>
              <a:rPr lang="es-MX" sz="2800" dirty="0" smtClean="0"/>
              <a:t>) </a:t>
            </a:r>
            <a:r>
              <a:rPr lang="es-MX" sz="2800" dirty="0" smtClean="0"/>
              <a:t>2007, 2008 y 2009. </a:t>
            </a:r>
            <a:endParaRPr lang="es-MX" sz="2800" dirty="0" smtClean="0"/>
          </a:p>
          <a:p>
            <a:pPr algn="just" eaLnBrk="1" hangingPunct="1"/>
            <a:endParaRPr lang="es-MX" sz="2800" dirty="0" smtClean="0"/>
          </a:p>
          <a:p>
            <a:pPr eaLnBrk="1" hangingPunct="1"/>
            <a:r>
              <a:rPr lang="es-MX" sz="2800" dirty="0"/>
              <a:t>L</a:t>
            </a:r>
            <a:r>
              <a:rPr lang="es-MX" sz="2800" dirty="0" smtClean="0"/>
              <a:t>a </a:t>
            </a:r>
            <a:r>
              <a:rPr lang="es-MX" sz="2800" dirty="0" smtClean="0"/>
              <a:t>disminución </a:t>
            </a:r>
            <a:r>
              <a:rPr lang="es-MX" sz="2800" dirty="0" smtClean="0"/>
              <a:t>es estadísticamente significativa en lo general (rectángulos con borde negro indican que no es significativo el cambio).</a:t>
            </a:r>
            <a:endParaRPr lang="es-MX" sz="2800" dirty="0" smtClean="0"/>
          </a:p>
          <a:p>
            <a:pPr algn="just" eaLnBrk="1" hangingPunct="1"/>
            <a:endParaRPr lang="es-MX" dirty="0" smtClean="0"/>
          </a:p>
          <a:p>
            <a:pPr lvl="1" algn="just" eaLnBrk="1" hangingPunct="1"/>
            <a:endParaRPr lang="es-MX" dirty="0" smtClean="0"/>
          </a:p>
          <a:p>
            <a:pPr algn="just" eaLnBrk="1" hangingPunct="1"/>
            <a:endParaRPr lang="es-MX" dirty="0" smtClean="0"/>
          </a:p>
          <a:p>
            <a:pPr algn="just" eaLnBrk="1" hangingPunct="1"/>
            <a:endParaRPr lang="es-MX" dirty="0" smtClean="0"/>
          </a:p>
          <a:p>
            <a:pPr algn="just" eaLnBrk="1" hangingPunct="1">
              <a:buFont typeface="Wingdings 2" pitchFamily="18" charset="2"/>
              <a:buNone/>
            </a:pPr>
            <a:endParaRPr lang="es-MX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7A7C7B-5295-4A9E-B347-E6F49EBB680F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60648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Cambio </a:t>
            </a:r>
            <a:r>
              <a:rPr lang="es-MX" sz="2800" b="1" dirty="0" smtClean="0"/>
              <a:t>anual en </a:t>
            </a:r>
            <a:r>
              <a:rPr lang="es-MX" sz="2800" b="1" dirty="0" smtClean="0"/>
              <a:t>el coeficiente de Gini por país: circa 2000-2007</a:t>
            </a:r>
            <a:endParaRPr lang="es-MX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630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Cambio en el coeficiente de </a:t>
            </a:r>
            <a:r>
              <a:rPr lang="es-MX" sz="3200" b="1" dirty="0" err="1" smtClean="0"/>
              <a:t>Gini</a:t>
            </a:r>
            <a:r>
              <a:rPr lang="es-MX" sz="3200" b="1" dirty="0" smtClean="0"/>
              <a:t> por país: circa 2000-2008</a:t>
            </a:r>
            <a:endParaRPr lang="es-MX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1700808"/>
            <a:ext cx="91630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1827</Words>
  <Application>Microsoft Office PowerPoint</Application>
  <PresentationFormat>On-screen Show (4:3)</PresentationFormat>
  <Paragraphs>270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 La caída de la desigualdad en América Latina </vt:lpstr>
      <vt:lpstr>Fuentes de la presentación</vt:lpstr>
      <vt:lpstr>Estructura de la presentación</vt:lpstr>
      <vt:lpstr>Slide 4</vt:lpstr>
      <vt:lpstr>Gini por región y países</vt:lpstr>
      <vt:lpstr>Slide 6</vt:lpstr>
      <vt:lpstr>La caída de la desigualdad en América Latina: ¿cuánto?</vt:lpstr>
      <vt:lpstr>Slide 8</vt:lpstr>
      <vt:lpstr>Slide 9</vt:lpstr>
      <vt:lpstr>Slide 10</vt:lpstr>
      <vt:lpstr>La caída de la desigualdad en América Latina: ¿desde cuándo?</vt:lpstr>
      <vt:lpstr>Slide 12</vt:lpstr>
      <vt:lpstr>Slide 13</vt:lpstr>
      <vt:lpstr>Slide 14</vt:lpstr>
      <vt:lpstr>Slide 15</vt:lpstr>
      <vt:lpstr>La caída de la desigualdad ha sido generalizada </vt:lpstr>
      <vt:lpstr>Slide 17</vt:lpstr>
      <vt:lpstr>Slide 18</vt:lpstr>
      <vt:lpstr>Slide 19</vt:lpstr>
      <vt:lpstr>Slide 20</vt:lpstr>
      <vt:lpstr>Slide 21</vt:lpstr>
      <vt:lpstr>¿Por qué ha disminuido la desigualdad en América Latina? ¿Hay factores en común?</vt:lpstr>
      <vt:lpstr>Cambios de la desigualdad en Argentina, Brasil, México y Perú (2000-2006) (Datos provenientes de encuestas de hogares)</vt:lpstr>
      <vt:lpstr>Slide 24</vt:lpstr>
      <vt:lpstr>Slide 25</vt:lpstr>
      <vt:lpstr>Slide 26</vt:lpstr>
      <vt:lpstr>Slide 27</vt:lpstr>
      <vt:lpstr>Slide 28</vt:lpstr>
      <vt:lpstr>¿Por qué cayó la desigualdad en estos cuatro casos?</vt:lpstr>
      <vt:lpstr>Slide 30</vt:lpstr>
      <vt:lpstr> Descomposición de los determinantes inmediatos (Barros et al. 2006, 2007)</vt:lpstr>
      <vt:lpstr>Slide 32</vt:lpstr>
      <vt:lpstr>Slide 33</vt:lpstr>
      <vt:lpstr>Descomposición (Alejo et al., 2009):</vt:lpstr>
      <vt:lpstr>Decomposition results (Alejo et al., 2009):</vt:lpstr>
      <vt:lpstr>Conclusión:</vt:lpstr>
      <vt:lpstr>¿Por qué cayó la desigualdad del ingreso laboral por trabajador y del ingreso no laboral per cápita?</vt:lpstr>
      <vt:lpstr>Slide 38</vt:lpstr>
      <vt:lpstr>Remuneración por trabajador</vt:lpstr>
      <vt:lpstr>Slide 40</vt:lpstr>
      <vt:lpstr>¿Por qué redujo la desigualdad en los ingresos no laborales?</vt:lpstr>
      <vt:lpstr>Conclusiones</vt:lpstr>
      <vt:lpstr>Perspectivas</vt:lpstr>
      <vt:lpstr>GRACIAS</vt:lpstr>
      <vt:lpstr>Apéndice </vt:lpstr>
      <vt:lpstr>¿Son creíbles estos resultados?</vt:lpstr>
      <vt:lpstr>Slide 47</vt:lpstr>
      <vt:lpstr>Slide 48</vt:lpstr>
      <vt:lpstr>Slide 49</vt:lpstr>
    </vt:vector>
  </TitlesOfParts>
  <Company>PNUD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IDH</dc:creator>
  <cp:lastModifiedBy>noralustig</cp:lastModifiedBy>
  <cp:revision>19</cp:revision>
  <dcterms:created xsi:type="dcterms:W3CDTF">2011-03-07T23:54:13Z</dcterms:created>
  <dcterms:modified xsi:type="dcterms:W3CDTF">2011-03-08T18:39:05Z</dcterms:modified>
</cp:coreProperties>
</file>