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59" r:id="rId4"/>
    <p:sldId id="282" r:id="rId5"/>
    <p:sldId id="258" r:id="rId6"/>
    <p:sldId id="290" r:id="rId7"/>
    <p:sldId id="292" r:id="rId8"/>
    <p:sldId id="293" r:id="rId9"/>
    <p:sldId id="286" r:id="rId10"/>
    <p:sldId id="260" r:id="rId11"/>
    <p:sldId id="261" r:id="rId12"/>
    <p:sldId id="263" r:id="rId13"/>
    <p:sldId id="294" r:id="rId14"/>
    <p:sldId id="264" r:id="rId15"/>
    <p:sldId id="265" r:id="rId16"/>
    <p:sldId id="266" r:id="rId17"/>
    <p:sldId id="288" r:id="rId18"/>
    <p:sldId id="304" r:id="rId19"/>
    <p:sldId id="305" r:id="rId20"/>
    <p:sldId id="306" r:id="rId21"/>
    <p:sldId id="296" r:id="rId22"/>
    <p:sldId id="297" r:id="rId23"/>
    <p:sldId id="298" r:id="rId24"/>
    <p:sldId id="299" r:id="rId25"/>
    <p:sldId id="300" r:id="rId26"/>
    <p:sldId id="302" r:id="rId27"/>
    <p:sldId id="307" r:id="rId28"/>
    <p:sldId id="308" r:id="rId29"/>
    <p:sldId id="30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7" d="100"/>
          <a:sy n="67" d="100"/>
        </p:scale>
        <p:origin x="-17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0BEC86-C2D5-6746-BAD5-3823F4E7F05A}" type="datetimeFigureOut">
              <a:rPr lang="en-US" smtClean="0"/>
              <a:t>6/7/12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644002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BEC86-C2D5-6746-BAD5-3823F4E7F05A}" type="datetimeFigureOut">
              <a:rPr lang="en-US" smtClean="0"/>
              <a:t>6/7/12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2576691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BEC86-C2D5-6746-BAD5-3823F4E7F05A}" type="datetimeFigureOut">
              <a:rPr lang="en-US" smtClean="0"/>
              <a:t>6/7/12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1018007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0BEC86-C2D5-6746-BAD5-3823F4E7F05A}" type="datetimeFigureOut">
              <a:rPr lang="en-US" smtClean="0"/>
              <a:t>6/7/12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86311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0BEC86-C2D5-6746-BAD5-3823F4E7F05A}" type="datetimeFigureOut">
              <a:rPr lang="en-US" smtClean="0"/>
              <a:t>6/7/12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1479242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0BEC86-C2D5-6746-BAD5-3823F4E7F05A}" type="datetimeFigureOut">
              <a:rPr lang="en-US" smtClean="0"/>
              <a:t>6/7/12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281858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0BEC86-C2D5-6746-BAD5-3823F4E7F05A}" type="datetimeFigureOut">
              <a:rPr lang="en-US" smtClean="0"/>
              <a:t>6/7/12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425376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0BEC86-C2D5-6746-BAD5-3823F4E7F05A}" type="datetimeFigureOut">
              <a:rPr lang="en-US" smtClean="0"/>
              <a:t>6/7/12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1148827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BEC86-C2D5-6746-BAD5-3823F4E7F05A}" type="datetimeFigureOut">
              <a:rPr lang="en-US" smtClean="0"/>
              <a:t>6/7/12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50783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BEC86-C2D5-6746-BAD5-3823F4E7F05A}" type="datetimeFigureOut">
              <a:rPr lang="en-US" smtClean="0"/>
              <a:t>6/7/12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324179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0BEC86-C2D5-6746-BAD5-3823F4E7F05A}" type="datetimeFigureOut">
              <a:rPr lang="en-US" smtClean="0"/>
              <a:t>6/7/12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789032-6420-1A47-9CB8-EBE3ED9DBAE1}" type="slidenum">
              <a:rPr lang="en-US" smtClean="0"/>
              <a:t>‹#›</a:t>
            </a:fld>
            <a:endParaRPr lang="en-US"/>
          </a:p>
        </p:txBody>
      </p:sp>
    </p:spTree>
    <p:extLst>
      <p:ext uri="{BB962C8B-B14F-4D97-AF65-F5344CB8AC3E}">
        <p14:creationId xmlns:p14="http://schemas.microsoft.com/office/powerpoint/2010/main" val="36431552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BEC86-C2D5-6746-BAD5-3823F4E7F05A}" type="datetimeFigureOut">
              <a:rPr lang="en-US" smtClean="0"/>
              <a:t>6/7/12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89032-6420-1A47-9CB8-EBE3ED9DBAE1}" type="slidenum">
              <a:rPr lang="en-US" smtClean="0"/>
              <a:t>‹#›</a:t>
            </a:fld>
            <a:endParaRPr lang="en-US"/>
          </a:p>
        </p:txBody>
      </p:sp>
    </p:spTree>
    <p:extLst>
      <p:ext uri="{BB962C8B-B14F-4D97-AF65-F5344CB8AC3E}">
        <p14:creationId xmlns:p14="http://schemas.microsoft.com/office/powerpoint/2010/main" val="3918108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 Id="rId3"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deas.repec.org/p/tul/wpaper/1119.html" TargetMode="External"/><Relationship Id="rId3" Type="http://schemas.openxmlformats.org/officeDocument/2006/relationships/hyperlink" Target="http://cipr.tulane.edu/articles/detail/804/Working-Document-Commitment-to-Equity-CEQ-Handbook"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4905"/>
            <a:ext cx="7772400" cy="3643116"/>
          </a:xfrm>
        </p:spPr>
        <p:txBody>
          <a:bodyPr>
            <a:normAutofit fontScale="90000"/>
          </a:bodyPr>
          <a:lstStyle/>
          <a:p>
            <a:r>
              <a:rPr lang="en-US" sz="4800" b="1" dirty="0" smtClean="0"/>
              <a:t>Fiscal </a:t>
            </a:r>
            <a:r>
              <a:rPr lang="en-US" sz="4800" b="1" dirty="0" smtClean="0"/>
              <a:t>Incidence Analysis in LA</a:t>
            </a:r>
            <a:r>
              <a:rPr lang="en-US" sz="4800" b="1" dirty="0" smtClean="0"/>
              <a:t>: Methodological Issues and Results</a:t>
            </a:r>
            <a:r>
              <a:rPr lang="en-US" sz="4800" b="1" dirty="0" smtClean="0"/>
              <a:t/>
            </a:r>
            <a:br>
              <a:rPr lang="en-US" sz="4800" b="1" dirty="0" smtClean="0"/>
            </a:br>
            <a:r>
              <a:rPr lang="en-US" sz="4800" dirty="0" smtClean="0"/>
              <a:t>Nora Lustig</a:t>
            </a:r>
            <a:r>
              <a:rPr lang="en-US" dirty="0" smtClean="0"/>
              <a:t/>
            </a:r>
            <a:br>
              <a:rPr lang="en-US" dirty="0" smtClean="0"/>
            </a:br>
            <a:r>
              <a:rPr lang="en-US" dirty="0" smtClean="0"/>
              <a:t>Tulane University</a:t>
            </a:r>
            <a:br>
              <a:rPr lang="en-US" dirty="0" smtClean="0"/>
            </a:br>
            <a:r>
              <a:rPr lang="en-US" dirty="0" smtClean="0"/>
              <a:t>CGD and IAD</a:t>
            </a:r>
            <a:endParaRPr lang="en-US" dirty="0"/>
          </a:p>
        </p:txBody>
      </p:sp>
      <p:sp>
        <p:nvSpPr>
          <p:cNvPr id="3" name="Subtitle 2"/>
          <p:cNvSpPr>
            <a:spLocks noGrp="1"/>
          </p:cNvSpPr>
          <p:nvPr>
            <p:ph type="subTitle" idx="1"/>
          </p:nvPr>
        </p:nvSpPr>
        <p:spPr>
          <a:xfrm>
            <a:off x="350889" y="4679232"/>
            <a:ext cx="8287663" cy="1905116"/>
          </a:xfrm>
        </p:spPr>
        <p:txBody>
          <a:bodyPr>
            <a:normAutofit/>
          </a:bodyPr>
          <a:lstStyle/>
          <a:p>
            <a:r>
              <a:rPr lang="en-US" b="1" dirty="0" smtClean="0"/>
              <a:t>World </a:t>
            </a:r>
            <a:r>
              <a:rPr lang="en-US" b="1" dirty="0" smtClean="0"/>
              <a:t>Bank, Washington, DC</a:t>
            </a:r>
          </a:p>
          <a:p>
            <a:r>
              <a:rPr lang="en-US" b="1" dirty="0" smtClean="0"/>
              <a:t>June 7</a:t>
            </a:r>
            <a:r>
              <a:rPr lang="en-US" b="1" dirty="0" smtClean="0"/>
              <a:t>, </a:t>
            </a:r>
            <a:r>
              <a:rPr lang="en-US" b="1" dirty="0" smtClean="0"/>
              <a:t>2012</a:t>
            </a:r>
            <a:r>
              <a:rPr lang="en-US" b="1" i="1" dirty="0" smtClean="0"/>
              <a:t> </a:t>
            </a:r>
          </a:p>
          <a:p>
            <a:endParaRPr lang="en-US" dirty="0"/>
          </a:p>
        </p:txBody>
      </p:sp>
    </p:spTree>
    <p:extLst>
      <p:ext uri="{BB962C8B-B14F-4D97-AF65-F5344CB8AC3E}">
        <p14:creationId xmlns:p14="http://schemas.microsoft.com/office/powerpoint/2010/main" val="2466371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 income”?</a:t>
            </a:r>
            <a:endParaRPr lang="en-US" dirty="0"/>
          </a:p>
        </p:txBody>
      </p:sp>
      <p:sp>
        <p:nvSpPr>
          <p:cNvPr id="3" name="Content Placeholder 2"/>
          <p:cNvSpPr>
            <a:spLocks noGrp="1"/>
          </p:cNvSpPr>
          <p:nvPr>
            <p:ph idx="1"/>
          </p:nvPr>
        </p:nvSpPr>
        <p:spPr>
          <a:xfrm>
            <a:off x="250635" y="1600200"/>
            <a:ext cx="8705389" cy="5000860"/>
          </a:xfrm>
        </p:spPr>
        <p:txBody>
          <a:bodyPr>
            <a:normAutofit/>
          </a:bodyPr>
          <a:lstStyle/>
          <a:p>
            <a:r>
              <a:rPr lang="en-US" dirty="0" smtClean="0"/>
              <a:t>In addition to the uncontroversial wages and salaries, income from capital and private transfers (e.g., remittances), what about these:</a:t>
            </a:r>
          </a:p>
          <a:p>
            <a:pPr lvl="1"/>
            <a:r>
              <a:rPr lang="en-US" dirty="0" smtClean="0"/>
              <a:t>Incomes from sales of durables</a:t>
            </a:r>
          </a:p>
          <a:p>
            <a:pPr lvl="1"/>
            <a:r>
              <a:rPr lang="en-US" dirty="0" smtClean="0"/>
              <a:t>Auto-consumption</a:t>
            </a:r>
          </a:p>
          <a:p>
            <a:pPr lvl="1"/>
            <a:r>
              <a:rPr lang="en-US" dirty="0" smtClean="0"/>
              <a:t>Imputed rent for owner’s occupied housing</a:t>
            </a:r>
          </a:p>
          <a:p>
            <a:pPr lvl="1"/>
            <a:r>
              <a:rPr lang="en-US" dirty="0" smtClean="0"/>
              <a:t>Contributory pensions from individualized accounts</a:t>
            </a:r>
          </a:p>
          <a:p>
            <a:pPr lvl="1"/>
            <a:r>
              <a:rPr lang="en-US" dirty="0" smtClean="0"/>
              <a:t>Contributory pensions from social security </a:t>
            </a:r>
          </a:p>
          <a:p>
            <a:pPr lvl="1"/>
            <a:endParaRPr lang="en-US" dirty="0"/>
          </a:p>
        </p:txBody>
      </p:sp>
    </p:spTree>
    <p:extLst>
      <p:ext uri="{BB962C8B-B14F-4D97-AF65-F5344CB8AC3E}">
        <p14:creationId xmlns:p14="http://schemas.microsoft.com/office/powerpoint/2010/main" val="2941478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Commitment to Equity Project</a:t>
            </a:r>
            <a:endParaRPr lang="en-US" dirty="0"/>
          </a:p>
        </p:txBody>
      </p:sp>
      <p:sp>
        <p:nvSpPr>
          <p:cNvPr id="3" name="Content Placeholder 2"/>
          <p:cNvSpPr>
            <a:spLocks noGrp="1"/>
          </p:cNvSpPr>
          <p:nvPr>
            <p:ph idx="1"/>
          </p:nvPr>
        </p:nvSpPr>
        <p:spPr>
          <a:xfrm>
            <a:off x="457200" y="1417638"/>
            <a:ext cx="8229600" cy="5266980"/>
          </a:xfrm>
        </p:spPr>
        <p:txBody>
          <a:bodyPr>
            <a:normAutofit/>
          </a:bodyPr>
          <a:lstStyle/>
          <a:p>
            <a:pPr lvl="1"/>
            <a:r>
              <a:rPr lang="en-US" dirty="0" smtClean="0"/>
              <a:t>Incomes from sales of durables/NO</a:t>
            </a:r>
          </a:p>
          <a:p>
            <a:pPr lvl="1"/>
            <a:r>
              <a:rPr lang="en-US" dirty="0" smtClean="0"/>
              <a:t>Capital Gains/NO</a:t>
            </a:r>
          </a:p>
          <a:p>
            <a:pPr lvl="1"/>
            <a:r>
              <a:rPr lang="en-US" dirty="0" smtClean="0"/>
              <a:t>Auto-consumption/YES</a:t>
            </a:r>
          </a:p>
          <a:p>
            <a:pPr lvl="1"/>
            <a:r>
              <a:rPr lang="en-US" dirty="0" smtClean="0"/>
              <a:t>Imputed rent for owner’s occupied housing/YES</a:t>
            </a:r>
          </a:p>
          <a:p>
            <a:pPr lvl="1"/>
            <a:r>
              <a:rPr lang="en-US" dirty="0" smtClean="0"/>
              <a:t>Alimony, Inheritance and Gifts ???</a:t>
            </a:r>
          </a:p>
          <a:p>
            <a:pPr lvl="1"/>
            <a:r>
              <a:rPr lang="en-US" dirty="0" smtClean="0"/>
              <a:t>Contributory pensions from individualized accounts/YES</a:t>
            </a:r>
          </a:p>
          <a:p>
            <a:pPr lvl="1"/>
            <a:r>
              <a:rPr lang="en-US" dirty="0" smtClean="0"/>
              <a:t>Contributory pensions from social security:</a:t>
            </a:r>
          </a:p>
          <a:p>
            <a:pPr lvl="2"/>
            <a:r>
              <a:rPr lang="en-US" dirty="0" smtClean="0"/>
              <a:t>Benchmark: YES</a:t>
            </a:r>
          </a:p>
          <a:p>
            <a:pPr lvl="2"/>
            <a:r>
              <a:rPr lang="en-US" dirty="0" smtClean="0"/>
              <a:t>Sensitivity Analysis: NO </a:t>
            </a:r>
          </a:p>
          <a:p>
            <a:endParaRPr lang="en-US" dirty="0"/>
          </a:p>
        </p:txBody>
      </p:sp>
    </p:spTree>
    <p:extLst>
      <p:ext uri="{BB962C8B-B14F-4D97-AF65-F5344CB8AC3E}">
        <p14:creationId xmlns:p14="http://schemas.microsoft.com/office/powerpoint/2010/main" val="2735893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“Net Market Income”?</a:t>
            </a:r>
            <a:endParaRPr lang="en-US" dirty="0"/>
          </a:p>
        </p:txBody>
      </p:sp>
      <p:sp>
        <p:nvSpPr>
          <p:cNvPr id="3" name="Content Placeholder 2"/>
          <p:cNvSpPr>
            <a:spLocks noGrp="1"/>
          </p:cNvSpPr>
          <p:nvPr>
            <p:ph idx="1"/>
          </p:nvPr>
        </p:nvSpPr>
        <p:spPr/>
        <p:txBody>
          <a:bodyPr>
            <a:normAutofit/>
          </a:bodyPr>
          <a:lstStyle/>
          <a:p>
            <a:r>
              <a:rPr lang="en-US" dirty="0" smtClean="0"/>
              <a:t>Market Income minus Direct Taxes and Contributions to Social Security (Payroll Taxes)</a:t>
            </a:r>
          </a:p>
          <a:p>
            <a:endParaRPr lang="en-US" dirty="0"/>
          </a:p>
          <a:p>
            <a:r>
              <a:rPr lang="en-US" dirty="0" smtClean="0"/>
              <a:t>But, contributions to social security:</a:t>
            </a:r>
            <a:endParaRPr lang="en-US" dirty="0"/>
          </a:p>
          <a:p>
            <a:pPr lvl="1"/>
            <a:r>
              <a:rPr lang="en-US" dirty="0" smtClean="0"/>
              <a:t>Benchmark: contributions going to pension, are NOT subtracted; all the other contributions are</a:t>
            </a:r>
          </a:p>
          <a:p>
            <a:pPr lvl="1"/>
            <a:r>
              <a:rPr lang="en-US" dirty="0" smtClean="0"/>
              <a:t>Sensitivity Analysis: all contributions to social security are subtracted</a:t>
            </a:r>
          </a:p>
          <a:p>
            <a:pPr lvl="1"/>
            <a:endParaRPr lang="en-US" dirty="0"/>
          </a:p>
        </p:txBody>
      </p:sp>
    </p:spTree>
    <p:extLst>
      <p:ext uri="{BB962C8B-B14F-4D97-AF65-F5344CB8AC3E}">
        <p14:creationId xmlns:p14="http://schemas.microsoft.com/office/powerpoint/2010/main" val="517144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Methodological Issues</a:t>
            </a:r>
            <a:endParaRPr lang="en-US" dirty="0"/>
          </a:p>
        </p:txBody>
      </p:sp>
      <p:sp>
        <p:nvSpPr>
          <p:cNvPr id="3" name="Content Placeholder 2"/>
          <p:cNvSpPr>
            <a:spLocks noGrp="1"/>
          </p:cNvSpPr>
          <p:nvPr>
            <p:ph idx="1"/>
          </p:nvPr>
        </p:nvSpPr>
        <p:spPr>
          <a:xfrm>
            <a:off x="457200" y="1600200"/>
            <a:ext cx="8432404" cy="4895567"/>
          </a:xfrm>
        </p:spPr>
        <p:txBody>
          <a:bodyPr>
            <a:normAutofit fontScale="85000" lnSpcReduction="10000"/>
          </a:bodyPr>
          <a:lstStyle/>
          <a:p>
            <a:r>
              <a:rPr lang="en-US" dirty="0" smtClean="0">
                <a:solidFill>
                  <a:schemeClr val="bg1">
                    <a:lumMod val="65000"/>
                  </a:schemeClr>
                </a:solidFill>
              </a:rPr>
              <a:t>Under-reporting especially at the top </a:t>
            </a:r>
          </a:p>
          <a:p>
            <a:r>
              <a:rPr lang="en-US" dirty="0">
                <a:solidFill>
                  <a:schemeClr val="bg1">
                    <a:lumMod val="65000"/>
                  </a:schemeClr>
                </a:solidFill>
              </a:rPr>
              <a:t>H</a:t>
            </a:r>
            <a:r>
              <a:rPr lang="en-US" dirty="0" smtClean="0">
                <a:solidFill>
                  <a:schemeClr val="bg1">
                    <a:lumMod val="65000"/>
                  </a:schemeClr>
                </a:solidFill>
              </a:rPr>
              <a:t>ouseholds with zero incomes (follow SEDLAC)</a:t>
            </a:r>
          </a:p>
          <a:p>
            <a:r>
              <a:rPr lang="en-US" dirty="0" smtClean="0">
                <a:solidFill>
                  <a:srgbClr val="A6A6A6"/>
                </a:solidFill>
              </a:rPr>
              <a:t>Defining Income Concepts: What is Market Income?</a:t>
            </a:r>
          </a:p>
          <a:p>
            <a:r>
              <a:rPr lang="en-US" dirty="0" smtClean="0"/>
              <a:t>Construction of income concepts/Calculating taxes and transfers at the household level; </a:t>
            </a:r>
            <a:r>
              <a:rPr lang="en-US" dirty="0" err="1" smtClean="0"/>
              <a:t>deciles</a:t>
            </a:r>
            <a:r>
              <a:rPr lang="en-US" dirty="0" smtClean="0"/>
              <a:t>/ quintiles, ok to mix?</a:t>
            </a:r>
          </a:p>
          <a:p>
            <a:pPr lvl="1"/>
            <a:r>
              <a:rPr lang="en-US" dirty="0" smtClean="0"/>
              <a:t>Ranking issues; if only net market income available, should HH always be ranked by it?</a:t>
            </a:r>
          </a:p>
          <a:p>
            <a:pPr lvl="1"/>
            <a:r>
              <a:rPr lang="en-US" dirty="0" smtClean="0"/>
              <a:t>Scaling-up issues; totals from public accounts by tax category/program; only for inequality and incidence</a:t>
            </a:r>
          </a:p>
          <a:p>
            <a:pPr lvl="1"/>
            <a:r>
              <a:rPr lang="en-US" dirty="0" smtClean="0"/>
              <a:t>Imputing in-kind public spending: education, health; public goods (e.g., infrastructure)?</a:t>
            </a:r>
          </a:p>
          <a:p>
            <a:pPr marL="0" indent="0">
              <a:buNone/>
            </a:pPr>
            <a:endParaRPr lang="en-US" dirty="0" smtClean="0"/>
          </a:p>
          <a:p>
            <a:endParaRPr lang="en-US" dirty="0"/>
          </a:p>
        </p:txBody>
      </p:sp>
    </p:spTree>
    <p:extLst>
      <p:ext uri="{BB962C8B-B14F-4D97-AF65-F5344CB8AC3E}">
        <p14:creationId xmlns:p14="http://schemas.microsoft.com/office/powerpoint/2010/main" val="2627191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of Income Concepts/Calculating Taxes &amp; Transfers</a:t>
            </a:r>
            <a:endParaRPr lang="en-US" dirty="0"/>
          </a:p>
        </p:txBody>
      </p:sp>
      <p:sp>
        <p:nvSpPr>
          <p:cNvPr id="3" name="Content Placeholder 2"/>
          <p:cNvSpPr>
            <a:spLocks noGrp="1"/>
          </p:cNvSpPr>
          <p:nvPr>
            <p:ph idx="1"/>
          </p:nvPr>
        </p:nvSpPr>
        <p:spPr>
          <a:xfrm>
            <a:off x="167091" y="1600200"/>
            <a:ext cx="8855770" cy="5050995"/>
          </a:xfrm>
        </p:spPr>
        <p:txBody>
          <a:bodyPr>
            <a:normAutofit/>
          </a:bodyPr>
          <a:lstStyle/>
          <a:p>
            <a:r>
              <a:rPr lang="en-US" dirty="0" smtClean="0"/>
              <a:t>Unfortunately, it is not possible to construct income concepts directly from household surveys</a:t>
            </a:r>
          </a:p>
          <a:p>
            <a:endParaRPr lang="en-US" dirty="0" smtClean="0"/>
          </a:p>
          <a:p>
            <a:r>
              <a:rPr lang="en-US" dirty="0" smtClean="0"/>
              <a:t>Household Surveys in LA are quite heterogeneous:</a:t>
            </a:r>
          </a:p>
          <a:p>
            <a:pPr lvl="1"/>
            <a:r>
              <a:rPr lang="en-US" dirty="0" smtClean="0"/>
              <a:t>Some report income and not consumption</a:t>
            </a:r>
          </a:p>
          <a:p>
            <a:pPr lvl="1"/>
            <a:r>
              <a:rPr lang="en-US" dirty="0" smtClean="0"/>
              <a:t>Some do not report </a:t>
            </a:r>
            <a:r>
              <a:rPr lang="en-US" dirty="0" err="1" smtClean="0"/>
              <a:t>autoconsumption</a:t>
            </a:r>
            <a:endParaRPr lang="en-US" dirty="0" smtClean="0"/>
          </a:p>
          <a:p>
            <a:pPr lvl="1"/>
            <a:r>
              <a:rPr lang="en-US" dirty="0" smtClean="0"/>
              <a:t>Some do not report owner’s occupied housing rent; they do not have the information to run hedonic regressions</a:t>
            </a:r>
          </a:p>
        </p:txBody>
      </p:sp>
    </p:spTree>
    <p:extLst>
      <p:ext uri="{BB962C8B-B14F-4D97-AF65-F5344CB8AC3E}">
        <p14:creationId xmlns:p14="http://schemas.microsoft.com/office/powerpoint/2010/main" val="3122656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of Income Concepts/Calculating Taxes &amp; Transfers</a:t>
            </a:r>
            <a:endParaRPr lang="en-US" dirty="0"/>
          </a:p>
        </p:txBody>
      </p:sp>
      <p:sp>
        <p:nvSpPr>
          <p:cNvPr id="3" name="Content Placeholder 2"/>
          <p:cNvSpPr>
            <a:spLocks noGrp="1"/>
          </p:cNvSpPr>
          <p:nvPr>
            <p:ph idx="1"/>
          </p:nvPr>
        </p:nvSpPr>
        <p:spPr>
          <a:xfrm>
            <a:off x="167091" y="1600200"/>
            <a:ext cx="8855770" cy="5050995"/>
          </a:xfrm>
        </p:spPr>
        <p:txBody>
          <a:bodyPr>
            <a:normAutofit/>
          </a:bodyPr>
          <a:lstStyle/>
          <a:p>
            <a:r>
              <a:rPr lang="en-US" dirty="0" smtClean="0"/>
              <a:t>Even more importantly: </a:t>
            </a:r>
          </a:p>
          <a:p>
            <a:pPr lvl="1"/>
            <a:r>
              <a:rPr lang="en-US" dirty="0"/>
              <a:t>N</a:t>
            </a:r>
            <a:r>
              <a:rPr lang="en-US" dirty="0" smtClean="0"/>
              <a:t>ot clear if reported income is before or after taxes. SEDLAC database assumes that employees’ income is net of taxes and contributions to social security and self-employment and capital incomes are before taxes and transfers</a:t>
            </a:r>
          </a:p>
          <a:p>
            <a:pPr lvl="1"/>
            <a:r>
              <a:rPr lang="en-US" dirty="0" smtClean="0"/>
              <a:t>Not always clear if people include government transfers in the income they report (which we usually take as “market” income)</a:t>
            </a:r>
          </a:p>
          <a:p>
            <a:pPr lvl="1"/>
            <a:endParaRPr lang="en-US" dirty="0"/>
          </a:p>
          <a:p>
            <a:pPr lvl="1"/>
            <a:endParaRPr lang="en-US" dirty="0"/>
          </a:p>
        </p:txBody>
      </p:sp>
    </p:spTree>
    <p:extLst>
      <p:ext uri="{BB962C8B-B14F-4D97-AF65-F5344CB8AC3E}">
        <p14:creationId xmlns:p14="http://schemas.microsoft.com/office/powerpoint/2010/main" val="347844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of Income Concepts/Calculating Taxes &amp; Transfers</a:t>
            </a:r>
            <a:endParaRPr lang="en-US" dirty="0"/>
          </a:p>
        </p:txBody>
      </p:sp>
      <p:sp>
        <p:nvSpPr>
          <p:cNvPr id="3" name="Content Placeholder 2"/>
          <p:cNvSpPr>
            <a:spLocks noGrp="1"/>
          </p:cNvSpPr>
          <p:nvPr>
            <p:ph idx="1"/>
          </p:nvPr>
        </p:nvSpPr>
        <p:spPr>
          <a:xfrm>
            <a:off x="167091" y="1600200"/>
            <a:ext cx="8855770" cy="5050995"/>
          </a:xfrm>
        </p:spPr>
        <p:txBody>
          <a:bodyPr>
            <a:normAutofit/>
          </a:bodyPr>
          <a:lstStyle/>
          <a:p>
            <a:r>
              <a:rPr lang="en-US" dirty="0" smtClean="0"/>
              <a:t>Data on direct taxes, contributions to social security, government transfers, consumption (for indirect taxes and subsidies), use of government health services may be imperfectly captured or not captured at all</a:t>
            </a:r>
            <a:endParaRPr lang="en-US" dirty="0"/>
          </a:p>
          <a:p>
            <a:pPr lvl="1"/>
            <a:endParaRPr lang="en-US" dirty="0"/>
          </a:p>
        </p:txBody>
      </p:sp>
    </p:spTree>
    <p:extLst>
      <p:ext uri="{BB962C8B-B14F-4D97-AF65-F5344CB8AC3E}">
        <p14:creationId xmlns:p14="http://schemas.microsoft.com/office/powerpoint/2010/main" val="395421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Options to Construct Income Concepts</a:t>
            </a:r>
            <a:endParaRPr lang="en-US" dirty="0"/>
          </a:p>
        </p:txBody>
      </p:sp>
      <p:sp>
        <p:nvSpPr>
          <p:cNvPr id="3" name="Content Placeholder 2"/>
          <p:cNvSpPr>
            <a:spLocks noGrp="1"/>
          </p:cNvSpPr>
          <p:nvPr>
            <p:ph idx="1"/>
          </p:nvPr>
        </p:nvSpPr>
        <p:spPr/>
        <p:txBody>
          <a:bodyPr/>
          <a:lstStyle/>
          <a:p>
            <a:r>
              <a:rPr lang="en-US" dirty="0"/>
              <a:t>Direct Identification Method</a:t>
            </a:r>
          </a:p>
          <a:p>
            <a:r>
              <a:rPr lang="en-US" dirty="0"/>
              <a:t>Inference Method</a:t>
            </a:r>
          </a:p>
          <a:p>
            <a:r>
              <a:rPr lang="en-US" dirty="0"/>
              <a:t>Simulation Method</a:t>
            </a:r>
          </a:p>
          <a:p>
            <a:r>
              <a:rPr lang="en-US" dirty="0"/>
              <a:t>Imputation Method</a:t>
            </a:r>
          </a:p>
          <a:p>
            <a:r>
              <a:rPr lang="en-US" dirty="0"/>
              <a:t>Alternate Survey</a:t>
            </a:r>
          </a:p>
          <a:p>
            <a:r>
              <a:rPr lang="en-US" dirty="0"/>
              <a:t>Secondary Sources Method</a:t>
            </a:r>
          </a:p>
          <a:p>
            <a:pPr marL="0" indent="0">
              <a:buNone/>
            </a:pPr>
            <a:endParaRPr lang="en-US" dirty="0"/>
          </a:p>
        </p:txBody>
      </p:sp>
    </p:spTree>
    <p:extLst>
      <p:ext uri="{BB962C8B-B14F-4D97-AF65-F5344CB8AC3E}">
        <p14:creationId xmlns:p14="http://schemas.microsoft.com/office/powerpoint/2010/main" val="3692995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sensitive are results to the placement of contributory pensions? Brazil vs. Mexico</a:t>
            </a:r>
            <a:endParaRPr lang="en-US" sz="3200" dirty="0"/>
          </a:p>
        </p:txBody>
      </p:sp>
      <p:pic>
        <p:nvPicPr>
          <p:cNvPr id="4" name="Picture 3"/>
          <p:cNvPicPr>
            <a:picLocks noChangeAspect="1"/>
          </p:cNvPicPr>
          <p:nvPr/>
        </p:nvPicPr>
        <p:blipFill>
          <a:blip r:embed="rId2"/>
          <a:stretch>
            <a:fillRect/>
          </a:stretch>
        </p:blipFill>
        <p:spPr>
          <a:xfrm>
            <a:off x="600436" y="1651086"/>
            <a:ext cx="4707276" cy="2210318"/>
          </a:xfrm>
          <a:prstGeom prst="rect">
            <a:avLst/>
          </a:prstGeom>
        </p:spPr>
      </p:pic>
      <p:pic>
        <p:nvPicPr>
          <p:cNvPr id="5" name="Picture 4"/>
          <p:cNvPicPr>
            <a:picLocks noChangeAspect="1"/>
          </p:cNvPicPr>
          <p:nvPr/>
        </p:nvPicPr>
        <p:blipFill>
          <a:blip r:embed="rId3"/>
          <a:stretch>
            <a:fillRect/>
          </a:stretch>
        </p:blipFill>
        <p:spPr>
          <a:xfrm>
            <a:off x="600437" y="4102590"/>
            <a:ext cx="4707276" cy="2186646"/>
          </a:xfrm>
          <a:prstGeom prst="rect">
            <a:avLst/>
          </a:prstGeom>
        </p:spPr>
      </p:pic>
    </p:spTree>
    <p:extLst>
      <p:ext uri="{BB962C8B-B14F-4D97-AF65-F5344CB8AC3E}">
        <p14:creationId xmlns:p14="http://schemas.microsoft.com/office/powerpoint/2010/main" val="2681276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sensitive to placement of contributory pensions: Uruguay incidence </a:t>
            </a:r>
            <a:endParaRPr lang="en-US" sz="3200" dirty="0"/>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457711" y="1417638"/>
            <a:ext cx="3424555" cy="5094605"/>
          </a:xfrm>
          <a:prstGeom prst="rect">
            <a:avLst/>
          </a:prstGeom>
          <a:noFill/>
          <a:ln>
            <a:noFill/>
          </a:ln>
        </p:spPr>
      </p:pic>
    </p:spTree>
    <p:extLst>
      <p:ext uri="{BB962C8B-B14F-4D97-AF65-F5344CB8AC3E}">
        <p14:creationId xmlns:p14="http://schemas.microsoft.com/office/powerpoint/2010/main" val="2279185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Commitment to Equity (CEQ) Project</a:t>
            </a:r>
            <a:endParaRPr lang="en-US" dirty="0"/>
          </a:p>
        </p:txBody>
      </p:sp>
      <p:sp>
        <p:nvSpPr>
          <p:cNvPr id="3" name="Content Placeholder 2"/>
          <p:cNvSpPr>
            <a:spLocks noGrp="1"/>
          </p:cNvSpPr>
          <p:nvPr>
            <p:ph idx="1"/>
          </p:nvPr>
        </p:nvSpPr>
        <p:spPr>
          <a:xfrm>
            <a:off x="457199" y="1417638"/>
            <a:ext cx="8517467" cy="5287962"/>
          </a:xfrm>
        </p:spPr>
        <p:txBody>
          <a:bodyPr>
            <a:normAutofit/>
          </a:bodyPr>
          <a:lstStyle/>
          <a:p>
            <a:r>
              <a:rPr lang="en-US" dirty="0" smtClean="0"/>
              <a:t>Inter-American Dialogue and Tulane University’s CIPR and Dept. of Economics.</a:t>
            </a:r>
          </a:p>
          <a:p>
            <a:r>
              <a:rPr lang="en-US" dirty="0" smtClean="0"/>
              <a:t>Currently: 12 countries </a:t>
            </a:r>
          </a:p>
          <a:p>
            <a:r>
              <a:rPr lang="en-US" dirty="0"/>
              <a:t>6</a:t>
            </a:r>
            <a:r>
              <a:rPr lang="en-US" dirty="0" smtClean="0"/>
              <a:t> finished: Argentina (2009), Bolivia (2007), Brazil (2009), Mexico (2008), Peru (2009) and Uruguay (year of HH survey)</a:t>
            </a:r>
          </a:p>
          <a:p>
            <a:r>
              <a:rPr lang="en-US" dirty="0"/>
              <a:t>6</a:t>
            </a:r>
            <a:r>
              <a:rPr lang="en-US" dirty="0" smtClean="0"/>
              <a:t> in progress: Chile, Colombia, Costa Rica, El Salvador, Guatemala, Paraguay </a:t>
            </a:r>
            <a:endParaRPr lang="en-US" dirty="0"/>
          </a:p>
        </p:txBody>
      </p:sp>
    </p:spTree>
    <p:extLst>
      <p:ext uri="{BB962C8B-B14F-4D97-AF65-F5344CB8AC3E}">
        <p14:creationId xmlns:p14="http://schemas.microsoft.com/office/powerpoint/2010/main" val="510181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sensitive to placement of contributory pensions: Uruguay concentration shares CCTs </a:t>
            </a:r>
            <a:endParaRPr lang="en-US" sz="3200" dirty="0"/>
          </a:p>
        </p:txBody>
      </p:sp>
      <p:pic>
        <p:nvPicPr>
          <p:cNvPr id="4" name="Picture 3"/>
          <p:cNvPicPr>
            <a:picLocks noChangeAspect="1"/>
          </p:cNvPicPr>
          <p:nvPr/>
        </p:nvPicPr>
        <p:blipFill>
          <a:blip r:embed="rId2"/>
          <a:stretch>
            <a:fillRect/>
          </a:stretch>
        </p:blipFill>
        <p:spPr>
          <a:xfrm>
            <a:off x="214425" y="1645055"/>
            <a:ext cx="8756121" cy="4458276"/>
          </a:xfrm>
          <a:prstGeom prst="rect">
            <a:avLst/>
          </a:prstGeom>
        </p:spPr>
      </p:pic>
    </p:spTree>
    <p:extLst>
      <p:ext uri="{BB962C8B-B14F-4D97-AF65-F5344CB8AC3E}">
        <p14:creationId xmlns:p14="http://schemas.microsoft.com/office/powerpoint/2010/main" val="469480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fontScale="92500"/>
          </a:bodyPr>
          <a:lstStyle/>
          <a:p>
            <a:r>
              <a:rPr lang="en-US" dirty="0" smtClean="0"/>
              <a:t>Income vs. Consumption; “either or”, or “both”?</a:t>
            </a:r>
          </a:p>
          <a:p>
            <a:r>
              <a:rPr lang="en-US" dirty="0" smtClean="0"/>
              <a:t>How to deal with under-reporting at the top? Use tax returns data (</a:t>
            </a:r>
            <a:r>
              <a:rPr lang="en-US" dirty="0" err="1" smtClean="0"/>
              <a:t>Alvaredo</a:t>
            </a:r>
            <a:r>
              <a:rPr lang="en-US" dirty="0" smtClean="0"/>
              <a:t> for Colombia)</a:t>
            </a:r>
          </a:p>
          <a:p>
            <a:r>
              <a:rPr lang="en-US" dirty="0" smtClean="0"/>
              <a:t>What should be included under market income? </a:t>
            </a:r>
          </a:p>
          <a:p>
            <a:r>
              <a:rPr lang="en-US" dirty="0" smtClean="0"/>
              <a:t>How should owner’s occupied imputed rent be estimated? (we used 10% of </a:t>
            </a:r>
            <a:r>
              <a:rPr lang="en-US" dirty="0" err="1" smtClean="0"/>
              <a:t>mket</a:t>
            </a:r>
            <a:r>
              <a:rPr lang="en-US" dirty="0" smtClean="0"/>
              <a:t>. Income)</a:t>
            </a:r>
          </a:p>
          <a:p>
            <a:r>
              <a:rPr lang="en-US" dirty="0" smtClean="0"/>
              <a:t>Contributory pensions; “with” and “without”, other alternatives?</a:t>
            </a:r>
          </a:p>
          <a:p>
            <a:endParaRPr lang="en-US" dirty="0"/>
          </a:p>
        </p:txBody>
      </p:sp>
    </p:spTree>
    <p:extLst>
      <p:ext uri="{BB962C8B-B14F-4D97-AF65-F5344CB8AC3E}">
        <p14:creationId xmlns:p14="http://schemas.microsoft.com/office/powerpoint/2010/main" val="310913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Mixing methods to estimate taxes and transfers; e.g., at household level with </a:t>
            </a:r>
            <a:r>
              <a:rPr lang="en-US" dirty="0" err="1" smtClean="0"/>
              <a:t>decile</a:t>
            </a:r>
            <a:r>
              <a:rPr lang="en-US" dirty="0" smtClean="0"/>
              <a:t> info; acceptable?</a:t>
            </a:r>
          </a:p>
          <a:p>
            <a:r>
              <a:rPr lang="en-US" dirty="0" smtClean="0"/>
              <a:t>Ranking by which income concept? problem of heterogeneous surveys</a:t>
            </a:r>
          </a:p>
          <a:p>
            <a:r>
              <a:rPr lang="en-US" dirty="0" smtClean="0"/>
              <a:t>Scaling-up: category by category? Full amounts in public accounts? </a:t>
            </a:r>
          </a:p>
          <a:p>
            <a:r>
              <a:rPr lang="en-US" dirty="0" smtClean="0"/>
              <a:t>How to take into account tax evasion? direct taxes; indirect taxes</a:t>
            </a:r>
          </a:p>
          <a:p>
            <a:endParaRPr lang="en-US" dirty="0"/>
          </a:p>
        </p:txBody>
      </p:sp>
    </p:spTree>
    <p:extLst>
      <p:ext uri="{BB962C8B-B14F-4D97-AF65-F5344CB8AC3E}">
        <p14:creationId xmlns:p14="http://schemas.microsoft.com/office/powerpoint/2010/main" val="296981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Questions</a:t>
            </a:r>
            <a:endParaRPr lang="en-US" dirty="0"/>
          </a:p>
        </p:txBody>
      </p:sp>
      <p:sp>
        <p:nvSpPr>
          <p:cNvPr id="3" name="Content Placeholder 2"/>
          <p:cNvSpPr>
            <a:spLocks noGrp="1"/>
          </p:cNvSpPr>
          <p:nvPr>
            <p:ph idx="1"/>
          </p:nvPr>
        </p:nvSpPr>
        <p:spPr/>
        <p:txBody>
          <a:bodyPr>
            <a:normAutofit/>
          </a:bodyPr>
          <a:lstStyle/>
          <a:p>
            <a:r>
              <a:rPr lang="en-US" dirty="0" smtClean="0"/>
              <a:t>How should in-kind government transfers be calculated?</a:t>
            </a:r>
          </a:p>
          <a:p>
            <a:endParaRPr lang="en-US" dirty="0" smtClean="0"/>
          </a:p>
          <a:p>
            <a:pPr lvl="1"/>
            <a:r>
              <a:rPr lang="en-US" dirty="0" smtClean="0"/>
              <a:t>Education</a:t>
            </a:r>
          </a:p>
          <a:p>
            <a:pPr lvl="1"/>
            <a:r>
              <a:rPr lang="en-US" dirty="0" smtClean="0"/>
              <a:t>Health</a:t>
            </a:r>
          </a:p>
          <a:p>
            <a:pPr lvl="1"/>
            <a:r>
              <a:rPr lang="en-US" dirty="0" smtClean="0"/>
              <a:t>Public goods: e.g., roads; sewage and sanitation; etc.</a:t>
            </a:r>
            <a:endParaRPr lang="en-US" dirty="0"/>
          </a:p>
        </p:txBody>
      </p:sp>
    </p:spTree>
    <p:extLst>
      <p:ext uri="{BB962C8B-B14F-4D97-AF65-F5344CB8AC3E}">
        <p14:creationId xmlns:p14="http://schemas.microsoft.com/office/powerpoint/2010/main" val="1708740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Main Questions</a:t>
            </a:r>
            <a:endParaRPr lang="en-US" sz="3200" dirty="0"/>
          </a:p>
        </p:txBody>
      </p:sp>
      <p:sp>
        <p:nvSpPr>
          <p:cNvPr id="3" name="Content Placeholder 2"/>
          <p:cNvSpPr>
            <a:spLocks noGrp="1"/>
          </p:cNvSpPr>
          <p:nvPr>
            <p:ph idx="1"/>
          </p:nvPr>
        </p:nvSpPr>
        <p:spPr/>
        <p:txBody>
          <a:bodyPr>
            <a:normAutofit/>
          </a:bodyPr>
          <a:lstStyle/>
          <a:p>
            <a:r>
              <a:rPr lang="en-US" dirty="0" smtClean="0"/>
              <a:t>Absence </a:t>
            </a:r>
            <a:r>
              <a:rPr lang="en-US" dirty="0"/>
              <a:t>of Conventions on Progressiveness/</a:t>
            </a:r>
            <a:r>
              <a:rPr lang="en-US" dirty="0" err="1"/>
              <a:t>Regressiveness</a:t>
            </a:r>
            <a:endParaRPr lang="en-US" dirty="0"/>
          </a:p>
        </p:txBody>
      </p:sp>
      <p:pic>
        <p:nvPicPr>
          <p:cNvPr id="4" name="Picture 3"/>
          <p:cNvPicPr>
            <a:picLocks noChangeAspect="1"/>
          </p:cNvPicPr>
          <p:nvPr/>
        </p:nvPicPr>
        <p:blipFill>
          <a:blip r:embed="rId2"/>
          <a:stretch>
            <a:fillRect/>
          </a:stretch>
        </p:blipFill>
        <p:spPr>
          <a:xfrm>
            <a:off x="976880" y="2678771"/>
            <a:ext cx="6677927" cy="4179229"/>
          </a:xfrm>
          <a:prstGeom prst="rect">
            <a:avLst/>
          </a:prstGeom>
        </p:spPr>
      </p:pic>
    </p:spTree>
    <p:extLst>
      <p:ext uri="{BB962C8B-B14F-4D97-AF65-F5344CB8AC3E}">
        <p14:creationId xmlns:p14="http://schemas.microsoft.com/office/powerpoint/2010/main" val="724679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Main Questions</a:t>
            </a:r>
            <a:endParaRPr lang="en-US" sz="3200" dirty="0"/>
          </a:p>
        </p:txBody>
      </p:sp>
      <p:sp>
        <p:nvSpPr>
          <p:cNvPr id="3" name="Content Placeholder 2"/>
          <p:cNvSpPr>
            <a:spLocks noGrp="1"/>
          </p:cNvSpPr>
          <p:nvPr>
            <p:ph idx="1"/>
          </p:nvPr>
        </p:nvSpPr>
        <p:spPr/>
        <p:txBody>
          <a:bodyPr>
            <a:normAutofit/>
          </a:bodyPr>
          <a:lstStyle/>
          <a:p>
            <a:pPr marL="0" indent="0">
              <a:buNone/>
            </a:pPr>
            <a:r>
              <a:rPr lang="en-US" dirty="0" smtClean="0"/>
              <a:t>Modeling:</a:t>
            </a:r>
            <a:endParaRPr lang="en-US" dirty="0"/>
          </a:p>
          <a:p>
            <a:r>
              <a:rPr lang="en-US" dirty="0" smtClean="0"/>
              <a:t>Behavioral responses: consumption and labor supply</a:t>
            </a:r>
          </a:p>
          <a:p>
            <a:r>
              <a:rPr lang="en-US" dirty="0" smtClean="0"/>
              <a:t>Inter-temporal effects</a:t>
            </a:r>
          </a:p>
          <a:p>
            <a:r>
              <a:rPr lang="en-US" dirty="0" smtClean="0"/>
              <a:t>General Equilibrium Effects</a:t>
            </a:r>
          </a:p>
          <a:p>
            <a:r>
              <a:rPr lang="en-US" dirty="0" smtClean="0"/>
              <a:t>Fiscal Sustainability</a:t>
            </a:r>
            <a:endParaRPr lang="en-US" dirty="0"/>
          </a:p>
        </p:txBody>
      </p:sp>
    </p:spTree>
    <p:extLst>
      <p:ext uri="{BB962C8B-B14F-4D97-AF65-F5344CB8AC3E}">
        <p14:creationId xmlns:p14="http://schemas.microsoft.com/office/powerpoint/2010/main" val="4109875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Main Questions</a:t>
            </a:r>
            <a:endParaRPr lang="en-US" sz="3200" dirty="0"/>
          </a:p>
        </p:txBody>
      </p:sp>
      <p:sp>
        <p:nvSpPr>
          <p:cNvPr id="3" name="Content Placeholder 2"/>
          <p:cNvSpPr>
            <a:spLocks noGrp="1"/>
          </p:cNvSpPr>
          <p:nvPr>
            <p:ph idx="1"/>
          </p:nvPr>
        </p:nvSpPr>
        <p:spPr/>
        <p:txBody>
          <a:bodyPr>
            <a:normAutofit/>
          </a:bodyPr>
          <a:lstStyle/>
          <a:p>
            <a:pPr marL="0" indent="0">
              <a:buNone/>
            </a:pPr>
            <a:r>
              <a:rPr lang="en-US" dirty="0" smtClean="0"/>
              <a:t>Costing “Opportunities for All”:</a:t>
            </a:r>
          </a:p>
          <a:p>
            <a:pPr marL="0" indent="0">
              <a:buNone/>
            </a:pPr>
            <a:endParaRPr lang="en-US" dirty="0"/>
          </a:p>
          <a:p>
            <a:pPr marL="0" indent="0">
              <a:buNone/>
            </a:pPr>
            <a:r>
              <a:rPr lang="en-US" dirty="0" smtClean="0"/>
              <a:t>-Plain Vanilla case: CEQ calculates gaps straightforwardly (without scaling-up for income poverty measures</a:t>
            </a:r>
            <a:r>
              <a:rPr lang="en-US" dirty="0" smtClean="0"/>
              <a:t>)</a:t>
            </a:r>
          </a:p>
          <a:p>
            <a:pPr marL="0" indent="0">
              <a:buNone/>
            </a:pPr>
            <a:r>
              <a:rPr lang="en-US" dirty="0" smtClean="0"/>
              <a:t>-Will apply Cuesta’s approach</a:t>
            </a:r>
            <a:endParaRPr lang="en-US" dirty="0"/>
          </a:p>
        </p:txBody>
      </p:sp>
    </p:spTree>
    <p:extLst>
      <p:ext uri="{BB962C8B-B14F-4D97-AF65-F5344CB8AC3E}">
        <p14:creationId xmlns:p14="http://schemas.microsoft.com/office/powerpoint/2010/main" val="1167294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Lustig, N</a:t>
            </a:r>
            <a:r>
              <a:rPr lang="en-US" dirty="0" smtClean="0"/>
              <a:t>. </a:t>
            </a:r>
            <a:r>
              <a:rPr lang="en-US" dirty="0"/>
              <a:t>“Commitment to Equity Assessment (CEQ): A Diagnostic Framework to Assess Governments’ Fiscal Policies Handbook,” </a:t>
            </a:r>
            <a:r>
              <a:rPr lang="en-US" i="1" dirty="0"/>
              <a:t>Tulane Economics Department Working Paper 1119</a:t>
            </a:r>
            <a:r>
              <a:rPr lang="en-US" dirty="0"/>
              <a:t> and CIPR (Center for Inter-American Policy &amp; Research) Working Paper, New Orleans, Louisiana, April 2011. </a:t>
            </a:r>
            <a:r>
              <a:rPr lang="en-US" u="sng" dirty="0">
                <a:hlinkClick r:id="rId2"/>
              </a:rPr>
              <a:t>http://ideas.repec.org/p/tul/wpaper/1119.html</a:t>
            </a:r>
            <a:r>
              <a:rPr lang="en-US" dirty="0"/>
              <a:t> and </a:t>
            </a:r>
            <a:r>
              <a:rPr lang="en-US" u="sng" dirty="0">
                <a:hlinkClick r:id="rId3"/>
              </a:rPr>
              <a:t>http://cipr.tulane.edu/articles/detail/804/Working-Document-Commitment-to-Equity-CEQ-Handbook</a:t>
            </a:r>
            <a:endParaRPr lang="en-US" dirty="0"/>
          </a:p>
          <a:p>
            <a:endParaRPr lang="en-US" dirty="0"/>
          </a:p>
        </p:txBody>
      </p:sp>
    </p:spTree>
    <p:extLst>
      <p:ext uri="{BB962C8B-B14F-4D97-AF65-F5344CB8AC3E}">
        <p14:creationId xmlns:p14="http://schemas.microsoft.com/office/powerpoint/2010/main" val="11681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References</a:t>
            </a:r>
            <a:endParaRPr lang="en-US" dirty="0"/>
          </a:p>
        </p:txBody>
      </p:sp>
      <p:sp>
        <p:nvSpPr>
          <p:cNvPr id="3" name="Content Placeholder 2"/>
          <p:cNvSpPr>
            <a:spLocks noGrp="1"/>
          </p:cNvSpPr>
          <p:nvPr>
            <p:ph idx="1"/>
          </p:nvPr>
        </p:nvSpPr>
        <p:spPr>
          <a:xfrm>
            <a:off x="457199" y="1417638"/>
            <a:ext cx="8517467" cy="5287962"/>
          </a:xfrm>
        </p:spPr>
        <p:txBody>
          <a:bodyPr>
            <a:normAutofit/>
          </a:bodyPr>
          <a:lstStyle/>
          <a:p>
            <a:r>
              <a:rPr lang="en-US" dirty="0"/>
              <a:t>Lustig, Nora (coordinator)</a:t>
            </a:r>
            <a:r>
              <a:rPr lang="en-US" dirty="0" smtClean="0"/>
              <a:t>. </a:t>
            </a:r>
            <a:r>
              <a:rPr lang="en-US" u="sng" dirty="0" smtClean="0"/>
              <a:t>Fiscal </a:t>
            </a:r>
            <a:r>
              <a:rPr lang="en-US" u="sng" dirty="0"/>
              <a:t>Policy and Income Redistribution in Latin America: Challenging the Conventional Wisdom</a:t>
            </a:r>
            <a:r>
              <a:rPr lang="en-US" u="sng" dirty="0" smtClean="0"/>
              <a:t>,</a:t>
            </a:r>
            <a:r>
              <a:rPr lang="en-US" dirty="0" smtClean="0"/>
              <a:t> Argentina</a:t>
            </a:r>
            <a:r>
              <a:rPr lang="en-US" dirty="0"/>
              <a:t>: </a:t>
            </a:r>
            <a:r>
              <a:rPr lang="en-US" dirty="0" err="1"/>
              <a:t>Carola</a:t>
            </a:r>
            <a:r>
              <a:rPr lang="en-US" dirty="0"/>
              <a:t> </a:t>
            </a:r>
            <a:r>
              <a:rPr lang="en-US" dirty="0" err="1"/>
              <a:t>Pessino</a:t>
            </a:r>
            <a:r>
              <a:rPr lang="en-US" dirty="0"/>
              <a:t>; </a:t>
            </a:r>
            <a:r>
              <a:rPr lang="en-US" dirty="0" smtClean="0"/>
              <a:t>Bolivia</a:t>
            </a:r>
            <a:r>
              <a:rPr lang="en-US" dirty="0"/>
              <a:t>: George Gray Molina, Wilson Jimenez, </a:t>
            </a:r>
            <a:r>
              <a:rPr lang="en-US" dirty="0" err="1"/>
              <a:t>Verónica</a:t>
            </a:r>
            <a:r>
              <a:rPr lang="en-US" dirty="0"/>
              <a:t> Paz, Ernesto </a:t>
            </a:r>
            <a:r>
              <a:rPr lang="en-US" dirty="0" err="1"/>
              <a:t>Yañez</a:t>
            </a:r>
            <a:r>
              <a:rPr lang="en-US" dirty="0"/>
              <a:t>; Brazil: </a:t>
            </a:r>
            <a:r>
              <a:rPr lang="en-US" dirty="0" err="1"/>
              <a:t>Claudiney</a:t>
            </a:r>
            <a:r>
              <a:rPr lang="en-US" dirty="0"/>
              <a:t> Pereira, Sean Higgins; Mexico: John Scott; Peru: Miguel Jaramillo. </a:t>
            </a:r>
            <a:r>
              <a:rPr lang="en-US" dirty="0" smtClean="0"/>
              <a:t>, Economics Department, Tulane University, Working Paper. 2011. Revised: Forthcoming.</a:t>
            </a:r>
          </a:p>
        </p:txBody>
      </p:sp>
    </p:spTree>
    <p:extLst>
      <p:ext uri="{BB962C8B-B14F-4D97-AF65-F5344CB8AC3E}">
        <p14:creationId xmlns:p14="http://schemas.microsoft.com/office/powerpoint/2010/main" val="2941419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lnSpcReduction="10000"/>
          </a:bodyPr>
          <a:lstStyle/>
          <a:p>
            <a:r>
              <a:rPr lang="en-US" dirty="0" smtClean="0"/>
              <a:t>Lustig, N. and S. Higgins. </a:t>
            </a:r>
            <a:r>
              <a:rPr lang="en-US" u="sng" dirty="0" smtClean="0"/>
              <a:t>Fiscal </a:t>
            </a:r>
            <a:r>
              <a:rPr lang="en-US" u="sng" dirty="0"/>
              <a:t>Incidence, Fiscal Mobility and the Poor: a New </a:t>
            </a:r>
            <a:r>
              <a:rPr lang="en-US" u="sng" dirty="0" smtClean="0"/>
              <a:t>Approach.</a:t>
            </a:r>
            <a:r>
              <a:rPr lang="en-US" dirty="0" smtClean="0"/>
              <a:t> Economics Department, Tulane University, Working Paper. </a:t>
            </a:r>
            <a:r>
              <a:rPr lang="en-US" dirty="0" smtClean="0"/>
              <a:t>2012.</a:t>
            </a:r>
            <a:endParaRPr lang="en-US" dirty="0"/>
          </a:p>
          <a:p>
            <a:r>
              <a:rPr lang="en-US" dirty="0" err="1" smtClean="0"/>
              <a:t>Bucheli</a:t>
            </a:r>
            <a:r>
              <a:rPr lang="en-US" dirty="0" smtClean="0"/>
              <a:t>, M., N. </a:t>
            </a:r>
            <a:r>
              <a:rPr lang="en-US" dirty="0"/>
              <a:t>Lustig, </a:t>
            </a:r>
            <a:r>
              <a:rPr lang="en-US" dirty="0" smtClean="0"/>
              <a:t>M. Rossi </a:t>
            </a:r>
            <a:r>
              <a:rPr lang="en-US" dirty="0"/>
              <a:t>and </a:t>
            </a:r>
            <a:r>
              <a:rPr lang="en-US" dirty="0" smtClean="0"/>
              <a:t>F. </a:t>
            </a:r>
            <a:r>
              <a:rPr lang="en-US" dirty="0" err="1"/>
              <a:t>Amabile</a:t>
            </a:r>
            <a:r>
              <a:rPr lang="en-US" dirty="0" smtClean="0">
                <a:effectLst/>
              </a:rPr>
              <a:t> </a:t>
            </a:r>
            <a:r>
              <a:rPr lang="en-US" u="sng" dirty="0" smtClean="0"/>
              <a:t>Social </a:t>
            </a:r>
            <a:r>
              <a:rPr lang="en-US" u="sng" dirty="0"/>
              <a:t>Spending, Taxes and Income Redistribution in </a:t>
            </a:r>
            <a:r>
              <a:rPr lang="en-US" u="sng" dirty="0" smtClean="0"/>
              <a:t>Uruguay.</a:t>
            </a:r>
            <a:r>
              <a:rPr lang="en-US" dirty="0" smtClean="0"/>
              <a:t> Economics Department, Tulane University, Working Paper. Forthcoming.</a:t>
            </a:r>
            <a:endParaRPr lang="en-US" dirty="0"/>
          </a:p>
        </p:txBody>
      </p:sp>
    </p:spTree>
    <p:extLst>
      <p:ext uri="{BB962C8B-B14F-4D97-AF65-F5344CB8AC3E}">
        <p14:creationId xmlns:p14="http://schemas.microsoft.com/office/powerpoint/2010/main" val="3335667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5305"/>
          </a:xfrm>
        </p:spPr>
        <p:txBody>
          <a:bodyPr>
            <a:normAutofit fontScale="90000"/>
          </a:bodyPr>
          <a:lstStyle/>
          <a:p>
            <a:r>
              <a:rPr lang="en-US" dirty="0" smtClean="0"/>
              <a:t>Fiscal Incidence: “Plain vanilla” case	</a:t>
            </a:r>
            <a:endParaRPr lang="en-US" dirty="0"/>
          </a:p>
        </p:txBody>
      </p:sp>
      <p:sp>
        <p:nvSpPr>
          <p:cNvPr id="3" name="Content Placeholder 2"/>
          <p:cNvSpPr>
            <a:spLocks noGrp="1"/>
          </p:cNvSpPr>
          <p:nvPr>
            <p:ph idx="1"/>
          </p:nvPr>
        </p:nvSpPr>
        <p:spPr>
          <a:xfrm>
            <a:off x="200509" y="1219944"/>
            <a:ext cx="8705388" cy="5638056"/>
          </a:xfrm>
        </p:spPr>
        <p:txBody>
          <a:bodyPr>
            <a:normAutofit fontScale="92500" lnSpcReduction="20000"/>
          </a:bodyPr>
          <a:lstStyle/>
          <a:p>
            <a:r>
              <a:rPr lang="en-US" dirty="0" smtClean="0"/>
              <a:t>No modeling:</a:t>
            </a:r>
          </a:p>
          <a:p>
            <a:pPr lvl="1"/>
            <a:r>
              <a:rPr lang="en-US" dirty="0" smtClean="0"/>
              <a:t>No behavioral responses (or almost none)</a:t>
            </a:r>
          </a:p>
          <a:p>
            <a:pPr lvl="1"/>
            <a:r>
              <a:rPr lang="en-US" dirty="0" smtClean="0"/>
              <a:t>No inter-temporal dimensions</a:t>
            </a:r>
          </a:p>
          <a:p>
            <a:pPr lvl="1"/>
            <a:r>
              <a:rPr lang="en-US" dirty="0" smtClean="0"/>
              <a:t>No general equilibrium effects</a:t>
            </a:r>
          </a:p>
          <a:p>
            <a:pPr lvl="1"/>
            <a:r>
              <a:rPr lang="en-US" dirty="0" smtClean="0"/>
              <a:t>No fiscal sustainability analysis</a:t>
            </a:r>
          </a:p>
          <a:p>
            <a:pPr lvl="1"/>
            <a:endParaRPr lang="en-US" dirty="0" smtClean="0"/>
          </a:p>
          <a:p>
            <a:pPr marL="457200" lvl="1" indent="0">
              <a:buNone/>
            </a:pPr>
            <a:r>
              <a:rPr lang="en-US" dirty="0" smtClean="0"/>
              <a:t>Welfare Indicator: Income per capita</a:t>
            </a:r>
          </a:p>
          <a:p>
            <a:pPr lvl="1"/>
            <a:r>
              <a:rPr lang="en-US" dirty="0"/>
              <a:t>N</a:t>
            </a:r>
            <a:r>
              <a:rPr lang="en-US" dirty="0" smtClean="0"/>
              <a:t>o adjustment for age, gender or economies of scale </a:t>
            </a:r>
          </a:p>
          <a:p>
            <a:pPr lvl="1"/>
            <a:r>
              <a:rPr lang="en-US" dirty="0" smtClean="0"/>
              <a:t>No adjustment for under-reporting</a:t>
            </a:r>
          </a:p>
          <a:p>
            <a:pPr lvl="1"/>
            <a:r>
              <a:rPr lang="en-US" dirty="0" smtClean="0"/>
              <a:t>Several household surveys in LA only have income data; so, if one wants to compare across countries, income data must be used in all, even in those in which there is data on consumption.  But, for the latter, ideally one should do both.</a:t>
            </a:r>
          </a:p>
          <a:p>
            <a:pPr lvl="1"/>
            <a:endParaRPr lang="en-US" dirty="0" smtClean="0"/>
          </a:p>
          <a:p>
            <a:endParaRPr lang="en-US" dirty="0"/>
          </a:p>
          <a:p>
            <a:endParaRPr lang="en-US" dirty="0"/>
          </a:p>
        </p:txBody>
      </p:sp>
    </p:spTree>
    <p:extLst>
      <p:ext uri="{BB962C8B-B14F-4D97-AF65-F5344CB8AC3E}">
        <p14:creationId xmlns:p14="http://schemas.microsoft.com/office/powerpoint/2010/main" val="420668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Incidence Analysis: Step by Step</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dirty="0" smtClean="0"/>
              <a:t>Definition of Income Concepts</a:t>
            </a:r>
            <a:endParaRPr lang="en-US" dirty="0"/>
          </a:p>
          <a:p>
            <a:r>
              <a:rPr lang="en-US" dirty="0" smtClean="0"/>
              <a:t>Construction of Income Concepts: calculating taxes &amp; transfers for each household; </a:t>
            </a:r>
            <a:r>
              <a:rPr lang="en-US" dirty="0" err="1" smtClean="0"/>
              <a:t>decile</a:t>
            </a:r>
            <a:r>
              <a:rPr lang="en-US" dirty="0" smtClean="0"/>
              <a:t>/quintile</a:t>
            </a:r>
            <a:endParaRPr lang="en-US" dirty="0"/>
          </a:p>
          <a:p>
            <a:r>
              <a:rPr lang="en-US" dirty="0" smtClean="0"/>
              <a:t>Indicators: </a:t>
            </a:r>
          </a:p>
          <a:p>
            <a:pPr lvl="1"/>
            <a:r>
              <a:rPr lang="en-US" dirty="0" smtClean="0"/>
              <a:t>Changes in inequality and poverty</a:t>
            </a:r>
          </a:p>
          <a:p>
            <a:pPr lvl="1"/>
            <a:r>
              <a:rPr lang="en-US" dirty="0" smtClean="0"/>
              <a:t>Incidence by </a:t>
            </a:r>
            <a:r>
              <a:rPr lang="en-US" dirty="0" err="1" smtClean="0"/>
              <a:t>decile</a:t>
            </a:r>
            <a:r>
              <a:rPr lang="en-US" dirty="0" smtClean="0"/>
              <a:t>/quintile</a:t>
            </a:r>
          </a:p>
          <a:p>
            <a:pPr lvl="1"/>
            <a:r>
              <a:rPr lang="en-US" dirty="0" smtClean="0"/>
              <a:t>Concentration shares by </a:t>
            </a:r>
            <a:r>
              <a:rPr lang="en-US" dirty="0" err="1" smtClean="0"/>
              <a:t>decile</a:t>
            </a:r>
            <a:r>
              <a:rPr lang="en-US" dirty="0" smtClean="0"/>
              <a:t>/quintile</a:t>
            </a:r>
          </a:p>
          <a:p>
            <a:pPr lvl="1"/>
            <a:r>
              <a:rPr lang="en-US" dirty="0" err="1" smtClean="0"/>
              <a:t>Kakwani</a:t>
            </a:r>
            <a:r>
              <a:rPr lang="en-US" dirty="0" smtClean="0"/>
              <a:t> and Reynolds </a:t>
            </a:r>
            <a:r>
              <a:rPr lang="en-US" dirty="0" err="1" smtClean="0"/>
              <a:t>Smolensky</a:t>
            </a:r>
            <a:endParaRPr lang="en-US" dirty="0" smtClean="0"/>
          </a:p>
          <a:p>
            <a:pPr lvl="1"/>
            <a:r>
              <a:rPr lang="en-US" dirty="0" smtClean="0"/>
              <a:t>Leakages and Coverage</a:t>
            </a:r>
          </a:p>
          <a:p>
            <a:pPr lvl="1"/>
            <a:r>
              <a:rPr lang="en-US" dirty="0" smtClean="0"/>
              <a:t>Per capita transfers</a:t>
            </a:r>
          </a:p>
          <a:p>
            <a:pPr lvl="1"/>
            <a:r>
              <a:rPr lang="en-US" dirty="0" err="1" smtClean="0"/>
              <a:t>Probit</a:t>
            </a:r>
            <a:r>
              <a:rPr lang="en-US" dirty="0" smtClean="0"/>
              <a:t> of “excluded”</a:t>
            </a:r>
          </a:p>
          <a:p>
            <a:pPr lvl="1"/>
            <a:r>
              <a:rPr lang="en-US" dirty="0" smtClean="0"/>
              <a:t>Fiscal mobility (transition) matrices</a:t>
            </a:r>
          </a:p>
          <a:p>
            <a:pPr lvl="1"/>
            <a:endParaRPr lang="en-US" dirty="0"/>
          </a:p>
        </p:txBody>
      </p:sp>
    </p:spTree>
    <p:extLst>
      <p:ext uri="{BB962C8B-B14F-4D97-AF65-F5344CB8AC3E}">
        <p14:creationId xmlns:p14="http://schemas.microsoft.com/office/powerpoint/2010/main" val="257797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752600" y="381000"/>
            <a:ext cx="5626100" cy="6083300"/>
          </a:xfrm>
          <a:prstGeom prst="rect">
            <a:avLst/>
          </a:prstGeom>
        </p:spPr>
      </p:pic>
    </p:spTree>
    <p:extLst>
      <p:ext uri="{BB962C8B-B14F-4D97-AF65-F5344CB8AC3E}">
        <p14:creationId xmlns:p14="http://schemas.microsoft.com/office/powerpoint/2010/main" val="3007911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Methodological Issues</a:t>
            </a:r>
            <a:endParaRPr lang="en-US" dirty="0"/>
          </a:p>
        </p:txBody>
      </p:sp>
      <p:sp>
        <p:nvSpPr>
          <p:cNvPr id="3" name="Content Placeholder 2"/>
          <p:cNvSpPr>
            <a:spLocks noGrp="1"/>
          </p:cNvSpPr>
          <p:nvPr>
            <p:ph idx="1"/>
          </p:nvPr>
        </p:nvSpPr>
        <p:spPr>
          <a:xfrm>
            <a:off x="457200" y="1600200"/>
            <a:ext cx="8432404" cy="4895567"/>
          </a:xfrm>
        </p:spPr>
        <p:txBody>
          <a:bodyPr>
            <a:normAutofit fontScale="92500" lnSpcReduction="10000"/>
          </a:bodyPr>
          <a:lstStyle/>
          <a:p>
            <a:r>
              <a:rPr lang="en-US" dirty="0" smtClean="0"/>
              <a:t>Under-reporting especially at the top </a:t>
            </a:r>
          </a:p>
          <a:p>
            <a:r>
              <a:rPr lang="en-US" dirty="0"/>
              <a:t>H</a:t>
            </a:r>
            <a:r>
              <a:rPr lang="en-US" dirty="0" smtClean="0"/>
              <a:t>ouseholds with zero incomes (follow SEDLAC)</a:t>
            </a:r>
          </a:p>
          <a:p>
            <a:r>
              <a:rPr lang="en-US" dirty="0" smtClean="0"/>
              <a:t>Defining Income Concepts: What is Market Income?</a:t>
            </a:r>
          </a:p>
          <a:p>
            <a:r>
              <a:rPr lang="en-US" dirty="0" smtClean="0"/>
              <a:t>Calculating taxes and transfers at the household level; </a:t>
            </a:r>
            <a:r>
              <a:rPr lang="en-US" dirty="0" err="1" smtClean="0"/>
              <a:t>deciles</a:t>
            </a:r>
            <a:r>
              <a:rPr lang="en-US" dirty="0" smtClean="0"/>
              <a:t>/ quintiles, ok to mix?</a:t>
            </a:r>
          </a:p>
          <a:p>
            <a:r>
              <a:rPr lang="en-US" dirty="0" smtClean="0"/>
              <a:t>Ranking issues; if only net market income available, should HH always be ranked by it?</a:t>
            </a:r>
          </a:p>
          <a:p>
            <a:r>
              <a:rPr lang="en-US" dirty="0" smtClean="0"/>
              <a:t>Scaling-up issues</a:t>
            </a:r>
          </a:p>
          <a:p>
            <a:r>
              <a:rPr lang="en-US" dirty="0" smtClean="0"/>
              <a:t>Imputing in-kind public spending</a:t>
            </a:r>
          </a:p>
          <a:p>
            <a:pPr marL="0" indent="0">
              <a:buNone/>
            </a:pPr>
            <a:endParaRPr lang="en-US" dirty="0" smtClean="0"/>
          </a:p>
          <a:p>
            <a:endParaRPr lang="en-US" dirty="0"/>
          </a:p>
        </p:txBody>
      </p:sp>
    </p:spTree>
    <p:extLst>
      <p:ext uri="{BB962C8B-B14F-4D97-AF65-F5344CB8AC3E}">
        <p14:creationId xmlns:p14="http://schemas.microsoft.com/office/powerpoint/2010/main" val="1926695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33" y="274638"/>
            <a:ext cx="8761772" cy="1143000"/>
          </a:xfrm>
        </p:spPr>
        <p:txBody>
          <a:bodyPr>
            <a:noAutofit/>
          </a:bodyPr>
          <a:lstStyle/>
          <a:p>
            <a:r>
              <a:rPr lang="en-US" sz="3200" dirty="0" smtClean="0"/>
              <a:t>Adding the top; Greater </a:t>
            </a:r>
            <a:r>
              <a:rPr lang="en-US" sz="3200" dirty="0" err="1" smtClean="0"/>
              <a:t>Bs</a:t>
            </a:r>
            <a:r>
              <a:rPr lang="en-US" sz="3200" dirty="0" smtClean="0"/>
              <a:t>. As., Argentina (</a:t>
            </a:r>
            <a:r>
              <a:rPr lang="en-US" sz="3200" dirty="0" err="1" smtClean="0"/>
              <a:t>Alvaredo</a:t>
            </a:r>
            <a:r>
              <a:rPr lang="en-US" sz="3200" dirty="0" smtClean="0"/>
              <a:t> and </a:t>
            </a:r>
            <a:r>
              <a:rPr lang="en-US" sz="3200" dirty="0" err="1" smtClean="0"/>
              <a:t>Piketty</a:t>
            </a:r>
            <a:r>
              <a:rPr lang="en-US" sz="3200" dirty="0" smtClean="0"/>
              <a:t> en </a:t>
            </a:r>
            <a:r>
              <a:rPr lang="en-US" sz="3200" dirty="0" err="1" smtClean="0"/>
              <a:t>López-Calva</a:t>
            </a:r>
            <a:r>
              <a:rPr lang="en-US" sz="3200" dirty="0" smtClean="0"/>
              <a:t> y Lustig, 2010)</a:t>
            </a:r>
            <a:endParaRPr lang="en-US" sz="3200" dirty="0"/>
          </a:p>
        </p:txBody>
      </p:sp>
      <p:sp>
        <p:nvSpPr>
          <p:cNvPr id="3" name="Slide Number Placeholder 2"/>
          <p:cNvSpPr>
            <a:spLocks noGrp="1"/>
          </p:cNvSpPr>
          <p:nvPr>
            <p:ph type="sldNum" sz="quarter" idx="12"/>
          </p:nvPr>
        </p:nvSpPr>
        <p:spPr/>
        <p:txBody>
          <a:bodyPr/>
          <a:lstStyle/>
          <a:p>
            <a:fld id="{566FBA11-90B7-3B4A-84E3-62ECD06CF5ED}" type="slidenum">
              <a:rPr lang="en-US" smtClean="0"/>
              <a:t>7</a:t>
            </a:fld>
            <a:endParaRPr lang="en-US"/>
          </a:p>
        </p:txBody>
      </p:sp>
      <p:pic>
        <p:nvPicPr>
          <p:cNvPr id="4" name="Picture 3"/>
          <p:cNvPicPr/>
          <p:nvPr/>
        </p:nvPicPr>
        <p:blipFill>
          <a:blip r:embed="rId2" cstate="print"/>
          <a:srcRect/>
          <a:stretch>
            <a:fillRect/>
          </a:stretch>
        </p:blipFill>
        <p:spPr bwMode="auto">
          <a:xfrm>
            <a:off x="1298575" y="1518285"/>
            <a:ext cx="7609730" cy="4838065"/>
          </a:xfrm>
          <a:prstGeom prst="rect">
            <a:avLst/>
          </a:prstGeom>
          <a:noFill/>
          <a:ln w="9525">
            <a:noFill/>
            <a:miter lim="800000"/>
            <a:headEnd/>
            <a:tailEnd/>
          </a:ln>
        </p:spPr>
      </p:pic>
    </p:spTree>
    <p:extLst>
      <p:ext uri="{BB962C8B-B14F-4D97-AF65-F5344CB8AC3E}">
        <p14:creationId xmlns:p14="http://schemas.microsoft.com/office/powerpoint/2010/main" val="420054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Methodological Issues</a:t>
            </a:r>
            <a:endParaRPr lang="en-US" dirty="0"/>
          </a:p>
        </p:txBody>
      </p:sp>
      <p:sp>
        <p:nvSpPr>
          <p:cNvPr id="3" name="Content Placeholder 2"/>
          <p:cNvSpPr>
            <a:spLocks noGrp="1"/>
          </p:cNvSpPr>
          <p:nvPr>
            <p:ph idx="1"/>
          </p:nvPr>
        </p:nvSpPr>
        <p:spPr>
          <a:xfrm>
            <a:off x="457200" y="1600200"/>
            <a:ext cx="8432404" cy="4895567"/>
          </a:xfrm>
        </p:spPr>
        <p:txBody>
          <a:bodyPr>
            <a:normAutofit fontScale="92500" lnSpcReduction="10000"/>
          </a:bodyPr>
          <a:lstStyle/>
          <a:p>
            <a:r>
              <a:rPr lang="en-US" dirty="0" smtClean="0">
                <a:solidFill>
                  <a:schemeClr val="bg1">
                    <a:lumMod val="65000"/>
                  </a:schemeClr>
                </a:solidFill>
              </a:rPr>
              <a:t>Under-reporting especially at the top </a:t>
            </a:r>
          </a:p>
          <a:p>
            <a:r>
              <a:rPr lang="en-US" dirty="0">
                <a:solidFill>
                  <a:schemeClr val="bg1">
                    <a:lumMod val="65000"/>
                  </a:schemeClr>
                </a:solidFill>
              </a:rPr>
              <a:t>H</a:t>
            </a:r>
            <a:r>
              <a:rPr lang="en-US" dirty="0" smtClean="0">
                <a:solidFill>
                  <a:schemeClr val="bg1">
                    <a:lumMod val="65000"/>
                  </a:schemeClr>
                </a:solidFill>
              </a:rPr>
              <a:t>ouseholds with zero incomes (follow SEDLAC)</a:t>
            </a:r>
          </a:p>
          <a:p>
            <a:r>
              <a:rPr lang="en-US" dirty="0" smtClean="0"/>
              <a:t>Defining Income Concepts: What is Market Income?</a:t>
            </a:r>
          </a:p>
          <a:p>
            <a:r>
              <a:rPr lang="en-US" dirty="0" smtClean="0"/>
              <a:t>Calculating taxes and transfers at the household level; </a:t>
            </a:r>
            <a:r>
              <a:rPr lang="en-US" dirty="0" err="1" smtClean="0"/>
              <a:t>deciles</a:t>
            </a:r>
            <a:r>
              <a:rPr lang="en-US" dirty="0" smtClean="0"/>
              <a:t>/ quintiles, ok to mix?</a:t>
            </a:r>
          </a:p>
          <a:p>
            <a:r>
              <a:rPr lang="en-US" dirty="0" smtClean="0"/>
              <a:t>Ranking issues; if only net market income available, should HH always be ranked by it?</a:t>
            </a:r>
          </a:p>
          <a:p>
            <a:r>
              <a:rPr lang="en-US" dirty="0" smtClean="0"/>
              <a:t>Scaling-up issues</a:t>
            </a:r>
          </a:p>
          <a:p>
            <a:r>
              <a:rPr lang="en-US" dirty="0" smtClean="0"/>
              <a:t>Imputing in-kind public spending</a:t>
            </a:r>
          </a:p>
          <a:p>
            <a:pPr marL="0" indent="0">
              <a:buNone/>
            </a:pPr>
            <a:endParaRPr lang="en-US" dirty="0" smtClean="0"/>
          </a:p>
          <a:p>
            <a:endParaRPr lang="en-US" dirty="0"/>
          </a:p>
        </p:txBody>
      </p:sp>
    </p:spTree>
    <p:extLst>
      <p:ext uri="{BB962C8B-B14F-4D97-AF65-F5344CB8AC3E}">
        <p14:creationId xmlns:p14="http://schemas.microsoft.com/office/powerpoint/2010/main" val="2622833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752600" y="381000"/>
            <a:ext cx="5626100" cy="6083300"/>
          </a:xfrm>
          <a:prstGeom prst="rect">
            <a:avLst/>
          </a:prstGeom>
        </p:spPr>
      </p:pic>
    </p:spTree>
    <p:extLst>
      <p:ext uri="{BB962C8B-B14F-4D97-AF65-F5344CB8AC3E}">
        <p14:creationId xmlns:p14="http://schemas.microsoft.com/office/powerpoint/2010/main" val="1252227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1059</TotalTime>
  <Words>1417</Words>
  <Application>Microsoft Macintosh PowerPoint</Application>
  <PresentationFormat>On-screen Show (4:3)</PresentationFormat>
  <Paragraphs>141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Fiscal Incidence Analysis in LA: Methodological Issues and Results Nora Lustig Tulane University CGD and IAD</vt:lpstr>
      <vt:lpstr>Commitment to Equity (CEQ) Project</vt:lpstr>
      <vt:lpstr>Fiscal Incidence: “Plain vanilla” case </vt:lpstr>
      <vt:lpstr>Fiscal Incidence Analysis: Step by Step</vt:lpstr>
      <vt:lpstr>PowerPoint Presentation</vt:lpstr>
      <vt:lpstr>Methodological Issues</vt:lpstr>
      <vt:lpstr>Adding the top; Greater Bs. As., Argentina (Alvaredo and Piketty en López-Calva y Lustig, 2010)</vt:lpstr>
      <vt:lpstr>Methodological Issues</vt:lpstr>
      <vt:lpstr>PowerPoint Presentation</vt:lpstr>
      <vt:lpstr>What is “market income”?</vt:lpstr>
      <vt:lpstr>Commitment to Equity Project</vt:lpstr>
      <vt:lpstr>What is “Net Market Income”?</vt:lpstr>
      <vt:lpstr>Methodological Issues</vt:lpstr>
      <vt:lpstr>Construction of Income Concepts/Calculating Taxes &amp; Transfers</vt:lpstr>
      <vt:lpstr>Construction of Income Concepts/Calculating Taxes &amp; Transfers</vt:lpstr>
      <vt:lpstr>Construction of Income Concepts/Calculating Taxes &amp; Transfers</vt:lpstr>
      <vt:lpstr>Options to Construct Income Concepts</vt:lpstr>
      <vt:lpstr>How sensitive are results to the placement of contributory pensions? Brazil vs. Mexico</vt:lpstr>
      <vt:lpstr>How sensitive to placement of contributory pensions: Uruguay incidence </vt:lpstr>
      <vt:lpstr>How sensitive to placement of contributory pensions: Uruguay concentration shares CCTs </vt:lpstr>
      <vt:lpstr>Main Questions</vt:lpstr>
      <vt:lpstr>Main Questions</vt:lpstr>
      <vt:lpstr>Main Questions</vt:lpstr>
      <vt:lpstr>Main Questions</vt:lpstr>
      <vt:lpstr>Main Questions</vt:lpstr>
      <vt:lpstr>Main Questions</vt:lpstr>
      <vt:lpstr>References</vt:lpstr>
      <vt:lpstr>References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Nora Lustig Tulane University CGD and IAD</dc:title>
  <dc:creator>Nora Lustig</dc:creator>
  <cp:lastModifiedBy>Nora Lustig</cp:lastModifiedBy>
  <cp:revision>42</cp:revision>
  <dcterms:created xsi:type="dcterms:W3CDTF">2012-05-09T21:56:01Z</dcterms:created>
  <dcterms:modified xsi:type="dcterms:W3CDTF">2012-06-07T13:51:26Z</dcterms:modified>
</cp:coreProperties>
</file>