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4" r:id="rId3"/>
    <p:sldId id="310" r:id="rId4"/>
    <p:sldId id="315" r:id="rId5"/>
    <p:sldId id="316" r:id="rId6"/>
    <p:sldId id="311" r:id="rId7"/>
    <p:sldId id="351" r:id="rId8"/>
    <p:sldId id="318" r:id="rId9"/>
    <p:sldId id="319" r:id="rId10"/>
    <p:sldId id="317" r:id="rId11"/>
    <p:sldId id="341" r:id="rId12"/>
    <p:sldId id="322" r:id="rId13"/>
    <p:sldId id="355" r:id="rId14"/>
    <p:sldId id="313" r:id="rId15"/>
    <p:sldId id="323" r:id="rId16"/>
    <p:sldId id="342" r:id="rId17"/>
    <p:sldId id="344" r:id="rId18"/>
    <p:sldId id="332" r:id="rId19"/>
    <p:sldId id="356" r:id="rId20"/>
    <p:sldId id="347" r:id="rId21"/>
    <p:sldId id="343" r:id="rId22"/>
    <p:sldId id="359" r:id="rId23"/>
    <p:sldId id="333" r:id="rId24"/>
    <p:sldId id="348" r:id="rId25"/>
    <p:sldId id="337" r:id="rId26"/>
    <p:sldId id="350" r:id="rId27"/>
    <p:sldId id="360" r:id="rId28"/>
    <p:sldId id="265" r:id="rId29"/>
    <p:sldId id="328" r:id="rId30"/>
    <p:sldId id="33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heme" Target="theme/theme1.xml"/><Relationship Id="rId31" Type="http://schemas.openxmlformats.org/officeDocument/2006/relationships/slide" Target="slides/slide3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3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C6290-5EAD-4E7F-8DA3-68F598E09104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510AB-998A-4AC6-A31F-60AC69D132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2003425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The Rise and Decline of Inequality in Mexico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743200"/>
            <a:ext cx="8534400" cy="3429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By </a:t>
            </a:r>
            <a:r>
              <a:rPr lang="en-US" dirty="0" err="1" smtClean="0">
                <a:solidFill>
                  <a:schemeClr val="tx1"/>
                </a:solidFill>
              </a:rPr>
              <a:t>Raymundo</a:t>
            </a:r>
            <a:r>
              <a:rPr lang="en-US" dirty="0" smtClean="0">
                <a:solidFill>
                  <a:schemeClr val="tx1"/>
                </a:solidFill>
              </a:rPr>
              <a:t> Campos, Gerardo Esquivel and Nora </a:t>
            </a:r>
            <a:r>
              <a:rPr lang="en-US" dirty="0" err="1" smtClean="0">
                <a:solidFill>
                  <a:schemeClr val="tx1"/>
                </a:solidFill>
              </a:rPr>
              <a:t>Lustig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Presented by Nora </a:t>
            </a:r>
            <a:r>
              <a:rPr lang="en-US" dirty="0" err="1" smtClean="0">
                <a:solidFill>
                  <a:schemeClr val="tx1"/>
                </a:solidFill>
              </a:rPr>
              <a:t>Lustig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“The New Policy Model, Poverty and Inequality in Latin America”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WIDER, Buenos Aires, September 1-3, 2011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Causes of Rising Inequality: 1984-1994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916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Based </a:t>
            </a:r>
            <a:r>
              <a:rPr lang="en-US" dirty="0"/>
              <a:t>on available evidence, the increase in inequality in the 1980s </a:t>
            </a:r>
            <a:r>
              <a:rPr lang="en-US" dirty="0" smtClean="0"/>
              <a:t>and early 1990s appears </a:t>
            </a:r>
            <a:r>
              <a:rPr lang="en-US" dirty="0"/>
              <a:t>to be associated to the </a:t>
            </a:r>
            <a:r>
              <a:rPr lang="en-US" dirty="0" err="1"/>
              <a:t>unequalizing</a:t>
            </a:r>
            <a:r>
              <a:rPr lang="en-US" dirty="0"/>
              <a:t> effect of an increase in the premium to </a:t>
            </a:r>
            <a:r>
              <a:rPr lang="en-US" dirty="0" smtClean="0"/>
              <a:t>skills and falling minimum wages. </a:t>
            </a:r>
          </a:p>
          <a:p>
            <a:r>
              <a:rPr lang="en-US" dirty="0" smtClean="0"/>
              <a:t>In </a:t>
            </a:r>
            <a:r>
              <a:rPr lang="en-US" dirty="0"/>
              <a:t>turn, the increase in the premium to skills might have been a consequence of trade liberalization and other factors which shifted the relative labor demand towards workers with higher skills (especially, with tertiary education).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Causes of Declining Inequality: 1996-2010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>
                <a:solidFill>
                  <a:schemeClr val="tx1"/>
                </a:solidFill>
              </a:rPr>
              <a:t>Lerman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err="1" smtClean="0">
                <a:solidFill>
                  <a:schemeClr val="tx1"/>
                </a:solidFill>
              </a:rPr>
              <a:t>Yitzhaki</a:t>
            </a:r>
            <a:r>
              <a:rPr lang="en-US" dirty="0" smtClean="0">
                <a:solidFill>
                  <a:schemeClr val="tx1"/>
                </a:solidFill>
              </a:rPr>
              <a:t> (1985)</a:t>
            </a:r>
            <a:r>
              <a:rPr lang="en-US" dirty="0" smtClean="0"/>
              <a:t> static decomposition </a:t>
            </a:r>
            <a:r>
              <a:rPr lang="en-US" dirty="0"/>
              <a:t>reveals that labor income, remittances and government transfers were equalizing </a:t>
            </a:r>
            <a:r>
              <a:rPr lang="en-US" dirty="0" smtClean="0"/>
              <a:t> after 1994 and until </a:t>
            </a:r>
            <a:r>
              <a:rPr lang="en-US" dirty="0"/>
              <a:t>2006.  </a:t>
            </a:r>
            <a:endParaRPr lang="en-US" dirty="0" smtClean="0"/>
          </a:p>
          <a:p>
            <a:r>
              <a:rPr lang="en-US" dirty="0" smtClean="0"/>
              <a:t>In 2010, however, labor income became </a:t>
            </a:r>
            <a:r>
              <a:rPr lang="en-US" dirty="0" err="1" smtClean="0"/>
              <a:t>unequalizing</a:t>
            </a:r>
            <a:r>
              <a:rPr lang="en-US" dirty="0" smtClean="0"/>
              <a:t> while the other two continued to be equalizing. 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381000"/>
            <a:ext cx="9906000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Inequality in labor earnings and hourly wages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</a:t>
            </a:r>
            <a:r>
              <a:rPr lang="en-US" dirty="0"/>
              <a:t>the importance of labor market inequality dynamics in explaining the trend in overall inequality, this paper </a:t>
            </a:r>
            <a:r>
              <a:rPr lang="en-US" dirty="0" smtClean="0"/>
              <a:t>examined </a:t>
            </a:r>
            <a:r>
              <a:rPr lang="en-US" dirty="0"/>
              <a:t>the role </a:t>
            </a:r>
            <a:r>
              <a:rPr lang="en-US" dirty="0" smtClean="0"/>
              <a:t>of: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institutional </a:t>
            </a:r>
            <a:r>
              <a:rPr lang="en-US" dirty="0" smtClean="0"/>
              <a:t>factors: minimum </a:t>
            </a:r>
            <a:r>
              <a:rPr lang="en-US" dirty="0"/>
              <a:t>wages and unionization rate) and </a:t>
            </a:r>
            <a:endParaRPr lang="en-US" dirty="0" smtClean="0"/>
          </a:p>
          <a:p>
            <a:pPr lvl="1"/>
            <a:r>
              <a:rPr lang="en-US" dirty="0" smtClean="0"/>
              <a:t>market factors: relative </a:t>
            </a:r>
            <a:r>
              <a:rPr lang="en-US" dirty="0"/>
              <a:t>demand and supply of labor by </a:t>
            </a:r>
            <a:r>
              <a:rPr lang="en-US" dirty="0" smtClean="0"/>
              <a:t>skill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Inequality in labor earnings and hourly wages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Labor income inequality </a:t>
            </a:r>
            <a:r>
              <a:rPr lang="en-US" dirty="0" smtClean="0"/>
              <a:t>increased for the period 1989-1994 and declined </a:t>
            </a:r>
            <a:r>
              <a:rPr lang="en-US" dirty="0"/>
              <a:t>for the period 1996-2010—that is, the post-NAFTA </a:t>
            </a:r>
            <a:r>
              <a:rPr lang="en-US" dirty="0" smtClean="0"/>
              <a:t>period– </a:t>
            </a:r>
          </a:p>
          <a:p>
            <a:r>
              <a:rPr lang="en-US" dirty="0" smtClean="0"/>
              <a:t>In turn, this </a:t>
            </a:r>
            <a:r>
              <a:rPr lang="en-US" dirty="0"/>
              <a:t>decline had two distinct </a:t>
            </a:r>
            <a:r>
              <a:rPr lang="en-US" dirty="0" smtClean="0"/>
              <a:t>patterns: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period 1996-2006 shows a marked decline in inequality in the distribution of hourly wages, and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period 2006-2010 shows that inequality remained fairly constant.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8229600" cy="586740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1399309" y="1590963"/>
            <a:ext cx="6954982" cy="1179946"/>
          </a:xfrm>
          <a:custGeom>
            <a:avLst/>
            <a:gdLst>
              <a:gd name="connsiteX0" fmla="*/ 0 w 6954982"/>
              <a:gd name="connsiteY0" fmla="*/ 1179946 h 1179946"/>
              <a:gd name="connsiteX1" fmla="*/ 1870364 w 6954982"/>
              <a:gd name="connsiteY1" fmla="*/ 16164 h 1179946"/>
              <a:gd name="connsiteX2" fmla="*/ 4849091 w 6954982"/>
              <a:gd name="connsiteY2" fmla="*/ 1082964 h 1179946"/>
              <a:gd name="connsiteX3" fmla="*/ 4849091 w 6954982"/>
              <a:gd name="connsiteY3" fmla="*/ 1082964 h 1179946"/>
              <a:gd name="connsiteX4" fmla="*/ 6165273 w 6954982"/>
              <a:gd name="connsiteY4" fmla="*/ 1082964 h 1179946"/>
              <a:gd name="connsiteX5" fmla="*/ 6844146 w 6954982"/>
              <a:gd name="connsiteY5" fmla="*/ 819728 h 1179946"/>
              <a:gd name="connsiteX6" fmla="*/ 6830291 w 6954982"/>
              <a:gd name="connsiteY6" fmla="*/ 819728 h 1179946"/>
              <a:gd name="connsiteX7" fmla="*/ 6830291 w 6954982"/>
              <a:gd name="connsiteY7" fmla="*/ 819728 h 1179946"/>
              <a:gd name="connsiteX8" fmla="*/ 6830291 w 6954982"/>
              <a:gd name="connsiteY8" fmla="*/ 847437 h 1179946"/>
              <a:gd name="connsiteX9" fmla="*/ 6830291 w 6954982"/>
              <a:gd name="connsiteY9" fmla="*/ 847437 h 1179946"/>
              <a:gd name="connsiteX10" fmla="*/ 6816436 w 6954982"/>
              <a:gd name="connsiteY10" fmla="*/ 819728 h 1179946"/>
              <a:gd name="connsiteX11" fmla="*/ 6816436 w 6954982"/>
              <a:gd name="connsiteY11" fmla="*/ 819728 h 1179946"/>
              <a:gd name="connsiteX12" fmla="*/ 6816436 w 6954982"/>
              <a:gd name="connsiteY12" fmla="*/ 819728 h 117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954982" h="1179946">
                <a:moveTo>
                  <a:pt x="0" y="1179946"/>
                </a:moveTo>
                <a:cubicBezTo>
                  <a:pt x="531091" y="606137"/>
                  <a:pt x="1062182" y="32328"/>
                  <a:pt x="1870364" y="16164"/>
                </a:cubicBezTo>
                <a:cubicBezTo>
                  <a:pt x="2678546" y="0"/>
                  <a:pt x="4849091" y="1082964"/>
                  <a:pt x="4849091" y="1082964"/>
                </a:cubicBezTo>
                <a:lnTo>
                  <a:pt x="4849091" y="1082964"/>
                </a:lnTo>
                <a:cubicBezTo>
                  <a:pt x="5068455" y="1082964"/>
                  <a:pt x="5832764" y="1126837"/>
                  <a:pt x="6165273" y="1082964"/>
                </a:cubicBezTo>
                <a:cubicBezTo>
                  <a:pt x="6497782" y="1039091"/>
                  <a:pt x="6733310" y="863601"/>
                  <a:pt x="6844146" y="819728"/>
                </a:cubicBezTo>
                <a:cubicBezTo>
                  <a:pt x="6954982" y="775855"/>
                  <a:pt x="6830291" y="819728"/>
                  <a:pt x="6830291" y="819728"/>
                </a:cubicBezTo>
                <a:lnTo>
                  <a:pt x="6830291" y="819728"/>
                </a:lnTo>
                <a:lnTo>
                  <a:pt x="6830291" y="847437"/>
                </a:lnTo>
                <a:lnTo>
                  <a:pt x="6830291" y="847437"/>
                </a:lnTo>
                <a:lnTo>
                  <a:pt x="6816436" y="819728"/>
                </a:lnTo>
                <a:lnTo>
                  <a:pt x="6816436" y="819728"/>
                </a:lnTo>
                <a:lnTo>
                  <a:pt x="6816436" y="819728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Relative </a:t>
            </a:r>
            <a:r>
              <a:rPr lang="en-US" sz="2800" b="1" dirty="0"/>
              <a:t>returns and relative supply of workers with high school education or more </a:t>
            </a:r>
            <a:r>
              <a:rPr lang="en-US" sz="2800" b="1" dirty="0" smtClean="0"/>
              <a:t>against </a:t>
            </a:r>
            <a:r>
              <a:rPr lang="en-US" sz="2800" b="1" dirty="0"/>
              <a:t>workers with secondary or 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increase in relative supply for the period 1989-1998 is approximately 30 percent while for the period 1998-2010 is approximately 50 percent. </a:t>
            </a:r>
            <a:endParaRPr lang="en-US" dirty="0" smtClean="0"/>
          </a:p>
          <a:p>
            <a:r>
              <a:rPr lang="en-US" dirty="0" smtClean="0"/>
              <a:t>Inequality </a:t>
            </a:r>
            <a:r>
              <a:rPr lang="en-US" dirty="0"/>
              <a:t>measured as the relative returns of high-school educated workers, on the other hand, increases for the period 1989-1994 </a:t>
            </a:r>
            <a:r>
              <a:rPr lang="en-US" dirty="0" smtClean="0"/>
              <a:t>and declines </a:t>
            </a:r>
            <a:r>
              <a:rPr lang="en-US" dirty="0"/>
              <a:t>for the period </a:t>
            </a:r>
            <a:r>
              <a:rPr lang="en-US" dirty="0" smtClean="0"/>
              <a:t>1994-2010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10515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Connector 3"/>
          <p:cNvCxnSpPr/>
          <p:nvPr/>
        </p:nvCxnSpPr>
        <p:spPr>
          <a:xfrm rot="16200000" flipH="1">
            <a:off x="1066800" y="3352800"/>
            <a:ext cx="35814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24000" y="1219200"/>
            <a:ext cx="1087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Relative</a:t>
            </a:r>
          </a:p>
          <a:p>
            <a:r>
              <a:rPr lang="en-US" dirty="0" smtClean="0"/>
              <a:t>Supply</a:t>
            </a:r>
          </a:p>
          <a:p>
            <a:r>
              <a:rPr lang="en-US" dirty="0" smtClean="0"/>
              <a:t>Increased</a:t>
            </a:r>
          </a:p>
          <a:p>
            <a:r>
              <a:rPr lang="en-US" dirty="0" smtClean="0"/>
              <a:t>By 30%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14800" y="1219200"/>
            <a:ext cx="1087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Relative</a:t>
            </a:r>
          </a:p>
          <a:p>
            <a:r>
              <a:rPr lang="en-US" dirty="0" smtClean="0"/>
              <a:t>Supply</a:t>
            </a:r>
          </a:p>
          <a:p>
            <a:r>
              <a:rPr lang="en-US" dirty="0" smtClean="0"/>
              <a:t>Increased</a:t>
            </a:r>
          </a:p>
          <a:p>
            <a:r>
              <a:rPr lang="en-US" dirty="0" smtClean="0"/>
              <a:t>By 50%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438400" y="1524000"/>
            <a:ext cx="4572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1295400" y="1524000"/>
            <a:ext cx="3048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029200" y="1524000"/>
            <a:ext cx="18288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2971800" y="1524000"/>
            <a:ext cx="1066800" cy="943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Supply, Demand or Institutional Factors? 1989-1994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Following Bound and Johnson (1992), if increases in supply are larger </a:t>
            </a:r>
            <a:r>
              <a:rPr lang="en-US" dirty="0" smtClean="0"/>
              <a:t>(smaller) than </a:t>
            </a:r>
            <a:r>
              <a:rPr lang="en-US" dirty="0"/>
              <a:t>increases in demand then we expect a fall </a:t>
            </a:r>
            <a:r>
              <a:rPr lang="en-US" dirty="0" smtClean="0"/>
              <a:t>(rise) in </a:t>
            </a:r>
            <a:r>
              <a:rPr lang="en-US" dirty="0"/>
              <a:t>the relative returns.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the period 1989-1994 we observe both an increase in relative supply and relative returns for workers with tertiary education.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Hence</a:t>
            </a:r>
            <a:r>
              <a:rPr lang="en-US" dirty="0"/>
              <a:t>, demand and institutional factors must be responsible for the increase in relative returns during this period.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SKBTC and declining minimum wages have been found to be determining factors.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372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Arrow Connector 3"/>
          <p:cNvCxnSpPr/>
          <p:nvPr/>
        </p:nvCxnSpPr>
        <p:spPr>
          <a:xfrm rot="10800000" flipV="1">
            <a:off x="1219200" y="2362200"/>
            <a:ext cx="1447800" cy="1295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V="1">
            <a:off x="5867400" y="1828800"/>
            <a:ext cx="1447800" cy="1295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Evolution of (disposable household per capita) income inequality</a:t>
            </a:r>
            <a:endParaRPr lang="en-US" dirty="0"/>
          </a:p>
          <a:p>
            <a:r>
              <a:rPr lang="en-US" dirty="0" smtClean="0"/>
              <a:t>Macroeconomic variables and inequality trends</a:t>
            </a:r>
            <a:endParaRPr lang="en-US" dirty="0"/>
          </a:p>
          <a:p>
            <a:r>
              <a:rPr lang="en-US" dirty="0" smtClean="0"/>
              <a:t>Proximate causes of inequality trends: labor income, non-labor income and transfers</a:t>
            </a:r>
          </a:p>
          <a:p>
            <a:r>
              <a:rPr lang="en-US" dirty="0" smtClean="0"/>
              <a:t>Proximate causes of labor income inequality trends: institutional factors, workers’ characteristics and returns to those characteristics</a:t>
            </a:r>
          </a:p>
          <a:p>
            <a:r>
              <a:rPr lang="en-US" dirty="0" smtClean="0"/>
              <a:t>Summing up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10515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Connector 3"/>
          <p:cNvCxnSpPr/>
          <p:nvPr/>
        </p:nvCxnSpPr>
        <p:spPr>
          <a:xfrm rot="16200000" flipH="1">
            <a:off x="1066800" y="3352800"/>
            <a:ext cx="35814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0" y="1295400"/>
            <a:ext cx="150310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Relative Dem</a:t>
            </a:r>
          </a:p>
          <a:p>
            <a:r>
              <a:rPr lang="en-US" dirty="0" smtClean="0"/>
              <a:t>Outpaced Rel.</a:t>
            </a:r>
          </a:p>
          <a:p>
            <a:r>
              <a:rPr lang="en-US" dirty="0" smtClean="0"/>
              <a:t>Supply:</a:t>
            </a:r>
          </a:p>
          <a:p>
            <a:r>
              <a:rPr lang="en-US" dirty="0" smtClean="0"/>
              <a:t>SBTC  and</a:t>
            </a:r>
          </a:p>
          <a:p>
            <a:r>
              <a:rPr lang="en-US" dirty="0" smtClean="0"/>
              <a:t>Declining</a:t>
            </a:r>
          </a:p>
          <a:p>
            <a:r>
              <a:rPr lang="en-US" dirty="0" smtClean="0"/>
              <a:t>Minimum</a:t>
            </a:r>
          </a:p>
          <a:p>
            <a:r>
              <a:rPr lang="en-US" dirty="0" smtClean="0"/>
              <a:t>Wages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514600" y="1828800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1371600" y="1828800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Supply, Demand or Institutional Factors? 1996-2010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</a:t>
            </a:r>
            <a:r>
              <a:rPr lang="en-US" dirty="0"/>
              <a:t>the period 1996-2010, institutional factors are relatively unimportant given that they remained practically constant throughout the period.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suggests that only supply and demand factors are at play. </a:t>
            </a:r>
            <a:endParaRPr lang="en-US" dirty="0" smtClean="0"/>
          </a:p>
          <a:p>
            <a:r>
              <a:rPr lang="en-US" dirty="0" smtClean="0"/>
              <a:t>Given </a:t>
            </a:r>
            <a:r>
              <a:rPr lang="en-US" dirty="0"/>
              <a:t>that relative supply increased and relative returns declined, it must be the case that growth in the relative supply outpaced growth in the relative demand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Petering out of </a:t>
            </a:r>
            <a:r>
              <a:rPr lang="en-US" dirty="0" err="1" smtClean="0"/>
              <a:t>unequalizing</a:t>
            </a:r>
            <a:r>
              <a:rPr lang="en-US" dirty="0" smtClean="0"/>
              <a:t> effects of market-oriented reforms?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372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Arrow Connector 3"/>
          <p:cNvCxnSpPr/>
          <p:nvPr/>
        </p:nvCxnSpPr>
        <p:spPr>
          <a:xfrm rot="10800000" flipV="1">
            <a:off x="2819400" y="3276600"/>
            <a:ext cx="1447800" cy="1295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V="1">
            <a:off x="7696200" y="2667000"/>
            <a:ext cx="1447800" cy="1295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10515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" name="Straight Connector 2"/>
          <p:cNvCxnSpPr/>
          <p:nvPr/>
        </p:nvCxnSpPr>
        <p:spPr>
          <a:xfrm rot="16200000" flipH="1">
            <a:off x="1066800" y="3352800"/>
            <a:ext cx="35814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rot="10800000">
            <a:off x="2895600" y="1752600"/>
            <a:ext cx="13716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67200" y="1295400"/>
            <a:ext cx="16109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Relative Supply</a:t>
            </a:r>
          </a:p>
          <a:p>
            <a:r>
              <a:rPr lang="en-US" dirty="0" smtClean="0"/>
              <a:t>Outpaced Rel.</a:t>
            </a:r>
          </a:p>
          <a:p>
            <a:r>
              <a:rPr lang="en-US" dirty="0" smtClean="0"/>
              <a:t>Demand</a:t>
            </a:r>
          </a:p>
          <a:p>
            <a:r>
              <a:rPr lang="en-US" dirty="0" smtClean="0"/>
              <a:t>Causes?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791200" y="1752600"/>
            <a:ext cx="13716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Characteristics Vs. Returns: Decomposition of Differences in the Distribution of Earnings: 1996 and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Recentered</a:t>
            </a:r>
            <a:r>
              <a:rPr lang="en-US" dirty="0" smtClean="0"/>
              <a:t> </a:t>
            </a:r>
            <a:r>
              <a:rPr lang="en-US" dirty="0"/>
              <a:t>Influence Function (RIF) procedures (</a:t>
            </a:r>
            <a:r>
              <a:rPr lang="en-US" dirty="0" err="1"/>
              <a:t>Firpo</a:t>
            </a:r>
            <a:r>
              <a:rPr lang="en-US" dirty="0"/>
              <a:t>, Fortin and Lemieux, 2009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Extension of Oaxaca-Blinder parametric decomposition; advantage: non-path dependence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Characteristics Vs. Returns: 1996-2010:</a:t>
            </a:r>
            <a:endParaRPr lang="en-US" sz="4000" dirty="0"/>
          </a:p>
        </p:txBody>
      </p:sp>
      <p:pic>
        <p:nvPicPr>
          <p:cNvPr id="4" name="0 Imagen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47800"/>
            <a:ext cx="7848600" cy="50292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Characteristics Vs. Returns: 1996-2010: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Changes in the distribution of characteristics (education and experience) were </a:t>
            </a:r>
            <a:r>
              <a:rPr lang="en-US" u="sng" dirty="0" err="1" smtClean="0"/>
              <a:t>unequalizing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           If only characteristics would have changed, earnings inequality would have been higher</a:t>
            </a:r>
          </a:p>
          <a:p>
            <a:pPr lvl="1"/>
            <a:r>
              <a:rPr lang="en-US" dirty="0" smtClean="0"/>
              <a:t>Paradox of progress is still present because the characteristics became more equally distributed, especially education</a:t>
            </a:r>
          </a:p>
          <a:p>
            <a:r>
              <a:rPr lang="en-US" dirty="0" smtClean="0"/>
              <a:t>Changes in the distribution of returns (to education and experience) were </a:t>
            </a:r>
            <a:r>
              <a:rPr lang="en-US" u="sng" dirty="0" smtClean="0"/>
              <a:t>equalizing</a:t>
            </a:r>
          </a:p>
          <a:p>
            <a:r>
              <a:rPr lang="en-US" i="1" dirty="0" smtClean="0"/>
              <a:t>            If only returns would have changed, earnings inequality would have been yet lower</a:t>
            </a:r>
            <a:endParaRPr lang="en-US" u="sng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81000" y="2667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33400" y="5791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Have declining relative returns reached a turning point?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Returns </a:t>
            </a:r>
            <a:r>
              <a:rPr lang="en-US" dirty="0"/>
              <a:t>of workers with at least high school relative to the rest of workers declined for the period 1996-2006, and for the period 2006-2010 returns are </a:t>
            </a:r>
            <a:r>
              <a:rPr lang="en-US" dirty="0" smtClean="0"/>
              <a:t>mostly constant. </a:t>
            </a:r>
          </a:p>
          <a:p>
            <a:r>
              <a:rPr lang="en-US" dirty="0" smtClean="0"/>
              <a:t>Relative </a:t>
            </a:r>
            <a:r>
              <a:rPr lang="en-US" dirty="0"/>
              <a:t>returns of workers with college education slightly increased for the period 2006-2010.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the 2006-2010 period, it is </a:t>
            </a:r>
            <a:r>
              <a:rPr lang="en-US" dirty="0" smtClean="0"/>
              <a:t>possible </a:t>
            </a:r>
            <a:r>
              <a:rPr lang="en-US" dirty="0"/>
              <a:t>that relative demand for high skilled workers started to rise again.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Summing-up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Decline </a:t>
            </a:r>
            <a:r>
              <a:rPr lang="en-US" dirty="0"/>
              <a:t>in inequality in Mexico has occurred in spite of its lackluster growth.  </a:t>
            </a:r>
            <a:endParaRPr lang="en-US" dirty="0" smtClean="0"/>
          </a:p>
          <a:p>
            <a:r>
              <a:rPr lang="en-US" dirty="0" smtClean="0"/>
              <a:t>Furthermore</a:t>
            </a:r>
            <a:r>
              <a:rPr lang="en-US" dirty="0"/>
              <a:t>, the decline in inequality defies some of the worst omens voiced by NAFTA critiques more than a decade ago.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fear that further market liberalization, especially in agriculture, would result in lower earnings for the low-skilled as large numbers of peasants and workers in relatively weak domestic industries would be displaced by imports from the US </a:t>
            </a:r>
            <a:r>
              <a:rPr lang="en-US" dirty="0" smtClean="0"/>
              <a:t>did </a:t>
            </a:r>
            <a:r>
              <a:rPr lang="en-US" dirty="0"/>
              <a:t>not really </a:t>
            </a:r>
            <a:r>
              <a:rPr lang="en-US" dirty="0" smtClean="0"/>
              <a:t>materialize.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Summing-up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are apparently two main factors that explain the inequality decline </a:t>
            </a:r>
            <a:r>
              <a:rPr lang="en-US" dirty="0" smtClean="0"/>
              <a:t>between 1996 and 2010.  </a:t>
            </a:r>
          </a:p>
          <a:p>
            <a:r>
              <a:rPr lang="en-US" dirty="0" smtClean="0"/>
              <a:t>First</a:t>
            </a:r>
            <a:r>
              <a:rPr lang="en-US" dirty="0"/>
              <a:t>, the skill premium </a:t>
            </a:r>
            <a:r>
              <a:rPr lang="en-US" dirty="0" smtClean="0"/>
              <a:t>(relative returns to post-secondary education) has </a:t>
            </a:r>
            <a:r>
              <a:rPr lang="en-US" dirty="0"/>
              <a:t>declined and, 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econd</a:t>
            </a:r>
            <a:r>
              <a:rPr lang="en-US" dirty="0"/>
              <a:t>, government transfers have become more generous and progressive (that is, targeted to the poorest). </a:t>
            </a:r>
            <a:r>
              <a:rPr lang="en-US" dirty="0" smtClean="0"/>
              <a:t>PENDING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Evolution of Inequality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evolution of inequality in Mexico followed two distinct </a:t>
            </a:r>
            <a:r>
              <a:rPr lang="en-US" dirty="0" smtClean="0"/>
              <a:t>trends. </a:t>
            </a:r>
          </a:p>
          <a:p>
            <a:r>
              <a:rPr lang="en-US" dirty="0" smtClean="0"/>
              <a:t>It </a:t>
            </a:r>
            <a:r>
              <a:rPr lang="en-US" dirty="0"/>
              <a:t>rose during the 1980s and declined between 1996 and 2010.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first period coincided with the debt crisis and structural adjustment </a:t>
            </a:r>
            <a:r>
              <a:rPr lang="en-US" dirty="0" smtClean="0"/>
              <a:t>initiatives: fiscal austerity, devaluation </a:t>
            </a:r>
            <a:r>
              <a:rPr lang="en-US" dirty="0"/>
              <a:t>and financial and trade </a:t>
            </a:r>
            <a:r>
              <a:rPr lang="en-US" dirty="0" smtClean="0"/>
              <a:t>liberalization.  </a:t>
            </a:r>
          </a:p>
          <a:p>
            <a:r>
              <a:rPr lang="en-US" dirty="0" smtClean="0"/>
              <a:t>The </a:t>
            </a:r>
            <a:r>
              <a:rPr lang="en-US" dirty="0"/>
              <a:t>second period coincided with the implementation of NAFTA in 1994 as well as with social policy reforms that emphasized access to basic education and introduced large-scale targeted anti-poverty programs.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Summing-up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the period 2006-2010 it appears that relative demand for high skilled workers started to increase again (returns to schooling follow a convex function in 2010).  </a:t>
            </a:r>
            <a:endParaRPr lang="en-US" dirty="0" smtClean="0"/>
          </a:p>
          <a:p>
            <a:r>
              <a:rPr lang="en-US" dirty="0" smtClean="0"/>
              <a:t>This may </a:t>
            </a:r>
            <a:r>
              <a:rPr lang="en-US" dirty="0"/>
              <a:t>explain why labor earnings became </a:t>
            </a:r>
            <a:r>
              <a:rPr lang="en-US" dirty="0" err="1"/>
              <a:t>unequalizing</a:t>
            </a:r>
            <a:r>
              <a:rPr lang="en-US" dirty="0"/>
              <a:t> in 2010 for the first time since NAFTA had been implemented.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since this conclusion is based on one observation (2010), such a conclusion should be considered tentative. It may or may not signal a new </a:t>
            </a:r>
            <a:r>
              <a:rPr lang="en-US" dirty="0" err="1"/>
              <a:t>unequalizing</a:t>
            </a:r>
            <a:r>
              <a:rPr lang="en-US" dirty="0"/>
              <a:t> trend in labor market dynamics.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Inequality (</a:t>
            </a:r>
            <a:r>
              <a:rPr lang="en-US" b="1" dirty="0" err="1"/>
              <a:t>Gini</a:t>
            </a:r>
            <a:r>
              <a:rPr lang="en-US" b="1" dirty="0"/>
              <a:t>) and Poverty (Headcount): </a:t>
            </a:r>
            <a:r>
              <a:rPr lang="en-US" b="1" dirty="0" smtClean="0"/>
              <a:t>1984-1989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28800"/>
            <a:ext cx="8001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724400" y="2590800"/>
            <a:ext cx="1752600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Gini</a:t>
            </a:r>
            <a:r>
              <a:rPr lang="en-US" b="1" dirty="0" smtClean="0"/>
              <a:t> Coefficient: 1989-2010</a:t>
            </a:r>
            <a:endParaRPr lang="en-US" b="1" dirty="0"/>
          </a:p>
        </p:txBody>
      </p:sp>
      <p:pic>
        <p:nvPicPr>
          <p:cNvPr id="4" name="Imagen 7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4478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flipV="1">
            <a:off x="1143000" y="1905000"/>
            <a:ext cx="1676400" cy="533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1181894" y="3391694"/>
            <a:ext cx="3656806" cy="75406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295400" y="5638800"/>
            <a:ext cx="11782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Structural </a:t>
            </a:r>
          </a:p>
          <a:p>
            <a:r>
              <a:rPr lang="en-US" b="1" dirty="0" smtClean="0"/>
              <a:t>Reforms</a:t>
            </a:r>
          </a:p>
          <a:p>
            <a:r>
              <a:rPr lang="en-US" b="1" dirty="0" smtClean="0"/>
              <a:t>Continue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219200" y="2819400"/>
            <a:ext cx="1752600" cy="2209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048000" y="2895600"/>
            <a:ext cx="6096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3810000" y="2743200"/>
            <a:ext cx="1219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5105400" y="3581400"/>
            <a:ext cx="35814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048000" y="5867400"/>
            <a:ext cx="36576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Oval 64"/>
          <p:cNvSpPr/>
          <p:nvPr/>
        </p:nvSpPr>
        <p:spPr>
          <a:xfrm>
            <a:off x="5334000" y="3352800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6172200" y="3352800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7543800" y="3048000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105400" y="3276600"/>
            <a:ext cx="5334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2971800" y="1828800"/>
            <a:ext cx="5638006" cy="14470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895600" y="5715000"/>
            <a:ext cx="3245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1994: Implementation of NAFTA</a:t>
            </a:r>
            <a:endParaRPr lang="en-US" b="1" dirty="0"/>
          </a:p>
        </p:txBody>
      </p:sp>
      <p:sp>
        <p:nvSpPr>
          <p:cNvPr id="33" name="Rectangle 32"/>
          <p:cNvSpPr/>
          <p:nvPr/>
        </p:nvSpPr>
        <p:spPr>
          <a:xfrm>
            <a:off x="3581400" y="3200400"/>
            <a:ext cx="18288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696200" y="3505200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Macroeconomic variables and inequality trends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A cursory examination of the evolution of inequality and macroeconomic variables does not seem to find an obvious correlation between the </a:t>
            </a:r>
            <a:r>
              <a:rPr lang="en-US" dirty="0" smtClean="0"/>
              <a:t>two. </a:t>
            </a:r>
          </a:p>
          <a:p>
            <a:r>
              <a:rPr lang="en-US" dirty="0" smtClean="0"/>
              <a:t>Inequality </a:t>
            </a:r>
            <a:r>
              <a:rPr lang="en-US" dirty="0"/>
              <a:t>increased and declined during periods of slow-growth, crises and recovery, depending on the period.  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Macroeconomic variables and inequality trends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</a:t>
            </a:r>
            <a:r>
              <a:rPr lang="en-US" dirty="0"/>
              <a:t>example, inequality increased when average growth was negative in the </a:t>
            </a:r>
            <a:r>
              <a:rPr lang="en-US" dirty="0" smtClean="0"/>
              <a:t>1980s, increased during the speedy recovery of 1995-2000 </a:t>
            </a:r>
            <a:r>
              <a:rPr lang="en-US" dirty="0"/>
              <a:t>and declined during the period of anemic growth </a:t>
            </a:r>
            <a:r>
              <a:rPr lang="en-US" dirty="0" smtClean="0"/>
              <a:t>2000-2006.  </a:t>
            </a:r>
          </a:p>
          <a:p>
            <a:r>
              <a:rPr lang="en-US" dirty="0" smtClean="0"/>
              <a:t>Likewise, inequality both increased and declined when the peso was appreciating or depreciating.</a:t>
            </a:r>
          </a:p>
          <a:p>
            <a:r>
              <a:rPr lang="en-US" dirty="0" smtClean="0"/>
              <a:t>Hence, the explanation must be found elsewhere.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" y="776288"/>
            <a:ext cx="760095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7725" y="757238"/>
            <a:ext cx="7448550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5203</TotalTime>
  <Words>1312</Words>
  <Application>Microsoft Macintosh PowerPoint</Application>
  <PresentationFormat>On-screen Show (4:3)</PresentationFormat>
  <Paragraphs>111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The Rise and Decline of Inequality in Mexico</vt:lpstr>
      <vt:lpstr>Outline </vt:lpstr>
      <vt:lpstr>Evolution of Inequality</vt:lpstr>
      <vt:lpstr>Inequality (Gini) and Poverty (Headcount): 1984-1989</vt:lpstr>
      <vt:lpstr>Gini Coefficient: 1989-2010</vt:lpstr>
      <vt:lpstr> Macroeconomic variables and inequality trends </vt:lpstr>
      <vt:lpstr> Macroeconomic variables and inequality trends </vt:lpstr>
      <vt:lpstr>PowerPoint Presentation</vt:lpstr>
      <vt:lpstr>PowerPoint Presentation</vt:lpstr>
      <vt:lpstr> Causes of Rising Inequality: 1984-1994</vt:lpstr>
      <vt:lpstr>Causes of Declining Inequality: 1996-2010</vt:lpstr>
      <vt:lpstr>PowerPoint Presentation</vt:lpstr>
      <vt:lpstr>Inequality in labor earnings and hourly wages</vt:lpstr>
      <vt:lpstr>Inequality in labor earnings and hourly wages</vt:lpstr>
      <vt:lpstr>PowerPoint Presentation</vt:lpstr>
      <vt:lpstr>Relative returns and relative supply of workers with high school education or more against workers with secondary or less</vt:lpstr>
      <vt:lpstr>PowerPoint Presentation</vt:lpstr>
      <vt:lpstr>Supply, Demand or Institutional Factors? 1989-1994</vt:lpstr>
      <vt:lpstr>PowerPoint Presentation</vt:lpstr>
      <vt:lpstr>PowerPoint Presentation</vt:lpstr>
      <vt:lpstr>Supply, Demand or Institutional Factors? 1996-2010</vt:lpstr>
      <vt:lpstr>PowerPoint Presentation</vt:lpstr>
      <vt:lpstr>PowerPoint Presentation</vt:lpstr>
      <vt:lpstr>Characteristics Vs. Returns: Decomposition of Differences in the Distribution of Earnings: 1996 and 2010</vt:lpstr>
      <vt:lpstr>Characteristics Vs. Returns: 1996-2010:</vt:lpstr>
      <vt:lpstr>Characteristics Vs. Returns: 1996-2010:</vt:lpstr>
      <vt:lpstr>Have declining relative returns reached a turning point?</vt:lpstr>
      <vt:lpstr>Summing-up</vt:lpstr>
      <vt:lpstr>Summing-up</vt:lpstr>
      <vt:lpstr>Summing-up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and Decline of Inequality in Mexico</dc:title>
  <dc:creator>noralustig</dc:creator>
  <cp:lastModifiedBy>Samantha Greenspun</cp:lastModifiedBy>
  <cp:revision>9</cp:revision>
  <dcterms:created xsi:type="dcterms:W3CDTF">2011-08-30T20:36:05Z</dcterms:created>
  <dcterms:modified xsi:type="dcterms:W3CDTF">2011-09-13T21:28:15Z</dcterms:modified>
</cp:coreProperties>
</file>