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56" r:id="rId2"/>
    <p:sldId id="383" r:id="rId3"/>
    <p:sldId id="365" r:id="rId4"/>
    <p:sldId id="366" r:id="rId5"/>
    <p:sldId id="381" r:id="rId6"/>
    <p:sldId id="264" r:id="rId7"/>
    <p:sldId id="278" r:id="rId8"/>
    <p:sldId id="266" r:id="rId9"/>
    <p:sldId id="433" r:id="rId10"/>
    <p:sldId id="372" r:id="rId11"/>
    <p:sldId id="293" r:id="rId12"/>
    <p:sldId id="388" r:id="rId13"/>
    <p:sldId id="441" r:id="rId14"/>
    <p:sldId id="378" r:id="rId15"/>
    <p:sldId id="434" r:id="rId16"/>
    <p:sldId id="440" r:id="rId17"/>
    <p:sldId id="442" r:id="rId18"/>
    <p:sldId id="371" r:id="rId19"/>
    <p:sldId id="390" r:id="rId20"/>
    <p:sldId id="262" r:id="rId21"/>
    <p:sldId id="391" r:id="rId22"/>
    <p:sldId id="392" r:id="rId23"/>
    <p:sldId id="393" r:id="rId24"/>
    <p:sldId id="431" r:id="rId25"/>
    <p:sldId id="398" r:id="rId26"/>
    <p:sldId id="438" r:id="rId27"/>
    <p:sldId id="399" r:id="rId28"/>
    <p:sldId id="400" r:id="rId29"/>
    <p:sldId id="439" r:id="rId30"/>
    <p:sldId id="401" r:id="rId31"/>
    <p:sldId id="402" r:id="rId32"/>
    <p:sldId id="403" r:id="rId33"/>
    <p:sldId id="404" r:id="rId34"/>
    <p:sldId id="405" r:id="rId35"/>
    <p:sldId id="406" r:id="rId36"/>
    <p:sldId id="455" r:id="rId37"/>
    <p:sldId id="456" r:id="rId38"/>
    <p:sldId id="446" r:id="rId39"/>
    <p:sldId id="408" r:id="rId40"/>
    <p:sldId id="409" r:id="rId41"/>
    <p:sldId id="449" r:id="rId42"/>
    <p:sldId id="450" r:id="rId43"/>
    <p:sldId id="452" r:id="rId44"/>
    <p:sldId id="453" r:id="rId45"/>
    <p:sldId id="451" r:id="rId46"/>
    <p:sldId id="454" r:id="rId47"/>
    <p:sldId id="457" r:id="rId48"/>
    <p:sldId id="465" r:id="rId49"/>
    <p:sldId id="466" r:id="rId50"/>
    <p:sldId id="467" r:id="rId51"/>
    <p:sldId id="447" r:id="rId52"/>
    <p:sldId id="463" r:id="rId53"/>
    <p:sldId id="462" r:id="rId54"/>
    <p:sldId id="460" r:id="rId55"/>
    <p:sldId id="461" r:id="rId56"/>
    <p:sldId id="464" r:id="rId57"/>
    <p:sldId id="468" r:id="rId58"/>
    <p:sldId id="458" r:id="rId59"/>
    <p:sldId id="422" r:id="rId60"/>
    <p:sldId id="423" r:id="rId61"/>
    <p:sldId id="424" r:id="rId62"/>
    <p:sldId id="425" r:id="rId63"/>
    <p:sldId id="420" r:id="rId64"/>
    <p:sldId id="427" r:id="rId65"/>
    <p:sldId id="426" r:id="rId66"/>
    <p:sldId id="436"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noralustig\Documents\PROJECTS\PROJECT%20INEQUALITY%20UNDP\FEDORA\pov&amp;ineqlatam%20july%2009\Tables&amp;Figures_19_JUL_09_from_Fedora.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manualLayout>
          <c:layoutTarget val="inner"/>
          <c:xMode val="edge"/>
          <c:yMode val="edge"/>
          <c:x val="8.750006675725415E-2"/>
          <c:y val="3.7313523480069409E-2"/>
          <c:w val="0.89218818068556249"/>
          <c:h val="0.68408126380126488"/>
        </c:manualLayout>
      </c:layout>
      <c:barChart>
        <c:barDir val="col"/>
        <c:grouping val="clustered"/>
        <c:ser>
          <c:idx val="0"/>
          <c:order val="0"/>
          <c:spPr>
            <a:gradFill rotWithShape="0">
              <a:gsLst>
                <a:gs pos="0">
                  <a:srgbClr val="0000FF"/>
                </a:gs>
                <a:gs pos="50000">
                  <a:srgbClr val="00CCFF"/>
                </a:gs>
                <a:gs pos="100000">
                  <a:srgbClr val="0000FF"/>
                </a:gs>
              </a:gsLst>
              <a:lin ang="0" scaled="1"/>
            </a:gradFill>
            <a:ln w="12700">
              <a:solidFill>
                <a:srgbClr val="000000"/>
              </a:solidFill>
              <a:prstDash val="solid"/>
            </a:ln>
          </c:spPr>
          <c:dPt>
            <c:idx val="11"/>
            <c:spPr>
              <a:pattFill prst="dkVert">
                <a:fgClr>
                  <a:srgbClr val="0000FF"/>
                </a:fgClr>
                <a:bgClr>
                  <a:srgbClr val="99CCFF"/>
                </a:bgClr>
              </a:pattFill>
              <a:ln w="12700">
                <a:solidFill>
                  <a:srgbClr val="000000"/>
                </a:solidFill>
                <a:prstDash val="solid"/>
              </a:ln>
            </c:spPr>
          </c:dPt>
          <c:dPt>
            <c:idx val="12"/>
            <c:spPr>
              <a:pattFill prst="dkVert">
                <a:fgClr>
                  <a:srgbClr val="0000FF"/>
                </a:fgClr>
                <a:bgClr>
                  <a:srgbClr val="99CCFF"/>
                </a:bgClr>
              </a:pattFill>
              <a:ln w="12700">
                <a:solidFill>
                  <a:srgbClr val="000000"/>
                </a:solidFill>
                <a:prstDash val="solid"/>
              </a:ln>
            </c:spPr>
          </c:dPt>
          <c:dPt>
            <c:idx val="15"/>
            <c:spPr>
              <a:pattFill prst="dkVert">
                <a:fgClr>
                  <a:srgbClr val="0000FF"/>
                </a:fgClr>
                <a:bgClr>
                  <a:srgbClr val="99CCFF"/>
                </a:bgClr>
              </a:pattFill>
              <a:ln w="12700">
                <a:solidFill>
                  <a:srgbClr val="000000"/>
                </a:solidFill>
                <a:prstDash val="solid"/>
              </a:ln>
            </c:spPr>
          </c:dPt>
          <c:dPt>
            <c:idx val="17"/>
            <c:spPr>
              <a:gradFill rotWithShape="0">
                <a:gsLst>
                  <a:gs pos="0">
                    <a:srgbClr val="808080"/>
                  </a:gs>
                  <a:gs pos="50000">
                    <a:srgbClr val="C0C0C0"/>
                  </a:gs>
                  <a:gs pos="100000">
                    <a:srgbClr val="808080"/>
                  </a:gs>
                </a:gsLst>
                <a:lin ang="0" scaled="1"/>
              </a:gradFill>
              <a:ln w="12700">
                <a:solidFill>
                  <a:srgbClr val="000000"/>
                </a:solidFill>
                <a:prstDash val="solid"/>
              </a:ln>
            </c:spPr>
          </c:dPt>
          <c:dPt>
            <c:idx val="18"/>
            <c:spPr>
              <a:gradFill rotWithShape="0">
                <a:gsLst>
                  <a:gs pos="0">
                    <a:srgbClr val="333333"/>
                  </a:gs>
                  <a:gs pos="50000">
                    <a:srgbClr val="808080"/>
                  </a:gs>
                  <a:gs pos="100000">
                    <a:srgbClr val="333333"/>
                  </a:gs>
                </a:gsLst>
                <a:lin ang="0" scaled="1"/>
              </a:gradFill>
              <a:ln w="12700">
                <a:solidFill>
                  <a:srgbClr val="000000"/>
                </a:solidFill>
                <a:prstDash val="solid"/>
              </a:ln>
            </c:spPr>
          </c:dPt>
          <c:dLbls>
            <c:spPr>
              <a:noFill/>
              <a:ln w="25400">
                <a:noFill/>
              </a:ln>
            </c:spPr>
            <c:txPr>
              <a:bodyPr/>
              <a:lstStyle/>
              <a:p>
                <a:pPr>
                  <a:defRPr sz="800" b="1" i="0" u="none" strike="noStrike" baseline="0">
                    <a:solidFill>
                      <a:srgbClr val="000000"/>
                    </a:solidFill>
                    <a:latin typeface="Arial"/>
                    <a:ea typeface="Arial"/>
                    <a:cs typeface="Arial"/>
                  </a:defRPr>
                </a:pPr>
                <a:endParaRPr lang="en-US"/>
              </a:p>
            </c:txPr>
            <c:showVal val="1"/>
          </c:dLbls>
          <c:cat>
            <c:strRef>
              <c:f>Figure7!$E$7:$E$25</c:f>
              <c:strCache>
                <c:ptCount val="19"/>
                <c:pt idx="0">
                  <c:v>Ecuador</c:v>
                </c:pt>
                <c:pt idx="1">
                  <c:v>Paraguay</c:v>
                </c:pt>
                <c:pt idx="2">
                  <c:v>Brazil</c:v>
                </c:pt>
                <c:pt idx="3">
                  <c:v>Bolivia</c:v>
                </c:pt>
                <c:pt idx="4">
                  <c:v>Chile</c:v>
                </c:pt>
                <c:pt idx="5">
                  <c:v>Dominican Rep.</c:v>
                </c:pt>
                <c:pt idx="6">
                  <c:v>Mexico</c:v>
                </c:pt>
                <c:pt idx="7">
                  <c:v>Peru</c:v>
                </c:pt>
                <c:pt idx="8">
                  <c:v>El Salvador</c:v>
                </c:pt>
                <c:pt idx="9">
                  <c:v>Argentina</c:v>
                </c:pt>
                <c:pt idx="10">
                  <c:v>Panama</c:v>
                </c:pt>
                <c:pt idx="11">
                  <c:v>Venezuela</c:v>
                </c:pt>
                <c:pt idx="12">
                  <c:v>Guatemala </c:v>
                </c:pt>
                <c:pt idx="13">
                  <c:v>Uruguay</c:v>
                </c:pt>
                <c:pt idx="14">
                  <c:v>Costa Rica</c:v>
                </c:pt>
                <c:pt idx="15">
                  <c:v>Nicaragua</c:v>
                </c:pt>
                <c:pt idx="16">
                  <c:v>Honduras </c:v>
                </c:pt>
                <c:pt idx="17">
                  <c:v>Total 12 countries</c:v>
                </c:pt>
                <c:pt idx="18">
                  <c:v>Total 17 countries</c:v>
                </c:pt>
              </c:strCache>
            </c:strRef>
          </c:cat>
          <c:val>
            <c:numRef>
              <c:f>Figure7!$F$7:$F$25</c:f>
              <c:numCache>
                <c:formatCode>0.0</c:formatCode>
                <c:ptCount val="19"/>
                <c:pt idx="0">
                  <c:v>-3.0526045058646467</c:v>
                </c:pt>
                <c:pt idx="1">
                  <c:v>-1.378058951176879</c:v>
                </c:pt>
                <c:pt idx="2">
                  <c:v>-1.1189497201622181</c:v>
                </c:pt>
                <c:pt idx="3">
                  <c:v>-1.0448755458758041</c:v>
                </c:pt>
                <c:pt idx="4">
                  <c:v>-1.0219670527537557</c:v>
                </c:pt>
                <c:pt idx="5">
                  <c:v>-0.98501483768549236</c:v>
                </c:pt>
                <c:pt idx="6">
                  <c:v>-0.9394372628833445</c:v>
                </c:pt>
                <c:pt idx="7">
                  <c:v>-0.87687160959772192</c:v>
                </c:pt>
                <c:pt idx="8">
                  <c:v>-0.85686304810978464</c:v>
                </c:pt>
                <c:pt idx="9">
                  <c:v>-0.72993051021247546</c:v>
                </c:pt>
                <c:pt idx="10">
                  <c:v>-0.56396923581365377</c:v>
                </c:pt>
                <c:pt idx="11">
                  <c:v>-0.23643650156643051</c:v>
                </c:pt>
                <c:pt idx="12">
                  <c:v>5.0271319179637786E-2</c:v>
                </c:pt>
                <c:pt idx="13">
                  <c:v>0.91510694249314473</c:v>
                </c:pt>
                <c:pt idx="14">
                  <c:v>0.97595866321278224</c:v>
                </c:pt>
                <c:pt idx="15">
                  <c:v>1.0198039639469145</c:v>
                </c:pt>
                <c:pt idx="16">
                  <c:v>2.1694978798126292</c:v>
                </c:pt>
                <c:pt idx="17">
                  <c:v>-1.0670815651418537</c:v>
                </c:pt>
                <c:pt idx="18">
                  <c:v>-0.45143176547394631</c:v>
                </c:pt>
              </c:numCache>
            </c:numRef>
          </c:val>
        </c:ser>
        <c:axId val="96574464"/>
        <c:axId val="96576256"/>
      </c:barChart>
      <c:catAx>
        <c:axId val="96574464"/>
        <c:scaling>
          <c:orientation val="minMax"/>
        </c:scaling>
        <c:axPos val="b"/>
        <c:numFmt formatCode="General" sourceLinked="1"/>
        <c:tickLblPos val="low"/>
        <c:spPr>
          <a:ln w="3175">
            <a:solidFill>
              <a:srgbClr val="000000"/>
            </a:solidFill>
            <a:prstDash val="solid"/>
          </a:ln>
        </c:spPr>
        <c:txPr>
          <a:bodyPr rot="-5400000" vert="horz"/>
          <a:lstStyle/>
          <a:p>
            <a:pPr>
              <a:defRPr sz="850" b="1" i="0" u="none" strike="noStrike" baseline="0">
                <a:solidFill>
                  <a:srgbClr val="000000"/>
                </a:solidFill>
                <a:latin typeface="Arial"/>
                <a:ea typeface="Arial"/>
                <a:cs typeface="Arial"/>
              </a:defRPr>
            </a:pPr>
            <a:endParaRPr lang="en-US"/>
          </a:p>
        </c:txPr>
        <c:crossAx val="96576256"/>
        <c:crosses val="autoZero"/>
        <c:auto val="1"/>
        <c:lblAlgn val="ctr"/>
        <c:lblOffset val="100"/>
        <c:tickLblSkip val="1"/>
        <c:tickMarkSkip val="1"/>
      </c:catAx>
      <c:valAx>
        <c:axId val="96576256"/>
        <c:scaling>
          <c:orientation val="minMax"/>
          <c:max val="4"/>
          <c:min val="-4"/>
        </c:scaling>
        <c:axPos val="l"/>
        <c:majorGridlines>
          <c:spPr>
            <a:ln w="3175">
              <a:solidFill>
                <a:srgbClr val="C0C0C0"/>
              </a:solidFill>
              <a:prstDash val="sysDash"/>
            </a:ln>
          </c:spPr>
        </c:majorGridlines>
        <c:title>
          <c:tx>
            <c:rich>
              <a:bodyPr/>
              <a:lstStyle/>
              <a:p>
                <a:pPr>
                  <a:defRPr sz="925" b="1" i="0" u="none" strike="noStrike" baseline="0">
                    <a:solidFill>
                      <a:srgbClr val="000000"/>
                    </a:solidFill>
                    <a:latin typeface="Arial"/>
                    <a:ea typeface="Arial"/>
                    <a:cs typeface="Arial"/>
                  </a:defRPr>
                </a:pPr>
                <a:r>
                  <a:rPr lang="en-US"/>
                  <a:t>Annual percentage change in Gini (in %)</a:t>
                </a:r>
              </a:p>
            </c:rich>
          </c:tx>
          <c:layout>
            <c:manualLayout>
              <c:xMode val="edge"/>
              <c:yMode val="edge"/>
              <c:x val="7.8125059604690263E-3"/>
              <c:y val="9.7015161048179727E-2"/>
            </c:manualLayout>
          </c:layout>
          <c:spPr>
            <a:noFill/>
            <a:ln w="25400">
              <a:noFill/>
            </a:ln>
          </c:spPr>
        </c:title>
        <c:numFmt formatCode="0.0" sourceLinked="1"/>
        <c:tickLblPos val="nextTo"/>
        <c:spPr>
          <a:ln w="3175">
            <a:solidFill>
              <a:srgbClr val="000000"/>
            </a:solidFill>
            <a:prstDash val="solid"/>
          </a:ln>
        </c:spPr>
        <c:txPr>
          <a:bodyPr rot="0" vert="horz"/>
          <a:lstStyle/>
          <a:p>
            <a:pPr>
              <a:defRPr sz="850" b="1" i="0" u="none" strike="noStrike" baseline="0">
                <a:solidFill>
                  <a:srgbClr val="000000"/>
                </a:solidFill>
                <a:latin typeface="Arial"/>
                <a:ea typeface="Arial"/>
                <a:cs typeface="Arial"/>
              </a:defRPr>
            </a:pPr>
            <a:endParaRPr lang="en-US"/>
          </a:p>
        </c:txPr>
        <c:crossAx val="96574464"/>
        <c:crosses val="autoZero"/>
        <c:crossBetween val="between"/>
      </c:valAx>
      <c:spPr>
        <a:noFill/>
        <a:ln w="12700">
          <a:solidFill>
            <a:srgbClr val="000000"/>
          </a:solidFill>
          <a:prstDash val="solid"/>
        </a:ln>
      </c:spPr>
    </c:plotArea>
    <c:plotVisOnly val="1"/>
    <c:dispBlanksAs val="gap"/>
  </c:chart>
  <c:spPr>
    <a:solidFill>
      <a:srgbClr val="FFFFFF"/>
    </a:solidFill>
    <a:ln w="3175">
      <a:solidFill>
        <a:srgbClr val="969696"/>
      </a:solidFill>
      <a:prstDash val="solid"/>
    </a:ln>
  </c:spPr>
  <c:txPr>
    <a:bodyPr/>
    <a:lstStyle/>
    <a:p>
      <a:pPr>
        <a:defRPr sz="1025" b="0" i="0" u="none" strike="noStrike" baseline="0">
          <a:solidFill>
            <a:srgbClr val="000000"/>
          </a:solidFill>
          <a:latin typeface="Arial"/>
          <a:ea typeface="Arial"/>
          <a:cs typeface="Arial"/>
        </a:defRPr>
      </a:pPr>
      <a:endParaRPr lang="en-US"/>
    </a:p>
  </c:txPr>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54F656-CAE6-4D3B-B389-135EDAF1C4BE}" type="datetimeFigureOut">
              <a:rPr lang="en-US" smtClean="0"/>
              <a:pPr/>
              <a:t>11/18/2010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D9D480-0DAC-4FF8-8C89-62E356B0733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D9D480-0DAC-4FF8-8C89-62E356B0733F}" type="slidenum">
              <a:rPr lang="en-US" smtClean="0"/>
              <a:pPr/>
              <a:t>63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6D7D04-8D36-4FDE-801E-85E4C3A753C8}" type="datetime1">
              <a:rPr lang="en-US" smtClean="0"/>
              <a:pPr/>
              <a:t>11/18/2010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A4457-FDB1-4F8C-86F4-C158D079D01D}" type="slidenum">
              <a:rPr lang="en-US" smtClean="0"/>
              <a:pPr/>
              <a:t>‹#›</a:t>
            </a:fld>
            <a:endParaRPr 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485B48-80FA-4889-97D6-BCBEBE0D3A40}" type="datetime1">
              <a:rPr lang="en-US" smtClean="0"/>
              <a:pPr/>
              <a:t>11/18/2010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A4457-FDB1-4F8C-86F4-C158D079D01D}" type="slidenum">
              <a:rPr lang="en-US" smtClean="0"/>
              <a:pPr/>
              <a:t>‹#›</a:t>
            </a:fld>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96A7A8-3E8A-4E49-AD9F-C8FB969A83F5}" type="datetime1">
              <a:rPr lang="en-US" smtClean="0"/>
              <a:pPr/>
              <a:t>11/18/2010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A4457-FDB1-4F8C-86F4-C158D079D01D}" type="slidenum">
              <a:rPr lang="en-US" smtClean="0"/>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E7D51A-84AD-4F79-8730-9F748739925A}" type="datetime1">
              <a:rPr lang="en-US" smtClean="0"/>
              <a:pPr/>
              <a:t>11/18/2010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A4457-FDB1-4F8C-86F4-C158D079D01D}" type="slidenum">
              <a:rPr lang="en-US" smtClean="0"/>
              <a:pPr/>
              <a:t>‹#›</a:t>
            </a:fld>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DBA0AE-49A6-479A-8127-E8AC2B74F4D8}" type="datetime1">
              <a:rPr lang="en-US" smtClean="0"/>
              <a:pPr/>
              <a:t>11/18/2010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A4457-FDB1-4F8C-86F4-C158D079D01D}" type="slidenum">
              <a:rPr lang="en-US" smtClean="0"/>
              <a:pPr/>
              <a:t>‹#›</a:t>
            </a:fld>
            <a:endParaRPr lang="en-US"/>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953CDD-D3AB-4BEB-AEF0-4B3A5105E153}" type="datetime1">
              <a:rPr lang="en-US" smtClean="0"/>
              <a:pPr/>
              <a:t>11/18/2010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4A4457-FDB1-4F8C-86F4-C158D079D01D}" type="slidenum">
              <a:rPr lang="en-US" smtClean="0"/>
              <a:pPr/>
              <a:t>‹#›</a:t>
            </a:fld>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D14156-481C-4A80-99C2-D5462C2CAE27}" type="datetime1">
              <a:rPr lang="en-US" smtClean="0"/>
              <a:pPr/>
              <a:t>11/18/2010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4A4457-FDB1-4F8C-86F4-C158D079D01D}" type="slidenum">
              <a:rPr lang="en-US" smtClean="0"/>
              <a:pPr/>
              <a:t>‹#›</a:t>
            </a:fld>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69396C-6FE6-4D7A-A3FC-75BC81D0B4B4}" type="datetime1">
              <a:rPr lang="en-US" smtClean="0"/>
              <a:pPr/>
              <a:t>11/18/2010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4A4457-FDB1-4F8C-86F4-C158D079D01D}" type="slidenum">
              <a:rPr lang="en-US" smtClean="0"/>
              <a:pPr/>
              <a:t>‹#›</a:t>
            </a:fld>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4B47D-C73E-41D4-93A0-8567521AE7B8}" type="datetime1">
              <a:rPr lang="en-US" smtClean="0"/>
              <a:pPr/>
              <a:t>11/18/2010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4A4457-FDB1-4F8C-86F4-C158D079D01D}" type="slidenum">
              <a:rPr lang="en-US" smtClean="0"/>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B245E0-CE2A-4A8C-BB73-0979201F8B71}" type="datetime1">
              <a:rPr lang="en-US" smtClean="0"/>
              <a:pPr/>
              <a:t>11/18/2010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4A4457-FDB1-4F8C-86F4-C158D079D01D}" type="slidenum">
              <a:rPr lang="en-US" smtClean="0"/>
              <a:pPr/>
              <a:t>‹#›</a:t>
            </a:fld>
            <a:endParaRPr 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04EDB4-480A-4057-AB84-6DD75022BA1F}" type="datetime1">
              <a:rPr lang="en-US" smtClean="0"/>
              <a:pPr/>
              <a:t>11/18/2010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4A4457-FDB1-4F8C-86F4-C158D079D01D}" type="slidenum">
              <a:rPr lang="en-US" smtClean="0"/>
              <a:pPr/>
              <a:t>‹#›</a:t>
            </a:fld>
            <a:endParaRPr 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3E95D8-D110-4DD5-9983-47F6D6835B69}" type="datetime1">
              <a:rPr lang="en-US" smtClean="0"/>
              <a:pPr/>
              <a:t>11/18/2010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A4457-FDB1-4F8C-86F4-C158D079D01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www.eva.dk/Publications.aspx?M=Shop&amp;PID=1027&amp;ProductID=22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2914651"/>
          </a:xfrm>
          <a:solidFill>
            <a:schemeClr val="accent5">
              <a:lumMod val="20000"/>
              <a:lumOff val="80000"/>
            </a:schemeClr>
          </a:solidFill>
          <a:ln>
            <a:solidFill>
              <a:schemeClr val="accent1">
                <a:lumMod val="60000"/>
                <a:lumOff val="40000"/>
              </a:schemeClr>
            </a:solidFill>
          </a:ln>
        </p:spPr>
        <p:txBody>
          <a:bodyPr>
            <a:normAutofit fontScale="90000"/>
          </a:bodyPr>
          <a:lstStyle/>
          <a:p>
            <a:r>
              <a:rPr lang="en-US" b="1" dirty="0" smtClean="0"/>
              <a:t>Commitment to Equity (CEQ):</a:t>
            </a:r>
            <a:br>
              <a:rPr lang="en-US" b="1" dirty="0" smtClean="0"/>
            </a:br>
            <a:r>
              <a:rPr lang="en-US" b="1" dirty="0" smtClean="0"/>
              <a:t>A Diagnostic Tool of Latin American Governments’ Fiscal Policy</a:t>
            </a:r>
            <a:br>
              <a:rPr lang="en-US" b="1" dirty="0" smtClean="0"/>
            </a:br>
            <a:endParaRPr lang="en-US" b="1" dirty="0"/>
          </a:p>
        </p:txBody>
      </p:sp>
      <p:sp>
        <p:nvSpPr>
          <p:cNvPr id="3" name="Subtitle 2"/>
          <p:cNvSpPr>
            <a:spLocks noGrp="1"/>
          </p:cNvSpPr>
          <p:nvPr>
            <p:ph type="subTitle" idx="1"/>
          </p:nvPr>
        </p:nvSpPr>
        <p:spPr>
          <a:xfrm>
            <a:off x="1371600" y="4038600"/>
            <a:ext cx="6400800" cy="1981200"/>
          </a:xfrm>
        </p:spPr>
        <p:txBody>
          <a:bodyPr>
            <a:normAutofit fontScale="70000" lnSpcReduction="20000"/>
          </a:bodyPr>
          <a:lstStyle/>
          <a:p>
            <a:r>
              <a:rPr lang="en-US" b="1" dirty="0" smtClean="0"/>
              <a:t>Nora </a:t>
            </a:r>
            <a:r>
              <a:rPr lang="en-US" b="1" dirty="0" err="1" smtClean="0"/>
              <a:t>Lustig</a:t>
            </a:r>
            <a:endParaRPr lang="en-US" b="1" dirty="0" smtClean="0"/>
          </a:p>
          <a:p>
            <a:r>
              <a:rPr lang="en-US" b="1" dirty="0" smtClean="0"/>
              <a:t>Samuel Z. Stone Professor of Latin American Economics</a:t>
            </a:r>
          </a:p>
          <a:p>
            <a:r>
              <a:rPr lang="en-US" b="1" dirty="0" smtClean="0"/>
              <a:t>Tulane University </a:t>
            </a:r>
          </a:p>
          <a:p>
            <a:r>
              <a:rPr lang="en-US" b="1" dirty="0" smtClean="0"/>
              <a:t>LACEA-NIP</a:t>
            </a:r>
          </a:p>
          <a:p>
            <a:r>
              <a:rPr lang="en-US" b="1" dirty="0" smtClean="0"/>
              <a:t>Medellin, November 10, 2010</a:t>
            </a:r>
            <a:endParaRPr lang="en-US" b="1"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1</a:t>
            </a:fld>
            <a:endParaRPr lang="en-US"/>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fontScale="90000"/>
          </a:bodyPr>
          <a:lstStyle/>
          <a:p>
            <a:r>
              <a:rPr lang="en-US" sz="3600" dirty="0" smtClean="0"/>
              <a:t/>
            </a:r>
            <a:br>
              <a:rPr lang="en-US" sz="3600" dirty="0" smtClean="0"/>
            </a:br>
            <a:r>
              <a:rPr lang="en-US" sz="3600" b="1" dirty="0" smtClean="0"/>
              <a:t>Fiscal Policy: Limited Use of Redistributive Power</a:t>
            </a:r>
            <a:r>
              <a:rPr lang="en-US" dirty="0" smtClean="0"/>
              <a:t/>
            </a:r>
            <a:br>
              <a:rPr lang="en-US" dirty="0" smtClean="0"/>
            </a:b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r>
              <a:rPr lang="en-US" dirty="0" err="1" smtClean="0"/>
              <a:t>Gini</a:t>
            </a:r>
            <a:r>
              <a:rPr lang="en-US" dirty="0" smtClean="0"/>
              <a:t> before </a:t>
            </a:r>
            <a:r>
              <a:rPr lang="en-US" dirty="0"/>
              <a:t>direct taxes and monetary </a:t>
            </a:r>
            <a:r>
              <a:rPr lang="en-US" dirty="0" smtClean="0"/>
              <a:t>transfers </a:t>
            </a:r>
            <a:r>
              <a:rPr lang="en-US" dirty="0"/>
              <a:t>is 13 percent </a:t>
            </a:r>
            <a:r>
              <a:rPr lang="en-US" dirty="0" smtClean="0"/>
              <a:t>higher in LA </a:t>
            </a:r>
            <a:r>
              <a:rPr lang="en-US" dirty="0"/>
              <a:t>than the European average while disposable income </a:t>
            </a:r>
            <a:r>
              <a:rPr lang="en-US" dirty="0" smtClean="0"/>
              <a:t> (after taxes &amp; transfers) </a:t>
            </a:r>
            <a:r>
              <a:rPr lang="en-US" dirty="0" err="1" smtClean="0"/>
              <a:t>Gini</a:t>
            </a:r>
            <a:r>
              <a:rPr lang="en-US" dirty="0" smtClean="0"/>
              <a:t> </a:t>
            </a:r>
            <a:r>
              <a:rPr lang="en-US" dirty="0"/>
              <a:t>is 60 percent </a:t>
            </a:r>
            <a:r>
              <a:rPr lang="en-US" dirty="0" smtClean="0"/>
              <a:t>higher in LA than Europe</a:t>
            </a:r>
          </a:p>
          <a:p>
            <a:r>
              <a:rPr lang="en-US" dirty="0" smtClean="0"/>
              <a:t>Caveats: </a:t>
            </a:r>
          </a:p>
          <a:p>
            <a:pPr lvl="1"/>
            <a:r>
              <a:rPr lang="en-US" dirty="0" smtClean="0"/>
              <a:t>estimates assume away behavioral responses (in Europe, pensions are a large portion of transfers)</a:t>
            </a:r>
          </a:p>
          <a:p>
            <a:pPr lvl="1"/>
            <a:r>
              <a:rPr lang="en-US" dirty="0" smtClean="0"/>
              <a:t>Include only monetary transfers which are a relatively small share of transfers in LA</a:t>
            </a:r>
          </a:p>
          <a:p>
            <a:pPr lvl="1"/>
            <a:r>
              <a:rPr lang="en-US" dirty="0" smtClean="0"/>
              <a:t>However, adding </a:t>
            </a:r>
            <a:r>
              <a:rPr lang="en-US" dirty="0"/>
              <a:t>in-kind transfers (spending on education and health), the redistributive </a:t>
            </a:r>
            <a:r>
              <a:rPr lang="en-US" dirty="0" smtClean="0"/>
              <a:t>impact for LA increases </a:t>
            </a:r>
            <a:r>
              <a:rPr lang="en-US" dirty="0"/>
              <a:t>but still </a:t>
            </a:r>
            <a:r>
              <a:rPr lang="en-US" dirty="0" smtClean="0"/>
              <a:t>limited; incidence </a:t>
            </a:r>
            <a:r>
              <a:rPr lang="en-US" dirty="0"/>
              <a:t>analysis finds a fairly flat distribution of social spending across income quintiles in Latin </a:t>
            </a:r>
            <a:r>
              <a:rPr lang="en-US" dirty="0" smtClean="0"/>
              <a:t>America</a:t>
            </a:r>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10</a:t>
            </a:fld>
            <a:endParaRPr lang="en-US"/>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a:solidFill>
            <a:schemeClr val="accent5">
              <a:lumMod val="20000"/>
              <a:lumOff val="80000"/>
            </a:schemeClr>
          </a:solidFill>
        </p:spPr>
        <p:txBody>
          <a:bodyPr>
            <a:normAutofit fontScale="90000"/>
          </a:bodyPr>
          <a:lstStyle/>
          <a:p>
            <a:r>
              <a:rPr lang="en-US" dirty="0" smtClean="0"/>
              <a:t> </a:t>
            </a:r>
            <a:br>
              <a:rPr lang="en-US" dirty="0" smtClean="0"/>
            </a:br>
            <a:r>
              <a:rPr lang="en-US" b="1" dirty="0" smtClean="0"/>
              <a:t>What is </a:t>
            </a:r>
            <a:r>
              <a:rPr lang="en-US" b="1" dirty="0" smtClean="0"/>
              <a:t>Commitment to Equity instrument (</a:t>
            </a:r>
            <a:r>
              <a:rPr lang="en-US" b="1" dirty="0" smtClean="0"/>
              <a:t>CEQ)?</a:t>
            </a:r>
            <a:r>
              <a:rPr lang="en-US" dirty="0" smtClean="0"/>
              <a:t/>
            </a:r>
            <a:br>
              <a:rPr lang="en-US" dirty="0" smtClean="0"/>
            </a:br>
            <a:endParaRPr lang="en-US" dirty="0"/>
          </a:p>
        </p:txBody>
      </p:sp>
      <p:sp>
        <p:nvSpPr>
          <p:cNvPr id="3" name="Content Placeholder 2"/>
          <p:cNvSpPr>
            <a:spLocks noGrp="1"/>
          </p:cNvSpPr>
          <p:nvPr>
            <p:ph idx="1"/>
          </p:nvPr>
        </p:nvSpPr>
        <p:spPr>
          <a:xfrm>
            <a:off x="457200" y="1676400"/>
            <a:ext cx="8229600" cy="5181600"/>
          </a:xfrm>
        </p:spPr>
        <p:txBody>
          <a:bodyPr>
            <a:normAutofit fontScale="77500" lnSpcReduction="20000"/>
          </a:bodyPr>
          <a:lstStyle/>
          <a:p>
            <a:pPr>
              <a:buNone/>
            </a:pPr>
            <a:endParaRPr lang="en-US" i="1" dirty="0" smtClean="0"/>
          </a:p>
          <a:p>
            <a:r>
              <a:rPr lang="en-US" i="1" dirty="0" smtClean="0"/>
              <a:t>CEQ </a:t>
            </a:r>
            <a:r>
              <a:rPr lang="en-US" dirty="0" smtClean="0"/>
              <a:t>is a diagnostic tool to quantify and evaluate how aligned </a:t>
            </a:r>
            <a:r>
              <a:rPr lang="en-US" b="1" dirty="0" smtClean="0"/>
              <a:t>fiscal policies</a:t>
            </a:r>
            <a:r>
              <a:rPr lang="en-US" dirty="0" smtClean="0"/>
              <a:t> are with two principal policy objectives:</a:t>
            </a:r>
          </a:p>
          <a:p>
            <a:endParaRPr lang="en-US" dirty="0" smtClean="0"/>
          </a:p>
          <a:p>
            <a:pPr lvl="1"/>
            <a:r>
              <a:rPr lang="en-US" b="1" dirty="0" smtClean="0"/>
              <a:t>supporting a minimum living standard and</a:t>
            </a:r>
          </a:p>
          <a:p>
            <a:pPr lvl="1"/>
            <a:r>
              <a:rPr lang="en-US" b="1" dirty="0" smtClean="0"/>
              <a:t>reducing income inequality</a:t>
            </a:r>
          </a:p>
          <a:p>
            <a:endParaRPr lang="en-US" b="1" dirty="0" smtClean="0"/>
          </a:p>
          <a:p>
            <a:r>
              <a:rPr lang="en-US" dirty="0" smtClean="0"/>
              <a:t>In ways that are broadly consistent with macroeconomic and microeconomic efficiency </a:t>
            </a:r>
          </a:p>
          <a:p>
            <a:pPr>
              <a:buNone/>
            </a:pPr>
            <a:endParaRPr lang="en-US" b="1" dirty="0" smtClean="0"/>
          </a:p>
          <a:p>
            <a:pPr>
              <a:buNone/>
            </a:pPr>
            <a:endParaRPr lang="en-US" b="1" dirty="0" smtClean="0"/>
          </a:p>
          <a:p>
            <a:pPr lvl="1">
              <a:buNone/>
            </a:pPr>
            <a:endParaRPr lang="en-US" b="1" dirty="0" smtClean="0"/>
          </a:p>
          <a:p>
            <a:pPr lvl="1">
              <a:buNone/>
            </a:pPr>
            <a:r>
              <a:rPr lang="en-US" dirty="0" smtClean="0"/>
              <a:t>Carr (2004) </a:t>
            </a:r>
            <a:endParaRPr lang="en-US" i="1" dirty="0" smtClean="0"/>
          </a:p>
        </p:txBody>
      </p:sp>
      <p:sp>
        <p:nvSpPr>
          <p:cNvPr id="4" name="Slide Number Placeholder 3"/>
          <p:cNvSpPr>
            <a:spLocks noGrp="1"/>
          </p:cNvSpPr>
          <p:nvPr>
            <p:ph type="sldNum" sz="quarter" idx="12"/>
          </p:nvPr>
        </p:nvSpPr>
        <p:spPr/>
        <p:txBody>
          <a:bodyPr/>
          <a:lstStyle/>
          <a:p>
            <a:fld id="{D44A4457-FDB1-4F8C-86F4-C158D079D01D}" type="slidenum">
              <a:rPr lang="en-US" smtClean="0"/>
              <a:pPr/>
              <a:t>11</a:t>
            </a:fld>
            <a:endParaRPr lang="en-US"/>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rtlCol="0">
            <a:normAutofit fontScale="90000"/>
          </a:bodyPr>
          <a:lstStyle/>
          <a:p>
            <a:pPr fontAlgn="auto">
              <a:spcAft>
                <a:spcPts val="0"/>
              </a:spcAft>
              <a:defRPr/>
            </a:pPr>
            <a:r>
              <a:rPr lang="en-US" b="1" dirty="0" smtClean="0">
                <a:ea typeface="+mj-ea"/>
                <a:cs typeface="+mj-cs"/>
              </a:rPr>
              <a:t>The Redistributive Power of the State: Three Main Mechanisms</a:t>
            </a:r>
            <a:endParaRPr lang="en-US" b="1" dirty="0">
              <a:ea typeface="+mj-ea"/>
              <a:cs typeface="+mj-cs"/>
            </a:endParaRPr>
          </a:p>
        </p:txBody>
      </p:sp>
      <p:sp>
        <p:nvSpPr>
          <p:cNvPr id="4" name="Slide Number Placeholder 3"/>
          <p:cNvSpPr>
            <a:spLocks noGrp="1"/>
          </p:cNvSpPr>
          <p:nvPr>
            <p:ph type="sldNum" sz="quarter" idx="12"/>
          </p:nvPr>
        </p:nvSpPr>
        <p:spPr/>
        <p:txBody>
          <a:bodyPr/>
          <a:lstStyle/>
          <a:p>
            <a:pPr>
              <a:defRPr/>
            </a:pPr>
            <a:fld id="{BF4985B4-E804-423D-81B8-CCDC24B050E3}" type="slidenum">
              <a:rPr lang="en-US"/>
              <a:pPr>
                <a:defRPr/>
              </a:pPr>
              <a:t>12</a:t>
            </a:fld>
            <a:endParaRPr lang="en-US"/>
          </a:p>
        </p:txBody>
      </p:sp>
      <p:pic>
        <p:nvPicPr>
          <p:cNvPr id="40963" name="Picture 2"/>
          <p:cNvPicPr>
            <a:picLocks noGrp="1" noChangeAspect="1" noChangeArrowheads="1"/>
          </p:cNvPicPr>
          <p:nvPr>
            <p:ph idx="1"/>
          </p:nvPr>
        </p:nvPicPr>
        <p:blipFill>
          <a:blip r:embed="rId2" cstate="print"/>
          <a:srcRect/>
          <a:stretch>
            <a:fillRect/>
          </a:stretch>
        </p:blipFill>
        <p:spPr>
          <a:xfrm>
            <a:off x="609600" y="1600200"/>
            <a:ext cx="7870825" cy="4876800"/>
          </a:xfrm>
        </p:spPr>
      </p:pic>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r>
              <a:rPr lang="en-US" b="1" dirty="0" smtClean="0"/>
              <a:t>CEQ’s Key questions</a:t>
            </a:r>
            <a:endParaRPr lang="en-US" b="1"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t>Do governments collect and allocate sufficient resources to substantially reduce poverty and human capital gaps and protect the poor from income fluctuations? </a:t>
            </a:r>
          </a:p>
          <a:p>
            <a:r>
              <a:rPr lang="en-US" dirty="0" smtClean="0"/>
              <a:t>Do taxes and public spending patterns reduce inequality and by how much? </a:t>
            </a:r>
          </a:p>
          <a:p>
            <a:r>
              <a:rPr lang="en-US" dirty="0" smtClean="0"/>
              <a:t>Are policies efficient and can spending be maintained? </a:t>
            </a:r>
          </a:p>
          <a:p>
            <a:r>
              <a:rPr lang="en-US" dirty="0" smtClean="0"/>
              <a:t>Is information to monitor outcomes readily available and reliable, and are independent evaluations carried out? </a:t>
            </a:r>
          </a:p>
          <a:p>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13</a:t>
            </a:fld>
            <a:endParaRPr lang="en-US"/>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r>
              <a:rPr lang="en-US" b="1" dirty="0" smtClean="0"/>
              <a:t>Policy Instruments Covered</a:t>
            </a:r>
            <a:endParaRPr lang="en-US" b="1" dirty="0"/>
          </a:p>
        </p:txBody>
      </p:sp>
      <p:sp>
        <p:nvSpPr>
          <p:cNvPr id="3" name="Content Placeholder 2"/>
          <p:cNvSpPr>
            <a:spLocks noGrp="1"/>
          </p:cNvSpPr>
          <p:nvPr>
            <p:ph idx="1"/>
          </p:nvPr>
        </p:nvSpPr>
        <p:spPr>
          <a:xfrm>
            <a:off x="457200" y="1600200"/>
            <a:ext cx="8229600" cy="5029200"/>
          </a:xfrm>
        </p:spPr>
        <p:txBody>
          <a:bodyPr>
            <a:normAutofit fontScale="85000" lnSpcReduction="10000"/>
          </a:bodyPr>
          <a:lstStyle/>
          <a:p>
            <a:r>
              <a:rPr lang="en-US" dirty="0" smtClean="0"/>
              <a:t>Monetary transfers </a:t>
            </a:r>
          </a:p>
          <a:p>
            <a:r>
              <a:rPr lang="en-US" dirty="0" smtClean="0"/>
              <a:t>Subsidies to consumption goods and (some) inputs </a:t>
            </a:r>
          </a:p>
          <a:p>
            <a:r>
              <a:rPr lang="en-US" dirty="0" smtClean="0"/>
              <a:t>In-kind transfers through the fully or partially subsidized provision of goods and services particularly in the area of education, health and basic infrastructure</a:t>
            </a:r>
          </a:p>
          <a:p>
            <a:r>
              <a:rPr lang="en-US" dirty="0" smtClean="0"/>
              <a:t>Taxes on income, consumption and assets (including tax expenditures) </a:t>
            </a:r>
          </a:p>
          <a:p>
            <a:r>
              <a:rPr lang="en-US" dirty="0" smtClean="0"/>
              <a:t>Co-payments and users’ fees</a:t>
            </a:r>
          </a:p>
          <a:p>
            <a:pPr>
              <a:buNone/>
            </a:pPr>
            <a:r>
              <a:rPr lang="en-US" dirty="0" smtClean="0"/>
              <a:t>Note: in the cases of education and health, includes public investment but the rest of PI is not included in the analysis</a:t>
            </a:r>
          </a:p>
          <a:p>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14</a:t>
            </a:fld>
            <a:endParaRPr lang="en-US"/>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a:solidFill>
            <a:schemeClr val="accent5">
              <a:lumMod val="20000"/>
              <a:lumOff val="80000"/>
            </a:schemeClr>
          </a:solidFill>
        </p:spPr>
        <p:txBody>
          <a:bodyPr>
            <a:normAutofit fontScale="90000"/>
          </a:bodyPr>
          <a:lstStyle/>
          <a:p>
            <a:r>
              <a:rPr lang="en-US" dirty="0" smtClean="0"/>
              <a:t> </a:t>
            </a:r>
            <a:br>
              <a:rPr lang="en-US" dirty="0" smtClean="0"/>
            </a:br>
            <a:r>
              <a:rPr lang="en-US" b="1" dirty="0" smtClean="0"/>
              <a:t> </a:t>
            </a:r>
            <a:br>
              <a:rPr lang="en-US" b="1" dirty="0" smtClean="0"/>
            </a:br>
            <a:r>
              <a:rPr lang="en-US" b="1" dirty="0" smtClean="0"/>
              <a:t>Characteristics of CEQ</a:t>
            </a:r>
            <a:br>
              <a:rPr lang="en-US" b="1" dirty="0" smtClean="0"/>
            </a:br>
            <a:r>
              <a:rPr lang="en-US" b="1" dirty="0" smtClean="0"/>
              <a:t> </a:t>
            </a:r>
            <a:br>
              <a:rPr lang="en-US" b="1" dirty="0" smtClean="0"/>
            </a:br>
            <a:endParaRPr lang="en-US" b="1" dirty="0"/>
          </a:p>
        </p:txBody>
      </p:sp>
      <p:sp>
        <p:nvSpPr>
          <p:cNvPr id="3" name="Content Placeholder 2"/>
          <p:cNvSpPr>
            <a:spLocks noGrp="1"/>
          </p:cNvSpPr>
          <p:nvPr>
            <p:ph idx="1"/>
          </p:nvPr>
        </p:nvSpPr>
        <p:spPr>
          <a:xfrm>
            <a:off x="457200" y="1371600"/>
            <a:ext cx="8229600" cy="5486400"/>
          </a:xfrm>
        </p:spPr>
        <p:txBody>
          <a:bodyPr>
            <a:normAutofit fontScale="85000" lnSpcReduction="10000"/>
          </a:bodyPr>
          <a:lstStyle/>
          <a:p>
            <a:r>
              <a:rPr lang="en-US" dirty="0" smtClean="0"/>
              <a:t>Focuses on government </a:t>
            </a:r>
            <a:r>
              <a:rPr lang="en-US" b="1" dirty="0" smtClean="0"/>
              <a:t>efforts</a:t>
            </a:r>
            <a:r>
              <a:rPr lang="en-US" dirty="0" smtClean="0"/>
              <a:t> rather than outcomes </a:t>
            </a:r>
          </a:p>
          <a:p>
            <a:pPr lvl="1"/>
            <a:r>
              <a:rPr lang="en-US" dirty="0" smtClean="0"/>
              <a:t>Different from/complement to HDI , MDG Monitoring Reports and Equality of Opportunity Index at WB, for example</a:t>
            </a:r>
          </a:p>
          <a:p>
            <a:r>
              <a:rPr lang="en-US" dirty="0" smtClean="0"/>
              <a:t>Based on </a:t>
            </a:r>
            <a:r>
              <a:rPr lang="en-US" b="1" dirty="0" smtClean="0"/>
              <a:t>“hard” data </a:t>
            </a:r>
            <a:r>
              <a:rPr lang="en-US" dirty="0" smtClean="0"/>
              <a:t>and not perceptions</a:t>
            </a:r>
          </a:p>
          <a:p>
            <a:pPr lvl="1"/>
            <a:r>
              <a:rPr lang="en-US" dirty="0" smtClean="0"/>
              <a:t>Different from, for ex., Transparency’s Corruption Index</a:t>
            </a:r>
          </a:p>
          <a:p>
            <a:r>
              <a:rPr lang="en-US" dirty="0" smtClean="0"/>
              <a:t>Relies  significantly on </a:t>
            </a:r>
            <a:r>
              <a:rPr lang="en-US" b="1" dirty="0" smtClean="0"/>
              <a:t>primary sources </a:t>
            </a:r>
            <a:r>
              <a:rPr lang="en-US" dirty="0" smtClean="0"/>
              <a:t>of information and research</a:t>
            </a:r>
          </a:p>
          <a:p>
            <a:pPr lvl="1"/>
            <a:r>
              <a:rPr lang="en-US" dirty="0" smtClean="0"/>
              <a:t>Different from PREAL’s Education Report Card (uses mainly secondary sources)</a:t>
            </a:r>
          </a:p>
          <a:p>
            <a:r>
              <a:rPr lang="en-US" dirty="0" smtClean="0"/>
              <a:t>CEQ more </a:t>
            </a:r>
            <a:r>
              <a:rPr lang="en-US" b="1" dirty="0" smtClean="0"/>
              <a:t>analytical</a:t>
            </a:r>
            <a:r>
              <a:rPr lang="en-US" dirty="0" smtClean="0"/>
              <a:t> than other exercises (e.g., Pew’s GPP). More similar to public expenditure reviews, incidence analysis, or Jeff </a:t>
            </a:r>
            <a:r>
              <a:rPr lang="en-US" dirty="0" err="1" smtClean="0"/>
              <a:t>Sach’s</a:t>
            </a:r>
            <a:r>
              <a:rPr lang="en-US" dirty="0" smtClean="0"/>
              <a:t> needs assessments</a:t>
            </a:r>
          </a:p>
          <a:p>
            <a:pPr lvl="1"/>
            <a:endParaRPr lang="en-US" dirty="0" smtClean="0"/>
          </a:p>
          <a:p>
            <a:endParaRPr lang="en-US" dirty="0"/>
          </a:p>
          <a:p>
            <a:endParaRPr lang="en-US" dirty="0"/>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r>
              <a:rPr lang="en-US" b="1" dirty="0" smtClean="0"/>
              <a:t> Limitations of CEQ</a:t>
            </a:r>
            <a:endParaRPr lang="en-US" b="1" dirty="0"/>
          </a:p>
        </p:txBody>
      </p:sp>
      <p:sp>
        <p:nvSpPr>
          <p:cNvPr id="3" name="Content Placeholder 2"/>
          <p:cNvSpPr>
            <a:spLocks noGrp="1"/>
          </p:cNvSpPr>
          <p:nvPr>
            <p:ph idx="1"/>
          </p:nvPr>
        </p:nvSpPr>
        <p:spPr>
          <a:xfrm>
            <a:off x="152400" y="1600200"/>
            <a:ext cx="8763000" cy="5257800"/>
          </a:xfrm>
        </p:spPr>
        <p:txBody>
          <a:bodyPr>
            <a:normAutofit fontScale="85000" lnSpcReduction="20000"/>
          </a:bodyPr>
          <a:lstStyle/>
          <a:p>
            <a:r>
              <a:rPr lang="en-US" dirty="0" smtClean="0"/>
              <a:t>CEQ is not design to give rigorous answers to the following questions:</a:t>
            </a:r>
          </a:p>
          <a:p>
            <a:pPr lvl="1"/>
            <a:r>
              <a:rPr lang="en-US" dirty="0" smtClean="0"/>
              <a:t>Which allocation of public spending is optimal (spending on education </a:t>
            </a:r>
            <a:r>
              <a:rPr lang="en-US" dirty="0" err="1" smtClean="0"/>
              <a:t>vs</a:t>
            </a:r>
            <a:r>
              <a:rPr lang="en-US" dirty="0" smtClean="0"/>
              <a:t> pensions, health, monetary transfers, basic infrastructure, etc.)?</a:t>
            </a:r>
          </a:p>
          <a:p>
            <a:pPr lvl="1"/>
            <a:r>
              <a:rPr lang="en-US" dirty="0" smtClean="0"/>
              <a:t>Which allocation of public education within broad sectors is optimal (e.g., primary vs. secondary education)?</a:t>
            </a:r>
          </a:p>
          <a:p>
            <a:r>
              <a:rPr lang="en-US" dirty="0" smtClean="0"/>
              <a:t>It uses ‘static’ incidence analysis; it does not include behavioral responses or general equilibrium  or dynamic effects</a:t>
            </a:r>
          </a:p>
          <a:p>
            <a:pPr>
              <a:buNone/>
            </a:pPr>
            <a:r>
              <a:rPr lang="en-US" dirty="0" smtClean="0"/>
              <a:t>CEQ’s purpose:</a:t>
            </a:r>
          </a:p>
          <a:p>
            <a:r>
              <a:rPr lang="en-US" dirty="0" smtClean="0"/>
              <a:t>With a combination of quantitative and qualitative indicators, CEQ assesses  the direct impact of government’s revenue and expenditure policies on poverty and inequality</a:t>
            </a:r>
          </a:p>
          <a:p>
            <a:endParaRPr lang="en-US" dirty="0" smtClean="0"/>
          </a:p>
        </p:txBody>
      </p:sp>
      <p:sp>
        <p:nvSpPr>
          <p:cNvPr id="4" name="Slide Number Placeholder 3"/>
          <p:cNvSpPr>
            <a:spLocks noGrp="1"/>
          </p:cNvSpPr>
          <p:nvPr>
            <p:ph type="sldNum" sz="quarter" idx="12"/>
          </p:nvPr>
        </p:nvSpPr>
        <p:spPr/>
        <p:txBody>
          <a:bodyPr/>
          <a:lstStyle/>
          <a:p>
            <a:fld id="{D44A4457-FDB1-4F8C-86F4-C158D079D01D}" type="slidenum">
              <a:rPr lang="en-US" smtClean="0"/>
              <a:pPr/>
              <a:t>16</a:t>
            </a:fld>
            <a:endParaRPr lang="en-US"/>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rtlCol="0">
            <a:normAutofit/>
          </a:bodyPr>
          <a:lstStyle/>
          <a:p>
            <a:pPr fontAlgn="auto">
              <a:spcAft>
                <a:spcPts val="0"/>
              </a:spcAft>
              <a:defRPr/>
            </a:pPr>
            <a:r>
              <a:rPr lang="en-US" dirty="0" smtClean="0">
                <a:ea typeface="+mj-ea"/>
                <a:cs typeface="+mj-cs"/>
              </a:rPr>
              <a:t> </a:t>
            </a:r>
            <a:r>
              <a:rPr lang="en-US" b="1" dirty="0" smtClean="0">
                <a:ea typeface="+mj-ea"/>
                <a:cs typeface="+mj-cs"/>
              </a:rPr>
              <a:t>CEQ: What form does it take?</a:t>
            </a:r>
            <a:endParaRPr lang="en-US" b="1" dirty="0">
              <a:ea typeface="+mj-ea"/>
              <a:cs typeface="+mj-cs"/>
            </a:endParaRPr>
          </a:p>
        </p:txBody>
      </p:sp>
      <p:sp>
        <p:nvSpPr>
          <p:cNvPr id="3" name="Content Placeholder 2"/>
          <p:cNvSpPr>
            <a:spLocks noGrp="1"/>
          </p:cNvSpPr>
          <p:nvPr>
            <p:ph idx="1"/>
          </p:nvPr>
        </p:nvSpPr>
        <p:spPr>
          <a:xfrm>
            <a:off x="457200" y="1600200"/>
            <a:ext cx="8229600" cy="5029200"/>
          </a:xfrm>
        </p:spPr>
        <p:txBody>
          <a:bodyPr rtlCol="0">
            <a:normAutofit fontScale="92500" lnSpcReduction="20000"/>
          </a:bodyPr>
          <a:lstStyle/>
          <a:p>
            <a:pPr fontAlgn="auto">
              <a:spcAft>
                <a:spcPts val="0"/>
              </a:spcAft>
              <a:buFont typeface="Arial" pitchFamily="34" charset="0"/>
              <a:buChar char="•"/>
              <a:defRPr/>
            </a:pPr>
            <a:r>
              <a:rPr lang="en-US" b="1" dirty="0" smtClean="0">
                <a:ea typeface="+mn-ea"/>
                <a:cs typeface="+mn-cs"/>
              </a:rPr>
              <a:t>CEQ </a:t>
            </a:r>
            <a:r>
              <a:rPr lang="en-US" dirty="0" smtClean="0"/>
              <a:t>consists of a series of indicators</a:t>
            </a:r>
            <a:r>
              <a:rPr lang="en-US" dirty="0" smtClean="0">
                <a:ea typeface="+mn-ea"/>
                <a:cs typeface="+mn-cs"/>
              </a:rPr>
              <a:t>  whose theoretical underpinning can be found in:</a:t>
            </a:r>
          </a:p>
          <a:p>
            <a:pPr lvl="1" fontAlgn="auto">
              <a:spcAft>
                <a:spcPts val="0"/>
              </a:spcAft>
              <a:buFont typeface="Arial" pitchFamily="34" charset="0"/>
              <a:buChar char="–"/>
              <a:defRPr/>
            </a:pPr>
            <a:r>
              <a:rPr lang="en-US" dirty="0" smtClean="0">
                <a:ea typeface="+mn-ea"/>
              </a:rPr>
              <a:t> economics of the welfare state  </a:t>
            </a:r>
          </a:p>
          <a:p>
            <a:pPr lvl="1" fontAlgn="auto">
              <a:spcAft>
                <a:spcPts val="0"/>
              </a:spcAft>
              <a:buFont typeface="Arial" pitchFamily="34" charset="0"/>
              <a:buChar char="–"/>
              <a:defRPr/>
            </a:pPr>
            <a:r>
              <a:rPr lang="en-US" dirty="0" smtClean="0">
                <a:ea typeface="+mn-ea"/>
              </a:rPr>
              <a:t>criteria-based approach</a:t>
            </a:r>
          </a:p>
          <a:p>
            <a:pPr fontAlgn="auto">
              <a:spcAft>
                <a:spcPts val="0"/>
              </a:spcAft>
              <a:buFont typeface="Arial" pitchFamily="34" charset="0"/>
              <a:buChar char="•"/>
              <a:defRPr/>
            </a:pPr>
            <a:r>
              <a:rPr lang="en-US" dirty="0" smtClean="0">
                <a:ea typeface="+mn-ea"/>
                <a:cs typeface="+mn-cs"/>
              </a:rPr>
              <a:t>Indicators derived from standard poverty and inequality analysis, fiscal incidence analysis and public finance </a:t>
            </a:r>
          </a:p>
          <a:p>
            <a:pPr fontAlgn="auto">
              <a:spcAft>
                <a:spcPts val="0"/>
              </a:spcAft>
              <a:buFont typeface="Arial" pitchFamily="34" charset="0"/>
              <a:buChar char="•"/>
              <a:defRPr/>
            </a:pPr>
            <a:r>
              <a:rPr lang="en-US" dirty="0" smtClean="0">
                <a:ea typeface="+mn-ea"/>
                <a:cs typeface="+mn-cs"/>
              </a:rPr>
              <a:t>Experimenting with approaches to generate indicators in areas not well developed in the literature (e.g., estimate resources required due close poverty gaps caused by systemic or idiosyncratic shocks)</a:t>
            </a:r>
          </a:p>
          <a:p>
            <a:pPr fontAlgn="auto">
              <a:spcAft>
                <a:spcPts val="0"/>
              </a:spcAft>
              <a:buFont typeface="Arial" pitchFamily="34" charset="0"/>
              <a:buChar char="•"/>
              <a:defRPr/>
            </a:pPr>
            <a:endParaRPr lang="en-US" dirty="0" smtClean="0">
              <a:ea typeface="+mn-ea"/>
              <a:cs typeface="+mn-cs"/>
            </a:endParaRPr>
          </a:p>
        </p:txBody>
      </p:sp>
      <p:sp>
        <p:nvSpPr>
          <p:cNvPr id="4" name="Slide Number Placeholder 3"/>
          <p:cNvSpPr>
            <a:spLocks noGrp="1"/>
          </p:cNvSpPr>
          <p:nvPr>
            <p:ph type="sldNum" sz="quarter" idx="12"/>
          </p:nvPr>
        </p:nvSpPr>
        <p:spPr/>
        <p:txBody>
          <a:bodyPr/>
          <a:lstStyle/>
          <a:p>
            <a:pPr>
              <a:defRPr/>
            </a:pPr>
            <a:fld id="{70185DD3-6918-417F-BA2D-7D944BA1C195}" type="slidenum">
              <a:rPr lang="en-US"/>
              <a:pPr>
                <a:defRPr/>
              </a:pPr>
              <a:t>17</a:t>
            </a:fld>
            <a:endParaRPr lang="en-US"/>
          </a:p>
        </p:txBody>
      </p:sp>
    </p:spTree>
  </p:cSld>
  <p:clrMapOvr>
    <a:masterClrMapping/>
  </p:clrMapOvr>
  <p:transition spd="med">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44A4457-FDB1-4F8C-86F4-C158D079D01D}" type="slidenum">
              <a:rPr lang="en-US" smtClean="0"/>
              <a:pPr/>
              <a:t>18</a:t>
            </a:fld>
            <a:endParaRPr lang="en-US"/>
          </a:p>
        </p:txBody>
      </p:sp>
      <p:pic>
        <p:nvPicPr>
          <p:cNvPr id="165890" name="Picture 2"/>
          <p:cNvPicPr>
            <a:picLocks noChangeAspect="1" noChangeArrowheads="1"/>
          </p:cNvPicPr>
          <p:nvPr/>
        </p:nvPicPr>
        <p:blipFill>
          <a:blip r:embed="rId2" cstate="print"/>
          <a:srcRect/>
          <a:stretch>
            <a:fillRect/>
          </a:stretch>
        </p:blipFill>
        <p:spPr bwMode="auto">
          <a:xfrm>
            <a:off x="152400" y="685800"/>
            <a:ext cx="8822110" cy="5181600"/>
          </a:xfrm>
          <a:prstGeom prst="rect">
            <a:avLst/>
          </a:prstGeom>
          <a:noFill/>
          <a:ln w="9525">
            <a:noFill/>
            <a:miter lim="800000"/>
            <a:headEnd/>
            <a:tailEnd/>
          </a:ln>
          <a:effectLst/>
        </p:spPr>
      </p:pic>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rtlCol="0">
            <a:normAutofit fontScale="90000"/>
          </a:bodyPr>
          <a:lstStyle/>
          <a:p>
            <a:pPr fontAlgn="auto">
              <a:spcAft>
                <a:spcPts val="0"/>
              </a:spcAft>
              <a:defRPr/>
            </a:pPr>
            <a:r>
              <a:rPr lang="en-US" dirty="0" smtClean="0">
                <a:ea typeface="+mj-ea"/>
                <a:cs typeface="+mj-cs"/>
              </a:rPr>
              <a:t>Standards in CEQ: Two Policy Objectives</a:t>
            </a:r>
            <a:endParaRPr lang="en-US" dirty="0">
              <a:ea typeface="+mj-ea"/>
              <a:cs typeface="+mj-cs"/>
            </a:endParaRPr>
          </a:p>
        </p:txBody>
      </p:sp>
      <p:sp>
        <p:nvSpPr>
          <p:cNvPr id="4" name="Slide Number Placeholder 3"/>
          <p:cNvSpPr>
            <a:spLocks noGrp="1"/>
          </p:cNvSpPr>
          <p:nvPr>
            <p:ph type="sldNum" sz="quarter" idx="12"/>
          </p:nvPr>
        </p:nvSpPr>
        <p:spPr/>
        <p:txBody>
          <a:bodyPr/>
          <a:lstStyle/>
          <a:p>
            <a:pPr>
              <a:defRPr/>
            </a:pPr>
            <a:fld id="{CD79EF90-A2D4-4566-BB9A-B6514D78E046}" type="slidenum">
              <a:rPr lang="en-US"/>
              <a:pPr>
                <a:defRPr/>
              </a:pPr>
              <a:t>19</a:t>
            </a:fld>
            <a:endParaRPr lang="en-US"/>
          </a:p>
        </p:txBody>
      </p:sp>
      <p:pic>
        <p:nvPicPr>
          <p:cNvPr id="45059" name="Picture 2"/>
          <p:cNvPicPr>
            <a:picLocks noGrp="1" noChangeAspect="1" noChangeArrowheads="1"/>
          </p:cNvPicPr>
          <p:nvPr>
            <p:ph idx="1"/>
          </p:nvPr>
        </p:nvPicPr>
        <p:blipFill>
          <a:blip r:embed="rId2" cstate="print"/>
          <a:srcRect/>
          <a:stretch>
            <a:fillRect/>
          </a:stretch>
        </p:blipFill>
        <p:spPr>
          <a:xfrm>
            <a:off x="457200" y="1752600"/>
            <a:ext cx="8305800" cy="5105400"/>
          </a:xfrm>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a:solidFill>
            <a:schemeClr val="accent5">
              <a:lumMod val="20000"/>
              <a:lumOff val="80000"/>
            </a:schemeClr>
          </a:solidFill>
          <a:ln>
            <a:solidFill>
              <a:schemeClr val="accent1">
                <a:lumMod val="60000"/>
                <a:lumOff val="40000"/>
              </a:schemeClr>
            </a:solidFill>
          </a:ln>
        </p:spPr>
        <p:txBody>
          <a:bodyPr>
            <a:normAutofit fontScale="90000"/>
          </a:bodyPr>
          <a:lstStyle/>
          <a:p>
            <a:r>
              <a:rPr lang="en-US" b="1" dirty="0" smtClean="0"/>
              <a:t>Outline of Presentation</a:t>
            </a:r>
            <a:r>
              <a:rPr lang="en-US" dirty="0" smtClean="0"/>
              <a:t>	</a:t>
            </a:r>
            <a:endParaRPr lang="en-US" dirty="0"/>
          </a:p>
        </p:txBody>
      </p:sp>
      <p:sp>
        <p:nvSpPr>
          <p:cNvPr id="3" name="Content Placeholder 2"/>
          <p:cNvSpPr>
            <a:spLocks noGrp="1"/>
          </p:cNvSpPr>
          <p:nvPr>
            <p:ph idx="1"/>
          </p:nvPr>
        </p:nvSpPr>
        <p:spPr>
          <a:xfrm>
            <a:off x="457200" y="914400"/>
            <a:ext cx="8229600" cy="5791200"/>
          </a:xfrm>
          <a:ln>
            <a:solidFill>
              <a:schemeClr val="accent1">
                <a:lumMod val="60000"/>
                <a:lumOff val="40000"/>
              </a:schemeClr>
            </a:solidFill>
          </a:ln>
        </p:spPr>
        <p:txBody>
          <a:bodyPr>
            <a:normAutofit fontScale="92500" lnSpcReduction="20000"/>
          </a:bodyPr>
          <a:lstStyle/>
          <a:p>
            <a:pPr marL="514350" indent="-514350">
              <a:buNone/>
            </a:pPr>
            <a:endParaRPr lang="en-US" dirty="0" smtClean="0"/>
          </a:p>
          <a:p>
            <a:pPr marL="514350" indent="-514350">
              <a:buFont typeface="+mj-lt"/>
              <a:buAutoNum type="arabicPeriod"/>
            </a:pPr>
            <a:endParaRPr lang="en-US" dirty="0" smtClean="0"/>
          </a:p>
          <a:p>
            <a:pPr marL="514350" indent="-514350">
              <a:buFont typeface="+mj-lt"/>
              <a:buAutoNum type="arabicPeriod"/>
            </a:pPr>
            <a:r>
              <a:rPr lang="en-US" dirty="0" smtClean="0"/>
              <a:t>Motivation: Inequality, Poverty and Fiscal Policy in LA</a:t>
            </a:r>
          </a:p>
          <a:p>
            <a:pPr marL="514350" indent="-514350">
              <a:buFont typeface="+mj-lt"/>
              <a:buAutoNum type="arabicPeriod"/>
            </a:pPr>
            <a:endParaRPr lang="en-US" dirty="0" smtClean="0"/>
          </a:p>
          <a:p>
            <a:pPr marL="514350" indent="-514350">
              <a:buFont typeface="+mj-lt"/>
              <a:buAutoNum type="arabicPeriod"/>
            </a:pPr>
            <a:r>
              <a:rPr lang="en-US" dirty="0" smtClean="0"/>
              <a:t>Commitment to Equity (CEQ): Description </a:t>
            </a:r>
          </a:p>
          <a:p>
            <a:pPr marL="914400" lvl="1" indent="-514350">
              <a:buNone/>
            </a:pPr>
            <a:r>
              <a:rPr lang="en-US" dirty="0" err="1" smtClean="0"/>
              <a:t>Lustig</a:t>
            </a:r>
            <a:r>
              <a:rPr lang="en-US" dirty="0" smtClean="0"/>
              <a:t> (2010)“Commitment to Equity (CEQ): A Diagnostic and Ranking Tool of Latin American Governments’ Fiscal Policies,” CIPR &amp; Econ Dept/Tulane and Inter-American Dialogue, mimeo. </a:t>
            </a:r>
          </a:p>
          <a:p>
            <a:pPr marL="514350" indent="-514350">
              <a:buFont typeface="+mj-lt"/>
              <a:buAutoNum type="arabicPeriod"/>
            </a:pPr>
            <a:endParaRPr lang="en-US" dirty="0" smtClean="0"/>
          </a:p>
          <a:p>
            <a:pPr marL="514350" indent="-514350">
              <a:buFont typeface="+mj-lt"/>
              <a:buAutoNum type="arabicPeriod"/>
            </a:pPr>
            <a:r>
              <a:rPr lang="en-US" dirty="0" smtClean="0"/>
              <a:t>CEQ: An Application to Peru</a:t>
            </a:r>
          </a:p>
          <a:p>
            <a:pPr>
              <a:buNone/>
            </a:pPr>
            <a:r>
              <a:rPr lang="en-US" dirty="0" smtClean="0"/>
              <a:t> (Miguel Jaramillo, GRADE)</a:t>
            </a:r>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2</a:t>
            </a:fld>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20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2000"/>
                                        <p:tgtEl>
                                          <p:spTgt spid="3">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905000"/>
          </a:xfrm>
          <a:solidFill>
            <a:schemeClr val="accent5">
              <a:lumMod val="20000"/>
              <a:lumOff val="80000"/>
            </a:schemeClr>
          </a:solidFill>
        </p:spPr>
        <p:txBody>
          <a:bodyPr>
            <a:normAutofit fontScale="90000"/>
          </a:bodyPr>
          <a:lstStyle/>
          <a:p>
            <a:r>
              <a:rPr lang="en-US" b="1" dirty="0" smtClean="0"/>
              <a:t>Policy Objective 1: Supporting a minimum living standard  has 4 elements</a:t>
            </a:r>
            <a:endParaRPr lang="en-US" b="1" dirty="0"/>
          </a:p>
        </p:txBody>
      </p:sp>
      <p:sp>
        <p:nvSpPr>
          <p:cNvPr id="3" name="Content Placeholder 2"/>
          <p:cNvSpPr>
            <a:spLocks noGrp="1"/>
          </p:cNvSpPr>
          <p:nvPr>
            <p:ph idx="1"/>
          </p:nvPr>
        </p:nvSpPr>
        <p:spPr>
          <a:xfrm>
            <a:off x="0" y="1905000"/>
            <a:ext cx="9144000" cy="4953000"/>
          </a:xfrm>
        </p:spPr>
        <p:txBody>
          <a:bodyPr>
            <a:normAutofit fontScale="92500" lnSpcReduction="20000"/>
          </a:bodyPr>
          <a:lstStyle/>
          <a:p>
            <a:pPr marL="971550" lvl="1" indent="-514350">
              <a:buFont typeface="+mj-lt"/>
              <a:buAutoNum type="arabicPeriod"/>
            </a:pPr>
            <a:r>
              <a:rPr lang="en-US" dirty="0" smtClean="0"/>
              <a:t> </a:t>
            </a:r>
            <a:r>
              <a:rPr lang="en-US" b="1" i="1" dirty="0"/>
              <a:t>poverty reduction</a:t>
            </a:r>
            <a:r>
              <a:rPr lang="en-US" dirty="0"/>
              <a:t>: </a:t>
            </a:r>
            <a:r>
              <a:rPr lang="en-US" dirty="0" smtClean="0"/>
              <a:t>ensuring </a:t>
            </a:r>
            <a:r>
              <a:rPr lang="en-US" dirty="0"/>
              <a:t>that everyone has a minimum level of </a:t>
            </a:r>
            <a:r>
              <a:rPr lang="en-US" dirty="0" smtClean="0"/>
              <a:t>consumption</a:t>
            </a:r>
          </a:p>
          <a:p>
            <a:pPr marL="971550" lvl="1" indent="-514350">
              <a:buFont typeface="+mj-lt"/>
              <a:buAutoNum type="arabicPeriod"/>
            </a:pPr>
            <a:r>
              <a:rPr lang="en-US" dirty="0" smtClean="0"/>
              <a:t> </a:t>
            </a:r>
            <a:r>
              <a:rPr lang="en-US" b="1" i="1" dirty="0"/>
              <a:t>insurance</a:t>
            </a:r>
            <a:r>
              <a:rPr lang="en-US" dirty="0"/>
              <a:t>: </a:t>
            </a:r>
            <a:r>
              <a:rPr lang="en-US" dirty="0" smtClean="0"/>
              <a:t>preventing </a:t>
            </a:r>
            <a:r>
              <a:rPr lang="en-US" dirty="0"/>
              <a:t>individuals from falling (or falling further) below the minimum level of consumption due to adverse shocks, both idiosyncratic (unemployment, illness, bad harvests, etc.) and systemic (economic crises, natural disasters, spikes in food prices, etc</a:t>
            </a:r>
            <a:r>
              <a:rPr lang="en-US" dirty="0" smtClean="0"/>
              <a:t>.)</a:t>
            </a:r>
          </a:p>
          <a:p>
            <a:pPr marL="971550" lvl="1" indent="-514350">
              <a:buFont typeface="+mj-lt"/>
              <a:buAutoNum type="arabicPeriod"/>
            </a:pPr>
            <a:r>
              <a:rPr lang="en-US" b="1" i="1" dirty="0" smtClean="0"/>
              <a:t>income </a:t>
            </a:r>
            <a:r>
              <a:rPr lang="en-US" b="1" i="1" dirty="0"/>
              <a:t>smoothing</a:t>
            </a:r>
            <a:r>
              <a:rPr lang="en-US" i="1" dirty="0"/>
              <a:t>:</a:t>
            </a:r>
            <a:r>
              <a:rPr lang="en-US" dirty="0"/>
              <a:t> </a:t>
            </a:r>
            <a:r>
              <a:rPr lang="en-US" dirty="0" smtClean="0"/>
              <a:t>ensuring </a:t>
            </a:r>
            <a:r>
              <a:rPr lang="en-US" dirty="0"/>
              <a:t>that a minimum level of consumption is achieved throughout an individual’s life-cycle (maternity/paternity leave and retirement, in </a:t>
            </a:r>
            <a:r>
              <a:rPr lang="en-US" dirty="0" smtClean="0"/>
              <a:t>particular)</a:t>
            </a:r>
          </a:p>
          <a:p>
            <a:pPr marL="971550" lvl="1" indent="-514350">
              <a:buFont typeface="+mj-lt"/>
              <a:buAutoNum type="arabicPeriod"/>
            </a:pPr>
            <a:r>
              <a:rPr lang="en-US" b="1" i="1" dirty="0" smtClean="0"/>
              <a:t>building </a:t>
            </a:r>
            <a:r>
              <a:rPr lang="en-US" b="1" i="1" dirty="0"/>
              <a:t>poor people’s human capital</a:t>
            </a:r>
            <a:r>
              <a:rPr lang="en-US" dirty="0" smtClean="0"/>
              <a:t>: </a:t>
            </a:r>
            <a:r>
              <a:rPr lang="en-US" dirty="0"/>
              <a:t>ensuring that everyone has a minimum level of education and health.</a:t>
            </a:r>
          </a:p>
        </p:txBody>
      </p:sp>
      <p:sp>
        <p:nvSpPr>
          <p:cNvPr id="4" name="Slide Number Placeholder 3"/>
          <p:cNvSpPr>
            <a:spLocks noGrp="1"/>
          </p:cNvSpPr>
          <p:nvPr>
            <p:ph type="sldNum" sz="quarter" idx="12"/>
          </p:nvPr>
        </p:nvSpPr>
        <p:spPr/>
        <p:txBody>
          <a:bodyPr/>
          <a:lstStyle/>
          <a:p>
            <a:fld id="{D44A4457-FDB1-4F8C-86F4-C158D079D01D}" type="slidenum">
              <a:rPr lang="en-US" smtClean="0"/>
              <a:pPr/>
              <a:t>20</a:t>
            </a:fld>
            <a:endParaRPr lang="en-US" dirty="0"/>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rtlCol="0">
            <a:normAutofit/>
          </a:bodyPr>
          <a:lstStyle/>
          <a:p>
            <a:pPr fontAlgn="auto">
              <a:spcAft>
                <a:spcPts val="0"/>
              </a:spcAft>
              <a:defRPr/>
            </a:pPr>
            <a:r>
              <a:rPr lang="en-US" dirty="0" smtClean="0">
                <a:ea typeface="+mj-ea"/>
                <a:cs typeface="+mj-cs"/>
              </a:rPr>
              <a:t>Criteria in CEQ are 4</a:t>
            </a:r>
            <a:endParaRPr lang="en-US" dirty="0">
              <a:ea typeface="+mj-ea"/>
              <a:cs typeface="+mj-cs"/>
            </a:endParaRPr>
          </a:p>
        </p:txBody>
      </p:sp>
      <p:sp>
        <p:nvSpPr>
          <p:cNvPr id="4" name="Slide Number Placeholder 3"/>
          <p:cNvSpPr>
            <a:spLocks noGrp="1"/>
          </p:cNvSpPr>
          <p:nvPr>
            <p:ph type="sldNum" sz="quarter" idx="12"/>
          </p:nvPr>
        </p:nvSpPr>
        <p:spPr/>
        <p:txBody>
          <a:bodyPr/>
          <a:lstStyle/>
          <a:p>
            <a:pPr>
              <a:defRPr/>
            </a:pPr>
            <a:fld id="{BF64653D-C895-4BD3-876C-E0EA194DAC14}" type="slidenum">
              <a:rPr lang="en-US"/>
              <a:pPr>
                <a:defRPr/>
              </a:pPr>
              <a:t>21</a:t>
            </a:fld>
            <a:endParaRPr lang="en-US"/>
          </a:p>
        </p:txBody>
      </p:sp>
      <p:pic>
        <p:nvPicPr>
          <p:cNvPr id="47107" name="Picture 2"/>
          <p:cNvPicPr>
            <a:picLocks noGrp="1" noChangeAspect="1" noChangeArrowheads="1"/>
          </p:cNvPicPr>
          <p:nvPr>
            <p:ph idx="1"/>
          </p:nvPr>
        </p:nvPicPr>
        <p:blipFill>
          <a:blip r:embed="rId2" cstate="print"/>
          <a:srcRect/>
          <a:stretch>
            <a:fillRect/>
          </a:stretch>
        </p:blipFill>
        <p:spPr>
          <a:xfrm>
            <a:off x="533400" y="1676400"/>
            <a:ext cx="8077200" cy="4710113"/>
          </a:xfrm>
        </p:spPr>
      </p:pic>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5">
              <a:lumMod val="20000"/>
              <a:lumOff val="80000"/>
            </a:schemeClr>
          </a:solidFill>
        </p:spPr>
        <p:txBody>
          <a:bodyPr rtlCol="0">
            <a:normAutofit/>
          </a:bodyPr>
          <a:lstStyle/>
          <a:p>
            <a:pPr fontAlgn="auto">
              <a:spcAft>
                <a:spcPts val="0"/>
              </a:spcAft>
              <a:defRPr/>
            </a:pPr>
            <a:r>
              <a:rPr lang="en-US" dirty="0" smtClean="0">
                <a:ea typeface="+mj-ea"/>
                <a:cs typeface="+mj-cs"/>
              </a:rPr>
              <a:t>Indicators for PO 1: Synthesis</a:t>
            </a:r>
            <a:endParaRPr lang="en-US" dirty="0">
              <a:ea typeface="+mj-ea"/>
              <a:cs typeface="+mj-cs"/>
            </a:endParaRPr>
          </a:p>
        </p:txBody>
      </p:sp>
      <p:sp>
        <p:nvSpPr>
          <p:cNvPr id="4" name="Slide Number Placeholder 3"/>
          <p:cNvSpPr>
            <a:spLocks noGrp="1"/>
          </p:cNvSpPr>
          <p:nvPr>
            <p:ph type="sldNum" sz="quarter" idx="12"/>
          </p:nvPr>
        </p:nvSpPr>
        <p:spPr/>
        <p:txBody>
          <a:bodyPr/>
          <a:lstStyle/>
          <a:p>
            <a:pPr>
              <a:defRPr/>
            </a:pPr>
            <a:fld id="{616DA32B-C0F7-46B6-BE49-0CDAC8F4AA2B}" type="slidenum">
              <a:rPr lang="en-US"/>
              <a:pPr>
                <a:defRPr/>
              </a:pPr>
              <a:t>22</a:t>
            </a:fld>
            <a:endParaRPr lang="en-US"/>
          </a:p>
        </p:txBody>
      </p:sp>
      <p:pic>
        <p:nvPicPr>
          <p:cNvPr id="48131" name="Picture 7"/>
          <p:cNvPicPr>
            <a:picLocks noGrp="1" noChangeAspect="1" noChangeArrowheads="1"/>
          </p:cNvPicPr>
          <p:nvPr>
            <p:ph idx="1"/>
          </p:nvPr>
        </p:nvPicPr>
        <p:blipFill>
          <a:blip r:embed="rId2" cstate="print"/>
          <a:srcRect/>
          <a:stretch>
            <a:fillRect/>
          </a:stretch>
        </p:blipFill>
        <p:spPr>
          <a:xfrm>
            <a:off x="152400" y="1143000"/>
            <a:ext cx="8855075" cy="5486400"/>
          </a:xfrm>
        </p:spPr>
      </p:pic>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5">
              <a:lumMod val="20000"/>
              <a:lumOff val="80000"/>
            </a:schemeClr>
          </a:solidFill>
        </p:spPr>
        <p:txBody>
          <a:bodyPr rtlCol="0">
            <a:normAutofit/>
          </a:bodyPr>
          <a:lstStyle/>
          <a:p>
            <a:pPr fontAlgn="auto">
              <a:spcAft>
                <a:spcPts val="0"/>
              </a:spcAft>
              <a:defRPr/>
            </a:pPr>
            <a:r>
              <a:rPr lang="en-US" dirty="0" smtClean="0">
                <a:ea typeface="+mj-ea"/>
                <a:cs typeface="+mj-cs"/>
              </a:rPr>
              <a:t>Indicators for PO 2: Synthesis </a:t>
            </a:r>
            <a:endParaRPr lang="en-US" dirty="0">
              <a:ea typeface="+mj-ea"/>
              <a:cs typeface="+mj-cs"/>
            </a:endParaRPr>
          </a:p>
        </p:txBody>
      </p:sp>
      <p:sp>
        <p:nvSpPr>
          <p:cNvPr id="4" name="Slide Number Placeholder 3"/>
          <p:cNvSpPr>
            <a:spLocks noGrp="1"/>
          </p:cNvSpPr>
          <p:nvPr>
            <p:ph type="sldNum" sz="quarter" idx="12"/>
          </p:nvPr>
        </p:nvSpPr>
        <p:spPr/>
        <p:txBody>
          <a:bodyPr/>
          <a:lstStyle/>
          <a:p>
            <a:pPr>
              <a:defRPr/>
            </a:pPr>
            <a:fld id="{025BC9AF-285E-4202-86EA-CFA6AB150311}" type="slidenum">
              <a:rPr lang="en-US"/>
              <a:pPr>
                <a:defRPr/>
              </a:pPr>
              <a:t>23</a:t>
            </a:fld>
            <a:endParaRPr lang="en-US"/>
          </a:p>
        </p:txBody>
      </p:sp>
      <p:sp>
        <p:nvSpPr>
          <p:cNvPr id="49155" name="Content Placeholder 7"/>
          <p:cNvSpPr>
            <a:spLocks noGrp="1"/>
          </p:cNvSpPr>
          <p:nvPr>
            <p:ph idx="1"/>
          </p:nvPr>
        </p:nvSpPr>
        <p:spPr/>
        <p:txBody>
          <a:bodyPr/>
          <a:lstStyle/>
          <a:p>
            <a:endParaRPr lang="en-US"/>
          </a:p>
        </p:txBody>
      </p:sp>
      <p:pic>
        <p:nvPicPr>
          <p:cNvPr id="49156" name="Picture 2"/>
          <p:cNvPicPr>
            <a:picLocks noChangeAspect="1" noChangeArrowheads="1"/>
          </p:cNvPicPr>
          <p:nvPr/>
        </p:nvPicPr>
        <p:blipFill>
          <a:blip r:embed="rId2" cstate="print"/>
          <a:srcRect/>
          <a:stretch>
            <a:fillRect/>
          </a:stretch>
        </p:blipFill>
        <p:spPr bwMode="auto">
          <a:xfrm>
            <a:off x="228600" y="1295400"/>
            <a:ext cx="8458200" cy="50292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accent5">
              <a:lumMod val="20000"/>
              <a:lumOff val="80000"/>
            </a:schemeClr>
          </a:solidFill>
        </p:spPr>
        <p:txBody>
          <a:bodyPr rtlCol="0">
            <a:normAutofit fontScale="90000"/>
          </a:bodyPr>
          <a:lstStyle/>
          <a:p>
            <a:pPr fontAlgn="auto">
              <a:spcAft>
                <a:spcPts val="0"/>
              </a:spcAft>
              <a:defRPr/>
            </a:pPr>
            <a:r>
              <a:rPr lang="en-US" dirty="0" smtClean="0">
                <a:ea typeface="+mj-ea"/>
                <a:cs typeface="+mj-cs"/>
              </a:rPr>
              <a:t>CEQ Diagnostic: Summing Up</a:t>
            </a:r>
            <a:endParaRPr lang="en-US" dirty="0">
              <a:ea typeface="+mj-ea"/>
              <a:cs typeface="+mj-cs"/>
            </a:endParaRPr>
          </a:p>
        </p:txBody>
      </p:sp>
      <p:sp>
        <p:nvSpPr>
          <p:cNvPr id="3" name="Content Placeholder 2"/>
          <p:cNvSpPr>
            <a:spLocks noGrp="1"/>
          </p:cNvSpPr>
          <p:nvPr>
            <p:ph idx="1"/>
          </p:nvPr>
        </p:nvSpPr>
        <p:spPr>
          <a:xfrm>
            <a:off x="0" y="914400"/>
            <a:ext cx="9144000" cy="5943600"/>
          </a:xfrm>
        </p:spPr>
        <p:txBody>
          <a:bodyPr rtlCol="0">
            <a:normAutofit fontScale="85000" lnSpcReduction="20000"/>
          </a:bodyPr>
          <a:lstStyle/>
          <a:p>
            <a:pPr fontAlgn="auto">
              <a:spcAft>
                <a:spcPts val="0"/>
              </a:spcAft>
              <a:buFont typeface="Arial" pitchFamily="34" charset="0"/>
              <a:buChar char="•"/>
              <a:defRPr/>
            </a:pPr>
            <a:r>
              <a:rPr lang="en-US" b="1" dirty="0" smtClean="0">
                <a:ea typeface="+mn-ea"/>
                <a:cs typeface="+mn-cs"/>
              </a:rPr>
              <a:t>CEQ has </a:t>
            </a:r>
            <a:r>
              <a:rPr lang="en-US" b="1" u="sng" dirty="0" smtClean="0">
                <a:ea typeface="+mn-ea"/>
                <a:cs typeface="+mn-cs"/>
              </a:rPr>
              <a:t>two standards or policy objectives</a:t>
            </a:r>
          </a:p>
          <a:p>
            <a:pPr lvl="1" fontAlgn="auto">
              <a:spcAft>
                <a:spcPts val="0"/>
              </a:spcAft>
              <a:buFont typeface="Arial" pitchFamily="34" charset="0"/>
              <a:buNone/>
              <a:defRPr/>
            </a:pPr>
            <a:r>
              <a:rPr lang="en-US" dirty="0" smtClean="0">
                <a:ea typeface="+mn-ea"/>
              </a:rPr>
              <a:t>1. Supporting a minimum standard of living</a:t>
            </a:r>
          </a:p>
          <a:p>
            <a:pPr lvl="1" fontAlgn="auto">
              <a:spcAft>
                <a:spcPts val="0"/>
              </a:spcAft>
              <a:buFont typeface="Arial" pitchFamily="34" charset="0"/>
              <a:buNone/>
              <a:defRPr/>
            </a:pPr>
            <a:r>
              <a:rPr lang="en-US" dirty="0" smtClean="0">
                <a:ea typeface="+mn-ea"/>
              </a:rPr>
              <a:t>2. Reducing inequality</a:t>
            </a:r>
          </a:p>
          <a:p>
            <a:pPr fontAlgn="auto">
              <a:spcAft>
                <a:spcPts val="0"/>
              </a:spcAft>
              <a:buFont typeface="Arial" pitchFamily="34" charset="0"/>
              <a:buChar char="•"/>
              <a:defRPr/>
            </a:pPr>
            <a:r>
              <a:rPr lang="en-US" b="1" dirty="0" smtClean="0">
                <a:ea typeface="+mn-ea"/>
                <a:cs typeface="+mn-cs"/>
              </a:rPr>
              <a:t>First policy objective has four sub-standards</a:t>
            </a:r>
            <a:r>
              <a:rPr lang="en-US" dirty="0" smtClean="0">
                <a:ea typeface="+mn-ea"/>
                <a:cs typeface="+mn-cs"/>
              </a:rPr>
              <a:t>: everyone has a minimum level of (1) consumption and (2) human capital (3) throughout the life-cycle and (4) in the face of adverse shocks </a:t>
            </a:r>
          </a:p>
          <a:p>
            <a:pPr fontAlgn="auto">
              <a:spcAft>
                <a:spcPts val="0"/>
              </a:spcAft>
              <a:buFont typeface="Arial" pitchFamily="34" charset="0"/>
              <a:buChar char="•"/>
              <a:defRPr/>
            </a:pPr>
            <a:r>
              <a:rPr lang="en-US" b="1" dirty="0" smtClean="0">
                <a:ea typeface="+mn-ea"/>
                <a:cs typeface="+mn-cs"/>
              </a:rPr>
              <a:t>CEQ has </a:t>
            </a:r>
            <a:r>
              <a:rPr lang="en-US" b="1" u="sng" dirty="0" smtClean="0">
                <a:ea typeface="+mn-ea"/>
                <a:cs typeface="+mn-cs"/>
              </a:rPr>
              <a:t>four criteria</a:t>
            </a:r>
            <a:r>
              <a:rPr lang="en-US" dirty="0" smtClean="0">
                <a:ea typeface="+mn-ea"/>
                <a:cs typeface="+mn-cs"/>
              </a:rPr>
              <a:t>: resources, equity, quality &amp; accountability</a:t>
            </a:r>
          </a:p>
          <a:p>
            <a:pPr fontAlgn="auto">
              <a:spcAft>
                <a:spcPts val="0"/>
              </a:spcAft>
              <a:buFont typeface="Arial" pitchFamily="34" charset="0"/>
              <a:buChar char="•"/>
              <a:defRPr/>
            </a:pPr>
            <a:r>
              <a:rPr lang="en-US" b="1" dirty="0" smtClean="0">
                <a:ea typeface="+mn-ea"/>
                <a:cs typeface="+mn-cs"/>
              </a:rPr>
              <a:t>CEQ has </a:t>
            </a:r>
            <a:r>
              <a:rPr lang="en-US" b="1" u="sng" dirty="0" smtClean="0">
                <a:ea typeface="+mn-ea"/>
                <a:cs typeface="+mn-cs"/>
              </a:rPr>
              <a:t>71 indicators</a:t>
            </a:r>
            <a:r>
              <a:rPr lang="en-US" dirty="0" smtClean="0">
                <a:ea typeface="+mn-ea"/>
                <a:cs typeface="+mn-cs"/>
              </a:rPr>
              <a:t>; </a:t>
            </a:r>
            <a:r>
              <a:rPr lang="en-US" u="sng" dirty="0" smtClean="0">
                <a:ea typeface="+mn-ea"/>
                <a:cs typeface="+mn-cs"/>
              </a:rPr>
              <a:t>32 quantitative</a:t>
            </a:r>
            <a:r>
              <a:rPr lang="en-US" dirty="0" smtClean="0">
                <a:ea typeface="+mn-ea"/>
                <a:cs typeface="+mn-cs"/>
              </a:rPr>
              <a:t> (Resources and Equity sections of questionnaire) and </a:t>
            </a:r>
            <a:r>
              <a:rPr lang="en-US" u="sng" dirty="0" smtClean="0">
                <a:ea typeface="+mn-ea"/>
                <a:cs typeface="+mn-cs"/>
              </a:rPr>
              <a:t>39  “qualitative”</a:t>
            </a:r>
            <a:r>
              <a:rPr lang="en-US" dirty="0" smtClean="0">
                <a:ea typeface="+mn-ea"/>
                <a:cs typeface="+mn-cs"/>
              </a:rPr>
              <a:t> (Quality and Accountability sections). </a:t>
            </a:r>
          </a:p>
          <a:p>
            <a:pPr fontAlgn="auto">
              <a:spcAft>
                <a:spcPts val="0"/>
              </a:spcAft>
              <a:buFont typeface="Arial" pitchFamily="34" charset="0"/>
              <a:buChar char="•"/>
              <a:defRPr/>
            </a:pPr>
            <a:r>
              <a:rPr lang="en-US" dirty="0" smtClean="0">
                <a:ea typeface="+mn-ea"/>
                <a:cs typeface="+mn-cs"/>
              </a:rPr>
              <a:t>Thirty one indicators; require poverty, inequality and incidence analysis </a:t>
            </a:r>
          </a:p>
          <a:p>
            <a:pPr fontAlgn="auto">
              <a:spcAft>
                <a:spcPts val="0"/>
              </a:spcAft>
              <a:buFont typeface="Arial" pitchFamily="34" charset="0"/>
              <a:buChar char="•"/>
              <a:defRPr/>
            </a:pPr>
            <a:r>
              <a:rPr lang="en-US" dirty="0" smtClean="0"/>
              <a:t>Data requirements: </a:t>
            </a:r>
            <a:r>
              <a:rPr lang="en-US" dirty="0" smtClean="0">
                <a:ea typeface="+mn-ea"/>
                <a:cs typeface="+mn-cs"/>
              </a:rPr>
              <a:t>household survey (preferably, an income-expenditure survey) and detailed public finance accounts</a:t>
            </a:r>
          </a:p>
          <a:p>
            <a:pPr fontAlgn="auto">
              <a:spcAft>
                <a:spcPts val="0"/>
              </a:spcAft>
              <a:buFont typeface="Arial" pitchFamily="34" charset="0"/>
              <a:buChar char="•"/>
              <a:defRPr/>
            </a:pPr>
            <a:endParaRPr lang="en-US" dirty="0" smtClean="0">
              <a:ea typeface="+mn-ea"/>
              <a:cs typeface="+mn-cs"/>
            </a:endParaRPr>
          </a:p>
          <a:p>
            <a:pPr fontAlgn="auto">
              <a:spcAft>
                <a:spcPts val="0"/>
              </a:spcAft>
              <a:buFont typeface="Arial" pitchFamily="34" charset="0"/>
              <a:buChar char="•"/>
              <a:defRPr/>
            </a:pPr>
            <a:endParaRPr lang="en-US" dirty="0" smtClean="0">
              <a:ea typeface="+mn-ea"/>
              <a:cs typeface="+mn-cs"/>
            </a:endParaRPr>
          </a:p>
          <a:p>
            <a:pPr fontAlgn="auto">
              <a:spcAft>
                <a:spcPts val="0"/>
              </a:spcAft>
              <a:buFont typeface="Arial" pitchFamily="34" charset="0"/>
              <a:buChar char="•"/>
              <a:defRPr/>
            </a:pPr>
            <a:endParaRPr lang="en-US" dirty="0" smtClean="0">
              <a:ea typeface="+mn-ea"/>
              <a:cs typeface="+mn-cs"/>
            </a:endParaRPr>
          </a:p>
        </p:txBody>
      </p:sp>
      <p:sp>
        <p:nvSpPr>
          <p:cNvPr id="4" name="Slide Number Placeholder 3"/>
          <p:cNvSpPr>
            <a:spLocks noGrp="1"/>
          </p:cNvSpPr>
          <p:nvPr>
            <p:ph type="sldNum" sz="quarter" idx="12"/>
          </p:nvPr>
        </p:nvSpPr>
        <p:spPr/>
        <p:txBody>
          <a:bodyPr/>
          <a:lstStyle/>
          <a:p>
            <a:pPr>
              <a:defRPr/>
            </a:pPr>
            <a:fld id="{0B43FF46-E549-4251-B3B8-DEC4F91E7F49}" type="slidenum">
              <a:rPr lang="en-US"/>
              <a:pPr>
                <a:defRPr/>
              </a:pPr>
              <a:t>24</a:t>
            </a:fld>
            <a:endParaRPr lang="en-US"/>
          </a:p>
        </p:txBody>
      </p:sp>
    </p:spTree>
  </p:cSld>
  <p:clrMapOvr>
    <a:masterClrMapping/>
  </p:clrMapOvr>
  <p:transition spd="med">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371601"/>
            <a:ext cx="8305800" cy="2228850"/>
          </a:xfrm>
          <a:solidFill>
            <a:schemeClr val="accent5">
              <a:lumMod val="20000"/>
              <a:lumOff val="80000"/>
            </a:schemeClr>
          </a:solidFill>
        </p:spPr>
        <p:txBody>
          <a:bodyPr rtlCol="0">
            <a:normAutofit fontScale="90000"/>
          </a:bodyPr>
          <a:lstStyle/>
          <a:p>
            <a:pPr fontAlgn="auto">
              <a:spcAft>
                <a:spcPts val="0"/>
              </a:spcAft>
              <a:defRPr/>
            </a:pPr>
            <a:r>
              <a:rPr lang="en-US" dirty="0" smtClean="0">
                <a:ea typeface="+mj-ea"/>
                <a:cs typeface="+mj-cs"/>
              </a:rPr>
              <a:t>Methodology to assess whether </a:t>
            </a:r>
            <a:r>
              <a:rPr lang="en-US" b="1" dirty="0" smtClean="0"/>
              <a:t>R</a:t>
            </a:r>
            <a:r>
              <a:rPr lang="en-US" b="1" dirty="0" smtClean="0">
                <a:ea typeface="+mj-ea"/>
                <a:cs typeface="+mj-cs"/>
              </a:rPr>
              <a:t>esources</a:t>
            </a:r>
            <a:r>
              <a:rPr lang="en-US" dirty="0" smtClean="0">
                <a:ea typeface="+mj-ea"/>
                <a:cs typeface="+mj-cs"/>
              </a:rPr>
              <a:t> are sufficient to support a minimum living standard for all (PO 1) </a:t>
            </a:r>
            <a:endParaRPr lang="en-US" dirty="0">
              <a:ea typeface="+mj-ea"/>
              <a:cs typeface="+mj-cs"/>
            </a:endParaRPr>
          </a:p>
        </p:txBody>
      </p:sp>
      <p:sp>
        <p:nvSpPr>
          <p:cNvPr id="3" name="Subtitle 2"/>
          <p:cNvSpPr>
            <a:spLocks noGrp="1"/>
          </p:cNvSpPr>
          <p:nvPr>
            <p:ph type="subTitle" idx="1"/>
          </p:nvPr>
        </p:nvSpPr>
        <p:spPr/>
        <p:txBody>
          <a:bodyPr rtlCol="0">
            <a:normAutofit fontScale="70000" lnSpcReduction="20000"/>
          </a:bodyPr>
          <a:lstStyle/>
          <a:p>
            <a:pPr algn="just"/>
            <a:r>
              <a:rPr lang="en-US" b="1" dirty="0" smtClean="0"/>
              <a:t>Government makes substantial efforts to support a minimum standard of living and build the human capital of the poor through taxes and transfers</a:t>
            </a:r>
            <a:endParaRPr lang="en-US" dirty="0" smtClean="0"/>
          </a:p>
          <a:p>
            <a:pPr algn="just"/>
            <a:r>
              <a:rPr lang="en-US" b="1" dirty="0" smtClean="0"/>
              <a:t> </a:t>
            </a:r>
            <a:endParaRPr lang="en-US" dirty="0" smtClean="0"/>
          </a:p>
          <a:p>
            <a:pPr algn="just"/>
            <a:r>
              <a:rPr lang="en-US" b="1" dirty="0" smtClean="0"/>
              <a:t>Criteria: resources, equity, quality and accountability</a:t>
            </a:r>
            <a:endParaRPr lang="en-US" dirty="0"/>
          </a:p>
        </p:txBody>
      </p:sp>
      <p:sp>
        <p:nvSpPr>
          <p:cNvPr id="4" name="Slide Number Placeholder 3"/>
          <p:cNvSpPr>
            <a:spLocks noGrp="1"/>
          </p:cNvSpPr>
          <p:nvPr>
            <p:ph type="sldNum" sz="quarter" idx="12"/>
          </p:nvPr>
        </p:nvSpPr>
        <p:spPr/>
        <p:txBody>
          <a:bodyPr/>
          <a:lstStyle/>
          <a:p>
            <a:pPr>
              <a:defRPr/>
            </a:pPr>
            <a:fld id="{8BD1DDE7-BF38-4DF6-878D-992C2390064A}" type="slidenum">
              <a:rPr lang="en-US"/>
              <a:pPr>
                <a:defRPr/>
              </a:pPr>
              <a:t>25</a:t>
            </a:fld>
            <a:endParaRPr lang="en-US"/>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5">
              <a:lumMod val="20000"/>
              <a:lumOff val="80000"/>
            </a:schemeClr>
          </a:solidFill>
        </p:spPr>
        <p:txBody>
          <a:bodyPr rtlCol="0">
            <a:normAutofit fontScale="90000"/>
          </a:bodyPr>
          <a:lstStyle/>
          <a:p>
            <a:pPr fontAlgn="auto">
              <a:spcAft>
                <a:spcPts val="0"/>
              </a:spcAft>
              <a:defRPr/>
            </a:pPr>
            <a:r>
              <a:rPr lang="en-US" dirty="0" smtClean="0">
                <a:ea typeface="+mj-ea"/>
                <a:cs typeface="+mj-cs"/>
              </a:rPr>
              <a:t>Indicators for PO 1: Synthesis (Fig 3)</a:t>
            </a:r>
            <a:endParaRPr lang="en-US" dirty="0">
              <a:ea typeface="+mj-ea"/>
              <a:cs typeface="+mj-cs"/>
            </a:endParaRPr>
          </a:p>
        </p:txBody>
      </p:sp>
      <p:sp>
        <p:nvSpPr>
          <p:cNvPr id="4" name="Slide Number Placeholder 3"/>
          <p:cNvSpPr>
            <a:spLocks noGrp="1"/>
          </p:cNvSpPr>
          <p:nvPr>
            <p:ph type="sldNum" sz="quarter" idx="12"/>
          </p:nvPr>
        </p:nvSpPr>
        <p:spPr/>
        <p:txBody>
          <a:bodyPr/>
          <a:lstStyle/>
          <a:p>
            <a:pPr>
              <a:defRPr/>
            </a:pPr>
            <a:fld id="{616DA32B-C0F7-46B6-BE49-0CDAC8F4AA2B}" type="slidenum">
              <a:rPr lang="en-US"/>
              <a:pPr>
                <a:defRPr/>
              </a:pPr>
              <a:t>26</a:t>
            </a:fld>
            <a:endParaRPr lang="en-US"/>
          </a:p>
        </p:txBody>
      </p:sp>
      <p:pic>
        <p:nvPicPr>
          <p:cNvPr id="48131" name="Picture 7"/>
          <p:cNvPicPr>
            <a:picLocks noGrp="1" noChangeAspect="1" noChangeArrowheads="1"/>
          </p:cNvPicPr>
          <p:nvPr>
            <p:ph idx="1"/>
          </p:nvPr>
        </p:nvPicPr>
        <p:blipFill>
          <a:blip r:embed="rId2" cstate="print"/>
          <a:srcRect/>
          <a:stretch>
            <a:fillRect/>
          </a:stretch>
        </p:blipFill>
        <p:spPr>
          <a:xfrm>
            <a:off x="152400" y="1143000"/>
            <a:ext cx="8855075" cy="5486400"/>
          </a:xfrm>
        </p:spPr>
      </p:pic>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a:solidFill>
            <a:schemeClr val="accent5">
              <a:lumMod val="20000"/>
              <a:lumOff val="80000"/>
            </a:schemeClr>
          </a:solidFill>
        </p:spPr>
        <p:txBody>
          <a:bodyPr rtlCol="0">
            <a:normAutofit fontScale="90000"/>
          </a:bodyPr>
          <a:lstStyle/>
          <a:p>
            <a:pPr fontAlgn="auto">
              <a:spcAft>
                <a:spcPts val="0"/>
              </a:spcAft>
              <a:defRPr/>
            </a:pPr>
            <a:r>
              <a:rPr lang="en-US" b="1" dirty="0" smtClean="0">
                <a:ea typeface="+mj-ea"/>
                <a:cs typeface="+mj-cs"/>
              </a:rPr>
              <a:t>PO 1 – Resources</a:t>
            </a:r>
            <a:br>
              <a:rPr lang="en-US" b="1" dirty="0" smtClean="0">
                <a:ea typeface="+mj-ea"/>
                <a:cs typeface="+mj-cs"/>
              </a:rPr>
            </a:br>
            <a:r>
              <a:rPr lang="en-US" b="1" dirty="0" smtClean="0">
                <a:ea typeface="+mj-ea"/>
                <a:cs typeface="+mj-cs"/>
              </a:rPr>
              <a:t>Question 1: Requirement vs. Government Revenues</a:t>
            </a:r>
            <a:endParaRPr lang="en-US" b="1" dirty="0">
              <a:ea typeface="+mj-ea"/>
              <a:cs typeface="+mj-cs"/>
            </a:endParaRPr>
          </a:p>
        </p:txBody>
      </p:sp>
      <p:sp>
        <p:nvSpPr>
          <p:cNvPr id="4" name="Slide Number Placeholder 3"/>
          <p:cNvSpPr>
            <a:spLocks noGrp="1"/>
          </p:cNvSpPr>
          <p:nvPr>
            <p:ph type="sldNum" sz="quarter" idx="12"/>
          </p:nvPr>
        </p:nvSpPr>
        <p:spPr/>
        <p:txBody>
          <a:bodyPr/>
          <a:lstStyle/>
          <a:p>
            <a:pPr>
              <a:defRPr/>
            </a:pPr>
            <a:fld id="{53C0FA9F-7143-4467-A773-305C15833016}" type="slidenum">
              <a:rPr lang="en-US"/>
              <a:pPr>
                <a:defRPr/>
              </a:pPr>
              <a:t>27</a:t>
            </a:fld>
            <a:endParaRPr lang="en-US"/>
          </a:p>
        </p:txBody>
      </p:sp>
      <p:pic>
        <p:nvPicPr>
          <p:cNvPr id="53251" name="Picture 2"/>
          <p:cNvPicPr>
            <a:picLocks noGrp="1" noChangeAspect="1" noChangeArrowheads="1"/>
          </p:cNvPicPr>
          <p:nvPr>
            <p:ph idx="1"/>
          </p:nvPr>
        </p:nvPicPr>
        <p:blipFill>
          <a:blip r:embed="rId2" cstate="print"/>
          <a:srcRect/>
          <a:stretch>
            <a:fillRect/>
          </a:stretch>
        </p:blipFill>
        <p:spPr>
          <a:xfrm>
            <a:off x="304800" y="2209800"/>
            <a:ext cx="8382000" cy="3733800"/>
          </a:xfrm>
        </p:spPr>
      </p:pic>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a:solidFill>
            <a:schemeClr val="accent5">
              <a:lumMod val="20000"/>
              <a:lumOff val="80000"/>
            </a:schemeClr>
          </a:solidFill>
        </p:spPr>
        <p:txBody>
          <a:bodyPr rtlCol="0">
            <a:normAutofit fontScale="90000"/>
          </a:bodyPr>
          <a:lstStyle/>
          <a:p>
            <a:pPr fontAlgn="auto">
              <a:spcAft>
                <a:spcPts val="0"/>
              </a:spcAft>
              <a:defRPr/>
            </a:pPr>
            <a:r>
              <a:rPr lang="en-US" b="1" dirty="0" smtClean="0">
                <a:ea typeface="+mj-ea"/>
                <a:cs typeface="+mj-cs"/>
              </a:rPr>
              <a:t>PO 1 – Resources</a:t>
            </a:r>
            <a:br>
              <a:rPr lang="en-US" b="1" dirty="0" smtClean="0">
                <a:ea typeface="+mj-ea"/>
                <a:cs typeface="+mj-cs"/>
              </a:rPr>
            </a:br>
            <a:r>
              <a:rPr lang="en-US" b="1" dirty="0" smtClean="0">
                <a:ea typeface="+mj-ea"/>
                <a:cs typeface="+mj-cs"/>
              </a:rPr>
              <a:t>Question 2: Requirements vs. Redistributive Spending</a:t>
            </a:r>
            <a:endParaRPr lang="en-US" b="1" dirty="0">
              <a:ea typeface="+mj-ea"/>
              <a:cs typeface="+mj-cs"/>
            </a:endParaRPr>
          </a:p>
        </p:txBody>
      </p:sp>
      <p:sp>
        <p:nvSpPr>
          <p:cNvPr id="4" name="Slide Number Placeholder 3"/>
          <p:cNvSpPr>
            <a:spLocks noGrp="1"/>
          </p:cNvSpPr>
          <p:nvPr>
            <p:ph type="sldNum" sz="quarter" idx="12"/>
          </p:nvPr>
        </p:nvSpPr>
        <p:spPr/>
        <p:txBody>
          <a:bodyPr/>
          <a:lstStyle/>
          <a:p>
            <a:pPr>
              <a:defRPr/>
            </a:pPr>
            <a:fld id="{422BBE7C-7F40-4350-971D-59B9F4358382}" type="slidenum">
              <a:rPr lang="en-US"/>
              <a:pPr>
                <a:defRPr/>
              </a:pPr>
              <a:t>28</a:t>
            </a:fld>
            <a:endParaRPr lang="en-US"/>
          </a:p>
        </p:txBody>
      </p:sp>
      <p:pic>
        <p:nvPicPr>
          <p:cNvPr id="54275" name="Picture 2"/>
          <p:cNvPicPr>
            <a:picLocks noGrp="1" noChangeAspect="1" noChangeArrowheads="1"/>
          </p:cNvPicPr>
          <p:nvPr>
            <p:ph idx="1"/>
          </p:nvPr>
        </p:nvPicPr>
        <p:blipFill>
          <a:blip r:embed="rId2" cstate="print"/>
          <a:srcRect/>
          <a:stretch>
            <a:fillRect/>
          </a:stretch>
        </p:blipFill>
        <p:spPr>
          <a:xfrm>
            <a:off x="0" y="2057400"/>
            <a:ext cx="8610600" cy="3733800"/>
          </a:xfrm>
        </p:spPr>
      </p:pic>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accent5">
              <a:lumMod val="20000"/>
              <a:lumOff val="80000"/>
            </a:schemeClr>
          </a:solidFill>
        </p:spPr>
        <p:txBody>
          <a:bodyPr rtlCol="0">
            <a:normAutofit fontScale="90000"/>
          </a:bodyPr>
          <a:lstStyle/>
          <a:p>
            <a:pPr fontAlgn="auto">
              <a:spcAft>
                <a:spcPts val="0"/>
              </a:spcAft>
              <a:defRPr/>
            </a:pPr>
            <a:r>
              <a:rPr lang="en-US" b="1" dirty="0" smtClean="0"/>
              <a:t>STEPS</a:t>
            </a:r>
            <a:endParaRPr lang="en-US" b="1" dirty="0">
              <a:ea typeface="+mj-ea"/>
              <a:cs typeface="+mj-cs"/>
            </a:endParaRPr>
          </a:p>
        </p:txBody>
      </p:sp>
      <p:sp>
        <p:nvSpPr>
          <p:cNvPr id="3" name="Content Placeholder 2"/>
          <p:cNvSpPr>
            <a:spLocks noGrp="1"/>
          </p:cNvSpPr>
          <p:nvPr>
            <p:ph idx="1"/>
          </p:nvPr>
        </p:nvSpPr>
        <p:spPr>
          <a:xfrm>
            <a:off x="0" y="914400"/>
            <a:ext cx="8991600" cy="5943600"/>
          </a:xfrm>
        </p:spPr>
        <p:txBody>
          <a:bodyPr rtlCol="0">
            <a:normAutofit lnSpcReduction="10000"/>
          </a:bodyPr>
          <a:lstStyle/>
          <a:p>
            <a:pPr>
              <a:buNone/>
              <a:defRPr/>
            </a:pPr>
            <a:r>
              <a:rPr lang="en-US" dirty="0" smtClean="0">
                <a:ea typeface="+mn-ea"/>
              </a:rPr>
              <a:t>Calculate:</a:t>
            </a:r>
          </a:p>
          <a:p>
            <a:pPr>
              <a:defRPr/>
            </a:pPr>
            <a:r>
              <a:rPr lang="en-US" dirty="0" smtClean="0">
                <a:ea typeface="+mn-ea"/>
              </a:rPr>
              <a:t> Market, disposable, post-fiscal and final income (described below)</a:t>
            </a:r>
          </a:p>
          <a:p>
            <a:pPr lvl="1">
              <a:defRPr/>
            </a:pPr>
            <a:r>
              <a:rPr lang="en-US" dirty="0" smtClean="0">
                <a:ea typeface="+mn-ea"/>
              </a:rPr>
              <a:t>Imputation methods for in-kind income (health and education services provided by government free or quasi free)</a:t>
            </a:r>
          </a:p>
          <a:p>
            <a:pPr lvl="1">
              <a:defRPr/>
            </a:pPr>
            <a:r>
              <a:rPr lang="en-US" dirty="0" smtClean="0">
                <a:ea typeface="+mn-ea"/>
              </a:rPr>
              <a:t>Estimation of impact of indirect taxes (including tax expenditures) and subsidies requires consumption data at the household level</a:t>
            </a:r>
          </a:p>
          <a:p>
            <a:pPr>
              <a:defRPr/>
            </a:pPr>
            <a:r>
              <a:rPr lang="en-US" dirty="0" smtClean="0">
                <a:ea typeface="+mn-ea"/>
              </a:rPr>
              <a:t>Government Revenues and Redistributive Spending</a:t>
            </a:r>
          </a:p>
          <a:p>
            <a:pPr>
              <a:defRPr/>
            </a:pPr>
            <a:r>
              <a:rPr lang="en-US" dirty="0" smtClean="0"/>
              <a:t>P</a:t>
            </a:r>
            <a:r>
              <a:rPr lang="en-US" dirty="0" smtClean="0">
                <a:ea typeface="+mn-ea"/>
              </a:rPr>
              <a:t>overty and human capital gaps; or, more broadly, opportunity gaps (e.g., HK and basic infrastructure)</a:t>
            </a:r>
          </a:p>
          <a:p>
            <a:pPr>
              <a:defRPr/>
            </a:pPr>
            <a:endParaRPr lang="en-US" dirty="0" smtClean="0">
              <a:ea typeface="+mn-ea"/>
            </a:endParaRPr>
          </a:p>
          <a:p>
            <a:pPr fontAlgn="auto">
              <a:spcAft>
                <a:spcPts val="0"/>
              </a:spcAft>
              <a:buFont typeface="Arial" pitchFamily="34" charset="0"/>
              <a:buChar char="•"/>
              <a:defRPr/>
            </a:pPr>
            <a:endParaRPr lang="en-US" dirty="0" smtClean="0">
              <a:ea typeface="+mn-ea"/>
              <a:cs typeface="+mn-cs"/>
            </a:endParaRPr>
          </a:p>
          <a:p>
            <a:pPr fontAlgn="auto">
              <a:spcAft>
                <a:spcPts val="0"/>
              </a:spcAft>
              <a:buFont typeface="Arial" pitchFamily="34" charset="0"/>
              <a:buChar char="•"/>
              <a:defRPr/>
            </a:pPr>
            <a:endParaRPr lang="en-US" dirty="0" smtClean="0">
              <a:ea typeface="+mn-ea"/>
              <a:cs typeface="+mn-cs"/>
            </a:endParaRPr>
          </a:p>
          <a:p>
            <a:pPr fontAlgn="auto">
              <a:spcAft>
                <a:spcPts val="0"/>
              </a:spcAft>
              <a:buFont typeface="Arial" pitchFamily="34" charset="0"/>
              <a:buChar char="•"/>
              <a:defRPr/>
            </a:pPr>
            <a:endParaRPr lang="en-US" dirty="0" smtClean="0">
              <a:ea typeface="+mn-ea"/>
              <a:cs typeface="+mn-cs"/>
            </a:endParaRPr>
          </a:p>
        </p:txBody>
      </p:sp>
      <p:sp>
        <p:nvSpPr>
          <p:cNvPr id="4" name="Slide Number Placeholder 3"/>
          <p:cNvSpPr>
            <a:spLocks noGrp="1"/>
          </p:cNvSpPr>
          <p:nvPr>
            <p:ph type="sldNum" sz="quarter" idx="12"/>
          </p:nvPr>
        </p:nvSpPr>
        <p:spPr/>
        <p:txBody>
          <a:bodyPr/>
          <a:lstStyle/>
          <a:p>
            <a:pPr>
              <a:defRPr/>
            </a:pPr>
            <a:fld id="{A11D986F-D590-46FB-96CE-2B1477725251}" type="slidenum">
              <a:rPr lang="en-US"/>
              <a:pPr>
                <a:defRPr/>
              </a:pPr>
              <a:t>29</a:t>
            </a:fld>
            <a:endParaRPr lang="en-US"/>
          </a:p>
        </p:txBody>
      </p:sp>
    </p:spTree>
  </p:cSld>
  <p:clrMapOvr>
    <a:masterClrMapping/>
  </p:clrMapOvr>
  <p:transition spd="med">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991600" cy="1524000"/>
          </a:xfrm>
          <a:solidFill>
            <a:schemeClr val="accent5">
              <a:lumMod val="20000"/>
              <a:lumOff val="80000"/>
            </a:schemeClr>
          </a:solidFill>
        </p:spPr>
        <p:txBody>
          <a:bodyPr>
            <a:normAutofit fontScale="90000"/>
          </a:bodyPr>
          <a:lstStyle/>
          <a:p>
            <a:r>
              <a:rPr lang="en-US" sz="3100" dirty="0" smtClean="0"/>
              <a:t/>
            </a:r>
            <a:br>
              <a:rPr lang="en-US" sz="3100" dirty="0" smtClean="0"/>
            </a:br>
            <a:r>
              <a:rPr lang="en-US" sz="5300" b="1" dirty="0" smtClean="0"/>
              <a:t>Background: Participating Institutions and Funding</a:t>
            </a:r>
            <a:br>
              <a:rPr lang="en-US" sz="5300" b="1" dirty="0" smtClean="0"/>
            </a:br>
            <a:r>
              <a:rPr lang="en-US" dirty="0" smtClean="0"/>
              <a:t>	</a:t>
            </a:r>
            <a:endParaRPr lang="en-US" dirty="0"/>
          </a:p>
        </p:txBody>
      </p:sp>
      <p:sp>
        <p:nvSpPr>
          <p:cNvPr id="3" name="Content Placeholder 2"/>
          <p:cNvSpPr>
            <a:spLocks noGrp="1"/>
          </p:cNvSpPr>
          <p:nvPr>
            <p:ph idx="1"/>
          </p:nvPr>
        </p:nvSpPr>
        <p:spPr>
          <a:xfrm>
            <a:off x="0" y="1447800"/>
            <a:ext cx="9144000" cy="5410200"/>
          </a:xfrm>
        </p:spPr>
        <p:txBody>
          <a:bodyPr>
            <a:noAutofit/>
          </a:bodyPr>
          <a:lstStyle/>
          <a:p>
            <a:endParaRPr lang="en-US" sz="3600" dirty="0" smtClean="0"/>
          </a:p>
          <a:p>
            <a:r>
              <a:rPr lang="en-US" dirty="0" smtClean="0"/>
              <a:t>Joint project between the Inter-American Dialogue, and Tulane’s Center for Inter-American Policy and Research (CIPR) and Department of Economics</a:t>
            </a:r>
          </a:p>
          <a:p>
            <a:endParaRPr lang="en-US" dirty="0" smtClean="0"/>
          </a:p>
          <a:p>
            <a:r>
              <a:rPr lang="en-US" dirty="0" smtClean="0"/>
              <a:t>CIDA (lead funder), Norwegian Government, UNDP and General Electric Foundation and, since past Summer, CIPR/Tulane</a:t>
            </a:r>
          </a:p>
        </p:txBody>
      </p:sp>
      <p:sp>
        <p:nvSpPr>
          <p:cNvPr id="4" name="Slide Number Placeholder 3"/>
          <p:cNvSpPr>
            <a:spLocks noGrp="1"/>
          </p:cNvSpPr>
          <p:nvPr>
            <p:ph type="sldNum" sz="quarter" idx="12"/>
          </p:nvPr>
        </p:nvSpPr>
        <p:spPr/>
        <p:txBody>
          <a:bodyPr/>
          <a:lstStyle/>
          <a:p>
            <a:fld id="{D44A4457-FDB1-4F8C-86F4-C158D079D01D}" type="slidenum">
              <a:rPr lang="en-US" smtClean="0"/>
              <a:pPr/>
              <a:t>3</a:t>
            </a:fld>
            <a:endParaRPr lang="en-US"/>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rtlCol="0">
            <a:normAutofit/>
          </a:bodyPr>
          <a:lstStyle/>
          <a:p>
            <a:pPr fontAlgn="auto">
              <a:spcAft>
                <a:spcPts val="0"/>
              </a:spcAft>
              <a:defRPr/>
            </a:pPr>
            <a:r>
              <a:rPr lang="en-US" b="1" dirty="0" smtClean="0">
                <a:ea typeface="+mj-ea"/>
                <a:cs typeface="+mj-cs"/>
              </a:rPr>
              <a:t>Definitions</a:t>
            </a:r>
            <a:endParaRPr lang="en-US" b="1" dirty="0">
              <a:ea typeface="+mj-ea"/>
              <a:cs typeface="+mj-cs"/>
            </a:endParaRP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smtClean="0">
                <a:ea typeface="+mn-ea"/>
                <a:cs typeface="+mn-cs"/>
              </a:rPr>
              <a:t>Income: market, disposable, post-fiscal and final</a:t>
            </a:r>
          </a:p>
          <a:p>
            <a:pPr fontAlgn="auto">
              <a:spcAft>
                <a:spcPts val="0"/>
              </a:spcAft>
              <a:buFont typeface="Arial" pitchFamily="34" charset="0"/>
              <a:buNone/>
              <a:defRPr/>
            </a:pPr>
            <a:endParaRPr lang="en-US" dirty="0" smtClean="0">
              <a:ea typeface="+mn-ea"/>
              <a:cs typeface="+mn-cs"/>
            </a:endParaRPr>
          </a:p>
          <a:p>
            <a:pPr fontAlgn="auto">
              <a:spcAft>
                <a:spcPts val="0"/>
              </a:spcAft>
              <a:buFont typeface="Arial" pitchFamily="34" charset="0"/>
              <a:buChar char="•"/>
              <a:defRPr/>
            </a:pPr>
            <a:r>
              <a:rPr lang="en-US" dirty="0" smtClean="0">
                <a:ea typeface="+mn-ea"/>
                <a:cs typeface="+mn-cs"/>
              </a:rPr>
              <a:t>Government revenues</a:t>
            </a:r>
          </a:p>
          <a:p>
            <a:pPr fontAlgn="auto">
              <a:spcAft>
                <a:spcPts val="0"/>
              </a:spcAft>
              <a:buFont typeface="Arial" pitchFamily="34" charset="0"/>
              <a:buChar char="•"/>
              <a:defRPr/>
            </a:pPr>
            <a:endParaRPr lang="en-US" dirty="0" smtClean="0">
              <a:ea typeface="+mn-ea"/>
              <a:cs typeface="+mn-cs"/>
            </a:endParaRPr>
          </a:p>
          <a:p>
            <a:pPr fontAlgn="auto">
              <a:spcAft>
                <a:spcPts val="0"/>
              </a:spcAft>
              <a:buFont typeface="Arial" pitchFamily="34" charset="0"/>
              <a:buChar char="•"/>
              <a:defRPr/>
            </a:pPr>
            <a:r>
              <a:rPr lang="en-US" dirty="0" smtClean="0">
                <a:ea typeface="+mn-ea"/>
                <a:cs typeface="+mn-cs"/>
              </a:rPr>
              <a:t>Redistributive spending</a:t>
            </a:r>
          </a:p>
          <a:p>
            <a:pPr fontAlgn="auto">
              <a:spcAft>
                <a:spcPts val="0"/>
              </a:spcAft>
              <a:buFont typeface="Arial" pitchFamily="34" charset="0"/>
              <a:buChar char="•"/>
              <a:defRPr/>
            </a:pPr>
            <a:endParaRPr lang="en-US" dirty="0" smtClean="0">
              <a:ea typeface="+mn-ea"/>
              <a:cs typeface="+mn-cs"/>
            </a:endParaRPr>
          </a:p>
          <a:p>
            <a:pPr fontAlgn="auto">
              <a:spcAft>
                <a:spcPts val="0"/>
              </a:spcAft>
              <a:buFont typeface="Arial" pitchFamily="34" charset="0"/>
              <a:buChar char="•"/>
              <a:defRPr/>
            </a:pPr>
            <a:r>
              <a:rPr lang="en-US" dirty="0" smtClean="0">
                <a:ea typeface="+mn-ea"/>
                <a:cs typeface="+mn-cs"/>
              </a:rPr>
              <a:t>Poverty and Human Capital Gaps</a:t>
            </a: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fld id="{6FE826F0-9D5E-41A5-8C98-8DFF2637F32A}" type="slidenum">
              <a:rPr lang="en-US"/>
              <a:pPr>
                <a:defRPr/>
              </a:pPr>
              <a:t>30</a:t>
            </a:fld>
            <a:endParaRPr lang="en-US"/>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a:solidFill>
            <a:schemeClr val="accent5">
              <a:lumMod val="20000"/>
              <a:lumOff val="80000"/>
            </a:schemeClr>
          </a:solidFill>
        </p:spPr>
        <p:txBody>
          <a:bodyPr rtlCol="0">
            <a:normAutofit fontScale="90000"/>
          </a:bodyPr>
          <a:lstStyle/>
          <a:p>
            <a:pPr fontAlgn="auto">
              <a:spcAft>
                <a:spcPts val="0"/>
              </a:spcAft>
              <a:defRPr/>
            </a:pPr>
            <a:r>
              <a:rPr lang="en-US" b="1" dirty="0" smtClean="0">
                <a:ea typeface="+mj-ea"/>
                <a:cs typeface="+mj-cs"/>
              </a:rPr>
              <a:t>Definitions of Income: Market, Disposable, Post-Fiscal and Final Income </a:t>
            </a:r>
            <a:r>
              <a:rPr lang="en-US" dirty="0" smtClean="0">
                <a:ea typeface="+mj-ea"/>
                <a:cs typeface="+mj-cs"/>
              </a:rPr>
              <a:t>(</a:t>
            </a:r>
            <a:r>
              <a:rPr lang="en-US" dirty="0" err="1" smtClean="0">
                <a:ea typeface="+mj-ea"/>
                <a:cs typeface="+mj-cs"/>
              </a:rPr>
              <a:t>Lustig</a:t>
            </a:r>
            <a:r>
              <a:rPr lang="en-US" dirty="0" smtClean="0">
                <a:ea typeface="+mj-ea"/>
                <a:cs typeface="+mj-cs"/>
              </a:rPr>
              <a:t>, 2010)</a:t>
            </a:r>
            <a:endParaRPr lang="en-US" dirty="0">
              <a:ea typeface="+mj-ea"/>
              <a:cs typeface="+mj-cs"/>
            </a:endParaRPr>
          </a:p>
        </p:txBody>
      </p:sp>
      <p:sp>
        <p:nvSpPr>
          <p:cNvPr id="4" name="Slide Number Placeholder 3"/>
          <p:cNvSpPr>
            <a:spLocks noGrp="1"/>
          </p:cNvSpPr>
          <p:nvPr>
            <p:ph type="sldNum" sz="quarter" idx="12"/>
          </p:nvPr>
        </p:nvSpPr>
        <p:spPr/>
        <p:txBody>
          <a:bodyPr/>
          <a:lstStyle/>
          <a:p>
            <a:pPr>
              <a:defRPr/>
            </a:pPr>
            <a:fld id="{A21E47E9-87A3-4A83-8135-4B42FCFACCE0}" type="slidenum">
              <a:rPr lang="en-US"/>
              <a:pPr>
                <a:defRPr/>
              </a:pPr>
              <a:t>31</a:t>
            </a:fld>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304800" y="2438400"/>
            <a:ext cx="8229600" cy="4038600"/>
          </a:xfrm>
          <a:prstGeom prst="rect">
            <a:avLst/>
          </a:prstGeom>
          <a:noFill/>
          <a:ln w="9525">
            <a:noFill/>
            <a:miter lim="800000"/>
            <a:headEnd/>
            <a:tailEnd/>
          </a:ln>
          <a:effectLst/>
        </p:spPr>
      </p:pic>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rtlCol="0">
            <a:normAutofit/>
          </a:bodyPr>
          <a:lstStyle/>
          <a:p>
            <a:pPr fontAlgn="auto">
              <a:spcAft>
                <a:spcPts val="0"/>
              </a:spcAft>
              <a:defRPr/>
            </a:pPr>
            <a:r>
              <a:rPr lang="en-US" dirty="0" smtClean="0">
                <a:ea typeface="+mj-ea"/>
                <a:cs typeface="+mj-cs"/>
              </a:rPr>
              <a:t>Definition of Government Revenue</a:t>
            </a:r>
            <a:endParaRPr lang="en-US" dirty="0">
              <a:ea typeface="+mj-ea"/>
              <a:cs typeface="+mj-cs"/>
            </a:endParaRPr>
          </a:p>
        </p:txBody>
      </p:sp>
      <p:sp>
        <p:nvSpPr>
          <p:cNvPr id="57346" name="Content Placeholder 2"/>
          <p:cNvSpPr>
            <a:spLocks noGrp="1"/>
          </p:cNvSpPr>
          <p:nvPr>
            <p:ph idx="1"/>
          </p:nvPr>
        </p:nvSpPr>
        <p:spPr>
          <a:xfrm>
            <a:off x="457200" y="1600200"/>
            <a:ext cx="8229600" cy="4876800"/>
          </a:xfrm>
        </p:spPr>
        <p:txBody>
          <a:bodyPr/>
          <a:lstStyle/>
          <a:p>
            <a:r>
              <a:rPr lang="en-US" dirty="0" smtClean="0"/>
              <a:t>Includes the total budgetary income of the federal government: </a:t>
            </a:r>
          </a:p>
          <a:p>
            <a:pPr lvl="1"/>
            <a:r>
              <a:rPr lang="en-US" dirty="0" smtClean="0"/>
              <a:t>tax and non-tax revenue </a:t>
            </a:r>
          </a:p>
          <a:p>
            <a:pPr lvl="1"/>
            <a:r>
              <a:rPr lang="en-US" dirty="0" smtClean="0"/>
              <a:t>plus income generated by direct budgetary controlled entities or public enterprises</a:t>
            </a:r>
          </a:p>
          <a:p>
            <a:r>
              <a:rPr lang="en-US" dirty="0" smtClean="0"/>
              <a:t>In countries where revenue collected at the provincial or state level is “important,” the total will include the revenues obtained by governments at the </a:t>
            </a:r>
            <a:r>
              <a:rPr lang="en-US" dirty="0" err="1" smtClean="0"/>
              <a:t>subnational</a:t>
            </a:r>
            <a:r>
              <a:rPr lang="en-US" dirty="0" smtClean="0"/>
              <a:t> level  </a:t>
            </a:r>
          </a:p>
          <a:p>
            <a:pPr>
              <a:buFont typeface="Arial" pitchFamily="84" charset="0"/>
              <a:buNone/>
            </a:pPr>
            <a:endParaRPr lang="en-US" dirty="0" smtClean="0"/>
          </a:p>
        </p:txBody>
      </p:sp>
      <p:sp>
        <p:nvSpPr>
          <p:cNvPr id="4" name="Slide Number Placeholder 3"/>
          <p:cNvSpPr>
            <a:spLocks noGrp="1"/>
          </p:cNvSpPr>
          <p:nvPr>
            <p:ph type="sldNum" sz="quarter" idx="12"/>
          </p:nvPr>
        </p:nvSpPr>
        <p:spPr/>
        <p:txBody>
          <a:bodyPr/>
          <a:lstStyle/>
          <a:p>
            <a:pPr>
              <a:defRPr/>
            </a:pPr>
            <a:fld id="{E8C03C71-9496-4A6B-B3AC-C6073DB0F2D7}" type="slidenum">
              <a:rPr lang="en-US"/>
              <a:pPr>
                <a:defRPr/>
              </a:pPr>
              <a:t>32</a:t>
            </a:fld>
            <a:endParaRPr lang="en-US"/>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rtlCol="0">
            <a:normAutofit/>
          </a:bodyPr>
          <a:lstStyle/>
          <a:p>
            <a:pPr fontAlgn="auto">
              <a:spcAft>
                <a:spcPts val="0"/>
              </a:spcAft>
              <a:defRPr/>
            </a:pPr>
            <a:r>
              <a:rPr lang="en-US" dirty="0" smtClean="0">
                <a:ea typeface="+mj-ea"/>
                <a:cs typeface="+mj-cs"/>
              </a:rPr>
              <a:t>Definition: Redistributive Spending </a:t>
            </a:r>
            <a:endParaRPr lang="en-US" dirty="0">
              <a:ea typeface="+mj-ea"/>
              <a:cs typeface="+mj-cs"/>
            </a:endParaRPr>
          </a:p>
        </p:txBody>
      </p:sp>
      <p:sp>
        <p:nvSpPr>
          <p:cNvPr id="3" name="Content Placeholder 2"/>
          <p:cNvSpPr>
            <a:spLocks noGrp="1"/>
          </p:cNvSpPr>
          <p:nvPr>
            <p:ph idx="1"/>
          </p:nvPr>
        </p:nvSpPr>
        <p:spPr>
          <a:xfrm>
            <a:off x="457200" y="1600200"/>
            <a:ext cx="8229600" cy="4953000"/>
          </a:xfrm>
        </p:spPr>
        <p:txBody>
          <a:bodyPr rtlCol="0">
            <a:normAutofit lnSpcReduction="10000"/>
          </a:bodyPr>
          <a:lstStyle/>
          <a:p>
            <a:pPr fontAlgn="auto">
              <a:spcAft>
                <a:spcPts val="0"/>
              </a:spcAft>
              <a:buFont typeface="Arial" pitchFamily="34" charset="0"/>
              <a:buChar char="•"/>
              <a:defRPr/>
            </a:pPr>
            <a:r>
              <a:rPr lang="en-US" dirty="0" smtClean="0">
                <a:ea typeface="+mn-ea"/>
                <a:cs typeface="+mn-cs"/>
              </a:rPr>
              <a:t>Redistributive spending: all monetary transfers, direct and indirect subsidies, and in-kind transfers PLUS consumer  subsidies, some producer subsidies and “social” tax expenditures MINUS non-subsidized </a:t>
            </a:r>
            <a:r>
              <a:rPr lang="en-US" dirty="0">
                <a:ea typeface="+mn-ea"/>
                <a:cs typeface="+mn-cs"/>
              </a:rPr>
              <a:t>portion of social security </a:t>
            </a:r>
            <a:r>
              <a:rPr lang="en-US" dirty="0" smtClean="0">
                <a:ea typeface="+mn-ea"/>
                <a:cs typeface="+mn-cs"/>
              </a:rPr>
              <a:t>pensions</a:t>
            </a:r>
          </a:p>
          <a:p>
            <a:pPr fontAlgn="auto">
              <a:spcAft>
                <a:spcPts val="0"/>
              </a:spcAft>
              <a:buFont typeface="Arial" pitchFamily="34" charset="0"/>
              <a:buChar char="•"/>
              <a:defRPr/>
            </a:pPr>
            <a:r>
              <a:rPr lang="en-US" dirty="0" smtClean="0">
                <a:ea typeface="+mn-ea"/>
                <a:cs typeface="+mn-cs"/>
              </a:rPr>
              <a:t>In countries where spending at the provincial or state (and municipal) level is important, includes redistributive spending by governments at the </a:t>
            </a:r>
            <a:r>
              <a:rPr lang="en-US" dirty="0" err="1" smtClean="0">
                <a:ea typeface="+mn-ea"/>
                <a:cs typeface="+mn-cs"/>
              </a:rPr>
              <a:t>subnational</a:t>
            </a:r>
            <a:r>
              <a:rPr lang="en-US" dirty="0" smtClean="0">
                <a:ea typeface="+mn-ea"/>
                <a:cs typeface="+mn-cs"/>
              </a:rPr>
              <a:t> level</a:t>
            </a: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fld id="{0772C4E7-7040-46D9-AAAE-0D9E567EE707}" type="slidenum">
              <a:rPr lang="en-US"/>
              <a:pPr>
                <a:defRPr/>
              </a:pPr>
              <a:t>33</a:t>
            </a:fld>
            <a:endParaRPr lang="en-US"/>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rtlCol="0">
            <a:normAutofit fontScale="90000"/>
          </a:bodyPr>
          <a:lstStyle/>
          <a:p>
            <a:pPr fontAlgn="auto">
              <a:spcAft>
                <a:spcPts val="0"/>
              </a:spcAft>
              <a:defRPr/>
            </a:pPr>
            <a:r>
              <a:rPr lang="en-US" dirty="0" smtClean="0">
                <a:ea typeface="+mj-ea"/>
                <a:cs typeface="+mj-cs"/>
              </a:rPr>
              <a:t>Important: Redistributive and Social Spending are Different</a:t>
            </a:r>
            <a:endParaRPr lang="en-US" dirty="0">
              <a:ea typeface="+mj-ea"/>
              <a:cs typeface="+mj-cs"/>
            </a:endParaRPr>
          </a:p>
        </p:txBody>
      </p:sp>
      <p:sp>
        <p:nvSpPr>
          <p:cNvPr id="3" name="Content Placeholder 2"/>
          <p:cNvSpPr>
            <a:spLocks noGrp="1"/>
          </p:cNvSpPr>
          <p:nvPr>
            <p:ph idx="1"/>
          </p:nvPr>
        </p:nvSpPr>
        <p:spPr>
          <a:xfrm>
            <a:off x="457200" y="1600200"/>
            <a:ext cx="8229600" cy="4953000"/>
          </a:xfrm>
        </p:spPr>
        <p:txBody>
          <a:bodyPr rtlCol="0">
            <a:normAutofit fontScale="77500" lnSpcReduction="20000"/>
          </a:bodyPr>
          <a:lstStyle/>
          <a:p>
            <a:pPr fontAlgn="auto">
              <a:spcAft>
                <a:spcPts val="0"/>
              </a:spcAft>
              <a:buFont typeface="Arial" pitchFamily="34" charset="0"/>
              <a:buChar char="•"/>
              <a:defRPr/>
            </a:pPr>
            <a:r>
              <a:rPr lang="en-US" dirty="0" smtClean="0">
                <a:ea typeface="+mn-ea"/>
                <a:cs typeface="+mn-cs"/>
              </a:rPr>
              <a:t>Social </a:t>
            </a:r>
            <a:r>
              <a:rPr lang="en-US" dirty="0">
                <a:ea typeface="+mn-ea"/>
                <a:cs typeface="+mn-cs"/>
              </a:rPr>
              <a:t>spending as commonly defined in </a:t>
            </a:r>
            <a:r>
              <a:rPr lang="en-US" dirty="0" smtClean="0">
                <a:ea typeface="+mn-ea"/>
                <a:cs typeface="+mn-cs"/>
              </a:rPr>
              <a:t>official </a:t>
            </a:r>
            <a:r>
              <a:rPr lang="en-US" dirty="0">
                <a:ea typeface="+mn-ea"/>
                <a:cs typeface="+mn-cs"/>
              </a:rPr>
              <a:t>budgetary </a:t>
            </a:r>
            <a:r>
              <a:rPr lang="en-US" dirty="0" smtClean="0">
                <a:ea typeface="+mn-ea"/>
                <a:cs typeface="+mn-cs"/>
              </a:rPr>
              <a:t>classifications: spending </a:t>
            </a:r>
            <a:r>
              <a:rPr lang="en-US" dirty="0">
                <a:ea typeface="+mn-ea"/>
                <a:cs typeface="+mn-cs"/>
              </a:rPr>
              <a:t>on education, health, social security, and social </a:t>
            </a:r>
            <a:r>
              <a:rPr lang="en-US" dirty="0" smtClean="0">
                <a:ea typeface="+mn-ea"/>
                <a:cs typeface="+mn-cs"/>
              </a:rPr>
              <a:t>assistance</a:t>
            </a:r>
          </a:p>
          <a:p>
            <a:pPr fontAlgn="auto">
              <a:spcAft>
                <a:spcPts val="0"/>
              </a:spcAft>
              <a:buFont typeface="Arial" pitchFamily="34" charset="0"/>
              <a:buChar char="•"/>
              <a:defRPr/>
            </a:pPr>
            <a:r>
              <a:rPr lang="en-US" dirty="0" smtClean="0">
                <a:ea typeface="+mn-ea"/>
                <a:cs typeface="+mn-cs"/>
              </a:rPr>
              <a:t>Redistributive spending: all monetary transfers, direct and indirect subsidies, and in-kind transfers (mainly education, health, and some nutrition programs) </a:t>
            </a:r>
          </a:p>
          <a:p>
            <a:pPr fontAlgn="auto">
              <a:spcAft>
                <a:spcPts val="0"/>
              </a:spcAft>
              <a:buFont typeface="Arial" pitchFamily="34" charset="0"/>
              <a:buChar char="•"/>
              <a:defRPr/>
            </a:pPr>
            <a:r>
              <a:rPr lang="en-US" dirty="0" smtClean="0">
                <a:ea typeface="+mn-ea"/>
                <a:cs typeface="+mn-cs"/>
              </a:rPr>
              <a:t>PLUS</a:t>
            </a:r>
          </a:p>
          <a:p>
            <a:pPr lvl="1" fontAlgn="auto">
              <a:spcAft>
                <a:spcPts val="0"/>
              </a:spcAft>
              <a:buFont typeface="Arial" pitchFamily="34" charset="0"/>
              <a:buChar char="–"/>
              <a:defRPr/>
            </a:pPr>
            <a:r>
              <a:rPr lang="en-US" dirty="0" smtClean="0">
                <a:ea typeface="+mn-ea"/>
              </a:rPr>
              <a:t>consumer  subsidies (electricity and fuel) and some producer subsidies (agricultural support) </a:t>
            </a:r>
          </a:p>
          <a:p>
            <a:pPr lvl="1" fontAlgn="auto">
              <a:spcAft>
                <a:spcPts val="0"/>
              </a:spcAft>
              <a:buFont typeface="Arial" pitchFamily="34" charset="0"/>
              <a:buChar char="–"/>
              <a:defRPr/>
            </a:pPr>
            <a:r>
              <a:rPr lang="en-US" dirty="0" smtClean="0">
                <a:ea typeface="+mn-ea"/>
              </a:rPr>
              <a:t>“social” tax expenditures (e.g., exemptions on VAT for food) </a:t>
            </a:r>
          </a:p>
          <a:p>
            <a:pPr fontAlgn="auto">
              <a:spcAft>
                <a:spcPts val="0"/>
              </a:spcAft>
              <a:buFont typeface="Arial" pitchFamily="34" charset="0"/>
              <a:buChar char="•"/>
              <a:defRPr/>
            </a:pPr>
            <a:r>
              <a:rPr lang="en-US" dirty="0" smtClean="0">
                <a:ea typeface="+mn-ea"/>
                <a:cs typeface="+mn-cs"/>
              </a:rPr>
              <a:t>MINUS</a:t>
            </a:r>
          </a:p>
          <a:p>
            <a:pPr lvl="1" fontAlgn="auto">
              <a:spcAft>
                <a:spcPts val="0"/>
              </a:spcAft>
              <a:buFont typeface="Arial" pitchFamily="34" charset="0"/>
              <a:buChar char="–"/>
              <a:defRPr/>
            </a:pPr>
            <a:r>
              <a:rPr lang="en-US" dirty="0" smtClean="0">
                <a:ea typeface="+mn-ea"/>
              </a:rPr>
              <a:t>non-subsidized </a:t>
            </a:r>
            <a:r>
              <a:rPr lang="en-US" dirty="0">
                <a:ea typeface="+mn-ea"/>
              </a:rPr>
              <a:t>portion of social security </a:t>
            </a:r>
            <a:r>
              <a:rPr lang="en-US" dirty="0" smtClean="0">
                <a:ea typeface="+mn-ea"/>
              </a:rPr>
              <a:t>pensions (i.e., it subtracts contributions to social security pensions made by workers and employers from total spending on social security pensions; included on the tax side of the analysis)</a:t>
            </a:r>
            <a:endParaRPr lang="en-US" dirty="0">
              <a:ea typeface="+mn-ea"/>
            </a:endParaRPr>
          </a:p>
        </p:txBody>
      </p:sp>
      <p:sp>
        <p:nvSpPr>
          <p:cNvPr id="4" name="Slide Number Placeholder 3"/>
          <p:cNvSpPr>
            <a:spLocks noGrp="1"/>
          </p:cNvSpPr>
          <p:nvPr>
            <p:ph type="sldNum" sz="quarter" idx="12"/>
          </p:nvPr>
        </p:nvSpPr>
        <p:spPr/>
        <p:txBody>
          <a:bodyPr/>
          <a:lstStyle/>
          <a:p>
            <a:pPr>
              <a:defRPr/>
            </a:pPr>
            <a:fld id="{2F57D948-D6CE-4B1E-8582-A9D72DDF3F97}" type="slidenum">
              <a:rPr lang="en-US"/>
              <a:pPr>
                <a:defRPr/>
              </a:pPr>
              <a:t>34</a:t>
            </a:fld>
            <a:endParaRPr lang="en-US"/>
          </a:p>
        </p:txBody>
      </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rtlCol="0">
            <a:normAutofit fontScale="90000"/>
          </a:bodyPr>
          <a:lstStyle/>
          <a:p>
            <a:pPr fontAlgn="auto">
              <a:spcAft>
                <a:spcPts val="0"/>
              </a:spcAft>
              <a:defRPr/>
            </a:pPr>
            <a:r>
              <a:rPr lang="en-US" dirty="0" smtClean="0">
                <a:ea typeface="+mj-ea"/>
                <a:cs typeface="+mj-cs"/>
              </a:rPr>
              <a:t>Fig 5: Redistributive </a:t>
            </a:r>
            <a:r>
              <a:rPr lang="en-US" dirty="0" err="1" smtClean="0">
                <a:ea typeface="+mj-ea"/>
                <a:cs typeface="+mj-cs"/>
              </a:rPr>
              <a:t>vs</a:t>
            </a:r>
            <a:r>
              <a:rPr lang="en-US" dirty="0" smtClean="0">
                <a:ea typeface="+mj-ea"/>
                <a:cs typeface="+mj-cs"/>
              </a:rPr>
              <a:t> Social Spending</a:t>
            </a:r>
            <a:endParaRPr lang="en-US" dirty="0">
              <a:ea typeface="+mj-ea"/>
              <a:cs typeface="+mj-cs"/>
            </a:endParaRPr>
          </a:p>
        </p:txBody>
      </p:sp>
      <p:sp>
        <p:nvSpPr>
          <p:cNvPr id="4" name="Slide Number Placeholder 3"/>
          <p:cNvSpPr>
            <a:spLocks noGrp="1"/>
          </p:cNvSpPr>
          <p:nvPr>
            <p:ph type="sldNum" sz="quarter" idx="12"/>
          </p:nvPr>
        </p:nvSpPr>
        <p:spPr/>
        <p:txBody>
          <a:bodyPr/>
          <a:lstStyle/>
          <a:p>
            <a:pPr>
              <a:defRPr/>
            </a:pPr>
            <a:fld id="{257D8B4D-31E0-431F-83C0-D204FCC7B3EC}" type="slidenum">
              <a:rPr lang="en-US"/>
              <a:pPr>
                <a:defRPr/>
              </a:pPr>
              <a:t>35</a:t>
            </a:fld>
            <a:endParaRPr lang="en-US"/>
          </a:p>
        </p:txBody>
      </p:sp>
      <p:pic>
        <p:nvPicPr>
          <p:cNvPr id="60419" name="Picture 9"/>
          <p:cNvPicPr>
            <a:picLocks noGrp="1" noChangeAspect="1" noChangeArrowheads="1"/>
          </p:cNvPicPr>
          <p:nvPr>
            <p:ph idx="1"/>
          </p:nvPr>
        </p:nvPicPr>
        <p:blipFill>
          <a:blip r:embed="rId2" cstate="print"/>
          <a:srcRect/>
          <a:stretch>
            <a:fillRect/>
          </a:stretch>
        </p:blipFill>
        <p:spPr>
          <a:xfrm>
            <a:off x="457200" y="1235075"/>
            <a:ext cx="8382000" cy="5353050"/>
          </a:xfrm>
        </p:spPr>
      </p:pic>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accent5">
              <a:lumMod val="20000"/>
              <a:lumOff val="80000"/>
            </a:schemeClr>
          </a:solidFill>
        </p:spPr>
        <p:txBody>
          <a:bodyPr>
            <a:normAutofit fontScale="90000"/>
          </a:bodyPr>
          <a:lstStyle/>
          <a:p>
            <a:r>
              <a:rPr lang="en-US" b="1" dirty="0" smtClean="0"/>
              <a:t>Indicators for Policy Objective 1: RESOURCES   </a:t>
            </a:r>
            <a:endParaRPr lang="en-US" b="1"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36</a:t>
            </a:fld>
            <a:endParaRPr lang="en-US"/>
          </a:p>
        </p:txBody>
      </p:sp>
      <p:sp>
        <p:nvSpPr>
          <p:cNvPr id="6" name="Content Placeholder 5"/>
          <p:cNvSpPr>
            <a:spLocks noGrp="1"/>
          </p:cNvSpPr>
          <p:nvPr>
            <p:ph idx="1"/>
          </p:nvPr>
        </p:nvSpPr>
        <p:spPr>
          <a:xfrm>
            <a:off x="152400" y="1295400"/>
            <a:ext cx="8839200" cy="5562600"/>
          </a:xfrm>
        </p:spPr>
        <p:txBody>
          <a:bodyPr>
            <a:normAutofit/>
          </a:bodyPr>
          <a:lstStyle/>
          <a:p>
            <a:endParaRPr lang="en-US" dirty="0" smtClean="0"/>
          </a:p>
          <a:p>
            <a:pPr marL="971550" lvl="1" indent="-514350">
              <a:buNone/>
            </a:pPr>
            <a:endParaRPr lang="en-US" b="1" dirty="0" smtClean="0"/>
          </a:p>
          <a:p>
            <a:pPr marL="971550" lvl="1" indent="-514350">
              <a:buNone/>
            </a:pPr>
            <a:r>
              <a:rPr lang="en-US" b="1" dirty="0" smtClean="0"/>
              <a:t>Remember that RESOURCES measures whether government revenues and redistributive spending are potentially consistent with what would be required for supporting a minimum standard of living for everybody.</a:t>
            </a:r>
            <a:endParaRPr lang="en-US" dirty="0" smtClean="0"/>
          </a:p>
          <a:p>
            <a:pPr marL="971550" lvl="1" indent="-514350">
              <a:buNone/>
            </a:pPr>
            <a:endParaRPr lang="en-US" dirty="0" smtClean="0"/>
          </a:p>
          <a:p>
            <a:pPr marL="514350" indent="-514350">
              <a:buNone/>
            </a:pPr>
            <a:endParaRPr lang="en-US" dirty="0" smtClean="0"/>
          </a:p>
          <a:p>
            <a:pPr>
              <a:buNone/>
            </a:pPr>
            <a:endParaRPr lang="en-US" dirty="0" smtClean="0"/>
          </a:p>
          <a:p>
            <a:endParaRPr lang="en-US" dirty="0" smtClean="0"/>
          </a:p>
          <a:p>
            <a:pPr>
              <a:buNone/>
            </a:pPr>
            <a:endParaRPr lang="en-US" dirty="0"/>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accent5">
              <a:lumMod val="20000"/>
              <a:lumOff val="80000"/>
            </a:schemeClr>
          </a:solidFill>
        </p:spPr>
        <p:txBody>
          <a:bodyPr>
            <a:normAutofit fontScale="90000"/>
          </a:bodyPr>
          <a:lstStyle/>
          <a:p>
            <a:r>
              <a:rPr lang="en-US" b="1" dirty="0" smtClean="0"/>
              <a:t>Indicators for Policy Objective 1: RESOURCES :  </a:t>
            </a:r>
            <a:endParaRPr lang="en-US" b="1"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37</a:t>
            </a:fld>
            <a:endParaRPr lang="en-US"/>
          </a:p>
        </p:txBody>
      </p:sp>
      <p:sp>
        <p:nvSpPr>
          <p:cNvPr id="6" name="Content Placeholder 5"/>
          <p:cNvSpPr>
            <a:spLocks noGrp="1"/>
          </p:cNvSpPr>
          <p:nvPr>
            <p:ph idx="1"/>
          </p:nvPr>
        </p:nvSpPr>
        <p:spPr>
          <a:xfrm>
            <a:off x="152400" y="1295400"/>
            <a:ext cx="8839200" cy="5562600"/>
          </a:xfrm>
        </p:spPr>
        <p:txBody>
          <a:bodyPr>
            <a:normAutofit fontScale="85000" lnSpcReduction="20000"/>
          </a:bodyPr>
          <a:lstStyle/>
          <a:p>
            <a:endParaRPr lang="en-US" dirty="0" smtClean="0"/>
          </a:p>
          <a:p>
            <a:r>
              <a:rPr lang="en-US" dirty="0" smtClean="0"/>
              <a:t>Must determine whether resources collected and allocated to redistributive spending are sufficient to close all the pre-transfers gaps. </a:t>
            </a:r>
          </a:p>
          <a:p>
            <a:r>
              <a:rPr lang="en-US" dirty="0" smtClean="0"/>
              <a:t>Steps:</a:t>
            </a:r>
          </a:p>
          <a:p>
            <a:pPr marL="971550" lvl="1" indent="-514350">
              <a:buFont typeface="+mj-lt"/>
              <a:buAutoNum type="arabicPeriod"/>
            </a:pPr>
            <a:r>
              <a:rPr lang="en-US" dirty="0" smtClean="0"/>
              <a:t>Calculate total government revenues</a:t>
            </a:r>
          </a:p>
          <a:p>
            <a:pPr marL="971550" lvl="1" indent="-514350">
              <a:buFont typeface="+mj-lt"/>
              <a:buAutoNum type="arabicPeriod"/>
            </a:pPr>
            <a:r>
              <a:rPr lang="en-US" dirty="0" smtClean="0"/>
              <a:t>Calculate redistributive spending</a:t>
            </a:r>
          </a:p>
          <a:p>
            <a:pPr marL="971550" lvl="1" indent="-514350">
              <a:buFont typeface="+mj-lt"/>
              <a:buAutoNum type="arabicPeriod"/>
            </a:pPr>
            <a:r>
              <a:rPr lang="en-US" dirty="0" smtClean="0"/>
              <a:t>Calculate </a:t>
            </a:r>
            <a:r>
              <a:rPr lang="en-US" u="sng" dirty="0" smtClean="0"/>
              <a:t>total requirements</a:t>
            </a:r>
            <a:r>
              <a:rPr lang="en-US" dirty="0" smtClean="0"/>
              <a:t>: add up all the </a:t>
            </a:r>
            <a:r>
              <a:rPr lang="en-US" u="sng" dirty="0" smtClean="0"/>
              <a:t>pre-transfers</a:t>
            </a:r>
            <a:r>
              <a:rPr lang="en-US" dirty="0" smtClean="0"/>
              <a:t> gaps (details next slides) </a:t>
            </a:r>
          </a:p>
          <a:p>
            <a:pPr marL="971550" lvl="1" indent="-514350">
              <a:buFont typeface="+mj-lt"/>
              <a:buAutoNum type="arabicPeriod"/>
            </a:pPr>
            <a:r>
              <a:rPr lang="en-US" dirty="0" smtClean="0"/>
              <a:t>Calculate ratio of </a:t>
            </a:r>
            <a:r>
              <a:rPr lang="en-US" u="sng" dirty="0" smtClean="0"/>
              <a:t>total requirements</a:t>
            </a:r>
            <a:r>
              <a:rPr lang="en-US" dirty="0" smtClean="0"/>
              <a:t> to a. government revenues and b. government redistributive spending</a:t>
            </a:r>
          </a:p>
          <a:p>
            <a:pPr marL="1371600" lvl="2" indent="-514350">
              <a:buFont typeface="Symbol"/>
              <a:buChar char="Þ"/>
            </a:pPr>
            <a:r>
              <a:rPr lang="en-US" dirty="0" smtClean="0"/>
              <a:t>If ratios “substantially” lower than unity, means total fiscal and redistributive space is ample</a:t>
            </a:r>
          </a:p>
          <a:p>
            <a:pPr marL="1371600" lvl="2" indent="-514350">
              <a:buFont typeface="Symbol"/>
              <a:buChar char="Þ"/>
            </a:pPr>
            <a:r>
              <a:rPr lang="en-US" dirty="0" smtClean="0"/>
              <a:t>If ratios close or above unity, government efforts in collecting resources and/or allocating them for redistributive purposes are insufficient</a:t>
            </a:r>
          </a:p>
          <a:p>
            <a:pPr marL="971550" lvl="1" indent="-514350">
              <a:buFont typeface="+mj-lt"/>
              <a:buAutoNum type="arabicPeriod"/>
            </a:pPr>
            <a:endParaRPr lang="en-US" dirty="0" smtClean="0"/>
          </a:p>
          <a:p>
            <a:pPr marL="514350" indent="-514350">
              <a:buNone/>
            </a:pPr>
            <a:endParaRPr lang="en-US" dirty="0" smtClean="0"/>
          </a:p>
          <a:p>
            <a:pPr>
              <a:buNone/>
            </a:pPr>
            <a:endParaRPr lang="en-US" dirty="0" smtClean="0"/>
          </a:p>
          <a:p>
            <a:endParaRPr lang="en-US" dirty="0" smtClean="0"/>
          </a:p>
          <a:p>
            <a:pPr>
              <a:buNone/>
            </a:pPr>
            <a:endParaRPr lang="en-US" dirty="0"/>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accent5">
              <a:lumMod val="20000"/>
              <a:lumOff val="80000"/>
            </a:schemeClr>
          </a:solidFill>
        </p:spPr>
        <p:txBody>
          <a:bodyPr>
            <a:normAutofit fontScale="90000"/>
          </a:bodyPr>
          <a:lstStyle/>
          <a:p>
            <a:r>
              <a:rPr lang="en-US" b="1" dirty="0" smtClean="0"/>
              <a:t>Indicators for Policy Objective 1: RESOURCES : Pre-Transfers Gaps </a:t>
            </a:r>
            <a:endParaRPr lang="en-US" b="1"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38</a:t>
            </a:fld>
            <a:endParaRPr lang="en-US"/>
          </a:p>
        </p:txBody>
      </p:sp>
      <p:sp>
        <p:nvSpPr>
          <p:cNvPr id="6" name="Content Placeholder 5"/>
          <p:cNvSpPr>
            <a:spLocks noGrp="1"/>
          </p:cNvSpPr>
          <p:nvPr>
            <p:ph idx="1"/>
          </p:nvPr>
        </p:nvSpPr>
        <p:spPr>
          <a:xfrm>
            <a:off x="152400" y="1600200"/>
            <a:ext cx="8839200" cy="5257800"/>
          </a:xfrm>
        </p:spPr>
        <p:txBody>
          <a:bodyPr>
            <a:normAutofit fontScale="55000" lnSpcReduction="20000"/>
          </a:bodyPr>
          <a:lstStyle/>
          <a:p>
            <a:pPr>
              <a:buNone/>
            </a:pPr>
            <a:r>
              <a:rPr lang="en-US" b="1" dirty="0" smtClean="0"/>
              <a:t>TOTAL INCOME POVERTY GAPS (pre-Transfers)</a:t>
            </a:r>
          </a:p>
          <a:p>
            <a:r>
              <a:rPr lang="en-US" b="1" dirty="0" smtClean="0"/>
              <a:t>Total Income Transfers Poverty Gap   </a:t>
            </a:r>
          </a:p>
          <a:p>
            <a:r>
              <a:rPr lang="en-US" b="1" dirty="0" smtClean="0"/>
              <a:t>Total Pensions Gap  </a:t>
            </a:r>
          </a:p>
          <a:p>
            <a:r>
              <a:rPr lang="en-US" b="1" dirty="0" smtClean="0"/>
              <a:t>Total Unemployment Compensation Gap</a:t>
            </a:r>
          </a:p>
          <a:p>
            <a:r>
              <a:rPr lang="en-US" b="1" dirty="0" smtClean="0"/>
              <a:t>Total Systemic Shock Gap (economic crisis, rising food prices, natural disasters, epidemics)</a:t>
            </a:r>
          </a:p>
          <a:p>
            <a:pPr>
              <a:buNone/>
            </a:pPr>
            <a:endParaRPr lang="en-US" b="1" dirty="0" smtClean="0"/>
          </a:p>
          <a:p>
            <a:pPr>
              <a:buNone/>
            </a:pPr>
            <a:r>
              <a:rPr lang="en-US" b="1" dirty="0" smtClean="0"/>
              <a:t>TOTAL OPPORTUNITY GAPS (pre-Transfers)</a:t>
            </a:r>
          </a:p>
          <a:p>
            <a:pPr>
              <a:buNone/>
            </a:pPr>
            <a:r>
              <a:rPr lang="en-US" b="1" dirty="0" smtClean="0"/>
              <a:t>	TOTAL HUMAN CAPITAL GAPS (pre-Transfers)</a:t>
            </a:r>
          </a:p>
          <a:p>
            <a:r>
              <a:rPr lang="en-US" b="1" dirty="0" smtClean="0"/>
              <a:t>Total Education Coverage Gap  </a:t>
            </a:r>
          </a:p>
          <a:p>
            <a:r>
              <a:rPr lang="en-US" b="1" dirty="0" smtClean="0"/>
              <a:t>Total Health Coverage Gap  </a:t>
            </a:r>
          </a:p>
          <a:p>
            <a:pPr>
              <a:buNone/>
            </a:pPr>
            <a:r>
              <a:rPr lang="en-US" b="1" dirty="0" smtClean="0"/>
              <a:t>	</a:t>
            </a:r>
          </a:p>
          <a:p>
            <a:pPr>
              <a:buNone/>
            </a:pPr>
            <a:r>
              <a:rPr lang="en-US" b="1" dirty="0" smtClean="0"/>
              <a:t>	TOTAL INFRASTRUCTURE GAPS (pre-Transfers)</a:t>
            </a:r>
          </a:p>
          <a:p>
            <a:r>
              <a:rPr lang="en-US" b="1" dirty="0" smtClean="0"/>
              <a:t>Total Drinkable Water Gap</a:t>
            </a:r>
          </a:p>
          <a:p>
            <a:r>
              <a:rPr lang="en-US" b="1" dirty="0" smtClean="0"/>
              <a:t>Total Electricity Gap</a:t>
            </a:r>
          </a:p>
          <a:p>
            <a:r>
              <a:rPr lang="en-US" b="1" dirty="0" smtClean="0"/>
              <a:t>Total Sewerage Gap</a:t>
            </a:r>
          </a:p>
          <a:p>
            <a:r>
              <a:rPr lang="en-US" b="1" dirty="0" smtClean="0"/>
              <a:t>Total Access to Markets Gap</a:t>
            </a:r>
          </a:p>
          <a:p>
            <a:r>
              <a:rPr lang="en-US" b="1" dirty="0" smtClean="0"/>
              <a:t>Total Housing Gap</a:t>
            </a:r>
          </a:p>
          <a:p>
            <a:endParaRPr lang="en-US" dirty="0" smtClean="0"/>
          </a:p>
          <a:p>
            <a:pPr>
              <a:buNone/>
            </a:pPr>
            <a:endParaRPr lang="en-US" dirty="0" smtClean="0"/>
          </a:p>
          <a:p>
            <a:endParaRPr lang="en-US" dirty="0" smtClean="0"/>
          </a:p>
          <a:p>
            <a:pPr>
              <a:buNone/>
            </a:pPr>
            <a:endParaRPr lang="en-US" dirty="0"/>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rtlCol="0">
            <a:normAutofit fontScale="90000"/>
          </a:bodyPr>
          <a:lstStyle/>
          <a:p>
            <a:pPr fontAlgn="auto">
              <a:spcAft>
                <a:spcPts val="0"/>
              </a:spcAft>
              <a:defRPr/>
            </a:pPr>
            <a:r>
              <a:rPr lang="en-US" b="1" dirty="0" smtClean="0">
                <a:ea typeface="+mj-ea"/>
                <a:cs typeface="+mj-cs"/>
              </a:rPr>
              <a:t>Estimating the </a:t>
            </a:r>
            <a:r>
              <a:rPr lang="en-US" b="1" dirty="0" smtClean="0"/>
              <a:t>Relevant</a:t>
            </a:r>
            <a:r>
              <a:rPr lang="en-US" b="1" dirty="0" smtClean="0">
                <a:ea typeface="+mj-ea"/>
                <a:cs typeface="+mj-cs"/>
              </a:rPr>
              <a:t> Poverty Gaps: Definition of Variables</a:t>
            </a:r>
            <a:endParaRPr lang="en-US" b="1" dirty="0">
              <a:ea typeface="+mj-ea"/>
              <a:cs typeface="+mj-cs"/>
            </a:endParaRPr>
          </a:p>
        </p:txBody>
      </p:sp>
      <p:sp>
        <p:nvSpPr>
          <p:cNvPr id="4" name="Slide Number Placeholder 3"/>
          <p:cNvSpPr>
            <a:spLocks noGrp="1"/>
          </p:cNvSpPr>
          <p:nvPr>
            <p:ph type="sldNum" sz="quarter" idx="12"/>
          </p:nvPr>
        </p:nvSpPr>
        <p:spPr/>
        <p:txBody>
          <a:bodyPr/>
          <a:lstStyle/>
          <a:p>
            <a:pPr>
              <a:defRPr/>
            </a:pPr>
            <a:fld id="{6A987390-2FA9-48A6-859B-FCE813FC5024}" type="slidenum">
              <a:rPr lang="en-US"/>
              <a:pPr>
                <a:defRPr/>
              </a:pPr>
              <a:t>39</a:t>
            </a:fld>
            <a:endParaRPr lang="en-US"/>
          </a:p>
        </p:txBody>
      </p:sp>
      <p:pic>
        <p:nvPicPr>
          <p:cNvPr id="62467" name="Picture 3"/>
          <p:cNvPicPr>
            <a:picLocks noGrp="1" noChangeAspect="1" noChangeArrowheads="1"/>
          </p:cNvPicPr>
          <p:nvPr>
            <p:ph idx="1"/>
          </p:nvPr>
        </p:nvPicPr>
        <p:blipFill>
          <a:blip r:embed="rId2" cstate="print"/>
          <a:srcRect/>
          <a:stretch>
            <a:fillRect/>
          </a:stretch>
        </p:blipFill>
        <p:spPr>
          <a:xfrm>
            <a:off x="381000" y="1676400"/>
            <a:ext cx="8458200" cy="4800600"/>
          </a:xfrm>
        </p:spPr>
      </p:pic>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a:solidFill>
            <a:schemeClr val="accent5">
              <a:lumMod val="20000"/>
              <a:lumOff val="80000"/>
            </a:schemeClr>
          </a:solidFill>
        </p:spPr>
        <p:txBody>
          <a:bodyPr>
            <a:normAutofit fontScale="90000"/>
          </a:bodyPr>
          <a:lstStyle/>
          <a:p>
            <a:r>
              <a:rPr lang="en-US" b="1" dirty="0" smtClean="0"/>
              <a:t>Background: Implementation of First Phase	</a:t>
            </a:r>
            <a:endParaRPr lang="en-US" b="1" dirty="0"/>
          </a:p>
        </p:txBody>
      </p:sp>
      <p:sp>
        <p:nvSpPr>
          <p:cNvPr id="3" name="Content Placeholder 2"/>
          <p:cNvSpPr>
            <a:spLocks noGrp="1"/>
          </p:cNvSpPr>
          <p:nvPr>
            <p:ph idx="1"/>
          </p:nvPr>
        </p:nvSpPr>
        <p:spPr>
          <a:xfrm>
            <a:off x="0" y="1295400"/>
            <a:ext cx="9144000" cy="5562600"/>
          </a:xfrm>
        </p:spPr>
        <p:txBody>
          <a:bodyPr>
            <a:normAutofit/>
          </a:bodyPr>
          <a:lstStyle/>
          <a:p>
            <a:endParaRPr lang="en-US" sz="3600" dirty="0" smtClean="0"/>
          </a:p>
          <a:p>
            <a:r>
              <a:rPr lang="en-US" sz="3600" dirty="0" smtClean="0"/>
              <a:t>Three Pilot Studies: </a:t>
            </a:r>
          </a:p>
          <a:p>
            <a:pPr lvl="1"/>
            <a:r>
              <a:rPr lang="en-US" sz="3600" dirty="0" smtClean="0"/>
              <a:t>Argentina (</a:t>
            </a:r>
            <a:r>
              <a:rPr lang="en-US" sz="3600" dirty="0" err="1" smtClean="0"/>
              <a:t>Carola</a:t>
            </a:r>
            <a:r>
              <a:rPr lang="en-US" sz="3600" dirty="0" smtClean="0"/>
              <a:t> </a:t>
            </a:r>
            <a:r>
              <a:rPr lang="en-US" sz="3600" dirty="0" err="1" smtClean="0"/>
              <a:t>Pessino</a:t>
            </a:r>
            <a:r>
              <a:rPr lang="en-US" sz="3600" dirty="0" smtClean="0"/>
              <a:t>, U. </a:t>
            </a:r>
            <a:r>
              <a:rPr lang="en-US" sz="3600" dirty="0" err="1" smtClean="0"/>
              <a:t>di</a:t>
            </a:r>
            <a:r>
              <a:rPr lang="en-US" sz="3600" dirty="0" smtClean="0"/>
              <a:t> </a:t>
            </a:r>
            <a:r>
              <a:rPr lang="en-US" sz="3600" dirty="0" err="1" smtClean="0"/>
              <a:t>Tella</a:t>
            </a:r>
            <a:r>
              <a:rPr lang="en-US" sz="3600" dirty="0" smtClean="0"/>
              <a:t>) </a:t>
            </a:r>
          </a:p>
          <a:p>
            <a:pPr lvl="1"/>
            <a:r>
              <a:rPr lang="en-US" sz="3600" dirty="0" smtClean="0"/>
              <a:t>Mexico (John Scott, CIDE)</a:t>
            </a:r>
          </a:p>
          <a:p>
            <a:pPr lvl="1"/>
            <a:r>
              <a:rPr lang="en-US" sz="3600" dirty="0" smtClean="0"/>
              <a:t>Peru (Miguel Jaramillo, GRADE)</a:t>
            </a:r>
          </a:p>
          <a:p>
            <a:pPr lvl="1">
              <a:buNone/>
            </a:pPr>
            <a:endParaRPr lang="en-US" sz="3600" dirty="0" smtClean="0"/>
          </a:p>
          <a:p>
            <a:r>
              <a:rPr lang="en-US" sz="3600" dirty="0" smtClean="0"/>
              <a:t>Planned New Studies: Bolivia, Costa Rica and Uruguay</a:t>
            </a:r>
          </a:p>
          <a:p>
            <a:endParaRPr lang="en-US" sz="3800" dirty="0"/>
          </a:p>
          <a:p>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4</a:t>
            </a:fld>
            <a:endParaRPr lang="en-US"/>
          </a:p>
        </p:txBody>
      </p:sp>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a:solidFill>
            <a:schemeClr val="accent5">
              <a:lumMod val="20000"/>
              <a:lumOff val="80000"/>
            </a:schemeClr>
          </a:solidFill>
        </p:spPr>
        <p:txBody>
          <a:bodyPr rtlCol="0">
            <a:normAutofit fontScale="90000"/>
          </a:bodyPr>
          <a:lstStyle/>
          <a:p>
            <a:pPr fontAlgn="auto">
              <a:spcAft>
                <a:spcPts val="0"/>
              </a:spcAft>
              <a:defRPr/>
            </a:pPr>
            <a:r>
              <a:rPr lang="en-US" b="1" dirty="0" smtClean="0">
                <a:ea typeface="+mj-ea"/>
                <a:cs typeface="+mj-cs"/>
              </a:rPr>
              <a:t>Total Requirements</a:t>
            </a:r>
            <a:br>
              <a:rPr lang="en-US" b="1" dirty="0" smtClean="0">
                <a:ea typeface="+mj-ea"/>
                <a:cs typeface="+mj-cs"/>
              </a:rPr>
            </a:br>
            <a:r>
              <a:rPr lang="en-US" b="1" dirty="0" smtClean="0">
                <a:ea typeface="+mj-ea"/>
                <a:cs typeface="+mj-cs"/>
              </a:rPr>
              <a:t>Total (</a:t>
            </a:r>
            <a:r>
              <a:rPr lang="en-US" b="1" dirty="0" smtClean="0"/>
              <a:t>Pre-Transfers)</a:t>
            </a:r>
            <a:r>
              <a:rPr lang="en-US" b="1" dirty="0" smtClean="0">
                <a:ea typeface="+mj-ea"/>
                <a:cs typeface="+mj-cs"/>
              </a:rPr>
              <a:t> Income Poverty Gaps</a:t>
            </a:r>
            <a:endParaRPr lang="en-US" b="1" dirty="0">
              <a:ea typeface="+mj-ea"/>
              <a:cs typeface="+mj-cs"/>
            </a:endParaRPr>
          </a:p>
        </p:txBody>
      </p:sp>
      <p:sp>
        <p:nvSpPr>
          <p:cNvPr id="4" name="Slide Number Placeholder 3"/>
          <p:cNvSpPr>
            <a:spLocks noGrp="1"/>
          </p:cNvSpPr>
          <p:nvPr>
            <p:ph type="sldNum" sz="quarter" idx="12"/>
          </p:nvPr>
        </p:nvSpPr>
        <p:spPr/>
        <p:txBody>
          <a:bodyPr/>
          <a:lstStyle/>
          <a:p>
            <a:pPr>
              <a:defRPr/>
            </a:pPr>
            <a:fld id="{73B48A85-A80E-4339-916F-15AB8601723B}" type="slidenum">
              <a:rPr lang="en-US"/>
              <a:pPr>
                <a:defRPr/>
              </a:pPr>
              <a:t>40</a:t>
            </a:fld>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228600" y="1752600"/>
            <a:ext cx="8763000" cy="4572000"/>
          </a:xfrm>
          <a:prstGeom prst="rect">
            <a:avLst/>
          </a:prstGeom>
          <a:noFill/>
          <a:ln w="9525">
            <a:noFill/>
            <a:miter lim="800000"/>
            <a:headEnd/>
            <a:tailEnd/>
          </a:ln>
          <a:effectLst/>
        </p:spPr>
      </p:pic>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401762"/>
          </a:xfrm>
          <a:solidFill>
            <a:schemeClr val="accent5">
              <a:lumMod val="20000"/>
              <a:lumOff val="80000"/>
            </a:schemeClr>
          </a:solidFill>
        </p:spPr>
        <p:txBody>
          <a:bodyPr rtlCol="0">
            <a:normAutofit fontScale="90000"/>
          </a:bodyPr>
          <a:lstStyle/>
          <a:p>
            <a:pPr fontAlgn="auto">
              <a:spcAft>
                <a:spcPts val="0"/>
              </a:spcAft>
              <a:defRPr/>
            </a:pPr>
            <a:r>
              <a:rPr lang="en-US" b="1" dirty="0" smtClean="0">
                <a:ea typeface="+mj-ea"/>
                <a:cs typeface="+mj-cs"/>
              </a:rPr>
              <a:t>Total Requirements (cont)</a:t>
            </a:r>
            <a:br>
              <a:rPr lang="en-US" b="1" dirty="0" smtClean="0">
                <a:ea typeface="+mj-ea"/>
                <a:cs typeface="+mj-cs"/>
              </a:rPr>
            </a:br>
            <a:r>
              <a:rPr lang="en-US" b="1" dirty="0" smtClean="0"/>
              <a:t>Total (Pre-Transfers)</a:t>
            </a:r>
            <a:r>
              <a:rPr lang="en-US" b="1" dirty="0" smtClean="0">
                <a:ea typeface="+mj-ea"/>
                <a:cs typeface="+mj-cs"/>
              </a:rPr>
              <a:t> Human Capital Gaps</a:t>
            </a:r>
            <a:endParaRPr lang="en-US" b="1" dirty="0">
              <a:ea typeface="+mj-ea"/>
              <a:cs typeface="+mj-cs"/>
            </a:endParaRPr>
          </a:p>
        </p:txBody>
      </p:sp>
      <p:sp>
        <p:nvSpPr>
          <p:cNvPr id="4" name="Slide Number Placeholder 3"/>
          <p:cNvSpPr>
            <a:spLocks noGrp="1"/>
          </p:cNvSpPr>
          <p:nvPr>
            <p:ph type="sldNum" sz="quarter" idx="12"/>
          </p:nvPr>
        </p:nvSpPr>
        <p:spPr/>
        <p:txBody>
          <a:bodyPr/>
          <a:lstStyle/>
          <a:p>
            <a:pPr>
              <a:defRPr/>
            </a:pPr>
            <a:fld id="{73B48A85-A80E-4339-916F-15AB8601723B}" type="slidenum">
              <a:rPr lang="en-US"/>
              <a:pPr>
                <a:defRPr/>
              </a:pPr>
              <a:t>41</a:t>
            </a:fld>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228600" y="2057400"/>
            <a:ext cx="8686800" cy="2819400"/>
          </a:xfrm>
          <a:prstGeom prst="rect">
            <a:avLst/>
          </a:prstGeom>
          <a:noFill/>
          <a:ln w="9525">
            <a:noFill/>
            <a:miter lim="800000"/>
            <a:headEnd/>
            <a:tailEnd/>
          </a:ln>
          <a:effectLst/>
        </p:spPr>
      </p:pic>
    </p:spTree>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chemeClr val="accent5">
              <a:lumMod val="20000"/>
              <a:lumOff val="80000"/>
            </a:schemeClr>
          </a:solidFill>
        </p:spPr>
        <p:txBody>
          <a:bodyPr rtlCol="0">
            <a:normAutofit fontScale="90000"/>
          </a:bodyPr>
          <a:lstStyle/>
          <a:p>
            <a:pPr fontAlgn="auto">
              <a:spcAft>
                <a:spcPts val="0"/>
              </a:spcAft>
              <a:defRPr/>
            </a:pPr>
            <a:r>
              <a:rPr lang="en-US" b="1" dirty="0" smtClean="0"/>
              <a:t>Total (Pre-Transfers) </a:t>
            </a:r>
            <a:r>
              <a:rPr lang="en-US" b="1" dirty="0" smtClean="0">
                <a:ea typeface="+mj-ea"/>
                <a:cs typeface="+mj-cs"/>
              </a:rPr>
              <a:t>Requirements (TR)</a:t>
            </a:r>
            <a:br>
              <a:rPr lang="en-US" b="1" dirty="0" smtClean="0">
                <a:ea typeface="+mj-ea"/>
                <a:cs typeface="+mj-cs"/>
              </a:rPr>
            </a:br>
            <a:r>
              <a:rPr lang="en-US" b="1" dirty="0" smtClean="0"/>
              <a:t>Total (Pre-Transfers) </a:t>
            </a:r>
            <a:r>
              <a:rPr lang="en-US" b="1" dirty="0" smtClean="0">
                <a:ea typeface="+mj-ea"/>
                <a:cs typeface="+mj-cs"/>
              </a:rPr>
              <a:t>Gaps</a:t>
            </a:r>
            <a:endParaRPr lang="en-US" b="1" dirty="0">
              <a:ea typeface="+mj-ea"/>
              <a:cs typeface="+mj-cs"/>
            </a:endParaRPr>
          </a:p>
        </p:txBody>
      </p:sp>
      <p:sp>
        <p:nvSpPr>
          <p:cNvPr id="4" name="Slide Number Placeholder 3"/>
          <p:cNvSpPr>
            <a:spLocks noGrp="1"/>
          </p:cNvSpPr>
          <p:nvPr>
            <p:ph type="sldNum" sz="quarter" idx="12"/>
          </p:nvPr>
        </p:nvSpPr>
        <p:spPr/>
        <p:txBody>
          <a:bodyPr/>
          <a:lstStyle/>
          <a:p>
            <a:pPr>
              <a:defRPr/>
            </a:pPr>
            <a:fld id="{73B48A85-A80E-4339-916F-15AB8601723B}" type="slidenum">
              <a:rPr lang="en-US"/>
              <a:pPr>
                <a:defRPr/>
              </a:pPr>
              <a:t>42</a:t>
            </a:fld>
            <a:endParaRPr lang="en-US"/>
          </a:p>
        </p:txBody>
      </p:sp>
      <p:pic>
        <p:nvPicPr>
          <p:cNvPr id="3074" name="Picture 2"/>
          <p:cNvPicPr>
            <a:picLocks noGrp="1" noChangeAspect="1" noChangeArrowheads="1"/>
          </p:cNvPicPr>
          <p:nvPr>
            <p:ph idx="1"/>
          </p:nvPr>
        </p:nvPicPr>
        <p:blipFill>
          <a:blip r:embed="rId2" cstate="print"/>
          <a:srcRect/>
          <a:stretch>
            <a:fillRect/>
          </a:stretch>
        </p:blipFill>
        <p:spPr bwMode="auto">
          <a:xfrm>
            <a:off x="304800" y="1981200"/>
            <a:ext cx="8839200" cy="4572000"/>
          </a:xfrm>
          <a:prstGeom prst="rect">
            <a:avLst/>
          </a:prstGeom>
          <a:noFill/>
          <a:ln w="9525">
            <a:noFill/>
            <a:miter lim="800000"/>
            <a:headEnd/>
            <a:tailEnd/>
          </a:ln>
          <a:effectLst/>
        </p:spPr>
      </p:pic>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accent5">
              <a:lumMod val="20000"/>
              <a:lumOff val="80000"/>
            </a:schemeClr>
          </a:solidFill>
        </p:spPr>
        <p:txBody>
          <a:bodyPr>
            <a:normAutofit/>
          </a:bodyPr>
          <a:lstStyle/>
          <a:p>
            <a:r>
              <a:rPr lang="en-US" b="1" dirty="0" smtClean="0"/>
              <a:t>Example: Mexico (Scott, 2010)</a:t>
            </a:r>
            <a:endParaRPr lang="en-US" b="1"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43</a:t>
            </a:fld>
            <a:endParaRPr lang="en-US"/>
          </a:p>
        </p:txBody>
      </p:sp>
      <p:sp>
        <p:nvSpPr>
          <p:cNvPr id="6" name="Content Placeholder 5"/>
          <p:cNvSpPr>
            <a:spLocks noGrp="1"/>
          </p:cNvSpPr>
          <p:nvPr>
            <p:ph idx="1"/>
          </p:nvPr>
        </p:nvSpPr>
        <p:spPr>
          <a:xfrm>
            <a:off x="152400" y="1295400"/>
            <a:ext cx="8839200" cy="5562600"/>
          </a:xfrm>
        </p:spPr>
        <p:txBody>
          <a:bodyPr>
            <a:normAutofit fontScale="92500" lnSpcReduction="20000"/>
          </a:bodyPr>
          <a:lstStyle/>
          <a:p>
            <a:r>
              <a:rPr lang="en-US" dirty="0" smtClean="0"/>
              <a:t>Must determine whether resources collected and allocated to redistributive spending are sufficient to close all the pre-transfers gaps. </a:t>
            </a:r>
          </a:p>
          <a:p>
            <a:r>
              <a:rPr lang="en-US" dirty="0" smtClean="0"/>
              <a:t>Steps:</a:t>
            </a:r>
          </a:p>
          <a:p>
            <a:pPr marL="971550" lvl="1" indent="-514350">
              <a:buFont typeface="+mj-lt"/>
              <a:buAutoNum type="arabicPeriod"/>
            </a:pPr>
            <a:r>
              <a:rPr lang="en-US" dirty="0" smtClean="0"/>
              <a:t>Calculate total government revenues</a:t>
            </a:r>
          </a:p>
          <a:p>
            <a:pPr marL="971550" lvl="1" indent="-514350">
              <a:buFont typeface="+mj-lt"/>
              <a:buAutoNum type="arabicPeriod"/>
            </a:pPr>
            <a:r>
              <a:rPr lang="en-US" dirty="0" smtClean="0"/>
              <a:t>Calculate redistributive spending</a:t>
            </a:r>
          </a:p>
          <a:p>
            <a:pPr marL="971550" lvl="1" indent="-514350">
              <a:buFont typeface="+mj-lt"/>
              <a:buAutoNum type="arabicPeriod"/>
            </a:pPr>
            <a:r>
              <a:rPr lang="en-US" dirty="0" smtClean="0"/>
              <a:t>Calculate </a:t>
            </a:r>
            <a:r>
              <a:rPr lang="en-US" u="sng" dirty="0" smtClean="0"/>
              <a:t>total requirements</a:t>
            </a:r>
            <a:r>
              <a:rPr lang="en-US" dirty="0" smtClean="0"/>
              <a:t>: add up all the </a:t>
            </a:r>
            <a:r>
              <a:rPr lang="en-US" u="sng" dirty="0" smtClean="0"/>
              <a:t>pre-transfers</a:t>
            </a:r>
            <a:r>
              <a:rPr lang="en-US" dirty="0" smtClean="0"/>
              <a:t> gaps (details next slides) </a:t>
            </a:r>
          </a:p>
          <a:p>
            <a:pPr marL="971550" lvl="1" indent="-514350">
              <a:buFont typeface="+mj-lt"/>
              <a:buAutoNum type="arabicPeriod"/>
            </a:pPr>
            <a:r>
              <a:rPr lang="en-US" dirty="0" smtClean="0"/>
              <a:t>Calculate ratio of </a:t>
            </a:r>
            <a:r>
              <a:rPr lang="en-US" u="sng" dirty="0" smtClean="0"/>
              <a:t>total requirements</a:t>
            </a:r>
            <a:r>
              <a:rPr lang="en-US" dirty="0" smtClean="0"/>
              <a:t> to a. government revenues and b. government redistributive spending</a:t>
            </a:r>
          </a:p>
          <a:p>
            <a:pPr marL="1371600" lvl="2" indent="-514350">
              <a:buFont typeface="Symbol"/>
              <a:buChar char="Þ"/>
            </a:pPr>
            <a:r>
              <a:rPr lang="en-US" dirty="0" smtClean="0"/>
              <a:t>If ratios “substantially” lower than unity, means total fiscal and redistributive space is ample</a:t>
            </a:r>
          </a:p>
          <a:p>
            <a:pPr marL="1371600" lvl="2" indent="-514350">
              <a:buFont typeface="Symbol"/>
              <a:buChar char="Þ"/>
            </a:pPr>
            <a:r>
              <a:rPr lang="en-US" dirty="0" smtClean="0"/>
              <a:t>If ratios close or above unity, government efforts in collecting resources and/or allocating them for redistributive purposes are insufficient</a:t>
            </a:r>
          </a:p>
          <a:p>
            <a:pPr marL="971550" lvl="1" indent="-514350">
              <a:buFont typeface="+mj-lt"/>
              <a:buAutoNum type="arabicPeriod"/>
            </a:pPr>
            <a:endParaRPr lang="en-US" dirty="0" smtClean="0"/>
          </a:p>
          <a:p>
            <a:pPr marL="514350" indent="-514350">
              <a:buNone/>
            </a:pPr>
            <a:endParaRPr lang="en-US" dirty="0" smtClean="0"/>
          </a:p>
          <a:p>
            <a:pPr>
              <a:buNone/>
            </a:pPr>
            <a:endParaRPr lang="en-US" dirty="0" smtClean="0"/>
          </a:p>
          <a:p>
            <a:endParaRPr lang="en-US" dirty="0" smtClean="0"/>
          </a:p>
          <a:p>
            <a:pPr>
              <a:buNone/>
            </a:pPr>
            <a:endParaRPr lang="en-US" dirty="0"/>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752600"/>
          </a:xfrm>
          <a:solidFill>
            <a:schemeClr val="accent5">
              <a:lumMod val="20000"/>
              <a:lumOff val="80000"/>
            </a:schemeClr>
          </a:solidFill>
        </p:spPr>
        <p:txBody>
          <a:bodyPr>
            <a:normAutofit fontScale="90000"/>
          </a:bodyPr>
          <a:lstStyle/>
          <a:p>
            <a:r>
              <a:rPr lang="en-US" b="1" dirty="0" smtClean="0"/>
              <a:t>Example: Mexico (Scott, 2010)</a:t>
            </a:r>
            <a:br>
              <a:rPr lang="en-US" b="1" dirty="0" smtClean="0"/>
            </a:br>
            <a:r>
              <a:rPr lang="en-US" b="1" dirty="0" smtClean="0"/>
              <a:t>Indicators for Policy Objective 1: RESOURCES : Pre-Transfers Gaps </a:t>
            </a:r>
            <a:endParaRPr lang="en-US" b="1"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44</a:t>
            </a:fld>
            <a:endParaRPr lang="en-US"/>
          </a:p>
        </p:txBody>
      </p:sp>
      <p:sp>
        <p:nvSpPr>
          <p:cNvPr id="6" name="Content Placeholder 5"/>
          <p:cNvSpPr>
            <a:spLocks noGrp="1"/>
          </p:cNvSpPr>
          <p:nvPr>
            <p:ph idx="1"/>
          </p:nvPr>
        </p:nvSpPr>
        <p:spPr>
          <a:xfrm>
            <a:off x="152400" y="1905000"/>
            <a:ext cx="8839200" cy="4953000"/>
          </a:xfrm>
        </p:spPr>
        <p:txBody>
          <a:bodyPr>
            <a:normAutofit fontScale="55000" lnSpcReduction="20000"/>
          </a:bodyPr>
          <a:lstStyle/>
          <a:p>
            <a:pPr>
              <a:buNone/>
            </a:pPr>
            <a:r>
              <a:rPr lang="en-US" b="1" dirty="0" smtClean="0"/>
              <a:t>TOTAL INCOME POVERTY GAPS (pre-Transfers)</a:t>
            </a:r>
          </a:p>
          <a:p>
            <a:r>
              <a:rPr lang="en-US" b="1" dirty="0" smtClean="0"/>
              <a:t>Total Income Transfers Poverty Gap   </a:t>
            </a:r>
          </a:p>
          <a:p>
            <a:r>
              <a:rPr lang="en-US" b="1" dirty="0" smtClean="0"/>
              <a:t>Total Pensions Gap  </a:t>
            </a:r>
          </a:p>
          <a:p>
            <a:r>
              <a:rPr lang="en-US" b="1" dirty="0" smtClean="0">
                <a:solidFill>
                  <a:srgbClr val="00B0F0"/>
                </a:solidFill>
              </a:rPr>
              <a:t>Total Unemployment Compensation Gap</a:t>
            </a:r>
          </a:p>
          <a:p>
            <a:r>
              <a:rPr lang="en-US" b="1" dirty="0" smtClean="0"/>
              <a:t>Total Systemic Shock Gap (economic crisis, rising food prices, natural disasters, epidemics)</a:t>
            </a:r>
          </a:p>
          <a:p>
            <a:pPr>
              <a:buNone/>
            </a:pPr>
            <a:endParaRPr lang="en-US" b="1" dirty="0" smtClean="0"/>
          </a:p>
          <a:p>
            <a:pPr>
              <a:buNone/>
            </a:pPr>
            <a:r>
              <a:rPr lang="en-US" b="1" dirty="0" smtClean="0"/>
              <a:t>TOTAL OPPORTUNITY GAPS (pre-Transfers)</a:t>
            </a:r>
          </a:p>
          <a:p>
            <a:pPr>
              <a:buNone/>
            </a:pPr>
            <a:r>
              <a:rPr lang="en-US" b="1" dirty="0" smtClean="0"/>
              <a:t>	TOTAL HUMAN CAPITAL GAPS (pre-Transfers)</a:t>
            </a:r>
          </a:p>
          <a:p>
            <a:r>
              <a:rPr lang="en-US" b="1" dirty="0" smtClean="0"/>
              <a:t>Total Education Coverage Gap  </a:t>
            </a:r>
          </a:p>
          <a:p>
            <a:r>
              <a:rPr lang="en-US" b="1" dirty="0" smtClean="0"/>
              <a:t>Total Health Coverage Gap  </a:t>
            </a:r>
          </a:p>
          <a:p>
            <a:pPr>
              <a:buNone/>
            </a:pPr>
            <a:r>
              <a:rPr lang="en-US" b="1" dirty="0" smtClean="0"/>
              <a:t>	</a:t>
            </a:r>
          </a:p>
          <a:p>
            <a:pPr>
              <a:buNone/>
            </a:pPr>
            <a:r>
              <a:rPr lang="en-US" b="1" dirty="0" smtClean="0"/>
              <a:t>	</a:t>
            </a:r>
            <a:r>
              <a:rPr lang="en-US" b="1" dirty="0" smtClean="0">
                <a:solidFill>
                  <a:srgbClr val="00B0F0"/>
                </a:solidFill>
              </a:rPr>
              <a:t>TOTAL INFRASTRUCTURE GAPS (pre-Transfers)</a:t>
            </a:r>
          </a:p>
          <a:p>
            <a:r>
              <a:rPr lang="en-US" b="1" dirty="0" smtClean="0">
                <a:solidFill>
                  <a:srgbClr val="00B0F0"/>
                </a:solidFill>
              </a:rPr>
              <a:t>Total Drinkable Water Gap</a:t>
            </a:r>
          </a:p>
          <a:p>
            <a:r>
              <a:rPr lang="en-US" b="1" dirty="0" smtClean="0">
                <a:solidFill>
                  <a:srgbClr val="00B0F0"/>
                </a:solidFill>
              </a:rPr>
              <a:t>Total Electricity Gap</a:t>
            </a:r>
          </a:p>
          <a:p>
            <a:r>
              <a:rPr lang="en-US" b="1" dirty="0" smtClean="0">
                <a:solidFill>
                  <a:srgbClr val="00B0F0"/>
                </a:solidFill>
              </a:rPr>
              <a:t>Total Sewerage Gap</a:t>
            </a:r>
          </a:p>
          <a:p>
            <a:r>
              <a:rPr lang="en-US" b="1" dirty="0" smtClean="0">
                <a:solidFill>
                  <a:srgbClr val="00B0F0"/>
                </a:solidFill>
              </a:rPr>
              <a:t>Total Access to Markets Gap</a:t>
            </a:r>
          </a:p>
          <a:p>
            <a:r>
              <a:rPr lang="en-US" b="1" dirty="0" smtClean="0">
                <a:solidFill>
                  <a:srgbClr val="00B0F0"/>
                </a:solidFill>
              </a:rPr>
              <a:t>Total Housing Gap</a:t>
            </a:r>
          </a:p>
          <a:p>
            <a:endParaRPr lang="en-US" dirty="0" smtClean="0"/>
          </a:p>
          <a:p>
            <a:pPr>
              <a:buNone/>
            </a:pPr>
            <a:endParaRPr lang="en-US" dirty="0" smtClean="0"/>
          </a:p>
          <a:p>
            <a:endParaRPr lang="en-US" dirty="0" smtClean="0"/>
          </a:p>
          <a:p>
            <a:pPr>
              <a:buNone/>
            </a:pPr>
            <a:endParaRPr lang="en-US" dirty="0"/>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fontScale="90000"/>
          </a:bodyPr>
          <a:lstStyle/>
          <a:p>
            <a:r>
              <a:rPr lang="en-US" b="1" dirty="0" smtClean="0"/>
              <a:t>Example: Mexico (Scott, 2010)</a:t>
            </a:r>
            <a:br>
              <a:rPr lang="en-US" b="1" dirty="0" smtClean="0"/>
            </a:br>
            <a:r>
              <a:rPr lang="en-US" dirty="0" smtClean="0"/>
              <a:t>(2009 Billion </a:t>
            </a:r>
            <a:r>
              <a:rPr lang="en-US" dirty="0" err="1" smtClean="0"/>
              <a:t>Mx</a:t>
            </a:r>
            <a:r>
              <a:rPr lang="en-US" dirty="0" smtClean="0"/>
              <a:t>$; z = US$4 a day)</a:t>
            </a:r>
            <a:endParaRPr lang="en-US" b="1"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45</a:t>
            </a:fld>
            <a:endParaRPr lang="en-US"/>
          </a:p>
        </p:txBody>
      </p:sp>
      <p:sp>
        <p:nvSpPr>
          <p:cNvPr id="6" name="Content Placeholder 5"/>
          <p:cNvSpPr>
            <a:spLocks noGrp="1"/>
          </p:cNvSpPr>
          <p:nvPr>
            <p:ph idx="1"/>
          </p:nvPr>
        </p:nvSpPr>
        <p:spPr/>
        <p:txBody>
          <a:bodyPr/>
          <a:lstStyle/>
          <a:p>
            <a:endParaRPr lang="en-US" dirty="0"/>
          </a:p>
        </p:txBody>
      </p:sp>
      <p:pic>
        <p:nvPicPr>
          <p:cNvPr id="3" name="Picture 2"/>
          <p:cNvPicPr>
            <a:picLocks noChangeAspect="1" noChangeArrowheads="1"/>
          </p:cNvPicPr>
          <p:nvPr/>
        </p:nvPicPr>
        <p:blipFill>
          <a:blip r:embed="rId2" cstate="print"/>
          <a:srcRect/>
          <a:stretch>
            <a:fillRect/>
          </a:stretch>
        </p:blipFill>
        <p:spPr bwMode="auto">
          <a:xfrm>
            <a:off x="0" y="1600200"/>
            <a:ext cx="8479971" cy="4343400"/>
          </a:xfrm>
          <a:prstGeom prst="rect">
            <a:avLst/>
          </a:prstGeom>
          <a:noFill/>
          <a:ln w="9525">
            <a:noFill/>
            <a:miter lim="800000"/>
            <a:headEnd/>
            <a:tailEnd/>
          </a:ln>
          <a:effectLst/>
        </p:spPr>
      </p:pic>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fontScale="90000"/>
          </a:bodyPr>
          <a:lstStyle/>
          <a:p>
            <a:r>
              <a:rPr lang="en-US" b="1" dirty="0" smtClean="0"/>
              <a:t>Example: Mexico (Scott, 2010)</a:t>
            </a:r>
            <a:br>
              <a:rPr lang="en-US" b="1" dirty="0" smtClean="0"/>
            </a:br>
            <a:r>
              <a:rPr lang="en-US" b="1" dirty="0" smtClean="0"/>
              <a:t>PO 1 - RESOURCES</a:t>
            </a:r>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46</a:t>
            </a:fld>
            <a:endParaRPr lang="en-US"/>
          </a:p>
        </p:txBody>
      </p:sp>
      <p:sp>
        <p:nvSpPr>
          <p:cNvPr id="6" name="Content Placeholder 5"/>
          <p:cNvSpPr>
            <a:spLocks noGrp="1"/>
          </p:cNvSpPr>
          <p:nvPr>
            <p:ph idx="1"/>
          </p:nvPr>
        </p:nvSpPr>
        <p:spPr/>
        <p:txBody>
          <a:bodyPr/>
          <a:lstStyle/>
          <a:p>
            <a:endParaRPr lang="en-US"/>
          </a:p>
        </p:txBody>
      </p:sp>
      <p:pic>
        <p:nvPicPr>
          <p:cNvPr id="5123" name="Picture 3"/>
          <p:cNvPicPr>
            <a:picLocks noChangeAspect="1" noChangeArrowheads="1"/>
          </p:cNvPicPr>
          <p:nvPr/>
        </p:nvPicPr>
        <p:blipFill>
          <a:blip r:embed="rId2" cstate="print"/>
          <a:srcRect/>
          <a:stretch>
            <a:fillRect/>
          </a:stretch>
        </p:blipFill>
        <p:spPr bwMode="auto">
          <a:xfrm>
            <a:off x="381000" y="1600200"/>
            <a:ext cx="8261088" cy="4800600"/>
          </a:xfrm>
          <a:prstGeom prst="rect">
            <a:avLst/>
          </a:prstGeom>
          <a:noFill/>
          <a:ln w="9525">
            <a:noFill/>
            <a:miter lim="800000"/>
            <a:headEnd/>
            <a:tailEnd/>
          </a:ln>
          <a:effectLst/>
        </p:spPr>
      </p:pic>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fontScale="90000"/>
          </a:bodyPr>
          <a:lstStyle/>
          <a:p>
            <a:r>
              <a:rPr lang="en-US" b="1" dirty="0" smtClean="0"/>
              <a:t>Indicators for Policy Objective 1 </a:t>
            </a:r>
            <a:br>
              <a:rPr lang="en-US" b="1" dirty="0" smtClean="0"/>
            </a:br>
            <a:r>
              <a:rPr lang="en-US" b="1" dirty="0" smtClean="0"/>
              <a:t>EQUITY </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b="1" dirty="0" smtClean="0"/>
              <a:t>Remember that EQUITY measures whether:</a:t>
            </a:r>
          </a:p>
          <a:p>
            <a:pPr>
              <a:buNone/>
            </a:pPr>
            <a:r>
              <a:rPr lang="en-US" b="1" dirty="0" smtClean="0"/>
              <a:t>	</a:t>
            </a:r>
            <a:r>
              <a:rPr lang="en-US" b="1" dirty="0" err="1" smtClean="0"/>
              <a:t>i</a:t>
            </a:r>
            <a:r>
              <a:rPr lang="en-US" b="1" dirty="0" smtClean="0"/>
              <a:t>. existing programs are adequate  </a:t>
            </a:r>
          </a:p>
          <a:p>
            <a:pPr>
              <a:buNone/>
            </a:pPr>
            <a:r>
              <a:rPr lang="en-US" b="1" dirty="0" smtClean="0"/>
              <a:t>	ii. allocation of redistributive spending is consistent with supporting a minimum standard of living for everybody</a:t>
            </a:r>
          </a:p>
          <a:p>
            <a:pPr>
              <a:buNone/>
            </a:pPr>
            <a:r>
              <a:rPr lang="en-US" b="1" dirty="0" smtClean="0"/>
              <a:t>	iii. coverage among the poor</a:t>
            </a:r>
          </a:p>
          <a:p>
            <a:pPr>
              <a:buNone/>
            </a:pPr>
            <a:r>
              <a:rPr lang="en-US" b="1" dirty="0" smtClean="0"/>
              <a:t>	iv. leakages to non-poor</a:t>
            </a:r>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47</a:t>
            </a:fld>
            <a:endParaRPr lang="en-US"/>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44A4457-FDB1-4F8C-86F4-C158D079D01D}" type="slidenum">
              <a:rPr lang="en-US" smtClean="0"/>
              <a:pPr/>
              <a:t>48</a:t>
            </a:fld>
            <a:endParaRPr lang="en-US"/>
          </a:p>
        </p:txBody>
      </p:sp>
      <p:pic>
        <p:nvPicPr>
          <p:cNvPr id="11266" name="Picture 2"/>
          <p:cNvPicPr>
            <a:picLocks noChangeAspect="1" noChangeArrowheads="1"/>
          </p:cNvPicPr>
          <p:nvPr/>
        </p:nvPicPr>
        <p:blipFill>
          <a:blip r:embed="rId2" cstate="print"/>
          <a:srcRect/>
          <a:stretch>
            <a:fillRect/>
          </a:stretch>
        </p:blipFill>
        <p:spPr bwMode="auto">
          <a:xfrm>
            <a:off x="685800" y="128588"/>
            <a:ext cx="7543800" cy="6600825"/>
          </a:xfrm>
          <a:prstGeom prst="rect">
            <a:avLst/>
          </a:prstGeom>
          <a:noFill/>
          <a:ln w="9525">
            <a:noFill/>
            <a:miter lim="800000"/>
            <a:headEnd/>
            <a:tailEnd/>
          </a:ln>
          <a:effectLst/>
        </p:spPr>
      </p:pic>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44A4457-FDB1-4F8C-86F4-C158D079D01D}" type="slidenum">
              <a:rPr lang="en-US" smtClean="0"/>
              <a:pPr/>
              <a:t>49</a:t>
            </a:fld>
            <a:endParaRPr lang="en-US"/>
          </a:p>
        </p:txBody>
      </p:sp>
      <p:pic>
        <p:nvPicPr>
          <p:cNvPr id="12290" name="Picture 2"/>
          <p:cNvPicPr>
            <a:picLocks noChangeAspect="1" noChangeArrowheads="1"/>
          </p:cNvPicPr>
          <p:nvPr/>
        </p:nvPicPr>
        <p:blipFill>
          <a:blip r:embed="rId2" cstate="print"/>
          <a:srcRect/>
          <a:stretch>
            <a:fillRect/>
          </a:stretch>
        </p:blipFill>
        <p:spPr bwMode="auto">
          <a:xfrm>
            <a:off x="533400" y="381000"/>
            <a:ext cx="7924800" cy="5715000"/>
          </a:xfrm>
          <a:prstGeom prst="rect">
            <a:avLst/>
          </a:prstGeom>
          <a:noFill/>
          <a:ln w="9525">
            <a:noFill/>
            <a:miter lim="800000"/>
            <a:headEnd/>
            <a:tailEnd/>
          </a:ln>
          <a:effectLst/>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fontScale="90000"/>
          </a:bodyPr>
          <a:lstStyle/>
          <a:p>
            <a:r>
              <a:rPr lang="en-US" dirty="0" smtClean="0"/>
              <a:t>Inequality, Poverty and Fiscal Policy in LA	</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dirty="0" smtClean="0"/>
              <a:t>Latin America is very unequal and extreme poverty is too high for its level of per capita GDP</a:t>
            </a:r>
            <a:endParaRPr lang="en-US" dirty="0"/>
          </a:p>
          <a:p>
            <a:r>
              <a:rPr lang="en-US" dirty="0" smtClean="0"/>
              <a:t>Thanks to the expansion of education, macro stability and monetary transfers, inequality and poverty have been falling since 2000</a:t>
            </a:r>
          </a:p>
          <a:p>
            <a:r>
              <a:rPr lang="en-US" dirty="0" smtClean="0"/>
              <a:t>However, </a:t>
            </a:r>
          </a:p>
          <a:p>
            <a:pPr lvl="1"/>
            <a:r>
              <a:rPr lang="en-US" dirty="0" smtClean="0"/>
              <a:t>redistributive power of the state through fiscal policy is grossly underutilized</a:t>
            </a:r>
          </a:p>
          <a:p>
            <a:pPr lvl="1"/>
            <a:r>
              <a:rPr lang="en-US" dirty="0" smtClean="0"/>
              <a:t>Upper-middle income LA should not have extreme poverty at all, and inequality could be much lower if proper policies were in place</a:t>
            </a:r>
          </a:p>
          <a:p>
            <a:r>
              <a:rPr lang="en-US" dirty="0" smtClean="0"/>
              <a:t>Memo: Extreme (Moderate) Poverty is defined as those individuals with an income/consumption below the international $2.50 ($4) PPP dollars a day</a:t>
            </a:r>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5</a:t>
            </a:fld>
            <a:endParaRPr lang="en-US"/>
          </a:p>
        </p:txBody>
      </p:sp>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fontScale="90000"/>
          </a:bodyPr>
          <a:lstStyle/>
          <a:p>
            <a:r>
              <a:rPr lang="en-US" b="1" dirty="0" smtClean="0"/>
              <a:t>Indicators for Policy Objective 1 </a:t>
            </a:r>
            <a:br>
              <a:rPr lang="en-US" b="1" dirty="0" smtClean="0"/>
            </a:br>
            <a:r>
              <a:rPr lang="en-US" b="1" dirty="0" smtClean="0"/>
              <a:t>EQUITY </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b="1" dirty="0" smtClean="0"/>
              <a:t>Remember that EQUITY measures whether:</a:t>
            </a:r>
          </a:p>
          <a:p>
            <a:pPr>
              <a:buNone/>
            </a:pPr>
            <a:r>
              <a:rPr lang="en-US" b="1" dirty="0" smtClean="0"/>
              <a:t>	</a:t>
            </a:r>
            <a:r>
              <a:rPr lang="en-US" b="1" dirty="0" err="1" smtClean="0"/>
              <a:t>i</a:t>
            </a:r>
            <a:r>
              <a:rPr lang="en-US" b="1" dirty="0" smtClean="0"/>
              <a:t>. existing programs are adequate  </a:t>
            </a:r>
          </a:p>
          <a:p>
            <a:pPr>
              <a:buNone/>
            </a:pPr>
            <a:r>
              <a:rPr lang="en-US" b="1" dirty="0" smtClean="0"/>
              <a:t>	</a:t>
            </a:r>
            <a:r>
              <a:rPr lang="en-US" b="1" dirty="0" smtClean="0">
                <a:solidFill>
                  <a:srgbClr val="00B050"/>
                </a:solidFill>
              </a:rPr>
              <a:t>ii. allocation of redistributive spending is consistent with supporting a minimum standard of living for everybody</a:t>
            </a:r>
          </a:p>
          <a:p>
            <a:pPr>
              <a:buNone/>
            </a:pPr>
            <a:r>
              <a:rPr lang="en-US" b="1" dirty="0" smtClean="0"/>
              <a:t>	iii. coverage among the poor</a:t>
            </a:r>
          </a:p>
          <a:p>
            <a:pPr>
              <a:buNone/>
            </a:pPr>
            <a:r>
              <a:rPr lang="en-US" b="1" dirty="0" smtClean="0"/>
              <a:t>	iv. leakages to non-poor</a:t>
            </a:r>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50</a:t>
            </a:fld>
            <a:endParaRPr lang="en-US"/>
          </a:p>
        </p:txBody>
      </p:sp>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accent5">
              <a:lumMod val="20000"/>
              <a:lumOff val="80000"/>
            </a:schemeClr>
          </a:solidFill>
        </p:spPr>
        <p:txBody>
          <a:bodyPr>
            <a:normAutofit fontScale="90000"/>
          </a:bodyPr>
          <a:lstStyle/>
          <a:p>
            <a:r>
              <a:rPr lang="en-US" b="1" dirty="0" smtClean="0"/>
              <a:t>Indicators for Policy Objective 1 </a:t>
            </a:r>
            <a:br>
              <a:rPr lang="en-US" b="1" dirty="0" smtClean="0"/>
            </a:br>
            <a:r>
              <a:rPr lang="en-US" b="1" dirty="0" smtClean="0"/>
              <a:t>EQUITY </a:t>
            </a:r>
            <a:endParaRPr lang="en-US" b="1"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51</a:t>
            </a:fld>
            <a:endParaRPr lang="en-US"/>
          </a:p>
        </p:txBody>
      </p:sp>
      <p:sp>
        <p:nvSpPr>
          <p:cNvPr id="6" name="Content Placeholder 5"/>
          <p:cNvSpPr>
            <a:spLocks noGrp="1"/>
          </p:cNvSpPr>
          <p:nvPr>
            <p:ph idx="1"/>
          </p:nvPr>
        </p:nvSpPr>
        <p:spPr>
          <a:xfrm>
            <a:off x="152400" y="1295400"/>
            <a:ext cx="8839200" cy="5562600"/>
          </a:xfrm>
        </p:spPr>
        <p:txBody>
          <a:bodyPr>
            <a:normAutofit fontScale="92500" lnSpcReduction="10000"/>
          </a:bodyPr>
          <a:lstStyle/>
          <a:p>
            <a:r>
              <a:rPr lang="en-US" dirty="0" smtClean="0"/>
              <a:t>Must determine whether resources allocated to the poor per relevant category are sufficient to close each and all the after-transfers gaps. </a:t>
            </a:r>
          </a:p>
          <a:p>
            <a:r>
              <a:rPr lang="en-US" dirty="0" smtClean="0"/>
              <a:t>Steps:</a:t>
            </a:r>
          </a:p>
          <a:p>
            <a:pPr marL="971550" lvl="1" indent="-514350">
              <a:buFont typeface="+mj-lt"/>
              <a:buAutoNum type="arabicPeriod"/>
            </a:pPr>
            <a:r>
              <a:rPr lang="en-US" dirty="0" smtClean="0"/>
              <a:t>Calculate government spending per relevant category</a:t>
            </a:r>
          </a:p>
          <a:p>
            <a:pPr marL="971550" lvl="1" indent="-514350">
              <a:buFont typeface="+mj-lt"/>
              <a:buAutoNum type="arabicPeriod"/>
            </a:pPr>
            <a:r>
              <a:rPr lang="en-US" dirty="0" smtClean="0"/>
              <a:t>Calculate </a:t>
            </a:r>
            <a:r>
              <a:rPr lang="en-US" u="sng" dirty="0" smtClean="0"/>
              <a:t>additional requirements</a:t>
            </a:r>
            <a:r>
              <a:rPr lang="en-US" dirty="0" smtClean="0"/>
              <a:t> per category (details next slides) </a:t>
            </a:r>
          </a:p>
          <a:p>
            <a:pPr marL="971550" lvl="1" indent="-514350">
              <a:buFont typeface="+mj-lt"/>
              <a:buAutoNum type="arabicPeriod"/>
            </a:pPr>
            <a:r>
              <a:rPr lang="en-US" dirty="0" smtClean="0"/>
              <a:t>Calculate difference in spending per relevant category minus </a:t>
            </a:r>
            <a:r>
              <a:rPr lang="en-US" u="sng" dirty="0" smtClean="0"/>
              <a:t>additional requirements</a:t>
            </a:r>
            <a:r>
              <a:rPr lang="en-US" dirty="0" smtClean="0"/>
              <a:t> in relevant categories</a:t>
            </a:r>
          </a:p>
          <a:p>
            <a:pPr marL="1371600" lvl="2" indent="-514350">
              <a:buFont typeface="Symbol"/>
              <a:buChar char="Þ"/>
            </a:pPr>
            <a:r>
              <a:rPr lang="en-US" dirty="0" smtClean="0"/>
              <a:t>If positive, government is spending sufficient resources in the relevant category to potentially close the gap</a:t>
            </a:r>
          </a:p>
          <a:p>
            <a:pPr marL="1371600" lvl="2" indent="-514350">
              <a:buFont typeface="Symbol"/>
              <a:buChar char="Þ"/>
            </a:pPr>
            <a:r>
              <a:rPr lang="en-US" dirty="0" smtClean="0"/>
              <a:t>If negative (or zero), government efforts  in terms of how much it is spending on the relevant gaps are insufficient</a:t>
            </a:r>
          </a:p>
          <a:p>
            <a:pPr marL="971550" lvl="1" indent="-514350">
              <a:buFont typeface="+mj-lt"/>
              <a:buAutoNum type="arabicPeriod"/>
            </a:pPr>
            <a:endParaRPr lang="en-US" dirty="0" smtClean="0"/>
          </a:p>
          <a:p>
            <a:pPr marL="514350" indent="-514350">
              <a:buNone/>
            </a:pPr>
            <a:endParaRPr lang="en-US" dirty="0" smtClean="0"/>
          </a:p>
          <a:p>
            <a:pPr>
              <a:buNone/>
            </a:pPr>
            <a:endParaRPr lang="en-US" dirty="0" smtClean="0"/>
          </a:p>
          <a:p>
            <a:endParaRPr lang="en-US" dirty="0" smtClean="0"/>
          </a:p>
          <a:p>
            <a:pPr>
              <a:buNone/>
            </a:pPr>
            <a:endParaRPr lang="en-US" dirty="0"/>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accent5">
              <a:lumMod val="20000"/>
              <a:lumOff val="80000"/>
            </a:schemeClr>
          </a:solidFill>
        </p:spPr>
        <p:txBody>
          <a:bodyPr>
            <a:normAutofit fontScale="90000"/>
          </a:bodyPr>
          <a:lstStyle/>
          <a:p>
            <a:r>
              <a:rPr lang="en-US" b="1" dirty="0" smtClean="0"/>
              <a:t>Indicators for Policy Objective 1: EQUITY</a:t>
            </a:r>
            <a:endParaRPr lang="en-US" b="1"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52</a:t>
            </a:fld>
            <a:endParaRPr lang="en-US"/>
          </a:p>
        </p:txBody>
      </p:sp>
      <p:sp>
        <p:nvSpPr>
          <p:cNvPr id="6" name="Content Placeholder 5"/>
          <p:cNvSpPr>
            <a:spLocks noGrp="1"/>
          </p:cNvSpPr>
          <p:nvPr>
            <p:ph idx="1"/>
          </p:nvPr>
        </p:nvSpPr>
        <p:spPr>
          <a:xfrm>
            <a:off x="152400" y="1600200"/>
            <a:ext cx="8839200" cy="5257800"/>
          </a:xfrm>
        </p:spPr>
        <p:txBody>
          <a:bodyPr>
            <a:normAutofit fontScale="62500" lnSpcReduction="20000"/>
          </a:bodyPr>
          <a:lstStyle/>
          <a:p>
            <a:pPr>
              <a:buNone/>
            </a:pPr>
            <a:r>
              <a:rPr lang="en-US" dirty="0" smtClean="0"/>
              <a:t>I</a:t>
            </a:r>
            <a:r>
              <a:rPr lang="en-US" b="1" dirty="0" smtClean="0"/>
              <a:t>NCOME POVERTY GAPS</a:t>
            </a:r>
          </a:p>
          <a:p>
            <a:r>
              <a:rPr lang="en-US" b="1" dirty="0" smtClean="0"/>
              <a:t>Income Transfers Poverty Gap   </a:t>
            </a:r>
          </a:p>
          <a:p>
            <a:r>
              <a:rPr lang="en-US" b="1" dirty="0" smtClean="0"/>
              <a:t>Pensions Gap  </a:t>
            </a:r>
          </a:p>
          <a:p>
            <a:r>
              <a:rPr lang="en-US" b="1" dirty="0" smtClean="0"/>
              <a:t>Unemployment Compensation Gap</a:t>
            </a:r>
          </a:p>
          <a:p>
            <a:r>
              <a:rPr lang="en-US" b="1" dirty="0" smtClean="0"/>
              <a:t>Systemic Shock Gap (economic crisis, rising food prices, natural disasters, epidemics)</a:t>
            </a:r>
          </a:p>
          <a:p>
            <a:pPr>
              <a:buNone/>
            </a:pPr>
            <a:endParaRPr lang="en-US" b="1" dirty="0" smtClean="0"/>
          </a:p>
          <a:p>
            <a:pPr>
              <a:buNone/>
            </a:pPr>
            <a:r>
              <a:rPr lang="en-US" b="1" dirty="0" smtClean="0"/>
              <a:t>OPPORTUNITY GAPS: </a:t>
            </a:r>
          </a:p>
          <a:p>
            <a:pPr>
              <a:buNone/>
            </a:pPr>
            <a:r>
              <a:rPr lang="en-US" b="1" dirty="0" smtClean="0"/>
              <a:t>	HUMAN CAPITAL GAPS</a:t>
            </a:r>
          </a:p>
          <a:p>
            <a:r>
              <a:rPr lang="en-US" b="1" dirty="0" smtClean="0"/>
              <a:t>Education Coverage Gap  </a:t>
            </a:r>
          </a:p>
          <a:p>
            <a:r>
              <a:rPr lang="en-US" b="1" dirty="0" smtClean="0"/>
              <a:t>Health Coverage Gap  </a:t>
            </a:r>
          </a:p>
          <a:p>
            <a:pPr>
              <a:buNone/>
            </a:pPr>
            <a:r>
              <a:rPr lang="en-US" b="1" dirty="0" smtClean="0"/>
              <a:t>	</a:t>
            </a:r>
          </a:p>
          <a:p>
            <a:pPr>
              <a:buNone/>
            </a:pPr>
            <a:r>
              <a:rPr lang="en-US" b="1" dirty="0" smtClean="0"/>
              <a:t>	INFRASTRUCTURE GAPS</a:t>
            </a:r>
          </a:p>
          <a:p>
            <a:r>
              <a:rPr lang="en-US" b="1" dirty="0" smtClean="0"/>
              <a:t>Drinkable water</a:t>
            </a:r>
          </a:p>
          <a:p>
            <a:r>
              <a:rPr lang="en-US" b="1" dirty="0" smtClean="0"/>
              <a:t>Electricity</a:t>
            </a:r>
          </a:p>
          <a:p>
            <a:r>
              <a:rPr lang="en-US" b="1" dirty="0" smtClean="0"/>
              <a:t>Sewerage</a:t>
            </a:r>
          </a:p>
          <a:p>
            <a:r>
              <a:rPr lang="en-US" b="1" dirty="0" smtClean="0"/>
              <a:t>Access to markets</a:t>
            </a:r>
          </a:p>
          <a:p>
            <a:endParaRPr lang="en-US" dirty="0" smtClean="0"/>
          </a:p>
          <a:p>
            <a:pPr>
              <a:buNone/>
            </a:pPr>
            <a:endParaRPr lang="en-US" dirty="0" smtClean="0"/>
          </a:p>
          <a:p>
            <a:endParaRPr lang="en-US" dirty="0" smtClean="0"/>
          </a:p>
          <a:p>
            <a:pPr>
              <a:buNone/>
            </a:pPr>
            <a:endParaRPr lang="en-US" dirty="0"/>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a:solidFill>
            <a:schemeClr val="accent5">
              <a:lumMod val="20000"/>
              <a:lumOff val="80000"/>
            </a:schemeClr>
          </a:solidFill>
        </p:spPr>
        <p:txBody>
          <a:bodyPr rtlCol="0">
            <a:normAutofit/>
          </a:bodyPr>
          <a:lstStyle/>
          <a:p>
            <a:pPr fontAlgn="auto">
              <a:spcAft>
                <a:spcPts val="0"/>
              </a:spcAft>
              <a:defRPr/>
            </a:pPr>
            <a:r>
              <a:rPr lang="en-US" b="1" dirty="0" smtClean="0"/>
              <a:t>Additional</a:t>
            </a:r>
            <a:r>
              <a:rPr lang="en-US" b="1" dirty="0" smtClean="0">
                <a:ea typeface="+mj-ea"/>
                <a:cs typeface="+mj-cs"/>
              </a:rPr>
              <a:t> Requirements</a:t>
            </a:r>
            <a:br>
              <a:rPr lang="en-US" b="1" dirty="0" smtClean="0">
                <a:ea typeface="+mj-ea"/>
                <a:cs typeface="+mj-cs"/>
              </a:rPr>
            </a:br>
            <a:r>
              <a:rPr lang="en-US" b="1" dirty="0" smtClean="0">
                <a:ea typeface="+mj-ea"/>
                <a:cs typeface="+mj-cs"/>
              </a:rPr>
              <a:t>After Transfers Income Poverty Gaps</a:t>
            </a:r>
            <a:endParaRPr lang="en-US" b="1" dirty="0">
              <a:ea typeface="+mj-ea"/>
              <a:cs typeface="+mj-cs"/>
            </a:endParaRPr>
          </a:p>
        </p:txBody>
      </p:sp>
      <p:sp>
        <p:nvSpPr>
          <p:cNvPr id="4" name="Slide Number Placeholder 3"/>
          <p:cNvSpPr>
            <a:spLocks noGrp="1"/>
          </p:cNvSpPr>
          <p:nvPr>
            <p:ph type="sldNum" sz="quarter" idx="12"/>
          </p:nvPr>
        </p:nvSpPr>
        <p:spPr/>
        <p:txBody>
          <a:bodyPr/>
          <a:lstStyle/>
          <a:p>
            <a:pPr>
              <a:defRPr/>
            </a:pPr>
            <a:fld id="{73B48A85-A80E-4339-916F-15AB8601723B}" type="slidenum">
              <a:rPr lang="en-US"/>
              <a:pPr>
                <a:defRPr/>
              </a:pPr>
              <a:t>53</a:t>
            </a:fld>
            <a:endParaRPr lang="en-US"/>
          </a:p>
        </p:txBody>
      </p:sp>
      <p:pic>
        <p:nvPicPr>
          <p:cNvPr id="7171" name="Picture 3"/>
          <p:cNvPicPr>
            <a:picLocks noGrp="1" noChangeAspect="1" noChangeArrowheads="1"/>
          </p:cNvPicPr>
          <p:nvPr>
            <p:ph idx="1"/>
          </p:nvPr>
        </p:nvPicPr>
        <p:blipFill>
          <a:blip r:embed="rId2" cstate="print"/>
          <a:srcRect/>
          <a:stretch>
            <a:fillRect/>
          </a:stretch>
        </p:blipFill>
        <p:spPr bwMode="auto">
          <a:xfrm>
            <a:off x="304800" y="1905000"/>
            <a:ext cx="8077200" cy="4267200"/>
          </a:xfrm>
          <a:prstGeom prst="rect">
            <a:avLst/>
          </a:prstGeom>
          <a:noFill/>
          <a:ln w="9525">
            <a:noFill/>
            <a:miter lim="800000"/>
            <a:headEnd/>
            <a:tailEnd/>
          </a:ln>
          <a:effectLst/>
        </p:spPr>
      </p:pic>
    </p:spTree>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401762"/>
          </a:xfrm>
          <a:solidFill>
            <a:schemeClr val="accent5">
              <a:lumMod val="20000"/>
              <a:lumOff val="80000"/>
            </a:schemeClr>
          </a:solidFill>
        </p:spPr>
        <p:txBody>
          <a:bodyPr rtlCol="0">
            <a:normAutofit fontScale="90000"/>
          </a:bodyPr>
          <a:lstStyle/>
          <a:p>
            <a:pPr fontAlgn="auto">
              <a:spcAft>
                <a:spcPts val="0"/>
              </a:spcAft>
              <a:defRPr/>
            </a:pPr>
            <a:r>
              <a:rPr lang="en-US" b="1" dirty="0" smtClean="0"/>
              <a:t>Additional</a:t>
            </a:r>
            <a:r>
              <a:rPr lang="en-US" b="1" dirty="0" smtClean="0">
                <a:ea typeface="+mj-ea"/>
                <a:cs typeface="+mj-cs"/>
              </a:rPr>
              <a:t> Requirements</a:t>
            </a:r>
            <a:br>
              <a:rPr lang="en-US" b="1" dirty="0" smtClean="0">
                <a:ea typeface="+mj-ea"/>
                <a:cs typeface="+mj-cs"/>
              </a:rPr>
            </a:br>
            <a:r>
              <a:rPr lang="en-US" b="1" dirty="0" smtClean="0"/>
              <a:t>After-Transfers</a:t>
            </a:r>
            <a:r>
              <a:rPr lang="en-US" b="1" dirty="0" smtClean="0">
                <a:ea typeface="+mj-ea"/>
                <a:cs typeface="+mj-cs"/>
              </a:rPr>
              <a:t> Human Capital Gaps</a:t>
            </a:r>
            <a:endParaRPr lang="en-US" b="1" dirty="0">
              <a:ea typeface="+mj-ea"/>
              <a:cs typeface="+mj-cs"/>
            </a:endParaRPr>
          </a:p>
        </p:txBody>
      </p:sp>
      <p:sp>
        <p:nvSpPr>
          <p:cNvPr id="4" name="Slide Number Placeholder 3"/>
          <p:cNvSpPr>
            <a:spLocks noGrp="1"/>
          </p:cNvSpPr>
          <p:nvPr>
            <p:ph type="sldNum" sz="quarter" idx="12"/>
          </p:nvPr>
        </p:nvSpPr>
        <p:spPr/>
        <p:txBody>
          <a:bodyPr/>
          <a:lstStyle/>
          <a:p>
            <a:pPr>
              <a:defRPr/>
            </a:pPr>
            <a:fld id="{73B48A85-A80E-4339-916F-15AB8601723B}" type="slidenum">
              <a:rPr lang="en-US"/>
              <a:pPr>
                <a:defRPr/>
              </a:pPr>
              <a:t>54</a:t>
            </a:fld>
            <a:endParaRPr lang="en-US"/>
          </a:p>
        </p:txBody>
      </p:sp>
      <p:pic>
        <p:nvPicPr>
          <p:cNvPr id="8195" name="Picture 3"/>
          <p:cNvPicPr>
            <a:picLocks noGrp="1" noChangeAspect="1" noChangeArrowheads="1"/>
          </p:cNvPicPr>
          <p:nvPr>
            <p:ph idx="1"/>
          </p:nvPr>
        </p:nvPicPr>
        <p:blipFill>
          <a:blip r:embed="rId2" cstate="print"/>
          <a:srcRect/>
          <a:stretch>
            <a:fillRect/>
          </a:stretch>
        </p:blipFill>
        <p:spPr bwMode="auto">
          <a:xfrm>
            <a:off x="457200" y="1981200"/>
            <a:ext cx="8305800" cy="3962400"/>
          </a:xfrm>
          <a:prstGeom prst="rect">
            <a:avLst/>
          </a:prstGeom>
          <a:noFill/>
          <a:ln w="9525">
            <a:noFill/>
            <a:miter lim="800000"/>
            <a:headEnd/>
            <a:tailEnd/>
          </a:ln>
          <a:effectLst/>
        </p:spPr>
      </p:pic>
    </p:spTree>
  </p:cSld>
  <p:clrMapOvr>
    <a:masterClrMapping/>
  </p:clrMapOvr>
  <p:transition spd="med"/>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chemeClr val="accent5">
              <a:lumMod val="20000"/>
              <a:lumOff val="80000"/>
            </a:schemeClr>
          </a:solidFill>
        </p:spPr>
        <p:txBody>
          <a:bodyPr rtlCol="0">
            <a:normAutofit fontScale="90000"/>
          </a:bodyPr>
          <a:lstStyle/>
          <a:p>
            <a:pPr fontAlgn="auto">
              <a:spcAft>
                <a:spcPts val="0"/>
              </a:spcAft>
              <a:defRPr/>
            </a:pPr>
            <a:r>
              <a:rPr lang="en-US" b="1" dirty="0" smtClean="0"/>
              <a:t>Total Additional </a:t>
            </a:r>
            <a:r>
              <a:rPr lang="en-US" b="1" dirty="0" smtClean="0">
                <a:ea typeface="+mj-ea"/>
                <a:cs typeface="+mj-cs"/>
              </a:rPr>
              <a:t>Requirements (AR)</a:t>
            </a:r>
            <a:br>
              <a:rPr lang="en-US" b="1" dirty="0" smtClean="0">
                <a:ea typeface="+mj-ea"/>
                <a:cs typeface="+mj-cs"/>
              </a:rPr>
            </a:br>
            <a:r>
              <a:rPr lang="en-US" b="1" dirty="0" smtClean="0"/>
              <a:t>Total (After-Transfers) </a:t>
            </a:r>
            <a:r>
              <a:rPr lang="en-US" b="1" dirty="0" smtClean="0">
                <a:ea typeface="+mj-ea"/>
                <a:cs typeface="+mj-cs"/>
              </a:rPr>
              <a:t>Gaps</a:t>
            </a:r>
            <a:endParaRPr lang="en-US" b="1" dirty="0">
              <a:ea typeface="+mj-ea"/>
              <a:cs typeface="+mj-cs"/>
            </a:endParaRPr>
          </a:p>
        </p:txBody>
      </p:sp>
      <p:sp>
        <p:nvSpPr>
          <p:cNvPr id="4" name="Slide Number Placeholder 3"/>
          <p:cNvSpPr>
            <a:spLocks noGrp="1"/>
          </p:cNvSpPr>
          <p:nvPr>
            <p:ph type="sldNum" sz="quarter" idx="12"/>
          </p:nvPr>
        </p:nvSpPr>
        <p:spPr/>
        <p:txBody>
          <a:bodyPr/>
          <a:lstStyle/>
          <a:p>
            <a:pPr>
              <a:defRPr/>
            </a:pPr>
            <a:fld id="{73B48A85-A80E-4339-916F-15AB8601723B}" type="slidenum">
              <a:rPr lang="en-US"/>
              <a:pPr>
                <a:defRPr/>
              </a:pPr>
              <a:t>55</a:t>
            </a:fld>
            <a:endParaRPr lang="en-US"/>
          </a:p>
        </p:txBody>
      </p:sp>
      <p:sp>
        <p:nvSpPr>
          <p:cNvPr id="7" name="Content Placeholder 6"/>
          <p:cNvSpPr>
            <a:spLocks noGrp="1"/>
          </p:cNvSpPr>
          <p:nvPr>
            <p:ph idx="1"/>
          </p:nvPr>
        </p:nvSpPr>
        <p:spPr/>
        <p:txBody>
          <a:bodyPr/>
          <a:lstStyle/>
          <a:p>
            <a:endParaRPr lang="en-US"/>
          </a:p>
        </p:txBody>
      </p:sp>
      <p:pic>
        <p:nvPicPr>
          <p:cNvPr id="9219" name="Picture 3"/>
          <p:cNvPicPr>
            <a:picLocks noChangeAspect="1" noChangeArrowheads="1"/>
          </p:cNvPicPr>
          <p:nvPr/>
        </p:nvPicPr>
        <p:blipFill>
          <a:blip r:embed="rId2" cstate="print"/>
          <a:srcRect/>
          <a:stretch>
            <a:fillRect/>
          </a:stretch>
        </p:blipFill>
        <p:spPr bwMode="auto">
          <a:xfrm>
            <a:off x="228600" y="1600200"/>
            <a:ext cx="8534400" cy="4800600"/>
          </a:xfrm>
          <a:prstGeom prst="rect">
            <a:avLst/>
          </a:prstGeom>
          <a:noFill/>
          <a:ln w="9525">
            <a:noFill/>
            <a:miter lim="800000"/>
            <a:headEnd/>
            <a:tailEnd/>
          </a:ln>
          <a:effectLst/>
        </p:spPr>
      </p:pic>
    </p:spTree>
  </p:cSld>
  <p:clrMapOvr>
    <a:masterClrMapping/>
  </p:clrMapOvr>
  <p:transition spd="med"/>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fontScale="90000"/>
          </a:bodyPr>
          <a:lstStyle/>
          <a:p>
            <a:r>
              <a:rPr lang="en-US" b="1" dirty="0" smtClean="0"/>
              <a:t>Example: Mexico (Scott, 2010</a:t>
            </a:r>
            <a:r>
              <a:rPr lang="en-US" sz="3600" b="1" dirty="0" smtClean="0"/>
              <a:t>)</a:t>
            </a:r>
            <a:br>
              <a:rPr lang="en-US" sz="3600" b="1" dirty="0" smtClean="0"/>
            </a:br>
            <a:r>
              <a:rPr lang="en-US" sz="3600" dirty="0" smtClean="0"/>
              <a:t>(2009 Billion </a:t>
            </a:r>
            <a:r>
              <a:rPr lang="en-US" sz="3600" dirty="0" err="1" smtClean="0"/>
              <a:t>Mx</a:t>
            </a:r>
            <a:r>
              <a:rPr lang="en-US" sz="3600" dirty="0" smtClean="0"/>
              <a:t>$; z = </a:t>
            </a:r>
            <a:r>
              <a:rPr lang="en-US" sz="3600" dirty="0" smtClean="0"/>
              <a:t>US$2.5 &amp; 4 </a:t>
            </a:r>
            <a:r>
              <a:rPr lang="en-US" sz="3600" dirty="0" smtClean="0"/>
              <a:t>a day)</a:t>
            </a:r>
            <a:endParaRPr lang="en-US" sz="3600" b="1"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56</a:t>
            </a:fld>
            <a:endParaRPr lang="en-US"/>
          </a:p>
        </p:txBody>
      </p:sp>
      <p:pic>
        <p:nvPicPr>
          <p:cNvPr id="2050" name="Picture 2"/>
          <p:cNvPicPr>
            <a:picLocks noChangeAspect="1" noChangeArrowheads="1"/>
          </p:cNvPicPr>
          <p:nvPr/>
        </p:nvPicPr>
        <p:blipFill>
          <a:blip r:embed="rId2" cstate="print"/>
          <a:srcRect/>
          <a:stretch>
            <a:fillRect/>
          </a:stretch>
        </p:blipFill>
        <p:spPr bwMode="auto">
          <a:xfrm>
            <a:off x="228600" y="1905000"/>
            <a:ext cx="8610600" cy="4114800"/>
          </a:xfrm>
          <a:prstGeom prst="rect">
            <a:avLst/>
          </a:prstGeom>
          <a:noFill/>
          <a:ln w="9525">
            <a:noFill/>
            <a:miter lim="800000"/>
            <a:headEnd/>
            <a:tailEnd/>
          </a:ln>
          <a:effectLst/>
        </p:spPr>
      </p:pic>
    </p:spTree>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fontScale="90000"/>
          </a:bodyPr>
          <a:lstStyle/>
          <a:p>
            <a:r>
              <a:rPr lang="en-US" b="1" dirty="0" smtClean="0"/>
              <a:t>Example: Mexico (Scott, 2010)</a:t>
            </a:r>
            <a:br>
              <a:rPr lang="en-US" b="1" dirty="0" smtClean="0"/>
            </a:br>
            <a:r>
              <a:rPr lang="en-US" dirty="0" smtClean="0"/>
              <a:t>(2009 Billion </a:t>
            </a:r>
            <a:r>
              <a:rPr lang="en-US" dirty="0" err="1" smtClean="0"/>
              <a:t>Mx</a:t>
            </a:r>
            <a:r>
              <a:rPr lang="en-US" dirty="0" smtClean="0"/>
              <a:t>$; z = US$4 a day)</a:t>
            </a:r>
            <a:endParaRPr lang="en-US" b="1"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57</a:t>
            </a:fld>
            <a:endParaRPr lang="en-US"/>
          </a:p>
        </p:txBody>
      </p:sp>
      <p:pic>
        <p:nvPicPr>
          <p:cNvPr id="13314" name="Picture 2"/>
          <p:cNvPicPr>
            <a:picLocks noChangeAspect="1" noChangeArrowheads="1"/>
          </p:cNvPicPr>
          <p:nvPr/>
        </p:nvPicPr>
        <p:blipFill>
          <a:blip r:embed="rId2" cstate="print"/>
          <a:srcRect/>
          <a:stretch>
            <a:fillRect/>
          </a:stretch>
        </p:blipFill>
        <p:spPr bwMode="auto">
          <a:xfrm>
            <a:off x="990600" y="1524000"/>
            <a:ext cx="7391400" cy="5056443"/>
          </a:xfrm>
          <a:prstGeom prst="rect">
            <a:avLst/>
          </a:prstGeom>
          <a:noFill/>
          <a:ln w="9525">
            <a:noFill/>
            <a:miter lim="800000"/>
            <a:headEnd/>
            <a:tailEnd/>
          </a:ln>
          <a:effectLst/>
        </p:spPr>
      </p:pic>
    </p:spTree>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a:solidFill>
            <a:schemeClr val="accent5">
              <a:lumMod val="20000"/>
              <a:lumOff val="80000"/>
            </a:schemeClr>
          </a:solidFill>
        </p:spPr>
        <p:txBody>
          <a:bodyPr rtlCol="0">
            <a:normAutofit fontScale="90000"/>
          </a:bodyPr>
          <a:lstStyle/>
          <a:p>
            <a:pPr fontAlgn="auto">
              <a:spcAft>
                <a:spcPts val="0"/>
              </a:spcAft>
              <a:defRPr/>
            </a:pPr>
            <a:r>
              <a:rPr lang="en-US" dirty="0" smtClean="0"/>
              <a:t>Calculating Systemic Shocks Poverty Gaps </a:t>
            </a:r>
            <a:r>
              <a:rPr lang="en-US" dirty="0" smtClean="0">
                <a:ea typeface="+mj-ea"/>
                <a:cs typeface="+mj-cs"/>
              </a:rPr>
              <a:t>(econ crisis, </a:t>
            </a:r>
            <a:r>
              <a:rPr lang="en-US" dirty="0" err="1" smtClean="0">
                <a:ea typeface="+mj-ea"/>
                <a:cs typeface="+mj-cs"/>
              </a:rPr>
              <a:t>nat</a:t>
            </a:r>
            <a:r>
              <a:rPr lang="en-US" dirty="0" smtClean="0">
                <a:ea typeface="+mj-ea"/>
                <a:cs typeface="+mj-cs"/>
              </a:rPr>
              <a:t> disaster, policy reform, etc.</a:t>
            </a:r>
            <a:endParaRPr lang="en-US" dirty="0">
              <a:ea typeface="+mj-ea"/>
              <a:cs typeface="+mj-cs"/>
            </a:endParaRPr>
          </a:p>
        </p:txBody>
      </p:sp>
      <p:sp>
        <p:nvSpPr>
          <p:cNvPr id="3" name="Content Placeholder 2"/>
          <p:cNvSpPr>
            <a:spLocks noGrp="1"/>
          </p:cNvSpPr>
          <p:nvPr>
            <p:ph idx="1"/>
          </p:nvPr>
        </p:nvSpPr>
        <p:spPr>
          <a:xfrm>
            <a:off x="457200" y="2057400"/>
            <a:ext cx="8229600" cy="4419600"/>
          </a:xfrm>
        </p:spPr>
        <p:txBody>
          <a:bodyPr rtlCol="0">
            <a:normAutofit fontScale="85000" lnSpcReduction="10000"/>
          </a:bodyPr>
          <a:lstStyle/>
          <a:p>
            <a:pPr fontAlgn="auto">
              <a:spcAft>
                <a:spcPts val="0"/>
              </a:spcAft>
              <a:buFont typeface="Arial" pitchFamily="34" charset="0"/>
              <a:buChar char="•"/>
              <a:defRPr/>
            </a:pPr>
            <a:r>
              <a:rPr lang="en-US" sz="4000" dirty="0" smtClean="0">
                <a:ea typeface="+mn-ea"/>
                <a:cs typeface="+mn-cs"/>
              </a:rPr>
              <a:t>Three different methods: </a:t>
            </a:r>
          </a:p>
          <a:p>
            <a:pPr lvl="1" fontAlgn="auto">
              <a:spcAft>
                <a:spcPts val="0"/>
              </a:spcAft>
              <a:buFont typeface="Arial" pitchFamily="34" charset="0"/>
              <a:buChar char="–"/>
              <a:defRPr/>
            </a:pPr>
            <a:r>
              <a:rPr lang="en-US" sz="3600" dirty="0" err="1" smtClean="0">
                <a:ea typeface="+mn-ea"/>
              </a:rPr>
              <a:t>Arg</a:t>
            </a:r>
            <a:r>
              <a:rPr lang="en-US" sz="3600" dirty="0" smtClean="0">
                <a:ea typeface="+mn-ea"/>
              </a:rPr>
              <a:t> (frequency of economic crisis, average impact on GDP; impact on poverty calculated using a poverty/growth elasticity) </a:t>
            </a:r>
          </a:p>
          <a:p>
            <a:pPr lvl="1" fontAlgn="auto">
              <a:spcAft>
                <a:spcPts val="0"/>
              </a:spcAft>
              <a:buFont typeface="Arial" pitchFamily="34" charset="0"/>
              <a:buChar char="–"/>
              <a:defRPr/>
            </a:pPr>
            <a:r>
              <a:rPr lang="en-US" sz="3600" dirty="0" err="1" smtClean="0">
                <a:ea typeface="+mn-ea"/>
              </a:rPr>
              <a:t>Mx</a:t>
            </a:r>
            <a:r>
              <a:rPr lang="en-US" sz="3600" dirty="0" smtClean="0">
                <a:ea typeface="+mn-ea"/>
              </a:rPr>
              <a:t> (“arithmetic” calculation of additional income poverty  due to 2008-2009 recession)</a:t>
            </a:r>
          </a:p>
          <a:p>
            <a:pPr lvl="1" fontAlgn="auto">
              <a:spcAft>
                <a:spcPts val="0"/>
              </a:spcAft>
              <a:buFont typeface="Arial" pitchFamily="34" charset="0"/>
              <a:buChar char="–"/>
              <a:defRPr/>
            </a:pPr>
            <a:r>
              <a:rPr lang="en-US" sz="3600" dirty="0" err="1" smtClean="0">
                <a:ea typeface="+mn-ea"/>
              </a:rPr>
              <a:t>Pe</a:t>
            </a:r>
            <a:r>
              <a:rPr lang="en-US" sz="3600" dirty="0" smtClean="0">
                <a:ea typeface="+mn-ea"/>
              </a:rPr>
              <a:t> (probability of facing shock by the poor and estimated income loss for the poor due to a shock using regression analysis)</a:t>
            </a:r>
          </a:p>
          <a:p>
            <a:pPr fontAlgn="auto">
              <a:spcAft>
                <a:spcPts val="0"/>
              </a:spcAft>
              <a:buFont typeface="Arial" pitchFamily="34" charset="0"/>
              <a:buChar char="•"/>
              <a:defRPr/>
            </a:pP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fld id="{7A3D5CF0-94CC-4BF2-9DFF-D0F432280DFE}" type="slidenum">
              <a:rPr lang="en-US"/>
              <a:pPr>
                <a:defRPr/>
              </a:pPr>
              <a:t>58</a:t>
            </a:fld>
            <a:endParaRPr lang="en-US"/>
          </a:p>
        </p:txBody>
      </p:sp>
    </p:spTree>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5">
              <a:lumMod val="20000"/>
              <a:lumOff val="80000"/>
            </a:schemeClr>
          </a:solidFill>
        </p:spPr>
        <p:txBody>
          <a:bodyPr rtlCol="0">
            <a:normAutofit/>
          </a:bodyPr>
          <a:lstStyle/>
          <a:p>
            <a:pPr fontAlgn="auto">
              <a:spcAft>
                <a:spcPts val="0"/>
              </a:spcAft>
              <a:defRPr/>
            </a:pPr>
            <a:r>
              <a:rPr lang="en-US" dirty="0" smtClean="0">
                <a:ea typeface="+mj-ea"/>
                <a:cs typeface="+mj-cs"/>
              </a:rPr>
              <a:t>Methodology to answer questions under PO 2 </a:t>
            </a:r>
            <a:endParaRPr lang="en-US" dirty="0">
              <a:ea typeface="+mj-ea"/>
              <a:cs typeface="+mj-cs"/>
            </a:endParaRPr>
          </a:p>
        </p:txBody>
      </p:sp>
      <p:sp>
        <p:nvSpPr>
          <p:cNvPr id="3" name="Subtitle 2"/>
          <p:cNvSpPr>
            <a:spLocks noGrp="1"/>
          </p:cNvSpPr>
          <p:nvPr>
            <p:ph type="subTitle" idx="1"/>
          </p:nvPr>
        </p:nvSpPr>
        <p:spPr/>
        <p:txBody>
          <a:bodyPr rtlCol="0">
            <a:normAutofit fontScale="77500" lnSpcReduction="20000"/>
          </a:bodyPr>
          <a:lstStyle/>
          <a:p>
            <a:pPr algn="just"/>
            <a:r>
              <a:rPr lang="en-US" b="1" dirty="0" smtClean="0"/>
              <a:t>Policy Objective 2: Government makes substantial efforts to reduce income inequality through taxes and transfers. </a:t>
            </a:r>
            <a:endParaRPr lang="en-US" dirty="0" smtClean="0"/>
          </a:p>
          <a:p>
            <a:pPr algn="just"/>
            <a:r>
              <a:rPr lang="en-US" b="1" dirty="0" smtClean="0"/>
              <a:t>Criteria: resources, equity, quality and accountability</a:t>
            </a:r>
            <a:endParaRPr lang="en-US" dirty="0"/>
          </a:p>
        </p:txBody>
      </p:sp>
      <p:sp>
        <p:nvSpPr>
          <p:cNvPr id="4" name="Slide Number Placeholder 3"/>
          <p:cNvSpPr>
            <a:spLocks noGrp="1"/>
          </p:cNvSpPr>
          <p:nvPr>
            <p:ph type="sldNum" sz="quarter" idx="12"/>
          </p:nvPr>
        </p:nvSpPr>
        <p:spPr/>
        <p:txBody>
          <a:bodyPr/>
          <a:lstStyle/>
          <a:p>
            <a:pPr>
              <a:defRPr/>
            </a:pPr>
            <a:fld id="{8BD1DDE7-BF38-4DF6-878D-992C2390064A}" type="slidenum">
              <a:rPr lang="en-US"/>
              <a:pPr>
                <a:defRPr/>
              </a:pPr>
              <a:t>59</a:t>
            </a:fld>
            <a:endParaRPr lang="en-US"/>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85800" y="187325"/>
            <a:ext cx="7620000" cy="954088"/>
          </a:xfrm>
          <a:prstGeom prst="rect">
            <a:avLst/>
          </a:prstGeom>
          <a:noFill/>
          <a:ln w="9525">
            <a:noFill/>
            <a:miter lim="800000"/>
            <a:headEnd/>
            <a:tailEnd/>
          </a:ln>
        </p:spPr>
        <p:txBody>
          <a:bodyPr anchor="ctr">
            <a:spAutoFit/>
          </a:bodyPr>
          <a:lstStyle/>
          <a:p>
            <a:pPr algn="ctr"/>
            <a:endParaRPr lang="en-US" sz="2800" dirty="0"/>
          </a:p>
          <a:p>
            <a:pPr algn="ctr" eaLnBrk="0" hangingPunct="0"/>
            <a:r>
              <a:rPr lang="en-US" sz="2800" b="1" dirty="0" err="1">
                <a:cs typeface="Times New Roman" pitchFamily="18" charset="0"/>
              </a:rPr>
              <a:t>Gini</a:t>
            </a:r>
            <a:r>
              <a:rPr lang="en-US" sz="2800" b="1" dirty="0">
                <a:cs typeface="Times New Roman" pitchFamily="18" charset="0"/>
              </a:rPr>
              <a:t> Coefficient by Region (in %), 2004</a:t>
            </a:r>
            <a:endParaRPr lang="en-US" sz="2800" b="1" dirty="0"/>
          </a:p>
        </p:txBody>
      </p:sp>
      <p:pic>
        <p:nvPicPr>
          <p:cNvPr id="10243" name="Picture 1"/>
          <p:cNvPicPr>
            <a:picLocks noChangeAspect="1" noChangeArrowheads="1"/>
          </p:cNvPicPr>
          <p:nvPr/>
        </p:nvPicPr>
        <p:blipFill>
          <a:blip r:embed="rId2" cstate="print"/>
          <a:srcRect/>
          <a:stretch>
            <a:fillRect/>
          </a:stretch>
        </p:blipFill>
        <p:spPr bwMode="auto">
          <a:xfrm>
            <a:off x="304800" y="1295400"/>
            <a:ext cx="8615363" cy="51816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a:defRPr/>
            </a:pPr>
            <a:fld id="{2F835CD7-4407-44EA-A9BA-92063B16B068}" type="slidenum">
              <a:rPr lang="en-US" smtClean="0"/>
              <a:pPr>
                <a:defRPr/>
              </a:pPr>
              <a:t>6</a:t>
            </a:fld>
            <a:endParaRPr lang="en-US"/>
          </a:p>
        </p:txBody>
      </p:sp>
    </p:spTree>
  </p:cSld>
  <p:clrMapOvr>
    <a:masterClrMapping/>
  </p:clrMapOvr>
  <p:transition spd="med"/>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5">
              <a:lumMod val="20000"/>
              <a:lumOff val="80000"/>
            </a:schemeClr>
          </a:solidFill>
        </p:spPr>
        <p:txBody>
          <a:bodyPr rtlCol="0">
            <a:noAutofit/>
          </a:bodyPr>
          <a:lstStyle/>
          <a:p>
            <a:pPr fontAlgn="auto">
              <a:spcAft>
                <a:spcPts val="0"/>
              </a:spcAft>
              <a:defRPr/>
            </a:pPr>
            <a:r>
              <a:rPr lang="en-US" sz="3200" dirty="0" smtClean="0">
                <a:ea typeface="+mj-ea"/>
                <a:cs typeface="+mj-cs"/>
              </a:rPr>
              <a:t>PO 2 – Resources</a:t>
            </a:r>
            <a:br>
              <a:rPr lang="en-US" sz="3200" dirty="0" smtClean="0">
                <a:ea typeface="+mj-ea"/>
                <a:cs typeface="+mj-cs"/>
              </a:rPr>
            </a:br>
            <a:endParaRPr lang="en-US" sz="3200" dirty="0">
              <a:ea typeface="+mj-ea"/>
              <a:cs typeface="+mj-cs"/>
            </a:endParaRPr>
          </a:p>
        </p:txBody>
      </p:sp>
      <p:sp>
        <p:nvSpPr>
          <p:cNvPr id="4" name="Slide Number Placeholder 3"/>
          <p:cNvSpPr>
            <a:spLocks noGrp="1"/>
          </p:cNvSpPr>
          <p:nvPr>
            <p:ph type="sldNum" sz="quarter" idx="12"/>
          </p:nvPr>
        </p:nvSpPr>
        <p:spPr/>
        <p:txBody>
          <a:bodyPr/>
          <a:lstStyle/>
          <a:p>
            <a:pPr>
              <a:defRPr/>
            </a:pPr>
            <a:fld id="{53C0FA9F-7143-4467-A773-305C15833016}" type="slidenum">
              <a:rPr lang="en-US"/>
              <a:pPr>
                <a:defRPr/>
              </a:pPr>
              <a:t>60</a:t>
            </a:fld>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304800" y="1447800"/>
            <a:ext cx="8663409" cy="4724400"/>
          </a:xfrm>
          <a:prstGeom prst="rect">
            <a:avLst/>
          </a:prstGeom>
          <a:noFill/>
          <a:ln w="9525">
            <a:noFill/>
            <a:miter lim="800000"/>
            <a:headEnd/>
            <a:tailEnd/>
          </a:ln>
          <a:effectLst/>
        </p:spPr>
      </p:pic>
    </p:spTree>
  </p:cSld>
  <p:clrMapOvr>
    <a:masterClrMapping/>
  </p:clrMapOvr>
  <p:transition spd="med"/>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r>
              <a:rPr lang="en-US" dirty="0" smtClean="0"/>
              <a:t>Method</a:t>
            </a:r>
            <a:endParaRPr lang="en-US" dirty="0"/>
          </a:p>
        </p:txBody>
      </p:sp>
      <p:sp>
        <p:nvSpPr>
          <p:cNvPr id="3" name="Content Placeholder 2"/>
          <p:cNvSpPr>
            <a:spLocks noGrp="1"/>
          </p:cNvSpPr>
          <p:nvPr>
            <p:ph idx="1"/>
          </p:nvPr>
        </p:nvSpPr>
        <p:spPr/>
        <p:txBody>
          <a:bodyPr/>
          <a:lstStyle/>
          <a:p>
            <a:r>
              <a:rPr lang="en-US" dirty="0" smtClean="0"/>
              <a:t>OLS regressions with GDP per capita as independent variable; around 200 countries</a:t>
            </a:r>
          </a:p>
          <a:p>
            <a:endParaRPr lang="en-US" dirty="0" smtClean="0"/>
          </a:p>
          <a:p>
            <a:r>
              <a:rPr lang="en-US" dirty="0" smtClean="0"/>
              <a:t>Compare actual </a:t>
            </a:r>
            <a:r>
              <a:rPr lang="en-US" dirty="0" err="1" smtClean="0"/>
              <a:t>vs</a:t>
            </a:r>
            <a:r>
              <a:rPr lang="en-US" dirty="0" smtClean="0"/>
              <a:t> predicted value</a:t>
            </a:r>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61</a:t>
            </a:fld>
            <a:endParaRPr lang="en-US"/>
          </a:p>
        </p:txBody>
      </p:sp>
    </p:spTree>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r>
              <a:rPr lang="en-US" dirty="0" smtClean="0"/>
              <a:t>PO 2 -- Equity</a:t>
            </a:r>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62</a:t>
            </a:fld>
            <a:endParaRPr lang="en-US"/>
          </a:p>
        </p:txBody>
      </p:sp>
      <p:pic>
        <p:nvPicPr>
          <p:cNvPr id="2051" name="Picture 3"/>
          <p:cNvPicPr>
            <a:picLocks noGrp="1" noChangeAspect="1" noChangeArrowheads="1"/>
          </p:cNvPicPr>
          <p:nvPr>
            <p:ph idx="1"/>
          </p:nvPr>
        </p:nvPicPr>
        <p:blipFill>
          <a:blip r:embed="rId2" cstate="print"/>
          <a:srcRect/>
          <a:stretch>
            <a:fillRect/>
          </a:stretch>
        </p:blipFill>
        <p:spPr bwMode="auto">
          <a:xfrm>
            <a:off x="228600" y="1752600"/>
            <a:ext cx="8449694" cy="4572000"/>
          </a:xfrm>
          <a:prstGeom prst="rect">
            <a:avLst/>
          </a:prstGeom>
          <a:noFill/>
          <a:ln w="9525">
            <a:noFill/>
            <a:miter lim="800000"/>
            <a:headEnd/>
            <a:tailEnd/>
          </a:ln>
          <a:effectLst/>
        </p:spPr>
      </p:pic>
    </p:spTree>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44A4457-FDB1-4F8C-86F4-C158D079D01D}" type="slidenum">
              <a:rPr lang="en-US" smtClean="0"/>
              <a:pPr/>
              <a:t>63</a:t>
            </a:fld>
            <a:endParaRPr lang="en-US"/>
          </a:p>
        </p:txBody>
      </p:sp>
      <p:pic>
        <p:nvPicPr>
          <p:cNvPr id="111618" name="Picture 2"/>
          <p:cNvPicPr>
            <a:picLocks noChangeAspect="1" noChangeArrowheads="1"/>
          </p:cNvPicPr>
          <p:nvPr/>
        </p:nvPicPr>
        <p:blipFill>
          <a:blip r:embed="rId3" cstate="print"/>
          <a:srcRect/>
          <a:stretch>
            <a:fillRect/>
          </a:stretch>
        </p:blipFill>
        <p:spPr bwMode="auto">
          <a:xfrm>
            <a:off x="228600" y="685799"/>
            <a:ext cx="8809187" cy="4617589"/>
          </a:xfrm>
          <a:prstGeom prst="rect">
            <a:avLst/>
          </a:prstGeom>
          <a:noFill/>
          <a:ln w="9525">
            <a:noFill/>
            <a:miter lim="800000"/>
            <a:headEnd/>
            <a:tailEnd/>
          </a:ln>
          <a:effectLst/>
        </p:spPr>
      </p:pic>
    </p:spTree>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Indeces</a:t>
            </a:r>
            <a:endParaRPr lang="en-US" dirty="0"/>
          </a:p>
        </p:txBody>
      </p:sp>
      <p:sp>
        <p:nvSpPr>
          <p:cNvPr id="3" name="Content Placeholder 2"/>
          <p:cNvSpPr>
            <a:spLocks noGrp="1"/>
          </p:cNvSpPr>
          <p:nvPr>
            <p:ph idx="1"/>
          </p:nvPr>
        </p:nvSpPr>
        <p:spPr/>
        <p:txBody>
          <a:bodyPr/>
          <a:lstStyle/>
          <a:p>
            <a:r>
              <a:rPr lang="en-US" dirty="0" smtClean="0"/>
              <a:t>Concentration Index</a:t>
            </a:r>
          </a:p>
          <a:p>
            <a:endParaRPr lang="en-US" dirty="0" smtClean="0"/>
          </a:p>
          <a:p>
            <a:r>
              <a:rPr lang="en-US" dirty="0" err="1" smtClean="0"/>
              <a:t>Kakwani</a:t>
            </a:r>
            <a:r>
              <a:rPr lang="en-US" dirty="0" smtClean="0"/>
              <a:t> Index</a:t>
            </a:r>
          </a:p>
          <a:p>
            <a:endParaRPr lang="en-US" dirty="0" smtClean="0"/>
          </a:p>
          <a:p>
            <a:r>
              <a:rPr lang="en-US" dirty="0" smtClean="0"/>
              <a:t>Reynolds-</a:t>
            </a:r>
            <a:r>
              <a:rPr lang="en-US" dirty="0" err="1" smtClean="0"/>
              <a:t>Smolensky</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64</a:t>
            </a:fld>
            <a:endParaRPr lang="en-US"/>
          </a:p>
        </p:txBody>
      </p:sp>
    </p:spTree>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r>
              <a:rPr lang="en-US" dirty="0" smtClean="0"/>
              <a:t>PO 2 – Equity (cont.)</a:t>
            </a:r>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65</a:t>
            </a:fld>
            <a:endParaRPr lang="en-US"/>
          </a:p>
        </p:txBody>
      </p:sp>
      <p:pic>
        <p:nvPicPr>
          <p:cNvPr id="3074" name="Picture 2"/>
          <p:cNvPicPr>
            <a:picLocks noGrp="1" noChangeAspect="1" noChangeArrowheads="1"/>
          </p:cNvPicPr>
          <p:nvPr>
            <p:ph idx="1"/>
          </p:nvPr>
        </p:nvPicPr>
        <p:blipFill>
          <a:blip r:embed="rId2" cstate="print"/>
          <a:srcRect/>
          <a:stretch>
            <a:fillRect/>
          </a:stretch>
        </p:blipFill>
        <p:spPr bwMode="auto">
          <a:xfrm>
            <a:off x="381000" y="1828800"/>
            <a:ext cx="8229600" cy="4800600"/>
          </a:xfrm>
          <a:prstGeom prst="rect">
            <a:avLst/>
          </a:prstGeom>
          <a:noFill/>
          <a:ln w="9525">
            <a:noFill/>
            <a:miter lim="800000"/>
            <a:headEnd/>
            <a:tailEnd/>
          </a:ln>
          <a:effectLst/>
        </p:spPr>
      </p:pic>
    </p:spTree>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References</a:t>
            </a:r>
            <a:endParaRPr lang="en-US" dirty="0"/>
          </a:p>
        </p:txBody>
      </p:sp>
      <p:sp>
        <p:nvSpPr>
          <p:cNvPr id="3" name="Content Placeholder 2"/>
          <p:cNvSpPr>
            <a:spLocks noGrp="1"/>
          </p:cNvSpPr>
          <p:nvPr>
            <p:ph idx="1"/>
          </p:nvPr>
        </p:nvSpPr>
        <p:spPr>
          <a:xfrm>
            <a:off x="457200" y="838200"/>
            <a:ext cx="8229600" cy="5791200"/>
          </a:xfrm>
        </p:spPr>
        <p:txBody>
          <a:bodyPr>
            <a:normAutofit fontScale="40000" lnSpcReduction="20000"/>
          </a:bodyPr>
          <a:lstStyle/>
          <a:p>
            <a:r>
              <a:rPr lang="en-US" dirty="0" smtClean="0"/>
              <a:t>Adcock, Robert and David Collier. 2001. “Measurement Validity: A Shared Standard for Qualitative and Quantitative Research.” </a:t>
            </a:r>
            <a:r>
              <a:rPr lang="en-US" i="1" dirty="0" smtClean="0"/>
              <a:t>The American Political Science Review </a:t>
            </a:r>
            <a:r>
              <a:rPr lang="en-US" dirty="0" smtClean="0"/>
              <a:t>95(3): 529-546, September. </a:t>
            </a:r>
          </a:p>
          <a:p>
            <a:r>
              <a:rPr lang="en-US" dirty="0" smtClean="0"/>
              <a:t>Barr, Nicholas. 2004. </a:t>
            </a:r>
            <a:r>
              <a:rPr lang="en-US" i="1" dirty="0" smtClean="0"/>
              <a:t>Economics of the Welfare State, 4</a:t>
            </a:r>
            <a:r>
              <a:rPr lang="en-US" i="1" baseline="30000" dirty="0" smtClean="0"/>
              <a:t>th</a:t>
            </a:r>
            <a:r>
              <a:rPr lang="en-US" i="1" dirty="0" smtClean="0"/>
              <a:t> edition, </a:t>
            </a:r>
            <a:r>
              <a:rPr lang="en-US" dirty="0" smtClean="0"/>
              <a:t>Oxford University Press.</a:t>
            </a:r>
          </a:p>
          <a:p>
            <a:r>
              <a:rPr lang="en-US" dirty="0" smtClean="0"/>
              <a:t>Chen, </a:t>
            </a:r>
            <a:r>
              <a:rPr lang="en-US" dirty="0" err="1" smtClean="0"/>
              <a:t>Shaohua</a:t>
            </a:r>
            <a:r>
              <a:rPr lang="en-US" dirty="0" smtClean="0"/>
              <a:t> and Martin </a:t>
            </a:r>
            <a:r>
              <a:rPr lang="en-US" dirty="0" err="1" smtClean="0"/>
              <a:t>Ravallion</a:t>
            </a:r>
            <a:r>
              <a:rPr lang="en-US" dirty="0" smtClean="0"/>
              <a:t>. 2008. “The developing world is poorer than we thought, but no less successful in the fight against poverty.” Policy Research Working Paper 4703. World Bank Development Research Group. Washington DC: World Bank. Danish Evaluation Institute. 2004. </a:t>
            </a:r>
            <a:r>
              <a:rPr lang="en-US" i="1" dirty="0" smtClean="0"/>
              <a:t>Criteria Based Evaluations: EVA’s Experience in Evaluations Based on Criteria.</a:t>
            </a:r>
            <a:r>
              <a:rPr lang="en-US" dirty="0" smtClean="0"/>
              <a:t> Published only on website. </a:t>
            </a:r>
            <a:r>
              <a:rPr lang="en-US" dirty="0" smtClean="0">
                <a:hlinkClick r:id="rId2"/>
              </a:rPr>
              <a:t>http://www.eva.dk/Publications.aspx?M=Shop&amp;PID=1027&amp;ProductID=220</a:t>
            </a:r>
            <a:endParaRPr lang="en-US" dirty="0" smtClean="0"/>
          </a:p>
          <a:p>
            <a:r>
              <a:rPr lang="en-US" dirty="0" err="1" smtClean="0"/>
              <a:t>Goñi</a:t>
            </a:r>
            <a:r>
              <a:rPr lang="en-US" dirty="0" smtClean="0"/>
              <a:t>, Edwin, J. </a:t>
            </a:r>
            <a:r>
              <a:rPr lang="en-US" dirty="0" err="1" smtClean="0"/>
              <a:t>Humberto</a:t>
            </a:r>
            <a:r>
              <a:rPr lang="en-US" dirty="0" smtClean="0"/>
              <a:t> </a:t>
            </a:r>
            <a:r>
              <a:rPr lang="en-US" dirty="0" err="1" smtClean="0"/>
              <a:t>López</a:t>
            </a:r>
            <a:r>
              <a:rPr lang="en-US" dirty="0" smtClean="0"/>
              <a:t>, and Luis </a:t>
            </a:r>
            <a:r>
              <a:rPr lang="en-US" dirty="0" err="1" smtClean="0"/>
              <a:t>Servén</a:t>
            </a:r>
            <a:r>
              <a:rPr lang="en-US" dirty="0" smtClean="0"/>
              <a:t>. 2008. “Fiscal Redistribution and Income Inequality in Latin America.” Policy Research Working Paper 4487. World Bank Development Research Group Macroeconomics and Growth Team. Washington DC: World Bank. </a:t>
            </a:r>
            <a:r>
              <a:rPr lang="en-US" dirty="0" err="1" smtClean="0"/>
              <a:t>López</a:t>
            </a:r>
            <a:r>
              <a:rPr lang="en-US" dirty="0" smtClean="0"/>
              <a:t>, </a:t>
            </a:r>
            <a:r>
              <a:rPr lang="en-US" dirty="0" err="1" smtClean="0"/>
              <a:t>Humberto</a:t>
            </a:r>
            <a:r>
              <a:rPr lang="en-US" dirty="0" smtClean="0"/>
              <a:t> J. and Guillermo Perry. 2008. “Inequality in Latin America: Determinants and Consequences.” Policy Research Working Paper 4504. World Bank Latin America and Caribbean Region Office of the Regional Chief Economist. Washington DC: World Bank. </a:t>
            </a:r>
          </a:p>
          <a:p>
            <a:r>
              <a:rPr lang="en-US" dirty="0" smtClean="0"/>
              <a:t>Jaramillo, Miguel. 2010. </a:t>
            </a:r>
            <a:r>
              <a:rPr lang="es-ES" dirty="0" smtClean="0"/>
              <a:t>“Compromiso con la equidad: </a:t>
            </a:r>
            <a:r>
              <a:rPr lang="es-ES" dirty="0" err="1" smtClean="0"/>
              <a:t>Peru</a:t>
            </a:r>
            <a:r>
              <a:rPr lang="es-ES" dirty="0" smtClean="0"/>
              <a:t>,” </a:t>
            </a:r>
            <a:r>
              <a:rPr lang="en-US" dirty="0" smtClean="0"/>
              <a:t>Document Prepared For The Project “Commitment To Equity,” CIPR/Tulane And Inter-American Dialogue, Mimeo.</a:t>
            </a:r>
          </a:p>
          <a:p>
            <a:r>
              <a:rPr lang="en-US" dirty="0" smtClean="0"/>
              <a:t>Lopez-</a:t>
            </a:r>
            <a:r>
              <a:rPr lang="en-US" dirty="0" err="1" smtClean="0"/>
              <a:t>Calva</a:t>
            </a:r>
            <a:r>
              <a:rPr lang="en-US" dirty="0" smtClean="0"/>
              <a:t>, Luis F. and Nora </a:t>
            </a:r>
            <a:r>
              <a:rPr lang="en-US" dirty="0" err="1" smtClean="0"/>
              <a:t>Lustig</a:t>
            </a:r>
            <a:r>
              <a:rPr lang="en-US" dirty="0" smtClean="0"/>
              <a:t>. Eds. 2010. </a:t>
            </a:r>
            <a:r>
              <a:rPr lang="en-US" i="1" dirty="0" smtClean="0"/>
              <a:t>Declining Inequality in Latin America: A Decade of Progress? </a:t>
            </a:r>
            <a:r>
              <a:rPr lang="en-US" dirty="0" smtClean="0"/>
              <a:t>Washington DC: Brookings Institution Press.</a:t>
            </a:r>
          </a:p>
          <a:p>
            <a:pPr marL="342900" lvl="1" indent="-342900">
              <a:buFont typeface="Arial" pitchFamily="34" charset="0"/>
              <a:buChar char="•"/>
            </a:pPr>
            <a:r>
              <a:rPr lang="en-US" dirty="0" err="1" smtClean="0"/>
              <a:t>Lustig</a:t>
            </a:r>
            <a:r>
              <a:rPr lang="en-US" dirty="0" smtClean="0"/>
              <a:t>. 2010.“Commitment to Equity (CEQ): A Diagnostic and Ranking Tool of Latin American Governments’ Fiscal Policies,” CIPR &amp; Econ Dept/Tulane and Inter-American Dialogue, mimeo. </a:t>
            </a:r>
          </a:p>
          <a:p>
            <a:r>
              <a:rPr lang="en-US" dirty="0" err="1" smtClean="0"/>
              <a:t>Morra</a:t>
            </a:r>
            <a:r>
              <a:rPr lang="en-US" dirty="0" smtClean="0"/>
              <a:t> </a:t>
            </a:r>
            <a:r>
              <a:rPr lang="en-US" dirty="0" err="1" smtClean="0"/>
              <a:t>Imas</a:t>
            </a:r>
            <a:r>
              <a:rPr lang="en-US" dirty="0" smtClean="0"/>
              <a:t>, Linda G. and Ray C. </a:t>
            </a:r>
            <a:r>
              <a:rPr lang="en-US" dirty="0" err="1" smtClean="0"/>
              <a:t>Rist</a:t>
            </a:r>
            <a:r>
              <a:rPr lang="en-US" dirty="0" smtClean="0"/>
              <a:t>. 2009. </a:t>
            </a:r>
            <a:r>
              <a:rPr lang="en-US" i="1" dirty="0" smtClean="0"/>
              <a:t>The Road to Results: Designing and Conducting Effective Development Evaluations.</a:t>
            </a:r>
            <a:r>
              <a:rPr lang="en-US" dirty="0" smtClean="0"/>
              <a:t> Washington DC: World Bank.</a:t>
            </a:r>
          </a:p>
          <a:p>
            <a:r>
              <a:rPr lang="en-US" dirty="0" err="1" smtClean="0"/>
              <a:t>Pessino</a:t>
            </a:r>
            <a:r>
              <a:rPr lang="en-US" dirty="0" smtClean="0"/>
              <a:t>, </a:t>
            </a:r>
            <a:r>
              <a:rPr lang="en-US" dirty="0" err="1" smtClean="0"/>
              <a:t>Carola</a:t>
            </a:r>
            <a:r>
              <a:rPr lang="en-US" dirty="0" smtClean="0"/>
              <a:t>. 2010. “Commitment to Equity: Argentina,” Document Prepared For The Project “Commitment To Equity,” CIPR/Tulane And Inter-American Dialogue, Mimeo.</a:t>
            </a:r>
          </a:p>
          <a:p>
            <a:r>
              <a:rPr lang="en-US" dirty="0" smtClean="0"/>
              <a:t>Sadler, R. D. Apr 2005. “Interpretations of criteria-based assessment and grading in higher education.” </a:t>
            </a:r>
            <a:r>
              <a:rPr lang="en-US" i="1" dirty="0" smtClean="0"/>
              <a:t>Assessment &amp; Evaluation in Higher Education</a:t>
            </a:r>
            <a:r>
              <a:rPr lang="en-US" dirty="0" smtClean="0"/>
              <a:t> 30(2):175-194. Available online http://www.his.se/upload/49726/sadler_criteriabased%20assessment.pdf</a:t>
            </a:r>
          </a:p>
          <a:p>
            <a:r>
              <a:rPr lang="en-US" dirty="0" smtClean="0"/>
              <a:t>Scott, John. 2010. “Commitment to Equity: Mexico.” Document Prepared For The Project “Commitment To Equity,” CIPR/Tulane And Inter-American Dialogue, Mimeo.</a:t>
            </a:r>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66</a:t>
            </a:fld>
            <a:endParaRPr lang="en-US"/>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2" cstate="print"/>
          <a:srcRect/>
          <a:stretch>
            <a:fillRect/>
          </a:stretch>
        </p:blipFill>
        <p:spPr bwMode="auto">
          <a:xfrm>
            <a:off x="152401" y="609600"/>
            <a:ext cx="10363200" cy="54102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D44A4457-FDB1-4F8C-86F4-C158D079D01D}" type="slidenum">
              <a:rPr lang="en-US" smtClean="0"/>
              <a:pPr/>
              <a:t>7</a:t>
            </a:fld>
            <a:endParaRPr lang="en-US"/>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fontScale="90000"/>
          </a:bodyPr>
          <a:lstStyle/>
          <a:p>
            <a:pPr eaLnBrk="1" hangingPunct="1">
              <a:defRPr/>
            </a:pPr>
            <a:r>
              <a:rPr lang="en-US" dirty="0" smtClean="0"/>
              <a:t>Annual Change in </a:t>
            </a:r>
            <a:r>
              <a:rPr lang="en-US" dirty="0" err="1" smtClean="0"/>
              <a:t>Gini</a:t>
            </a:r>
            <a:r>
              <a:rPr lang="en-US" dirty="0" smtClean="0"/>
              <a:t> (2000-2006)</a:t>
            </a:r>
            <a:r>
              <a:rPr lang="en-US" sz="3600" dirty="0" smtClean="0"/>
              <a:t/>
            </a:r>
            <a:br>
              <a:rPr lang="en-US" sz="3600" dirty="0" smtClean="0"/>
            </a:br>
            <a:r>
              <a:rPr lang="en-US" sz="3600" dirty="0" smtClean="0"/>
              <a:t>(striped </a:t>
            </a:r>
            <a:r>
              <a:rPr lang="en-US" sz="3600" dirty="0" err="1" smtClean="0"/>
              <a:t>rectang</a:t>
            </a:r>
            <a:r>
              <a:rPr lang="en-US" sz="3600" dirty="0" smtClean="0"/>
              <a:t>. not stat. significant)</a:t>
            </a:r>
            <a:endParaRPr lang="en-US" sz="3600" dirty="0"/>
          </a:p>
        </p:txBody>
      </p:sp>
      <p:sp>
        <p:nvSpPr>
          <p:cNvPr id="4" name="Slide Number Placeholder 3"/>
          <p:cNvSpPr>
            <a:spLocks noGrp="1"/>
          </p:cNvSpPr>
          <p:nvPr>
            <p:ph type="sldNum" sz="quarter" idx="12"/>
          </p:nvPr>
        </p:nvSpPr>
        <p:spPr/>
        <p:txBody>
          <a:bodyPr/>
          <a:lstStyle/>
          <a:p>
            <a:pPr>
              <a:defRPr/>
            </a:pPr>
            <a:fld id="{B98E5B9B-02D3-4B8C-BC05-1D956E069594}" type="slidenum">
              <a:rPr lang="en-US" smtClean="0"/>
              <a:pPr>
                <a:defRPr/>
              </a:pPr>
              <a:t>8</a:t>
            </a:fld>
            <a:endParaRPr lang="en-US"/>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6"/>
          <p:cNvPicPr>
            <a:picLocks noChangeAspect="1" noChangeArrowheads="1"/>
          </p:cNvPicPr>
          <p:nvPr/>
        </p:nvPicPr>
        <p:blipFill>
          <a:blip r:embed="rId2" cstate="print"/>
          <a:srcRect/>
          <a:stretch>
            <a:fillRect/>
          </a:stretch>
        </p:blipFill>
        <p:spPr bwMode="auto">
          <a:xfrm>
            <a:off x="1597025" y="11113"/>
            <a:ext cx="5949950" cy="6834187"/>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FFF19250-2B93-4E85-B201-41E74DD1ABC6}" type="slidenum">
              <a:rPr lang="en-US"/>
              <a:pPr>
                <a:defRPr/>
              </a:pPr>
              <a:t>9</a:t>
            </a:fld>
            <a:endParaRPr lang="en-US"/>
          </a:p>
        </p:txBody>
      </p:sp>
      <p:cxnSp>
        <p:nvCxnSpPr>
          <p:cNvPr id="5" name="Straight Arrow Connector 4"/>
          <p:cNvCxnSpPr/>
          <p:nvPr/>
        </p:nvCxnSpPr>
        <p:spPr>
          <a:xfrm rot="16200000" flipH="1">
            <a:off x="3563888" y="1124744"/>
            <a:ext cx="410344" cy="41034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flipV="1">
            <a:off x="6710536" y="1340768"/>
            <a:ext cx="741784" cy="698376"/>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H="1">
            <a:off x="3563888" y="4149080"/>
            <a:ext cx="482352" cy="48235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0800000" flipV="1">
            <a:off x="6710536" y="4005064"/>
            <a:ext cx="885800" cy="698376"/>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7" name="Rounded Rectangular Callout 16"/>
          <p:cNvSpPr/>
          <p:nvPr/>
        </p:nvSpPr>
        <p:spPr>
          <a:xfrm>
            <a:off x="7452320" y="1124744"/>
            <a:ext cx="1224136" cy="1152128"/>
          </a:xfrm>
          <a:prstGeom prst="wedgeRoundRectCallo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Europe after taxes &amp; transfers</a:t>
            </a:r>
            <a:endParaRPr lang="en-US" dirty="0"/>
          </a:p>
        </p:txBody>
      </p:sp>
      <p:sp>
        <p:nvSpPr>
          <p:cNvPr id="21" name="Rounded Rectangular Callout 20"/>
          <p:cNvSpPr/>
          <p:nvPr/>
        </p:nvSpPr>
        <p:spPr>
          <a:xfrm>
            <a:off x="7524328" y="3501008"/>
            <a:ext cx="1224136" cy="1368152"/>
          </a:xfrm>
          <a:prstGeom prst="wedgeRoundRectCallo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Europe before taxes &amp; transfers</a:t>
            </a:r>
          </a:p>
          <a:p>
            <a:pPr algn="ctr"/>
            <a:endParaRPr lang="en-US" dirty="0"/>
          </a:p>
        </p:txBody>
      </p:sp>
    </p:spTree>
  </p:cSld>
  <p:clrMapOvr>
    <a:masterClrMapping/>
  </p:clrMapOvr>
  <p:transition spd="med">
    <p:wedge/>
  </p:transition>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11474</TotalTime>
  <Words>2834</Words>
  <Application>Microsoft Office PowerPoint</Application>
  <PresentationFormat>On-screen Show (4:3)</PresentationFormat>
  <Paragraphs>383</Paragraphs>
  <Slides>66</Slides>
  <Notes>1</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Office Theme</vt:lpstr>
      <vt:lpstr>Commitment to Equity (CEQ): A Diagnostic Tool of Latin American Governments’ Fiscal Policy </vt:lpstr>
      <vt:lpstr>Outline of Presentation </vt:lpstr>
      <vt:lpstr> Background: Participating Institutions and Funding  </vt:lpstr>
      <vt:lpstr>Background: Implementation of First Phase </vt:lpstr>
      <vt:lpstr>Inequality, Poverty and Fiscal Policy in LA </vt:lpstr>
      <vt:lpstr>Slide 6</vt:lpstr>
      <vt:lpstr>Slide 7</vt:lpstr>
      <vt:lpstr>Annual Change in Gini (2000-2006) (striped rectang. not stat. significant)</vt:lpstr>
      <vt:lpstr>Slide 9</vt:lpstr>
      <vt:lpstr> Fiscal Policy: Limited Use of Redistributive Power </vt:lpstr>
      <vt:lpstr>  What is Commitment to Equity instrument (CEQ)? </vt:lpstr>
      <vt:lpstr>The Redistributive Power of the State: Three Main Mechanisms</vt:lpstr>
      <vt:lpstr>CEQ’s Key questions</vt:lpstr>
      <vt:lpstr>Policy Instruments Covered</vt:lpstr>
      <vt:lpstr>    Characteristics of CEQ   </vt:lpstr>
      <vt:lpstr> Limitations of CEQ</vt:lpstr>
      <vt:lpstr> CEQ: What form does it take?</vt:lpstr>
      <vt:lpstr>Slide 18</vt:lpstr>
      <vt:lpstr>Standards in CEQ: Two Policy Objectives</vt:lpstr>
      <vt:lpstr>Policy Objective 1: Supporting a minimum living standard  has 4 elements</vt:lpstr>
      <vt:lpstr>Criteria in CEQ are 4</vt:lpstr>
      <vt:lpstr>Indicators for PO 1: Synthesis</vt:lpstr>
      <vt:lpstr>Indicators for PO 2: Synthesis </vt:lpstr>
      <vt:lpstr>CEQ Diagnostic: Summing Up</vt:lpstr>
      <vt:lpstr>Methodology to assess whether Resources are sufficient to support a minimum living standard for all (PO 1) </vt:lpstr>
      <vt:lpstr>Indicators for PO 1: Synthesis (Fig 3)</vt:lpstr>
      <vt:lpstr>PO 1 – Resources Question 1: Requirement vs. Government Revenues</vt:lpstr>
      <vt:lpstr>PO 1 – Resources Question 2: Requirements vs. Redistributive Spending</vt:lpstr>
      <vt:lpstr>STEPS</vt:lpstr>
      <vt:lpstr>Definitions</vt:lpstr>
      <vt:lpstr>Definitions of Income: Market, Disposable, Post-Fiscal and Final Income (Lustig, 2010)</vt:lpstr>
      <vt:lpstr>Definition of Government Revenue</vt:lpstr>
      <vt:lpstr>Definition: Redistributive Spending </vt:lpstr>
      <vt:lpstr>Important: Redistributive and Social Spending are Different</vt:lpstr>
      <vt:lpstr>Fig 5: Redistributive vs Social Spending</vt:lpstr>
      <vt:lpstr>Indicators for Policy Objective 1: RESOURCES   </vt:lpstr>
      <vt:lpstr>Indicators for Policy Objective 1: RESOURCES :  </vt:lpstr>
      <vt:lpstr>Indicators for Policy Objective 1: RESOURCES : Pre-Transfers Gaps </vt:lpstr>
      <vt:lpstr>Estimating the Relevant Poverty Gaps: Definition of Variables</vt:lpstr>
      <vt:lpstr>Total Requirements Total (Pre-Transfers) Income Poverty Gaps</vt:lpstr>
      <vt:lpstr>Total Requirements (cont) Total (Pre-Transfers) Human Capital Gaps</vt:lpstr>
      <vt:lpstr>Total (Pre-Transfers) Requirements (TR) Total (Pre-Transfers) Gaps</vt:lpstr>
      <vt:lpstr>Example: Mexico (Scott, 2010)</vt:lpstr>
      <vt:lpstr>Example: Mexico (Scott, 2010) Indicators for Policy Objective 1: RESOURCES : Pre-Transfers Gaps </vt:lpstr>
      <vt:lpstr>Example: Mexico (Scott, 2010) (2009 Billion Mx$; z = US$4 a day)</vt:lpstr>
      <vt:lpstr>Example: Mexico (Scott, 2010) PO 1 - RESOURCES</vt:lpstr>
      <vt:lpstr>Indicators for Policy Objective 1  EQUITY </vt:lpstr>
      <vt:lpstr>Slide 48</vt:lpstr>
      <vt:lpstr>Slide 49</vt:lpstr>
      <vt:lpstr>Indicators for Policy Objective 1  EQUITY </vt:lpstr>
      <vt:lpstr>Indicators for Policy Objective 1  EQUITY </vt:lpstr>
      <vt:lpstr>Indicators for Policy Objective 1: EQUITY</vt:lpstr>
      <vt:lpstr>Additional Requirements After Transfers Income Poverty Gaps</vt:lpstr>
      <vt:lpstr>Additional Requirements After-Transfers Human Capital Gaps</vt:lpstr>
      <vt:lpstr>Total Additional Requirements (AR) Total (After-Transfers) Gaps</vt:lpstr>
      <vt:lpstr>Example: Mexico (Scott, 2010) (2009 Billion Mx$; z = US$2.5 &amp; 4 a day)</vt:lpstr>
      <vt:lpstr>Example: Mexico (Scott, 2010) (2009 Billion Mx$; z = US$4 a day)</vt:lpstr>
      <vt:lpstr>Calculating Systemic Shocks Poverty Gaps (econ crisis, nat disaster, policy reform, etc.</vt:lpstr>
      <vt:lpstr>Methodology to answer questions under PO 2 </vt:lpstr>
      <vt:lpstr>PO 2 – Resources </vt:lpstr>
      <vt:lpstr>Method</vt:lpstr>
      <vt:lpstr>PO 2 -- Equity</vt:lpstr>
      <vt:lpstr>Slide 63</vt:lpstr>
      <vt:lpstr>Indeces</vt:lpstr>
      <vt:lpstr>PO 2 – Equity (cont.)</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noralustig</dc:creator>
  <cp:lastModifiedBy>noralustig</cp:lastModifiedBy>
  <cp:revision>64</cp:revision>
  <dcterms:created xsi:type="dcterms:W3CDTF">2010-10-17T16:38:28Z</dcterms:created>
  <dcterms:modified xsi:type="dcterms:W3CDTF">2010-11-20T22:26:26Z</dcterms:modified>
</cp:coreProperties>
</file>