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charts/chart5.xml" ContentType="application/vnd.openxmlformats-officedocument.drawingml.chart+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theme/themeOverride2.xml" ContentType="application/vnd.openxmlformats-officedocument.themeOverr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slides/slide27.xml" ContentType="application/vnd.openxmlformats-officedocument.presentationml.slide+xml"/>
  <Override PartName="/ppt/charts/chart4.xml" ContentType="application/vnd.openxmlformats-officedocument.drawingml.chart+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theme/themeOverride1.xml" ContentType="application/vnd.openxmlformats-officedocument.themeOverr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charts/chart3.xml" ContentType="application/vnd.openxmlformats-officedocument.drawingml.chart+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charts/chart2.xml" ContentType="application/vnd.openxmlformats-officedocument.drawingml.chart+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charts/chart1.xml" ContentType="application/vnd.openxmlformats-officedocument.drawingml.chart+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20" r:id="rId1"/>
  </p:sldMasterIdLst>
  <p:notesMasterIdLst>
    <p:notesMasterId r:id="rId60"/>
  </p:notesMasterIdLst>
  <p:sldIdLst>
    <p:sldId id="426" r:id="rId2"/>
    <p:sldId id="321" r:id="rId3"/>
    <p:sldId id="439" r:id="rId4"/>
    <p:sldId id="323" r:id="rId5"/>
    <p:sldId id="347" r:id="rId6"/>
    <p:sldId id="353" r:id="rId7"/>
    <p:sldId id="354" r:id="rId8"/>
    <p:sldId id="275" r:id="rId9"/>
    <p:sldId id="365" r:id="rId10"/>
    <p:sldId id="366" r:id="rId11"/>
    <p:sldId id="348" r:id="rId12"/>
    <p:sldId id="349" r:id="rId13"/>
    <p:sldId id="343" r:id="rId14"/>
    <p:sldId id="438" r:id="rId15"/>
    <p:sldId id="322" r:id="rId16"/>
    <p:sldId id="344" r:id="rId17"/>
    <p:sldId id="368" r:id="rId18"/>
    <p:sldId id="435" r:id="rId19"/>
    <p:sldId id="369" r:id="rId20"/>
    <p:sldId id="370" r:id="rId21"/>
    <p:sldId id="283" r:id="rId22"/>
    <p:sldId id="374" r:id="rId23"/>
    <p:sldId id="375" r:id="rId24"/>
    <p:sldId id="382" r:id="rId25"/>
    <p:sldId id="379" r:id="rId26"/>
    <p:sldId id="380" r:id="rId27"/>
    <p:sldId id="384" r:id="rId28"/>
    <p:sldId id="385" r:id="rId29"/>
    <p:sldId id="386" r:id="rId30"/>
    <p:sldId id="387" r:id="rId31"/>
    <p:sldId id="388" r:id="rId32"/>
    <p:sldId id="391" r:id="rId33"/>
    <p:sldId id="392" r:id="rId34"/>
    <p:sldId id="393" r:id="rId35"/>
    <p:sldId id="394" r:id="rId36"/>
    <p:sldId id="395" r:id="rId37"/>
    <p:sldId id="396" r:id="rId38"/>
    <p:sldId id="397" r:id="rId39"/>
    <p:sldId id="400" r:id="rId40"/>
    <p:sldId id="401" r:id="rId41"/>
    <p:sldId id="402" r:id="rId42"/>
    <p:sldId id="404" r:id="rId43"/>
    <p:sldId id="405" r:id="rId44"/>
    <p:sldId id="406" r:id="rId45"/>
    <p:sldId id="407" r:id="rId46"/>
    <p:sldId id="408" r:id="rId47"/>
    <p:sldId id="410" r:id="rId48"/>
    <p:sldId id="411" r:id="rId49"/>
    <p:sldId id="412" r:id="rId50"/>
    <p:sldId id="437" r:id="rId51"/>
    <p:sldId id="417" r:id="rId52"/>
    <p:sldId id="418" r:id="rId53"/>
    <p:sldId id="419" r:id="rId54"/>
    <p:sldId id="420" r:id="rId55"/>
    <p:sldId id="436" r:id="rId56"/>
    <p:sldId id="421" r:id="rId57"/>
    <p:sldId id="422" r:id="rId58"/>
    <p:sldId id="423" r:id="rId59"/>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187" d="100"/>
          <a:sy n="187" d="100"/>
        </p:scale>
        <p:origin x="-17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oralustig\Documents\WORK%20IN%20PROGRESS\ECONOMIA\EDUARDO%20ORTIZ%20EXCLs\grafs%20en%20castellano%20marzo%208_20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oralustig\Documents\WORK%20IN%20PROGRESS\ECONOMIA\EDUARDO%20ORTIZ%20EXCLs\Graphs_Tables_NL_LF_EO_7Apr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noralustig\Documents\WORK%20IN%20PROGRESS\WD%20INEQ%20IN%20LA%20LUSTIG%20ET%20AL\EDUARDO%20ORTIZ%20EXCLs\GRAPHS&amp;TBLS\Graphs_Tables_NL_LF_EO_7Apr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barChart>
        <c:barDir val="col"/>
        <c:grouping val="clustered"/>
        <c:ser>
          <c:idx val="0"/>
          <c:order val="0"/>
          <c:tx>
            <c:strRef>
              <c:f>[1]GiniLAC!$O$67</c:f>
              <c:strCache>
                <c:ptCount val="1"/>
                <c:pt idx="0">
                  <c:v>Average (a)</c:v>
                </c:pt>
              </c:strCache>
            </c:strRef>
          </c:tx>
          <c:spPr>
            <a:solidFill>
              <a:schemeClr val="bg1">
                <a:lumMod val="50000"/>
              </a:schemeClr>
            </a:solidFill>
            <a:ln>
              <a:solidFill>
                <a:schemeClr val="bg1">
                  <a:lumMod val="50000"/>
                </a:schemeClr>
              </a:solidFill>
            </a:ln>
          </c:spPr>
          <c:dLbls>
            <c:showVal val="1"/>
          </c:dLbls>
          <c:cat>
            <c:strRef>
              <c:f>[1]GiniLAC!$N$68:$N$72</c:f>
              <c:strCache>
                <c:ptCount val="5"/>
                <c:pt idx="0">
                  <c:v>Early 90s                           (12 countries)</c:v>
                </c:pt>
                <c:pt idx="1">
                  <c:v>Mid-90s                                      (15 countries)</c:v>
                </c:pt>
                <c:pt idx="2">
                  <c:v>Late 90s                        (16 countries)</c:v>
                </c:pt>
                <c:pt idx="3">
                  <c:v>Mid-2000s                              (17 countries)</c:v>
                </c:pt>
                <c:pt idx="4">
                  <c:v>Late 2000s                       (17 countries)</c:v>
                </c:pt>
              </c:strCache>
            </c:strRef>
          </c:cat>
          <c:val>
            <c:numRef>
              <c:f>[1]GiniLAC!$O$68:$O$72</c:f>
              <c:numCache>
                <c:formatCode>0.000</c:formatCode>
                <c:ptCount val="5"/>
                <c:pt idx="0">
                  <c:v>0.508631034166667</c:v>
                </c:pt>
                <c:pt idx="1">
                  <c:v>0.523170770666667</c:v>
                </c:pt>
                <c:pt idx="2">
                  <c:v>0.529840041875</c:v>
                </c:pt>
                <c:pt idx="3">
                  <c:v>0.517680722941177</c:v>
                </c:pt>
                <c:pt idx="4">
                  <c:v>0.502656855294118</c:v>
                </c:pt>
              </c:numCache>
            </c:numRef>
          </c:val>
        </c:ser>
        <c:ser>
          <c:idx val="1"/>
          <c:order val="1"/>
          <c:tx>
            <c:strRef>
              <c:f>[1]GiniLAC!$P$67</c:f>
              <c:strCache>
                <c:ptCount val="1"/>
                <c:pt idx="0">
                  <c:v>Average (b)</c:v>
                </c:pt>
              </c:strCache>
            </c:strRef>
          </c:tx>
          <c:spPr>
            <a:solidFill>
              <a:schemeClr val="bg1">
                <a:lumMod val="75000"/>
              </a:schemeClr>
            </a:solidFill>
            <a:ln>
              <a:solidFill>
                <a:schemeClr val="bg1">
                  <a:lumMod val="75000"/>
                </a:schemeClr>
              </a:solidFill>
            </a:ln>
          </c:spPr>
          <c:dLbls>
            <c:showVal val="1"/>
          </c:dLbls>
          <c:cat>
            <c:strRef>
              <c:f>[1]GiniLAC!$N$68:$N$72</c:f>
              <c:strCache>
                <c:ptCount val="5"/>
                <c:pt idx="0">
                  <c:v>Early 90s                           (12 countries)</c:v>
                </c:pt>
                <c:pt idx="1">
                  <c:v>Mid-90s                                      (15 countries)</c:v>
                </c:pt>
                <c:pt idx="2">
                  <c:v>Late 90s                        (16 countries)</c:v>
                </c:pt>
                <c:pt idx="3">
                  <c:v>Mid-2000s                              (17 countries)</c:v>
                </c:pt>
                <c:pt idx="4">
                  <c:v>Late 2000s                       (17 countries)</c:v>
                </c:pt>
              </c:strCache>
            </c:strRef>
          </c:cat>
          <c:val>
            <c:numRef>
              <c:f>[1]GiniLAC!$P$68:$P$72</c:f>
              <c:numCache>
                <c:formatCode>0.000</c:formatCode>
                <c:ptCount val="5"/>
                <c:pt idx="0">
                  <c:v>0.519951127777778</c:v>
                </c:pt>
                <c:pt idx="1">
                  <c:v>0.536741234615387</c:v>
                </c:pt>
                <c:pt idx="2">
                  <c:v>0.540403463846154</c:v>
                </c:pt>
                <c:pt idx="3">
                  <c:v>0.524303604615385</c:v>
                </c:pt>
                <c:pt idx="4">
                  <c:v>0.502479195384615</c:v>
                </c:pt>
              </c:numCache>
            </c:numRef>
          </c:val>
        </c:ser>
        <c:gapWidth val="50"/>
        <c:axId val="581896248"/>
        <c:axId val="581869704"/>
      </c:barChart>
      <c:catAx>
        <c:axId val="581896248"/>
        <c:scaling>
          <c:orientation val="minMax"/>
        </c:scaling>
        <c:axPos val="b"/>
        <c:tickLblPos val="nextTo"/>
        <c:txPr>
          <a:bodyPr/>
          <a:lstStyle/>
          <a:p>
            <a:pPr>
              <a:defRPr sz="1150"/>
            </a:pPr>
            <a:endParaRPr lang="en-US"/>
          </a:p>
        </c:txPr>
        <c:crossAx val="581869704"/>
        <c:crosses val="autoZero"/>
        <c:auto val="1"/>
        <c:lblAlgn val="ctr"/>
        <c:lblOffset val="100"/>
      </c:catAx>
      <c:valAx>
        <c:axId val="581869704"/>
        <c:scaling>
          <c:orientation val="minMax"/>
        </c:scaling>
        <c:axPos val="l"/>
        <c:majorGridlines>
          <c:spPr>
            <a:ln>
              <a:solidFill>
                <a:schemeClr val="bg1">
                  <a:lumMod val="95000"/>
                </a:schemeClr>
              </a:solidFill>
              <a:prstDash val="dash"/>
            </a:ln>
          </c:spPr>
        </c:majorGridlines>
        <c:numFmt formatCode="0.000" sourceLinked="1"/>
        <c:tickLblPos val="nextTo"/>
        <c:crossAx val="581896248"/>
        <c:crosses val="autoZero"/>
        <c:crossBetween val="between"/>
      </c:valAx>
    </c:plotArea>
    <c:plotVisOnly val="1"/>
  </c:chart>
  <c:spPr>
    <a:solidFill>
      <a:schemeClr val="bg1"/>
    </a:solidFill>
    <a:ln>
      <a:solidFill>
        <a:schemeClr val="bg1"/>
      </a:solidFill>
    </a:ln>
  </c:spPr>
  <c:txPr>
    <a:bodyPr/>
    <a:lstStyle/>
    <a:p>
      <a:pPr>
        <a:defRPr sz="1100">
          <a:latin typeface="Times New Roman" pitchFamily="18" charset="0"/>
          <a:cs typeface="Times New Roman" pitchFamily="18"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barChart>
        <c:barDir val="col"/>
        <c:grouping val="clustered"/>
        <c:ser>
          <c:idx val="0"/>
          <c:order val="0"/>
          <c:tx>
            <c:strRef>
              <c:f>Before!$D$5</c:f>
              <c:strCache>
                <c:ptCount val="1"/>
                <c:pt idx="0">
                  <c:v>Change of Gini in percentage points</c:v>
                </c:pt>
              </c:strCache>
            </c:strRef>
          </c:tx>
          <c:spPr>
            <a:solidFill>
              <a:schemeClr val="bg1">
                <a:lumMod val="95000"/>
              </a:schemeClr>
            </a:solidFill>
            <a:ln>
              <a:solidFill>
                <a:schemeClr val="bg1">
                  <a:lumMod val="85000"/>
                </a:schemeClr>
              </a:solidFill>
            </a:ln>
          </c:spPr>
          <c:dPt>
            <c:idx val="1"/>
            <c:spPr>
              <a:solidFill>
                <a:schemeClr val="bg1">
                  <a:lumMod val="85000"/>
                </a:schemeClr>
              </a:solidFill>
              <a:ln>
                <a:solidFill>
                  <a:schemeClr val="bg1">
                    <a:lumMod val="75000"/>
                  </a:schemeClr>
                </a:solidFill>
              </a:ln>
            </c:spPr>
          </c:dPt>
          <c:dPt>
            <c:idx val="3"/>
            <c:spPr>
              <a:solidFill>
                <a:schemeClr val="bg1">
                  <a:lumMod val="85000"/>
                </a:schemeClr>
              </a:solidFill>
              <a:ln>
                <a:solidFill>
                  <a:schemeClr val="bg1">
                    <a:lumMod val="75000"/>
                  </a:schemeClr>
                </a:solidFill>
              </a:ln>
            </c:spPr>
          </c:dPt>
          <c:dPt>
            <c:idx val="5"/>
            <c:spPr>
              <a:solidFill>
                <a:schemeClr val="bg1">
                  <a:lumMod val="85000"/>
                </a:schemeClr>
              </a:solidFill>
              <a:ln>
                <a:solidFill>
                  <a:schemeClr val="bg1">
                    <a:lumMod val="75000"/>
                  </a:schemeClr>
                </a:solidFill>
              </a:ln>
            </c:spPr>
          </c:dPt>
          <c:dPt>
            <c:idx val="7"/>
            <c:spPr>
              <a:solidFill>
                <a:schemeClr val="bg1">
                  <a:lumMod val="85000"/>
                </a:schemeClr>
              </a:solidFill>
              <a:ln>
                <a:solidFill>
                  <a:schemeClr val="bg1">
                    <a:lumMod val="75000"/>
                  </a:schemeClr>
                </a:solidFill>
              </a:ln>
            </c:spPr>
          </c:dPt>
          <c:dPt>
            <c:idx val="9"/>
            <c:spPr>
              <a:solidFill>
                <a:schemeClr val="bg1">
                  <a:lumMod val="85000"/>
                </a:schemeClr>
              </a:solidFill>
              <a:ln>
                <a:solidFill>
                  <a:schemeClr val="bg1">
                    <a:lumMod val="75000"/>
                  </a:schemeClr>
                </a:solidFill>
              </a:ln>
            </c:spPr>
          </c:dPt>
          <c:dPt>
            <c:idx val="11"/>
            <c:spPr>
              <a:solidFill>
                <a:schemeClr val="bg1">
                  <a:lumMod val="85000"/>
                </a:schemeClr>
              </a:solidFill>
              <a:ln>
                <a:solidFill>
                  <a:schemeClr val="bg1">
                    <a:lumMod val="75000"/>
                  </a:schemeClr>
                </a:solidFill>
              </a:ln>
            </c:spPr>
          </c:dPt>
          <c:dPt>
            <c:idx val="13"/>
            <c:spPr>
              <a:solidFill>
                <a:schemeClr val="bg1">
                  <a:lumMod val="85000"/>
                </a:schemeClr>
              </a:solidFill>
              <a:ln>
                <a:solidFill>
                  <a:schemeClr val="bg1">
                    <a:lumMod val="75000"/>
                  </a:schemeClr>
                </a:solidFill>
              </a:ln>
            </c:spPr>
          </c:dPt>
          <c:dPt>
            <c:idx val="15"/>
            <c:spPr>
              <a:solidFill>
                <a:schemeClr val="bg1">
                  <a:lumMod val="85000"/>
                </a:schemeClr>
              </a:solidFill>
              <a:ln>
                <a:solidFill>
                  <a:schemeClr val="bg1">
                    <a:lumMod val="75000"/>
                  </a:schemeClr>
                </a:solidFill>
              </a:ln>
            </c:spPr>
          </c:dPt>
          <c:dPt>
            <c:idx val="17"/>
            <c:spPr>
              <a:solidFill>
                <a:schemeClr val="bg1">
                  <a:lumMod val="85000"/>
                </a:schemeClr>
              </a:solidFill>
              <a:ln>
                <a:solidFill>
                  <a:schemeClr val="bg1">
                    <a:lumMod val="75000"/>
                  </a:schemeClr>
                </a:solidFill>
              </a:ln>
            </c:spPr>
          </c:dPt>
          <c:dPt>
            <c:idx val="19"/>
            <c:spPr>
              <a:solidFill>
                <a:schemeClr val="bg1">
                  <a:lumMod val="85000"/>
                </a:schemeClr>
              </a:solidFill>
              <a:ln>
                <a:solidFill>
                  <a:schemeClr val="bg1">
                    <a:lumMod val="75000"/>
                  </a:schemeClr>
                </a:solidFill>
              </a:ln>
            </c:spPr>
          </c:dPt>
          <c:dPt>
            <c:idx val="21"/>
            <c:spPr>
              <a:solidFill>
                <a:schemeClr val="bg1">
                  <a:lumMod val="85000"/>
                </a:schemeClr>
              </a:solidFill>
              <a:ln>
                <a:solidFill>
                  <a:schemeClr val="bg1">
                    <a:lumMod val="75000"/>
                  </a:schemeClr>
                </a:solidFill>
              </a:ln>
            </c:spPr>
          </c:dPt>
          <c:dLbls>
            <c:txPr>
              <a:bodyPr/>
              <a:lstStyle/>
              <a:p>
                <a:pPr>
                  <a:defRPr b="1"/>
                </a:pPr>
                <a:endParaRPr lang="en-US"/>
              </a:p>
            </c:txPr>
            <c:showVal val="1"/>
          </c:dLbls>
          <c:cat>
            <c:multiLvlStrRef>
              <c:f>Before!$B$6:$C$27</c:f>
              <c:multiLvlStrCache>
                <c:ptCount val="22"/>
                <c:lvl>
                  <c:pt idx="0">
                    <c:v>1992-2002</c:v>
                  </c:pt>
                  <c:pt idx="1">
                    <c:v>2002-2009</c:v>
                  </c:pt>
                  <c:pt idx="2">
                    <c:v>1997-2003</c:v>
                  </c:pt>
                  <c:pt idx="3">
                    <c:v>2003-2009</c:v>
                  </c:pt>
                  <c:pt idx="4">
                    <c:v>1997-2003</c:v>
                  </c:pt>
                  <c:pt idx="5">
                    <c:v>2003-2009</c:v>
                  </c:pt>
                  <c:pt idx="6">
                    <c:v>1995-2001</c:v>
                  </c:pt>
                  <c:pt idx="7">
                    <c:v>2001-2008</c:v>
                  </c:pt>
                  <c:pt idx="8">
                    <c:v>1985-1998</c:v>
                  </c:pt>
                  <c:pt idx="9">
                    <c:v>1998-2009</c:v>
                  </c:pt>
                  <c:pt idx="10">
                    <c:v>1989-2001</c:v>
                  </c:pt>
                  <c:pt idx="11">
                    <c:v>2001-2009</c:v>
                  </c:pt>
                  <c:pt idx="12">
                    <c:v>1989-1996</c:v>
                  </c:pt>
                  <c:pt idx="13">
                    <c:v>1996-2008</c:v>
                  </c:pt>
                  <c:pt idx="14">
                    <c:v>1989-2002</c:v>
                  </c:pt>
                  <c:pt idx="15">
                    <c:v>2002-2006</c:v>
                  </c:pt>
                  <c:pt idx="16">
                    <c:v>1992-1998</c:v>
                  </c:pt>
                  <c:pt idx="17">
                    <c:v>1998-2009</c:v>
                  </c:pt>
                  <c:pt idx="18">
                    <c:v>2000-2003</c:v>
                  </c:pt>
                  <c:pt idx="19">
                    <c:v>2003-2009</c:v>
                  </c:pt>
                  <c:pt idx="20">
                    <c:v>1997-2002</c:v>
                  </c:pt>
                  <c:pt idx="21">
                    <c:v>2002-2007</c:v>
                  </c:pt>
                </c:lvl>
                <c:lvl>
                  <c:pt idx="0">
                    <c:v>Argentina</c:v>
                  </c:pt>
                  <c:pt idx="2">
                    <c:v>Peru</c:v>
                  </c:pt>
                  <c:pt idx="4">
                    <c:v>Paraguay</c:v>
                  </c:pt>
                  <c:pt idx="6">
                    <c:v>El Salvador</c:v>
                  </c:pt>
                  <c:pt idx="8">
                    <c:v>Brazil</c:v>
                  </c:pt>
                  <c:pt idx="10">
                    <c:v>Panama</c:v>
                  </c:pt>
                  <c:pt idx="12">
                    <c:v>Mexico</c:v>
                  </c:pt>
                  <c:pt idx="14">
                    <c:v>Venezuela</c:v>
                  </c:pt>
                  <c:pt idx="16">
                    <c:v>Chile</c:v>
                  </c:pt>
                  <c:pt idx="18">
                    <c:v>Dominican Rep.</c:v>
                  </c:pt>
                  <c:pt idx="20">
                    <c:v>Bolivia</c:v>
                  </c:pt>
                </c:lvl>
              </c:multiLvlStrCache>
            </c:multiLvlStrRef>
          </c:cat>
          <c:val>
            <c:numRef>
              <c:f>Before!$D$6:$D$27</c:f>
              <c:numCache>
                <c:formatCode>0.0</c:formatCode>
                <c:ptCount val="22"/>
                <c:pt idx="0">
                  <c:v>8.235760999999996</c:v>
                </c:pt>
                <c:pt idx="1">
                  <c:v>-8.403977000000001</c:v>
                </c:pt>
                <c:pt idx="2">
                  <c:v>2.742192</c:v>
                </c:pt>
                <c:pt idx="3">
                  <c:v>-7.375748999999999</c:v>
                </c:pt>
                <c:pt idx="4">
                  <c:v>0.0592170000000039</c:v>
                </c:pt>
                <c:pt idx="5">
                  <c:v>-6.200753999999996</c:v>
                </c:pt>
                <c:pt idx="6">
                  <c:v>2.644191000000003</c:v>
                </c:pt>
                <c:pt idx="7">
                  <c:v>-5.966847999999999</c:v>
                </c:pt>
                <c:pt idx="8">
                  <c:v>4.061442999999997</c:v>
                </c:pt>
                <c:pt idx="9">
                  <c:v>-5.428504999999986</c:v>
                </c:pt>
                <c:pt idx="10">
                  <c:v>1.457354000000009</c:v>
                </c:pt>
                <c:pt idx="11">
                  <c:v>-4.377143000000004</c:v>
                </c:pt>
                <c:pt idx="12">
                  <c:v>2.537999000000007</c:v>
                </c:pt>
                <c:pt idx="13">
                  <c:v>-4.199047</c:v>
                </c:pt>
                <c:pt idx="14">
                  <c:v>5.017928999999987</c:v>
                </c:pt>
                <c:pt idx="15">
                  <c:v>-4.050677999999998</c:v>
                </c:pt>
                <c:pt idx="16">
                  <c:v>0.783673000000008</c:v>
                </c:pt>
                <c:pt idx="17">
                  <c:v>-3.507433999999998</c:v>
                </c:pt>
                <c:pt idx="18">
                  <c:v>0.0711600000000061</c:v>
                </c:pt>
                <c:pt idx="19">
                  <c:v>-3.141750000000009</c:v>
                </c:pt>
                <c:pt idx="20">
                  <c:v>2.065901999999994</c:v>
                </c:pt>
                <c:pt idx="21">
                  <c:v>-2.862835999999998</c:v>
                </c:pt>
              </c:numCache>
            </c:numRef>
          </c:val>
        </c:ser>
        <c:gapWidth val="50"/>
        <c:axId val="581781976"/>
        <c:axId val="581768440"/>
      </c:barChart>
      <c:lineChart>
        <c:grouping val="standard"/>
        <c:ser>
          <c:idx val="1"/>
          <c:order val="1"/>
          <c:tx>
            <c:strRef>
              <c:f>Before!$E$5</c:f>
              <c:strCache>
                <c:ptCount val="1"/>
                <c:pt idx="0">
                  <c:v>Average of increase</c:v>
                </c:pt>
              </c:strCache>
            </c:strRef>
          </c:tx>
          <c:spPr>
            <a:ln w="19050">
              <a:solidFill>
                <a:schemeClr val="tx1">
                  <a:lumMod val="50000"/>
                  <a:lumOff val="50000"/>
                </a:schemeClr>
              </a:solidFill>
              <a:prstDash val="sysDot"/>
            </a:ln>
          </c:spPr>
          <c:marker>
            <c:symbol val="none"/>
          </c:marker>
          <c:dLbls>
            <c:dLbl>
              <c:idx val="21"/>
              <c:layout/>
              <c:showVal val="1"/>
            </c:dLbl>
            <c:delete val="1"/>
          </c:dLbls>
          <c:cat>
            <c:multiLvlStrRef>
              <c:f>Before!$B$6:$C$27</c:f>
              <c:multiLvlStrCache>
                <c:ptCount val="22"/>
                <c:lvl>
                  <c:pt idx="0">
                    <c:v>1992-2002</c:v>
                  </c:pt>
                  <c:pt idx="1">
                    <c:v>2002-2009</c:v>
                  </c:pt>
                  <c:pt idx="2">
                    <c:v>1997-2003</c:v>
                  </c:pt>
                  <c:pt idx="3">
                    <c:v>2003-2009</c:v>
                  </c:pt>
                  <c:pt idx="4">
                    <c:v>1997-2003</c:v>
                  </c:pt>
                  <c:pt idx="5">
                    <c:v>2003-2009</c:v>
                  </c:pt>
                  <c:pt idx="6">
                    <c:v>1995-2001</c:v>
                  </c:pt>
                  <c:pt idx="7">
                    <c:v>2001-2008</c:v>
                  </c:pt>
                  <c:pt idx="8">
                    <c:v>1985-1998</c:v>
                  </c:pt>
                  <c:pt idx="9">
                    <c:v>1998-2009</c:v>
                  </c:pt>
                  <c:pt idx="10">
                    <c:v>1989-2001</c:v>
                  </c:pt>
                  <c:pt idx="11">
                    <c:v>2001-2009</c:v>
                  </c:pt>
                  <c:pt idx="12">
                    <c:v>1989-1996</c:v>
                  </c:pt>
                  <c:pt idx="13">
                    <c:v>1996-2008</c:v>
                  </c:pt>
                  <c:pt idx="14">
                    <c:v>1989-2002</c:v>
                  </c:pt>
                  <c:pt idx="15">
                    <c:v>2002-2006</c:v>
                  </c:pt>
                  <c:pt idx="16">
                    <c:v>1992-1998</c:v>
                  </c:pt>
                  <c:pt idx="17">
                    <c:v>1998-2009</c:v>
                  </c:pt>
                  <c:pt idx="18">
                    <c:v>2000-2003</c:v>
                  </c:pt>
                  <c:pt idx="19">
                    <c:v>2003-2009</c:v>
                  </c:pt>
                  <c:pt idx="20">
                    <c:v>1997-2002</c:v>
                  </c:pt>
                  <c:pt idx="21">
                    <c:v>2002-2007</c:v>
                  </c:pt>
                </c:lvl>
                <c:lvl>
                  <c:pt idx="0">
                    <c:v>Argentina</c:v>
                  </c:pt>
                  <c:pt idx="2">
                    <c:v>Peru</c:v>
                  </c:pt>
                  <c:pt idx="4">
                    <c:v>Paraguay</c:v>
                  </c:pt>
                  <c:pt idx="6">
                    <c:v>El Salvador</c:v>
                  </c:pt>
                  <c:pt idx="8">
                    <c:v>Brazil</c:v>
                  </c:pt>
                  <c:pt idx="10">
                    <c:v>Panama</c:v>
                  </c:pt>
                  <c:pt idx="12">
                    <c:v>Mexico</c:v>
                  </c:pt>
                  <c:pt idx="14">
                    <c:v>Venezuela</c:v>
                  </c:pt>
                  <c:pt idx="16">
                    <c:v>Chile</c:v>
                  </c:pt>
                  <c:pt idx="18">
                    <c:v>Dominican Rep.</c:v>
                  </c:pt>
                  <c:pt idx="20">
                    <c:v>Bolivia</c:v>
                  </c:pt>
                </c:lvl>
              </c:multiLvlStrCache>
            </c:multiLvlStrRef>
          </c:cat>
          <c:val>
            <c:numRef>
              <c:f>Before!$E$6:$E$27</c:f>
              <c:numCache>
                <c:formatCode>0.0</c:formatCode>
                <c:ptCount val="22"/>
                <c:pt idx="0">
                  <c:v>2.69789281818182</c:v>
                </c:pt>
                <c:pt idx="1">
                  <c:v>2.69789281818182</c:v>
                </c:pt>
                <c:pt idx="2">
                  <c:v>2.69789281818182</c:v>
                </c:pt>
                <c:pt idx="3">
                  <c:v>2.69789281818182</c:v>
                </c:pt>
                <c:pt idx="4">
                  <c:v>2.69789281818182</c:v>
                </c:pt>
                <c:pt idx="5">
                  <c:v>2.69789281818182</c:v>
                </c:pt>
                <c:pt idx="6">
                  <c:v>2.69789281818182</c:v>
                </c:pt>
                <c:pt idx="7">
                  <c:v>2.69789281818182</c:v>
                </c:pt>
                <c:pt idx="8">
                  <c:v>2.69789281818182</c:v>
                </c:pt>
                <c:pt idx="9">
                  <c:v>2.69789281818182</c:v>
                </c:pt>
                <c:pt idx="10">
                  <c:v>2.69789281818182</c:v>
                </c:pt>
                <c:pt idx="11">
                  <c:v>2.69789281818182</c:v>
                </c:pt>
                <c:pt idx="12">
                  <c:v>2.69789281818182</c:v>
                </c:pt>
                <c:pt idx="13">
                  <c:v>2.69789281818182</c:v>
                </c:pt>
                <c:pt idx="14">
                  <c:v>2.69789281818182</c:v>
                </c:pt>
                <c:pt idx="15">
                  <c:v>2.69789281818182</c:v>
                </c:pt>
                <c:pt idx="16">
                  <c:v>2.69789281818182</c:v>
                </c:pt>
                <c:pt idx="17">
                  <c:v>2.69789281818182</c:v>
                </c:pt>
                <c:pt idx="18">
                  <c:v>2.69789281818182</c:v>
                </c:pt>
                <c:pt idx="19">
                  <c:v>2.69789281818182</c:v>
                </c:pt>
                <c:pt idx="20">
                  <c:v>2.69789281818182</c:v>
                </c:pt>
                <c:pt idx="21">
                  <c:v>2.69789281818182</c:v>
                </c:pt>
              </c:numCache>
            </c:numRef>
          </c:val>
        </c:ser>
        <c:ser>
          <c:idx val="2"/>
          <c:order val="2"/>
          <c:tx>
            <c:strRef>
              <c:f>Before!$F$5</c:f>
              <c:strCache>
                <c:ptCount val="1"/>
                <c:pt idx="0">
                  <c:v>Average of decrease</c:v>
                </c:pt>
              </c:strCache>
            </c:strRef>
          </c:tx>
          <c:spPr>
            <a:ln w="12700">
              <a:solidFill>
                <a:schemeClr val="tx1">
                  <a:lumMod val="50000"/>
                  <a:lumOff val="50000"/>
                </a:schemeClr>
              </a:solidFill>
              <a:prstDash val="dash"/>
            </a:ln>
          </c:spPr>
          <c:marker>
            <c:symbol val="none"/>
          </c:marker>
          <c:dLbls>
            <c:dLbl>
              <c:idx val="21"/>
              <c:layout>
                <c:manualLayout>
                  <c:x val="-0.00256657042027591"/>
                  <c:y val="0.0"/>
                </c:manualLayout>
              </c:layout>
              <c:showVal val="1"/>
            </c:dLbl>
            <c:delete val="1"/>
          </c:dLbls>
          <c:cat>
            <c:multiLvlStrRef>
              <c:f>Before!$B$6:$C$27</c:f>
              <c:multiLvlStrCache>
                <c:ptCount val="22"/>
                <c:lvl>
                  <c:pt idx="0">
                    <c:v>1992-2002</c:v>
                  </c:pt>
                  <c:pt idx="1">
                    <c:v>2002-2009</c:v>
                  </c:pt>
                  <c:pt idx="2">
                    <c:v>1997-2003</c:v>
                  </c:pt>
                  <c:pt idx="3">
                    <c:v>2003-2009</c:v>
                  </c:pt>
                  <c:pt idx="4">
                    <c:v>1997-2003</c:v>
                  </c:pt>
                  <c:pt idx="5">
                    <c:v>2003-2009</c:v>
                  </c:pt>
                  <c:pt idx="6">
                    <c:v>1995-2001</c:v>
                  </c:pt>
                  <c:pt idx="7">
                    <c:v>2001-2008</c:v>
                  </c:pt>
                  <c:pt idx="8">
                    <c:v>1985-1998</c:v>
                  </c:pt>
                  <c:pt idx="9">
                    <c:v>1998-2009</c:v>
                  </c:pt>
                  <c:pt idx="10">
                    <c:v>1989-2001</c:v>
                  </c:pt>
                  <c:pt idx="11">
                    <c:v>2001-2009</c:v>
                  </c:pt>
                  <c:pt idx="12">
                    <c:v>1989-1996</c:v>
                  </c:pt>
                  <c:pt idx="13">
                    <c:v>1996-2008</c:v>
                  </c:pt>
                  <c:pt idx="14">
                    <c:v>1989-2002</c:v>
                  </c:pt>
                  <c:pt idx="15">
                    <c:v>2002-2006</c:v>
                  </c:pt>
                  <c:pt idx="16">
                    <c:v>1992-1998</c:v>
                  </c:pt>
                  <c:pt idx="17">
                    <c:v>1998-2009</c:v>
                  </c:pt>
                  <c:pt idx="18">
                    <c:v>2000-2003</c:v>
                  </c:pt>
                  <c:pt idx="19">
                    <c:v>2003-2009</c:v>
                  </c:pt>
                  <c:pt idx="20">
                    <c:v>1997-2002</c:v>
                  </c:pt>
                  <c:pt idx="21">
                    <c:v>2002-2007</c:v>
                  </c:pt>
                </c:lvl>
                <c:lvl>
                  <c:pt idx="0">
                    <c:v>Argentina</c:v>
                  </c:pt>
                  <c:pt idx="2">
                    <c:v>Peru</c:v>
                  </c:pt>
                  <c:pt idx="4">
                    <c:v>Paraguay</c:v>
                  </c:pt>
                  <c:pt idx="6">
                    <c:v>El Salvador</c:v>
                  </c:pt>
                  <c:pt idx="8">
                    <c:v>Brazil</c:v>
                  </c:pt>
                  <c:pt idx="10">
                    <c:v>Panama</c:v>
                  </c:pt>
                  <c:pt idx="12">
                    <c:v>Mexico</c:v>
                  </c:pt>
                  <c:pt idx="14">
                    <c:v>Venezuela</c:v>
                  </c:pt>
                  <c:pt idx="16">
                    <c:v>Chile</c:v>
                  </c:pt>
                  <c:pt idx="18">
                    <c:v>Dominican Rep.</c:v>
                  </c:pt>
                  <c:pt idx="20">
                    <c:v>Bolivia</c:v>
                  </c:pt>
                </c:lvl>
              </c:multiLvlStrCache>
            </c:multiLvlStrRef>
          </c:cat>
          <c:val>
            <c:numRef>
              <c:f>Before!$F$6:$F$27</c:f>
              <c:numCache>
                <c:formatCode>0.0</c:formatCode>
                <c:ptCount val="22"/>
                <c:pt idx="0">
                  <c:v>-5.046792818181817</c:v>
                </c:pt>
                <c:pt idx="1">
                  <c:v>-5.046792818181817</c:v>
                </c:pt>
                <c:pt idx="2">
                  <c:v>-5.046792818181817</c:v>
                </c:pt>
                <c:pt idx="3">
                  <c:v>-5.046792818181817</c:v>
                </c:pt>
                <c:pt idx="4">
                  <c:v>-5.046792818181817</c:v>
                </c:pt>
                <c:pt idx="5">
                  <c:v>-5.046792818181817</c:v>
                </c:pt>
                <c:pt idx="6">
                  <c:v>-5.046792818181817</c:v>
                </c:pt>
                <c:pt idx="7">
                  <c:v>-5.046792818181817</c:v>
                </c:pt>
                <c:pt idx="8">
                  <c:v>-5.046792818181817</c:v>
                </c:pt>
                <c:pt idx="9">
                  <c:v>-5.046792818181817</c:v>
                </c:pt>
                <c:pt idx="10">
                  <c:v>-5.046792818181817</c:v>
                </c:pt>
                <c:pt idx="11">
                  <c:v>-5.046792818181817</c:v>
                </c:pt>
                <c:pt idx="12">
                  <c:v>-5.046792818181817</c:v>
                </c:pt>
                <c:pt idx="13">
                  <c:v>-5.046792818181817</c:v>
                </c:pt>
                <c:pt idx="14">
                  <c:v>-5.046792818181817</c:v>
                </c:pt>
                <c:pt idx="15">
                  <c:v>-5.046792818181817</c:v>
                </c:pt>
                <c:pt idx="16">
                  <c:v>-5.046792818181817</c:v>
                </c:pt>
                <c:pt idx="17">
                  <c:v>-5.046792818181817</c:v>
                </c:pt>
                <c:pt idx="18">
                  <c:v>-5.046792818181817</c:v>
                </c:pt>
                <c:pt idx="19">
                  <c:v>-5.046792818181817</c:v>
                </c:pt>
                <c:pt idx="20">
                  <c:v>-5.046792818181817</c:v>
                </c:pt>
                <c:pt idx="21">
                  <c:v>-5.046792818181817</c:v>
                </c:pt>
              </c:numCache>
            </c:numRef>
          </c:val>
        </c:ser>
        <c:marker val="1"/>
        <c:axId val="581781976"/>
        <c:axId val="581768440"/>
      </c:lineChart>
      <c:catAx>
        <c:axId val="581781976"/>
        <c:scaling>
          <c:orientation val="minMax"/>
        </c:scaling>
        <c:axPos val="b"/>
        <c:tickLblPos val="low"/>
        <c:crossAx val="581768440"/>
        <c:crosses val="autoZero"/>
        <c:auto val="1"/>
        <c:lblAlgn val="ctr"/>
        <c:lblOffset val="100"/>
      </c:catAx>
      <c:valAx>
        <c:axId val="581768440"/>
        <c:scaling>
          <c:orientation val="minMax"/>
        </c:scaling>
        <c:axPos val="l"/>
        <c:majorGridlines>
          <c:spPr>
            <a:ln>
              <a:solidFill>
                <a:schemeClr val="bg1">
                  <a:lumMod val="95000"/>
                </a:schemeClr>
              </a:solidFill>
              <a:prstDash val="dash"/>
            </a:ln>
          </c:spPr>
        </c:majorGridlines>
        <c:numFmt formatCode="0.0" sourceLinked="1"/>
        <c:tickLblPos val="nextTo"/>
        <c:crossAx val="581781976"/>
        <c:crosses val="autoZero"/>
        <c:crossBetween val="between"/>
      </c:valAx>
    </c:plotArea>
    <c:legend>
      <c:legendPos val="t"/>
      <c:layout/>
    </c:legend>
    <c:plotVisOnly val="1"/>
    <c:dispBlanksAs val="gap"/>
  </c:chart>
  <c:spPr>
    <a:solidFill>
      <a:schemeClr val="bg1"/>
    </a:solidFill>
    <a:ln>
      <a:solidFill>
        <a:schemeClr val="bg1"/>
      </a:solidFill>
    </a:ln>
  </c:spPr>
  <c:txPr>
    <a:bodyPr/>
    <a:lstStyle/>
    <a:p>
      <a:pPr>
        <a:defRPr sz="1200">
          <a:latin typeface="Times New Roman" pitchFamily="18" charset="0"/>
          <a:cs typeface="Times New Roman" pitchFamily="18"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scatterChart>
        <c:scatterStyle val="lineMarker"/>
        <c:ser>
          <c:idx val="2"/>
          <c:order val="0"/>
          <c:tx>
            <c:strRef>
              <c:f>Decline_New!$O$7</c:f>
              <c:strCache>
                <c:ptCount val="1"/>
              </c:strCache>
            </c:strRef>
          </c:tx>
          <c:spPr>
            <a:ln w="28575">
              <a:noFill/>
            </a:ln>
          </c:spPr>
          <c:xVal>
            <c:numRef>
              <c:f>Decline_New!$N$7</c:f>
              <c:numCache>
                <c:formatCode>General</c:formatCode>
                <c:ptCount val="1"/>
              </c:numCache>
            </c:numRef>
          </c:xVal>
          <c:yVal>
            <c:numRef>
              <c:f>Decline_New!$M$7</c:f>
              <c:numCache>
                <c:formatCode>General</c:formatCode>
                <c:ptCount val="1"/>
                <c:pt idx="0">
                  <c:v>1994.0</c:v>
                </c:pt>
              </c:numCache>
            </c:numRef>
          </c:yVal>
        </c:ser>
        <c:ser>
          <c:idx val="3"/>
          <c:order val="1"/>
          <c:tx>
            <c:strRef>
              <c:f>Decline_New!$O$8</c:f>
              <c:strCache>
                <c:ptCount val="1"/>
              </c:strCache>
            </c:strRef>
          </c:tx>
          <c:spPr>
            <a:ln w="28575">
              <a:noFill/>
            </a:ln>
          </c:spPr>
          <c:xVal>
            <c:numRef>
              <c:f>Decline_New!$N$8</c:f>
              <c:numCache>
                <c:formatCode>General</c:formatCode>
                <c:ptCount val="1"/>
              </c:numCache>
            </c:numRef>
          </c:xVal>
          <c:yVal>
            <c:numRef>
              <c:f>Decline_New!$M$8</c:f>
              <c:numCache>
                <c:formatCode>General</c:formatCode>
                <c:ptCount val="1"/>
                <c:pt idx="0">
                  <c:v>1995.0</c:v>
                </c:pt>
              </c:numCache>
            </c:numRef>
          </c:yVal>
        </c:ser>
        <c:ser>
          <c:idx val="4"/>
          <c:order val="2"/>
          <c:tx>
            <c:strRef>
              <c:f>Decline_New!$O$9</c:f>
              <c:strCache>
                <c:ptCount val="1"/>
                <c:pt idx="0">
                  <c:v>Mexico</c:v>
                </c:pt>
              </c:strCache>
            </c:strRef>
          </c:tx>
          <c:spPr>
            <a:ln w="28575">
              <a:noFill/>
            </a:ln>
          </c:spPr>
          <c:marker>
            <c:symbol val="circle"/>
            <c:size val="7"/>
            <c:spPr>
              <a:solidFill>
                <a:srgbClr val="C00000"/>
              </a:solidFill>
              <a:ln>
                <a:solidFill>
                  <a:schemeClr val="tx1">
                    <a:lumMod val="75000"/>
                    <a:lumOff val="25000"/>
                  </a:schemeClr>
                </a:solidFill>
              </a:ln>
            </c:spPr>
          </c:marker>
          <c:dLbls>
            <c:showSerName val="1"/>
          </c:dLbls>
          <c:xVal>
            <c:numRef>
              <c:f>Decline_New!$N$9</c:f>
              <c:numCache>
                <c:formatCode>General</c:formatCode>
                <c:ptCount val="1"/>
                <c:pt idx="0">
                  <c:v>1.0</c:v>
                </c:pt>
              </c:numCache>
            </c:numRef>
          </c:xVal>
          <c:yVal>
            <c:numRef>
              <c:f>Decline_New!$M$9</c:f>
              <c:numCache>
                <c:formatCode>General</c:formatCode>
                <c:ptCount val="1"/>
                <c:pt idx="0">
                  <c:v>1996.0</c:v>
                </c:pt>
              </c:numCache>
            </c:numRef>
          </c:yVal>
        </c:ser>
        <c:ser>
          <c:idx val="5"/>
          <c:order val="3"/>
          <c:tx>
            <c:strRef>
              <c:f>Decline_New!$O$10</c:f>
              <c:strCache>
                <c:ptCount val="1"/>
              </c:strCache>
            </c:strRef>
          </c:tx>
          <c:spPr>
            <a:ln w="28575">
              <a:noFill/>
            </a:ln>
          </c:spPr>
          <c:xVal>
            <c:numRef>
              <c:f>Decline_New!$N$10</c:f>
              <c:numCache>
                <c:formatCode>General</c:formatCode>
                <c:ptCount val="1"/>
              </c:numCache>
            </c:numRef>
          </c:xVal>
          <c:yVal>
            <c:numRef>
              <c:f>Decline_New!$M$10</c:f>
              <c:numCache>
                <c:formatCode>General</c:formatCode>
                <c:ptCount val="1"/>
                <c:pt idx="0">
                  <c:v>1997.0</c:v>
                </c:pt>
              </c:numCache>
            </c:numRef>
          </c:yVal>
        </c:ser>
        <c:ser>
          <c:idx val="6"/>
          <c:order val="4"/>
          <c:tx>
            <c:strRef>
              <c:f>Decline_New!$O$11</c:f>
              <c:strCache>
                <c:ptCount val="1"/>
                <c:pt idx="0">
                  <c:v>Brazil, Chile</c:v>
                </c:pt>
              </c:strCache>
            </c:strRef>
          </c:tx>
          <c:spPr>
            <a:ln w="28575">
              <a:noFill/>
            </a:ln>
          </c:spPr>
          <c:marker>
            <c:symbol val="circle"/>
            <c:size val="7"/>
            <c:spPr>
              <a:solidFill>
                <a:srgbClr val="FFC000"/>
              </a:solidFill>
              <a:ln>
                <a:solidFill>
                  <a:sysClr val="windowText" lastClr="000000">
                    <a:lumMod val="75000"/>
                    <a:lumOff val="25000"/>
                  </a:sysClr>
                </a:solidFill>
              </a:ln>
            </c:spPr>
          </c:marker>
          <c:dLbls>
            <c:dLblPos val="l"/>
            <c:showSerName val="1"/>
          </c:dLbls>
          <c:xVal>
            <c:numRef>
              <c:f>Decline_New!$N$11</c:f>
              <c:numCache>
                <c:formatCode>General</c:formatCode>
                <c:ptCount val="1"/>
                <c:pt idx="0">
                  <c:v>1.0</c:v>
                </c:pt>
              </c:numCache>
            </c:numRef>
          </c:xVal>
          <c:yVal>
            <c:numRef>
              <c:f>Decline_New!$M$11</c:f>
              <c:numCache>
                <c:formatCode>General</c:formatCode>
                <c:ptCount val="1"/>
                <c:pt idx="0">
                  <c:v>1998.0</c:v>
                </c:pt>
              </c:numCache>
            </c:numRef>
          </c:yVal>
        </c:ser>
        <c:ser>
          <c:idx val="7"/>
          <c:order val="5"/>
          <c:tx>
            <c:strRef>
              <c:f>Decline_New!$O$12</c:f>
              <c:strCache>
                <c:ptCount val="1"/>
              </c:strCache>
            </c:strRef>
          </c:tx>
          <c:spPr>
            <a:ln w="28575">
              <a:noFill/>
            </a:ln>
          </c:spPr>
          <c:xVal>
            <c:numRef>
              <c:f>Decline_New!$N$12</c:f>
              <c:numCache>
                <c:formatCode>General</c:formatCode>
                <c:ptCount val="1"/>
              </c:numCache>
            </c:numRef>
          </c:xVal>
          <c:yVal>
            <c:numRef>
              <c:f>Decline_New!$M$12</c:f>
              <c:numCache>
                <c:formatCode>General</c:formatCode>
                <c:ptCount val="1"/>
                <c:pt idx="0">
                  <c:v>1999.0</c:v>
                </c:pt>
              </c:numCache>
            </c:numRef>
          </c:yVal>
        </c:ser>
        <c:ser>
          <c:idx val="8"/>
          <c:order val="6"/>
          <c:tx>
            <c:strRef>
              <c:f>Decline_New!$O$13</c:f>
              <c:strCache>
                <c:ptCount val="1"/>
              </c:strCache>
            </c:strRef>
          </c:tx>
          <c:spPr>
            <a:ln w="28575">
              <a:noFill/>
            </a:ln>
          </c:spPr>
          <c:xVal>
            <c:numRef>
              <c:f>Decline_New!$N$13</c:f>
              <c:numCache>
                <c:formatCode>General</c:formatCode>
                <c:ptCount val="1"/>
              </c:numCache>
            </c:numRef>
          </c:xVal>
          <c:yVal>
            <c:numRef>
              <c:f>Decline_New!$M$13</c:f>
              <c:numCache>
                <c:formatCode>General</c:formatCode>
                <c:ptCount val="1"/>
                <c:pt idx="0">
                  <c:v>2000.0</c:v>
                </c:pt>
              </c:numCache>
            </c:numRef>
          </c:yVal>
        </c:ser>
        <c:ser>
          <c:idx val="9"/>
          <c:order val="7"/>
          <c:tx>
            <c:strRef>
              <c:f>Decline_New!$O$14</c:f>
              <c:strCache>
                <c:ptCount val="1"/>
                <c:pt idx="0">
                  <c:v>El Salvador, Panama</c:v>
                </c:pt>
              </c:strCache>
            </c:strRef>
          </c:tx>
          <c:spPr>
            <a:ln w="28575">
              <a:noFill/>
            </a:ln>
          </c:spPr>
          <c:marker>
            <c:symbol val="circle"/>
            <c:size val="7"/>
            <c:spPr>
              <a:solidFill>
                <a:srgbClr val="00B0F0"/>
              </a:solidFill>
              <a:ln>
                <a:solidFill>
                  <a:sysClr val="windowText" lastClr="000000">
                    <a:lumMod val="75000"/>
                    <a:lumOff val="25000"/>
                  </a:sysClr>
                </a:solidFill>
              </a:ln>
            </c:spPr>
          </c:marker>
          <c:dLbls>
            <c:showSerName val="1"/>
          </c:dLbls>
          <c:xVal>
            <c:numRef>
              <c:f>Decline_New!$N$14</c:f>
              <c:numCache>
                <c:formatCode>General</c:formatCode>
                <c:ptCount val="1"/>
                <c:pt idx="0">
                  <c:v>1.0</c:v>
                </c:pt>
              </c:numCache>
            </c:numRef>
          </c:xVal>
          <c:yVal>
            <c:numRef>
              <c:f>Decline_New!$M$14</c:f>
              <c:numCache>
                <c:formatCode>General</c:formatCode>
                <c:ptCount val="1"/>
                <c:pt idx="0">
                  <c:v>2001.0</c:v>
                </c:pt>
              </c:numCache>
            </c:numRef>
          </c:yVal>
        </c:ser>
        <c:ser>
          <c:idx val="10"/>
          <c:order val="8"/>
          <c:tx>
            <c:strRef>
              <c:f>Decline_New!$O$15</c:f>
              <c:strCache>
                <c:ptCount val="1"/>
                <c:pt idx="0">
                  <c:v>Argentina, Bolivia, Venezuela</c:v>
                </c:pt>
              </c:strCache>
            </c:strRef>
          </c:tx>
          <c:spPr>
            <a:ln w="28575">
              <a:noFill/>
            </a:ln>
          </c:spPr>
          <c:marker>
            <c:symbol val="circle"/>
            <c:size val="7"/>
            <c:spPr>
              <a:solidFill>
                <a:srgbClr val="7030A0"/>
              </a:solidFill>
            </c:spPr>
          </c:marker>
          <c:dPt>
            <c:idx val="0"/>
            <c:marker>
              <c:spPr>
                <a:solidFill>
                  <a:srgbClr val="7030A0"/>
                </a:solidFill>
                <a:ln>
                  <a:solidFill>
                    <a:sysClr val="windowText" lastClr="000000">
                      <a:lumMod val="75000"/>
                      <a:lumOff val="25000"/>
                    </a:sysClr>
                  </a:solidFill>
                </a:ln>
              </c:spPr>
            </c:marker>
          </c:dPt>
          <c:dLbls>
            <c:dLblPos val="l"/>
            <c:showSerName val="1"/>
          </c:dLbls>
          <c:xVal>
            <c:numRef>
              <c:f>Decline_New!$N$15</c:f>
              <c:numCache>
                <c:formatCode>General</c:formatCode>
                <c:ptCount val="1"/>
                <c:pt idx="0">
                  <c:v>1.0</c:v>
                </c:pt>
              </c:numCache>
            </c:numRef>
          </c:xVal>
          <c:yVal>
            <c:numRef>
              <c:f>Decline_New!$M$15</c:f>
              <c:numCache>
                <c:formatCode>General</c:formatCode>
                <c:ptCount val="1"/>
                <c:pt idx="0">
                  <c:v>2002.0</c:v>
                </c:pt>
              </c:numCache>
            </c:numRef>
          </c:yVal>
        </c:ser>
        <c:ser>
          <c:idx val="11"/>
          <c:order val="9"/>
          <c:tx>
            <c:strRef>
              <c:f>Decline_New!$O$16</c:f>
              <c:strCache>
                <c:ptCount val="1"/>
                <c:pt idx="0">
                  <c:v>Dominican Republic, Ecuador, Paraguay, Peru</c:v>
                </c:pt>
              </c:strCache>
            </c:strRef>
          </c:tx>
          <c:spPr>
            <a:ln w="28575">
              <a:noFill/>
            </a:ln>
          </c:spPr>
          <c:marker>
            <c:symbol val="circle"/>
            <c:size val="7"/>
            <c:spPr>
              <a:solidFill>
                <a:srgbClr val="00B050"/>
              </a:solidFill>
            </c:spPr>
          </c:marker>
          <c:dPt>
            <c:idx val="0"/>
            <c:marker>
              <c:spPr>
                <a:solidFill>
                  <a:srgbClr val="00B050"/>
                </a:solidFill>
                <a:ln>
                  <a:solidFill>
                    <a:sysClr val="windowText" lastClr="000000">
                      <a:lumMod val="75000"/>
                      <a:lumOff val="25000"/>
                    </a:sysClr>
                  </a:solidFill>
                </a:ln>
              </c:spPr>
            </c:marker>
          </c:dPt>
          <c:dLbls>
            <c:showSerName val="1"/>
          </c:dLbls>
          <c:xVal>
            <c:numRef>
              <c:f>Decline_New!$N$16</c:f>
              <c:numCache>
                <c:formatCode>General</c:formatCode>
                <c:ptCount val="1"/>
                <c:pt idx="0">
                  <c:v>1.0</c:v>
                </c:pt>
              </c:numCache>
            </c:numRef>
          </c:xVal>
          <c:yVal>
            <c:numRef>
              <c:f>Decline_New!$M$16</c:f>
              <c:numCache>
                <c:formatCode>General</c:formatCode>
                <c:ptCount val="1"/>
                <c:pt idx="0">
                  <c:v>2003.0</c:v>
                </c:pt>
              </c:numCache>
            </c:numRef>
          </c:yVal>
        </c:ser>
        <c:ser>
          <c:idx val="12"/>
          <c:order val="10"/>
          <c:tx>
            <c:strRef>
              <c:f>Decline_New!$O$17</c:f>
              <c:strCache>
                <c:ptCount val="1"/>
              </c:strCache>
            </c:strRef>
          </c:tx>
          <c:spPr>
            <a:ln w="28575">
              <a:noFill/>
            </a:ln>
          </c:spPr>
          <c:xVal>
            <c:numRef>
              <c:f>Decline_New!$N$17</c:f>
              <c:numCache>
                <c:formatCode>General</c:formatCode>
                <c:ptCount val="1"/>
              </c:numCache>
            </c:numRef>
          </c:xVal>
          <c:yVal>
            <c:numRef>
              <c:f>Decline_New!$M$17</c:f>
              <c:numCache>
                <c:formatCode>General</c:formatCode>
                <c:ptCount val="1"/>
                <c:pt idx="0">
                  <c:v>2004.0</c:v>
                </c:pt>
              </c:numCache>
            </c:numRef>
          </c:yVal>
        </c:ser>
        <c:axId val="581570776"/>
        <c:axId val="581559736"/>
      </c:scatterChart>
      <c:valAx>
        <c:axId val="581570776"/>
        <c:scaling>
          <c:orientation val="minMax"/>
          <c:max val="2.0"/>
        </c:scaling>
        <c:delete val="1"/>
        <c:axPos val="b"/>
        <c:numFmt formatCode="General" sourceLinked="1"/>
        <c:majorTickMark val="none"/>
        <c:tickLblPos val="none"/>
        <c:crossAx val="581559736"/>
        <c:crosses val="autoZero"/>
        <c:crossBetween val="midCat"/>
        <c:majorUnit val="1.0"/>
      </c:valAx>
      <c:valAx>
        <c:axId val="581559736"/>
        <c:scaling>
          <c:orientation val="minMax"/>
          <c:max val="2004.0"/>
          <c:min val="1994.0"/>
        </c:scaling>
        <c:axPos val="l"/>
        <c:majorGridlines>
          <c:spPr>
            <a:ln>
              <a:solidFill>
                <a:schemeClr val="bg1">
                  <a:lumMod val="85000"/>
                </a:schemeClr>
              </a:solidFill>
              <a:prstDash val="dash"/>
            </a:ln>
          </c:spPr>
        </c:majorGridlines>
        <c:title>
          <c:tx>
            <c:rich>
              <a:bodyPr/>
              <a:lstStyle/>
              <a:p>
                <a:pPr>
                  <a:defRPr/>
                </a:pPr>
                <a:r>
                  <a:rPr lang="es-MX"/>
                  <a:t>Year when inequality started to decline</a:t>
                </a:r>
              </a:p>
            </c:rich>
          </c:tx>
          <c:layout/>
        </c:title>
        <c:numFmt formatCode="General" sourceLinked="1"/>
        <c:majorTickMark val="none"/>
        <c:tickLblPos val="nextTo"/>
        <c:crossAx val="581570776"/>
        <c:crosses val="autoZero"/>
        <c:crossBetween val="midCat"/>
        <c:majorUnit val="1.0"/>
      </c:valAx>
      <c:spPr>
        <a:ln>
          <a:solidFill>
            <a:schemeClr val="tx1">
              <a:lumMod val="75000"/>
              <a:lumOff val="25000"/>
            </a:schemeClr>
          </a:solidFill>
        </a:ln>
      </c:spPr>
    </c:plotArea>
    <c:plotVisOnly val="1"/>
  </c:chart>
  <c:spPr>
    <a:solidFill>
      <a:schemeClr val="bg1"/>
    </a:solidFill>
    <a:ln>
      <a:solidFill>
        <a:schemeClr val="bg1"/>
      </a:solidFill>
    </a:ln>
  </c:spPr>
  <c:txPr>
    <a:bodyPr/>
    <a:lstStyle/>
    <a:p>
      <a:pPr>
        <a:defRPr sz="1100">
          <a:latin typeface="Times New Roman" pitchFamily="18" charset="0"/>
          <a:cs typeface="Times New Roman" pitchFamily="18"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barChart>
        <c:barDir val="col"/>
        <c:grouping val="clustered"/>
        <c:ser>
          <c:idx val="0"/>
          <c:order val="0"/>
          <c:spPr>
            <a:solidFill>
              <a:schemeClr val="bg1">
                <a:lumMod val="65000"/>
              </a:schemeClr>
            </a:solidFill>
            <a:ln>
              <a:solidFill>
                <a:schemeClr val="bg1">
                  <a:lumMod val="65000"/>
                </a:schemeClr>
              </a:solidFill>
            </a:ln>
          </c:spPr>
          <c:dPt>
            <c:idx val="5"/>
            <c:spPr>
              <a:solidFill>
                <a:schemeClr val="tx1">
                  <a:lumMod val="75000"/>
                  <a:lumOff val="25000"/>
                </a:schemeClr>
              </a:solidFill>
              <a:ln>
                <a:solidFill>
                  <a:schemeClr val="tx1">
                    <a:lumMod val="75000"/>
                    <a:lumOff val="25000"/>
                  </a:schemeClr>
                </a:solidFill>
              </a:ln>
            </c:spPr>
          </c:dPt>
          <c:dPt>
            <c:idx val="12"/>
            <c:spPr>
              <a:solidFill>
                <a:schemeClr val="tx1">
                  <a:lumMod val="75000"/>
                  <a:lumOff val="25000"/>
                </a:schemeClr>
              </a:solidFill>
              <a:ln>
                <a:solidFill>
                  <a:schemeClr val="tx1">
                    <a:lumMod val="75000"/>
                    <a:lumOff val="25000"/>
                  </a:schemeClr>
                </a:solidFill>
              </a:ln>
            </c:spPr>
          </c:dPt>
          <c:dLbls>
            <c:numFmt formatCode="#,##0.00" sourceLinked="0"/>
            <c:showVal val="1"/>
          </c:dLbls>
          <c:cat>
            <c:strRef>
              <c:f>Figure2.2!$M$48:$M$60</c:f>
              <c:strCache>
                <c:ptCount val="13"/>
                <c:pt idx="0">
                  <c:v>Argentina</c:v>
                </c:pt>
                <c:pt idx="1">
                  <c:v>Brasil</c:v>
                </c:pt>
                <c:pt idx="2">
                  <c:v>Venezuela</c:v>
                </c:pt>
                <c:pt idx="3">
                  <c:v>Chile</c:v>
                </c:pt>
                <c:pt idx="4">
                  <c:v>Uruguay</c:v>
                </c:pt>
                <c:pt idx="5">
                  <c:v>Left-wing</c:v>
                </c:pt>
                <c:pt idx="7">
                  <c:v>El Salvador</c:v>
                </c:pt>
                <c:pt idx="8">
                  <c:v>Panama</c:v>
                </c:pt>
                <c:pt idx="9">
                  <c:v>Mexico</c:v>
                </c:pt>
                <c:pt idx="10">
                  <c:v>Peru</c:v>
                </c:pt>
                <c:pt idx="11">
                  <c:v>Honduras</c:v>
                </c:pt>
                <c:pt idx="12">
                  <c:v>Non-left</c:v>
                </c:pt>
              </c:strCache>
            </c:strRef>
          </c:cat>
          <c:val>
            <c:numRef>
              <c:f>Figure2.2!$N$48:$N$60</c:f>
              <c:numCache>
                <c:formatCode>0.000</c:formatCode>
                <c:ptCount val="13"/>
                <c:pt idx="0">
                  <c:v>-1.226681833417483</c:v>
                </c:pt>
                <c:pt idx="1">
                  <c:v>-1.074823845606961</c:v>
                </c:pt>
                <c:pt idx="2">
                  <c:v>-1.068339890425634</c:v>
                </c:pt>
                <c:pt idx="3">
                  <c:v>-0.656836190097797</c:v>
                </c:pt>
                <c:pt idx="4">
                  <c:v>0.124185329903982</c:v>
                </c:pt>
                <c:pt idx="5">
                  <c:v>-0.780499285928779</c:v>
                </c:pt>
                <c:pt idx="7">
                  <c:v>-1.28924409282278</c:v>
                </c:pt>
                <c:pt idx="8">
                  <c:v>-0.968898673607106</c:v>
                </c:pt>
                <c:pt idx="9">
                  <c:v>-0.773322337917664</c:v>
                </c:pt>
                <c:pt idx="10">
                  <c:v>-0.385923836311488</c:v>
                </c:pt>
                <c:pt idx="11">
                  <c:v>0.788180101015531</c:v>
                </c:pt>
                <c:pt idx="12">
                  <c:v>-0.525841767928702</c:v>
                </c:pt>
              </c:numCache>
            </c:numRef>
          </c:val>
        </c:ser>
        <c:gapWidth val="50"/>
        <c:axId val="581547144"/>
        <c:axId val="581484728"/>
      </c:barChart>
      <c:catAx>
        <c:axId val="581547144"/>
        <c:scaling>
          <c:orientation val="minMax"/>
        </c:scaling>
        <c:axPos val="b"/>
        <c:tickLblPos val="low"/>
        <c:txPr>
          <a:bodyPr rot="-5400000" vert="horz"/>
          <a:lstStyle/>
          <a:p>
            <a:pPr>
              <a:defRPr/>
            </a:pPr>
            <a:endParaRPr lang="en-US"/>
          </a:p>
        </c:txPr>
        <c:crossAx val="581484728"/>
        <c:crosses val="autoZero"/>
        <c:auto val="1"/>
        <c:lblAlgn val="ctr"/>
        <c:lblOffset val="100"/>
      </c:catAx>
      <c:valAx>
        <c:axId val="581484728"/>
        <c:scaling>
          <c:orientation val="minMax"/>
        </c:scaling>
        <c:axPos val="l"/>
        <c:numFmt formatCode="0.0" sourceLinked="0"/>
        <c:tickLblPos val="nextTo"/>
        <c:crossAx val="581547144"/>
        <c:crosses val="autoZero"/>
        <c:crossBetween val="between"/>
      </c:valAx>
    </c:plotArea>
    <c:plotVisOnly val="1"/>
  </c:chart>
  <c:spPr>
    <a:solidFill>
      <a:schemeClr val="bg1"/>
    </a:solidFill>
    <a:ln>
      <a:solidFill>
        <a:schemeClr val="bg1"/>
      </a:solidFill>
    </a:ln>
  </c:spPr>
  <c:txPr>
    <a:bodyPr/>
    <a:lstStyle/>
    <a:p>
      <a:pPr>
        <a:defRPr sz="1200">
          <a:latin typeface="Times New Roman" pitchFamily="18" charset="0"/>
          <a:cs typeface="Times New Roman" pitchFamily="18"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hart>
    <c:plotArea>
      <c:layout/>
      <c:barChart>
        <c:barDir val="col"/>
        <c:grouping val="clustered"/>
        <c:ser>
          <c:idx val="0"/>
          <c:order val="0"/>
          <c:tx>
            <c:strRef>
              <c:f>'GIC1'!$BN$7</c:f>
              <c:strCache>
                <c:ptCount val="1"/>
                <c:pt idx="0">
                  <c:v>Household per capita income for each decile</c:v>
                </c:pt>
              </c:strCache>
            </c:strRef>
          </c:tx>
          <c:spPr>
            <a:solidFill>
              <a:schemeClr val="bg1"/>
            </a:solidFill>
            <a:ln>
              <a:solidFill>
                <a:schemeClr val="tx1">
                  <a:lumMod val="75000"/>
                  <a:lumOff val="25000"/>
                </a:schemeClr>
              </a:solidFill>
            </a:ln>
          </c:spPr>
          <c:dLbls>
            <c:numFmt formatCode="#,##0.0" sourceLinked="0"/>
            <c:txPr>
              <a:bodyPr/>
              <a:lstStyle/>
              <a:p>
                <a:pPr>
                  <a:defRPr b="1"/>
                </a:pPr>
                <a:endParaRPr lang="en-US"/>
              </a:p>
            </c:txPr>
            <c:showVal val="1"/>
          </c:dLbls>
          <c:cat>
            <c:numRef>
              <c:f>'GIC1'!$A$9:$A$18</c:f>
              <c:numCache>
                <c:formatCode>#,##0</c:formatCode>
                <c:ptCount val="10"/>
                <c:pt idx="0">
                  <c:v>1.0</c:v>
                </c:pt>
                <c:pt idx="1">
                  <c:v>2.0</c:v>
                </c:pt>
                <c:pt idx="2">
                  <c:v>3.0</c:v>
                </c:pt>
                <c:pt idx="3">
                  <c:v>4.0</c:v>
                </c:pt>
                <c:pt idx="4">
                  <c:v>5.0</c:v>
                </c:pt>
                <c:pt idx="5">
                  <c:v>6.0</c:v>
                </c:pt>
                <c:pt idx="6">
                  <c:v>7.0</c:v>
                </c:pt>
                <c:pt idx="7">
                  <c:v>8.0</c:v>
                </c:pt>
                <c:pt idx="8">
                  <c:v>9.0</c:v>
                </c:pt>
                <c:pt idx="9">
                  <c:v>10.0</c:v>
                </c:pt>
              </c:numCache>
            </c:numRef>
          </c:cat>
          <c:val>
            <c:numRef>
              <c:f>'GIC1'!$BN$9:$BN$18</c:f>
              <c:numCache>
                <c:formatCode>#,##0.0</c:formatCode>
                <c:ptCount val="10"/>
                <c:pt idx="0">
                  <c:v>4.070730753017068</c:v>
                </c:pt>
                <c:pt idx="1">
                  <c:v>3.839546419825011</c:v>
                </c:pt>
                <c:pt idx="2">
                  <c:v>3.254963543263462</c:v>
                </c:pt>
                <c:pt idx="3">
                  <c:v>3.100631884726761</c:v>
                </c:pt>
                <c:pt idx="4">
                  <c:v>2.841427227728418</c:v>
                </c:pt>
                <c:pt idx="5">
                  <c:v>2.57715982798476</c:v>
                </c:pt>
                <c:pt idx="6">
                  <c:v>2.323925692022767</c:v>
                </c:pt>
                <c:pt idx="7">
                  <c:v>2.246974852345526</c:v>
                </c:pt>
                <c:pt idx="8">
                  <c:v>1.839005670600644</c:v>
                </c:pt>
                <c:pt idx="9">
                  <c:v>0.556504846230268</c:v>
                </c:pt>
              </c:numCache>
            </c:numRef>
          </c:val>
        </c:ser>
        <c:gapWidth val="50"/>
        <c:axId val="581402744"/>
        <c:axId val="581395224"/>
      </c:barChart>
      <c:lineChart>
        <c:grouping val="standard"/>
        <c:ser>
          <c:idx val="1"/>
          <c:order val="1"/>
          <c:tx>
            <c:strRef>
              <c:f>'GIC1'!$BO$7</c:f>
              <c:strCache>
                <c:ptCount val="1"/>
                <c:pt idx="0">
                  <c:v>Average of income per capita growth rates</c:v>
                </c:pt>
              </c:strCache>
            </c:strRef>
          </c:tx>
          <c:spPr>
            <a:ln w="12700">
              <a:solidFill>
                <a:srgbClr val="0070C0"/>
              </a:solidFill>
              <a:prstDash val="sysDash"/>
            </a:ln>
          </c:spPr>
          <c:marker>
            <c:symbol val="none"/>
          </c:marker>
          <c:dLbls>
            <c:dLbl>
              <c:idx val="9"/>
              <c:layout/>
              <c:showVal val="1"/>
            </c:dLbl>
            <c:delete val="1"/>
          </c:dLbls>
          <c:val>
            <c:numRef>
              <c:f>'GIC1'!$BO$9:$BO$18</c:f>
              <c:numCache>
                <c:formatCode>#,##0.0</c:formatCode>
                <c:ptCount val="10"/>
                <c:pt idx="0">
                  <c:v>2.66508707177447</c:v>
                </c:pt>
                <c:pt idx="1">
                  <c:v>2.66508707177447</c:v>
                </c:pt>
                <c:pt idx="2">
                  <c:v>2.66508707177447</c:v>
                </c:pt>
                <c:pt idx="3">
                  <c:v>2.66508707177447</c:v>
                </c:pt>
                <c:pt idx="4">
                  <c:v>2.66508707177447</c:v>
                </c:pt>
                <c:pt idx="5">
                  <c:v>2.66508707177447</c:v>
                </c:pt>
                <c:pt idx="6">
                  <c:v>2.66508707177447</c:v>
                </c:pt>
                <c:pt idx="7">
                  <c:v>2.66508707177447</c:v>
                </c:pt>
                <c:pt idx="8">
                  <c:v>2.66508707177447</c:v>
                </c:pt>
                <c:pt idx="9">
                  <c:v>2.66508707177447</c:v>
                </c:pt>
              </c:numCache>
            </c:numRef>
          </c:val>
        </c:ser>
        <c:marker val="1"/>
        <c:axId val="581402744"/>
        <c:axId val="581395224"/>
      </c:lineChart>
      <c:catAx>
        <c:axId val="581402744"/>
        <c:scaling>
          <c:orientation val="minMax"/>
        </c:scaling>
        <c:axPos val="b"/>
        <c:title>
          <c:tx>
            <c:rich>
              <a:bodyPr/>
              <a:lstStyle/>
              <a:p>
                <a:pPr>
                  <a:defRPr/>
                </a:pPr>
                <a:r>
                  <a:rPr lang="es-MX"/>
                  <a:t>Decil</a:t>
                </a:r>
              </a:p>
            </c:rich>
          </c:tx>
          <c:layout/>
        </c:title>
        <c:numFmt formatCode="#,##0" sourceLinked="1"/>
        <c:majorTickMark val="none"/>
        <c:tickLblPos val="low"/>
        <c:crossAx val="581395224"/>
        <c:crosses val="autoZero"/>
        <c:auto val="1"/>
        <c:lblAlgn val="ctr"/>
        <c:lblOffset val="100"/>
      </c:catAx>
      <c:valAx>
        <c:axId val="581395224"/>
        <c:scaling>
          <c:orientation val="minMax"/>
        </c:scaling>
        <c:axPos val="l"/>
        <c:title>
          <c:tx>
            <c:rich>
              <a:bodyPr/>
              <a:lstStyle/>
              <a:p>
                <a:pPr>
                  <a:defRPr/>
                </a:pPr>
                <a:r>
                  <a:rPr lang="es-MX"/>
                  <a:t>Rate of annual growth (in %)</a:t>
                </a:r>
              </a:p>
            </c:rich>
          </c:tx>
          <c:layout/>
        </c:title>
        <c:numFmt formatCode="#,##0.0" sourceLinked="1"/>
        <c:tickLblPos val="nextTo"/>
        <c:crossAx val="581402744"/>
        <c:crosses val="autoZero"/>
        <c:crossBetween val="between"/>
      </c:valAx>
    </c:plotArea>
    <c:legend>
      <c:legendPos val="t"/>
      <c:layout/>
    </c:legend>
    <c:plotVisOnly val="1"/>
    <c:dispBlanksAs val="gap"/>
  </c:chart>
  <c:spPr>
    <a:solidFill>
      <a:sysClr val="window" lastClr="FFFFFF"/>
    </a:solidFill>
    <a:ln>
      <a:solidFill>
        <a:schemeClr val="bg1"/>
      </a:solidFill>
    </a:ln>
  </c:spPr>
  <c:txPr>
    <a:bodyPr/>
    <a:lstStyle/>
    <a:p>
      <a:pPr>
        <a:defRPr sz="1050">
          <a:latin typeface="Times New Roman" pitchFamily="18" charset="0"/>
          <a:cs typeface="Times New Roman" pitchFamily="18" charset="0"/>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38B763E-EF51-49A4-9DB6-7C4B434F4E6D}" type="datetimeFigureOut">
              <a:rPr lang="en-US"/>
              <a:pPr>
                <a:defRPr/>
              </a:pPr>
              <a:t>9/9/11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B5E2437-1D9C-4D47-ABF5-013FF95B4EE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741F33-3527-439F-9F2F-900AD39EABC4}" type="slidenum">
              <a:rPr lang="en-US"/>
              <a:pPr fontAlgn="base">
                <a:spcBef>
                  <a:spcPct val="0"/>
                </a:spcBef>
                <a:spcAft>
                  <a:spcPct val="0"/>
                </a:spcAft>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3D50F91-2C9D-4C97-B58E-891953525620}" type="slidenum">
              <a:rPr lang="pt-BR" sz="1200">
                <a:latin typeface="Calibri" pitchFamily="34" charset="0"/>
              </a:rPr>
              <a:pPr algn="r"/>
              <a:t>25</a:t>
            </a:fld>
            <a:endParaRPr lang="pt-BR" sz="1200">
              <a:latin typeface="Calibri" pitchFamily="34"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6CD00033-FBDA-4683-9A85-1AF169A69FC9}" type="datetime1">
              <a:rPr lang="es-MX"/>
              <a:pPr>
                <a:defRPr/>
              </a:pPr>
              <a:t>9/9/11</a:t>
            </a:fld>
            <a:endParaRPr lang="es-MX"/>
          </a:p>
        </p:txBody>
      </p:sp>
      <p:sp>
        <p:nvSpPr>
          <p:cNvPr id="7" name="Footer Placeholder 4"/>
          <p:cNvSpPr>
            <a:spLocks noGrp="1"/>
          </p:cNvSpPr>
          <p:nvPr>
            <p:ph type="ftr" sz="quarter" idx="11"/>
          </p:nvPr>
        </p:nvSpPr>
        <p:spPr/>
        <p:txBody>
          <a:bodyPr/>
          <a:lstStyle>
            <a:lvl1pPr>
              <a:defRPr/>
            </a:lvl1pPr>
          </a:lstStyle>
          <a:p>
            <a:pPr>
              <a:defRPr/>
            </a:pPr>
            <a:endParaRPr lang="es-MX"/>
          </a:p>
        </p:txBody>
      </p:sp>
      <p:sp>
        <p:nvSpPr>
          <p:cNvPr id="8" name="Slide Number Placeholder 5"/>
          <p:cNvSpPr>
            <a:spLocks noGrp="1"/>
          </p:cNvSpPr>
          <p:nvPr>
            <p:ph type="sldNum" sz="quarter" idx="12"/>
          </p:nvPr>
        </p:nvSpPr>
        <p:spPr/>
        <p:txBody>
          <a:bodyPr/>
          <a:lstStyle>
            <a:lvl1pPr>
              <a:defRPr/>
            </a:lvl1pPr>
          </a:lstStyle>
          <a:p>
            <a:pPr>
              <a:defRPr/>
            </a:pPr>
            <a:fld id="{8651A1D7-93BB-4E48-9C9C-3A55A0D0EEAB}" type="slidenum">
              <a:rPr lang="es-MX"/>
              <a:pPr>
                <a:defRPr/>
              </a:pPr>
              <a:t>‹#›</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5085DD-250B-4F70-BC7D-C995C48EAF69}" type="datetime1">
              <a:rPr lang="es-MX"/>
              <a:pPr>
                <a:defRPr/>
              </a:pPr>
              <a:t>9/9/11</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F10B37A4-E483-490D-8C8F-77144272EF5A}" type="slidenum">
              <a:rPr lang="es-MX"/>
              <a:pPr>
                <a:defRPr/>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6E3126D8-9D70-4E50-9649-99E06A0E68BE}" type="datetime1">
              <a:rPr lang="es-MX"/>
              <a:pPr>
                <a:defRPr/>
              </a:pPr>
              <a:t>9/9/11</a:t>
            </a:fld>
            <a:endParaRPr lang="es-MX"/>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s-MX"/>
          </a:p>
        </p:txBody>
      </p:sp>
      <p:sp>
        <p:nvSpPr>
          <p:cNvPr id="8" name="Slide Number Placeholder 5"/>
          <p:cNvSpPr>
            <a:spLocks noGrp="1"/>
          </p:cNvSpPr>
          <p:nvPr>
            <p:ph type="sldNum" sz="quarter" idx="12"/>
          </p:nvPr>
        </p:nvSpPr>
        <p:spPr/>
        <p:txBody>
          <a:bodyPr/>
          <a:lstStyle>
            <a:lvl1pPr>
              <a:defRPr/>
            </a:lvl1pPr>
          </a:lstStyle>
          <a:p>
            <a:pPr>
              <a:defRPr/>
            </a:pPr>
            <a:fld id="{5B14F62D-A5E4-4992-ACAB-B3C96E36FE8B}" type="slidenum">
              <a:rPr lang="es-MX"/>
              <a:pPr>
                <a:defRPr/>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C8E0FE-CC6B-4E34-92D7-BB9D57262A41}" type="datetime1">
              <a:rPr lang="es-MX"/>
              <a:pPr>
                <a:defRPr/>
              </a:pPr>
              <a:t>9/9/11</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71D09EF8-3820-401A-B868-996CDC0708A9}" type="slidenum">
              <a:rPr lang="es-MX"/>
              <a:pPr>
                <a:defRPr/>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1884A0A2-610A-4DF4-9A63-31E65611B1E1}" type="datetime1">
              <a:rPr lang="es-MX"/>
              <a:pPr>
                <a:defRPr/>
              </a:pPr>
              <a:t>9/9/11</a:t>
            </a:fld>
            <a:endParaRPr lang="es-MX"/>
          </a:p>
        </p:txBody>
      </p:sp>
      <p:sp>
        <p:nvSpPr>
          <p:cNvPr id="7" name="Footer Placeholder 4"/>
          <p:cNvSpPr>
            <a:spLocks noGrp="1"/>
          </p:cNvSpPr>
          <p:nvPr>
            <p:ph type="ftr" sz="quarter" idx="11"/>
          </p:nvPr>
        </p:nvSpPr>
        <p:spPr/>
        <p:txBody>
          <a:bodyPr/>
          <a:lstStyle>
            <a:lvl1pPr>
              <a:defRPr/>
            </a:lvl1pPr>
          </a:lstStyle>
          <a:p>
            <a:pPr>
              <a:defRPr/>
            </a:pPr>
            <a:endParaRPr lang="es-MX"/>
          </a:p>
        </p:txBody>
      </p:sp>
      <p:sp>
        <p:nvSpPr>
          <p:cNvPr id="8" name="Slide Number Placeholder 5"/>
          <p:cNvSpPr>
            <a:spLocks noGrp="1"/>
          </p:cNvSpPr>
          <p:nvPr>
            <p:ph type="sldNum" sz="quarter" idx="12"/>
          </p:nvPr>
        </p:nvSpPr>
        <p:spPr/>
        <p:txBody>
          <a:bodyPr/>
          <a:lstStyle>
            <a:lvl1pPr>
              <a:defRPr/>
            </a:lvl1pPr>
          </a:lstStyle>
          <a:p>
            <a:pPr>
              <a:defRPr/>
            </a:pPr>
            <a:fld id="{85CC1C37-96A7-4629-B969-20523E83C433}" type="slidenum">
              <a:rPr lang="es-MX"/>
              <a:pPr>
                <a:defRPr/>
              </a:pPr>
              <a:t>‹#›</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66B66AB-EC3E-4B84-9327-A4D0DEA7EA02}" type="datetime1">
              <a:rPr lang="es-MX"/>
              <a:pPr>
                <a:defRPr/>
              </a:pPr>
              <a:t>9/9/11</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8903080A-CFC0-4E5C-896C-6988B6F48E46}" type="slidenum">
              <a:rPr lang="es-MX"/>
              <a:pPr>
                <a:defRPr/>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D1C6278-CE63-4859-841D-45108D1A5BA4}" type="datetime1">
              <a:rPr lang="es-MX"/>
              <a:pPr>
                <a:defRPr/>
              </a:pPr>
              <a:t>9/9/11</a:t>
            </a:fld>
            <a:endParaRPr lang="es-MX"/>
          </a:p>
        </p:txBody>
      </p:sp>
      <p:sp>
        <p:nvSpPr>
          <p:cNvPr id="8" name="Footer Placeholder 4"/>
          <p:cNvSpPr>
            <a:spLocks noGrp="1"/>
          </p:cNvSpPr>
          <p:nvPr>
            <p:ph type="ftr" sz="quarter" idx="11"/>
          </p:nvPr>
        </p:nvSpPr>
        <p:spPr/>
        <p:txBody>
          <a:bodyPr/>
          <a:lstStyle>
            <a:lvl1pPr>
              <a:defRPr/>
            </a:lvl1pPr>
          </a:lstStyle>
          <a:p>
            <a:pPr>
              <a:defRPr/>
            </a:pPr>
            <a:endParaRPr lang="es-MX"/>
          </a:p>
        </p:txBody>
      </p:sp>
      <p:sp>
        <p:nvSpPr>
          <p:cNvPr id="9" name="Slide Number Placeholder 5"/>
          <p:cNvSpPr>
            <a:spLocks noGrp="1"/>
          </p:cNvSpPr>
          <p:nvPr>
            <p:ph type="sldNum" sz="quarter" idx="12"/>
          </p:nvPr>
        </p:nvSpPr>
        <p:spPr/>
        <p:txBody>
          <a:bodyPr/>
          <a:lstStyle>
            <a:lvl1pPr>
              <a:defRPr/>
            </a:lvl1pPr>
          </a:lstStyle>
          <a:p>
            <a:pPr>
              <a:defRPr/>
            </a:pPr>
            <a:fld id="{495E81B3-2F00-4F5C-8D8D-6509F7B68E52}" type="slidenum">
              <a:rPr lang="es-MX"/>
              <a:pPr>
                <a:defRPr/>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4B8DFB-7CF0-4AB9-83C0-F713B9C09177}" type="datetime1">
              <a:rPr lang="es-MX"/>
              <a:pPr>
                <a:defRPr/>
              </a:pPr>
              <a:t>9/9/11</a:t>
            </a:fld>
            <a:endParaRPr lang="es-MX"/>
          </a:p>
        </p:txBody>
      </p:sp>
      <p:sp>
        <p:nvSpPr>
          <p:cNvPr id="4" name="Footer Placeholder 4"/>
          <p:cNvSpPr>
            <a:spLocks noGrp="1"/>
          </p:cNvSpPr>
          <p:nvPr>
            <p:ph type="ftr" sz="quarter" idx="11"/>
          </p:nvPr>
        </p:nvSpPr>
        <p:spPr/>
        <p:txBody>
          <a:bodyPr/>
          <a:lstStyle>
            <a:lvl1pPr>
              <a:defRPr/>
            </a:lvl1pPr>
          </a:lstStyle>
          <a:p>
            <a:pPr>
              <a:defRPr/>
            </a:pPr>
            <a:endParaRPr lang="es-MX"/>
          </a:p>
        </p:txBody>
      </p:sp>
      <p:sp>
        <p:nvSpPr>
          <p:cNvPr id="5" name="Slide Number Placeholder 5"/>
          <p:cNvSpPr>
            <a:spLocks noGrp="1"/>
          </p:cNvSpPr>
          <p:nvPr>
            <p:ph type="sldNum" sz="quarter" idx="12"/>
          </p:nvPr>
        </p:nvSpPr>
        <p:spPr/>
        <p:txBody>
          <a:bodyPr/>
          <a:lstStyle>
            <a:lvl1pPr>
              <a:defRPr/>
            </a:lvl1pPr>
          </a:lstStyle>
          <a:p>
            <a:pPr>
              <a:defRPr/>
            </a:pPr>
            <a:fld id="{FBAF0CA8-BE05-433A-A1C9-5DBA9BBD2F0E}" type="slidenum">
              <a:rPr lang="es-MX"/>
              <a:pPr>
                <a:defRPr/>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3658212-9C12-409A-A756-54A347DC2A65}" type="datetime1">
              <a:rPr lang="es-MX"/>
              <a:pPr>
                <a:defRPr/>
              </a:pPr>
              <a:t>9/9/11</a:t>
            </a:fld>
            <a:endParaRPr lang="es-MX"/>
          </a:p>
        </p:txBody>
      </p:sp>
      <p:sp>
        <p:nvSpPr>
          <p:cNvPr id="3" name="Footer Placeholder 2"/>
          <p:cNvSpPr>
            <a:spLocks noGrp="1"/>
          </p:cNvSpPr>
          <p:nvPr>
            <p:ph type="ftr" sz="quarter" idx="11"/>
          </p:nvPr>
        </p:nvSpPr>
        <p:spPr/>
        <p:txBody>
          <a:bodyPr/>
          <a:lstStyle>
            <a:lvl1pPr>
              <a:defRPr/>
            </a:lvl1pPr>
          </a:lstStyle>
          <a:p>
            <a:pPr>
              <a:defRPr/>
            </a:pPr>
            <a:endParaRPr lang="es-MX"/>
          </a:p>
        </p:txBody>
      </p:sp>
      <p:sp>
        <p:nvSpPr>
          <p:cNvPr id="4" name="Slide Number Placeholder 3"/>
          <p:cNvSpPr>
            <a:spLocks noGrp="1"/>
          </p:cNvSpPr>
          <p:nvPr>
            <p:ph type="sldNum" sz="quarter" idx="12"/>
          </p:nvPr>
        </p:nvSpPr>
        <p:spPr/>
        <p:txBody>
          <a:bodyPr/>
          <a:lstStyle>
            <a:lvl1pPr>
              <a:defRPr/>
            </a:lvl1pPr>
          </a:lstStyle>
          <a:p>
            <a:pPr>
              <a:defRPr/>
            </a:pPr>
            <a:fld id="{5FBF18AD-50DC-4437-93BF-47AD46E1D639}" type="slidenum">
              <a:rPr lang="es-MX"/>
              <a:pPr>
                <a:defRPr/>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F091C9C0-AF9F-4ED4-8621-FF3694A5B7B0}" type="datetime1">
              <a:rPr lang="es-MX"/>
              <a:pPr>
                <a:defRPr/>
              </a:pPr>
              <a:t>9/9/11</a:t>
            </a:fld>
            <a:endParaRPr lang="es-MX"/>
          </a:p>
        </p:txBody>
      </p:sp>
      <p:sp>
        <p:nvSpPr>
          <p:cNvPr id="8" name="Footer Placeholder 5"/>
          <p:cNvSpPr>
            <a:spLocks noGrp="1"/>
          </p:cNvSpPr>
          <p:nvPr>
            <p:ph type="ftr" sz="quarter" idx="11"/>
          </p:nvPr>
        </p:nvSpPr>
        <p:spPr/>
        <p:txBody>
          <a:bodyPr/>
          <a:lstStyle>
            <a:lvl1pPr>
              <a:defRPr/>
            </a:lvl1pPr>
          </a:lstStyle>
          <a:p>
            <a:pPr>
              <a:defRPr/>
            </a:pPr>
            <a:endParaRPr lang="es-MX"/>
          </a:p>
        </p:txBody>
      </p:sp>
      <p:sp>
        <p:nvSpPr>
          <p:cNvPr id="9" name="Slide Number Placeholder 6"/>
          <p:cNvSpPr>
            <a:spLocks noGrp="1"/>
          </p:cNvSpPr>
          <p:nvPr>
            <p:ph type="sldNum" sz="quarter" idx="12"/>
          </p:nvPr>
        </p:nvSpPr>
        <p:spPr/>
        <p:txBody>
          <a:bodyPr/>
          <a:lstStyle>
            <a:lvl1pPr>
              <a:defRPr/>
            </a:lvl1pPr>
          </a:lstStyle>
          <a:p>
            <a:pPr>
              <a:defRPr/>
            </a:pPr>
            <a:fld id="{1F509CAE-EB22-415D-8E9C-FDE971AFE0AB}" type="slidenum">
              <a:rPr lang="es-MX"/>
              <a:pPr>
                <a:defRPr/>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1F9B44AE-9CE4-45DD-B26D-F257F4D74EC9}" type="datetime1">
              <a:rPr lang="es-MX"/>
              <a:pPr>
                <a:defRPr/>
              </a:pPr>
              <a:t>9/9/11</a:t>
            </a:fld>
            <a:endParaRPr lang="es-MX"/>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s-MX"/>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C231E17F-D763-49FD-AB58-613C453915E3}" type="slidenum">
              <a:rPr lang="es-MX"/>
              <a:pPr>
                <a:defRPr/>
              </a:pPr>
              <a:t>‹#›</a:t>
            </a:fld>
            <a:endParaRPr lang="es-MX"/>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defRPr>
            </a:lvl1pPr>
          </a:lstStyle>
          <a:p>
            <a:pPr>
              <a:defRPr/>
            </a:pPr>
            <a:fld id="{DD9E2D3D-5D1F-419C-95B1-14BA7CF42137}" type="datetime1">
              <a:rPr lang="es-MX"/>
              <a:pPr>
                <a:defRPr/>
              </a:pPr>
              <a:t>9/9/11</a:t>
            </a:fld>
            <a:endParaRPr lang="es-MX"/>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lstStyle>
          <a:p>
            <a:pPr>
              <a:defRPr/>
            </a:pPr>
            <a:endParaRPr lang="es-MX"/>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schemeClr val="tx1">
                    <a:tint val="95000"/>
                  </a:schemeClr>
                </a:solidFill>
                <a:latin typeface="+mn-lt"/>
              </a:defRPr>
            </a:lvl1pPr>
          </a:lstStyle>
          <a:p>
            <a:pPr>
              <a:defRPr/>
            </a:pPr>
            <a:fld id="{9B5894FA-7BA6-40EC-8363-BFE6C87A0C09}" type="slidenum">
              <a:rPr lang="es-MX"/>
              <a:pPr>
                <a:defRPr/>
              </a:pPr>
              <a:t>‹#›</a:t>
            </a:fld>
            <a:endParaRPr lang="es-MX"/>
          </a:p>
        </p:txBody>
      </p:sp>
    </p:spTree>
  </p:cSld>
  <p:clrMap bg1="lt1" tx1="dk1" bg2="lt2" tx2="dk2" accent1="accent1" accent2="accent2" accent3="accent3" accent4="accent4" accent5="accent5" accent6="accent6" hlink="hlink" folHlink="folHlink"/>
  <p:sldLayoutIdLst>
    <p:sldLayoutId id="2147483732" r:id="rId1"/>
    <p:sldLayoutId id="2147483731" r:id="rId2"/>
    <p:sldLayoutId id="2147483733" r:id="rId3"/>
    <p:sldLayoutId id="2147483730" r:id="rId4"/>
    <p:sldLayoutId id="2147483729" r:id="rId5"/>
    <p:sldLayoutId id="2147483728" r:id="rId6"/>
    <p:sldLayoutId id="2147483734" r:id="rId7"/>
    <p:sldLayoutId id="2147483735" r:id="rId8"/>
    <p:sldLayoutId id="2147483736" r:id="rId9"/>
    <p:sldLayoutId id="2147483727" r:id="rId10"/>
    <p:sldLayoutId id="2147483737" r:id="rId11"/>
  </p:sldLayoutIdLst>
  <p:hf hdr="0" ftr="0" dt="0"/>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4500736"/>
          </a:xfrm>
        </p:spPr>
        <p:txBody>
          <a:bodyPr>
            <a:noAutofit/>
          </a:bodyPr>
          <a:lstStyle/>
          <a:p>
            <a:pPr algn="ctr" fontAlgn="auto">
              <a:spcAft>
                <a:spcPts val="0"/>
              </a:spcAft>
              <a:defRPr/>
            </a:pPr>
            <a:r>
              <a:rPr lang="en-US" sz="5400" dirty="0" smtClean="0">
                <a:solidFill>
                  <a:schemeClr val="accent1">
                    <a:satMod val="150000"/>
                  </a:schemeClr>
                </a:solidFill>
              </a:rPr>
              <a:t>Markets, the State and Inclusive Growth in Latin America: Argentina, Brazil, Mexico, Peru and Uruguay</a:t>
            </a:r>
            <a:br>
              <a:rPr lang="en-US" sz="5400" dirty="0" smtClean="0">
                <a:solidFill>
                  <a:schemeClr val="accent1">
                    <a:satMod val="150000"/>
                  </a:schemeClr>
                </a:solidFill>
              </a:rPr>
            </a:br>
            <a:r>
              <a:rPr lang="es-AR" sz="4000" dirty="0" smtClean="0">
                <a:solidFill>
                  <a:schemeClr val="tx1"/>
                </a:solidFill>
              </a:rPr>
              <a:t>Nora </a:t>
            </a:r>
            <a:r>
              <a:rPr lang="es-AR" sz="4000" dirty="0" err="1" smtClean="0">
                <a:solidFill>
                  <a:schemeClr val="tx1"/>
                </a:solidFill>
              </a:rPr>
              <a:t>Lustig</a:t>
            </a:r>
            <a:r>
              <a:rPr lang="en-US" sz="3200" dirty="0" smtClean="0">
                <a:solidFill>
                  <a:schemeClr val="accent1">
                    <a:satMod val="150000"/>
                  </a:schemeClr>
                </a:solidFill>
              </a:rPr>
              <a:t> </a:t>
            </a:r>
            <a:br>
              <a:rPr lang="en-US" sz="3200" dirty="0" smtClean="0">
                <a:solidFill>
                  <a:schemeClr val="accent1">
                    <a:satMod val="150000"/>
                  </a:schemeClr>
                </a:solidFill>
              </a:rPr>
            </a:br>
            <a:r>
              <a:rPr lang="en-US" sz="3200" dirty="0" smtClean="0">
                <a:solidFill>
                  <a:schemeClr val="tx1"/>
                </a:solidFill>
              </a:rPr>
              <a:t>Professor, Tulane University</a:t>
            </a:r>
            <a:br>
              <a:rPr lang="en-US" sz="3200" dirty="0" smtClean="0">
                <a:solidFill>
                  <a:schemeClr val="tx1"/>
                </a:solidFill>
              </a:rPr>
            </a:br>
            <a:endParaRPr lang="en-US" sz="3200" dirty="0">
              <a:solidFill>
                <a:schemeClr val="accent1">
                  <a:satMod val="150000"/>
                </a:schemeClr>
              </a:solidFill>
            </a:endParaRPr>
          </a:p>
        </p:txBody>
      </p:sp>
      <p:sp>
        <p:nvSpPr>
          <p:cNvPr id="8195" name="Subtitle 2"/>
          <p:cNvSpPr>
            <a:spLocks noGrp="1"/>
          </p:cNvSpPr>
          <p:nvPr>
            <p:ph type="subTitle" idx="1"/>
          </p:nvPr>
        </p:nvSpPr>
        <p:spPr>
          <a:xfrm>
            <a:off x="0" y="5157788"/>
            <a:ext cx="8964613" cy="1700212"/>
          </a:xfrm>
        </p:spPr>
        <p:txBody>
          <a:bodyPr rtlCol="0">
            <a:normAutofit fontScale="85000" lnSpcReduction="20000"/>
          </a:bodyPr>
          <a:lstStyle/>
          <a:p>
            <a:pPr fontAlgn="auto">
              <a:spcBef>
                <a:spcPts val="0"/>
              </a:spcBef>
              <a:spcAft>
                <a:spcPts val="0"/>
              </a:spcAft>
              <a:buFont typeface="Wingdings 2"/>
              <a:buNone/>
              <a:defRPr/>
            </a:pPr>
            <a:endParaRPr lang="en-US" sz="2800" dirty="0" smtClean="0"/>
          </a:p>
          <a:p>
            <a:pPr algn="ctr" fontAlgn="auto">
              <a:spcBef>
                <a:spcPts val="0"/>
              </a:spcBef>
              <a:spcAft>
                <a:spcPts val="0"/>
              </a:spcAft>
              <a:buFont typeface="Wingdings 2"/>
              <a:buNone/>
              <a:defRPr/>
            </a:pPr>
            <a:r>
              <a:rPr lang="es-AR" sz="3300" dirty="0" err="1" smtClean="0"/>
              <a:t>Asian</a:t>
            </a:r>
            <a:r>
              <a:rPr lang="es-AR" sz="3300" dirty="0" smtClean="0"/>
              <a:t> </a:t>
            </a:r>
            <a:r>
              <a:rPr lang="es-AR" sz="3300" dirty="0" err="1" smtClean="0"/>
              <a:t>Development</a:t>
            </a:r>
            <a:r>
              <a:rPr lang="es-AR" sz="3300" dirty="0" smtClean="0"/>
              <a:t> Bank</a:t>
            </a:r>
            <a:endParaRPr lang="en-US" sz="3300" dirty="0" smtClean="0"/>
          </a:p>
          <a:p>
            <a:pPr algn="ctr" fontAlgn="auto">
              <a:spcBef>
                <a:spcPts val="0"/>
              </a:spcBef>
              <a:spcAft>
                <a:spcPts val="0"/>
              </a:spcAft>
              <a:buFont typeface="Wingdings 2"/>
              <a:buNone/>
              <a:defRPr/>
            </a:pPr>
            <a:r>
              <a:rPr lang="en-US" sz="3300" dirty="0" smtClean="0"/>
              <a:t>“Social Inclusiveness in Asia’s Emerging Middle Income Countries” </a:t>
            </a:r>
          </a:p>
          <a:p>
            <a:pPr algn="ctr" fontAlgn="auto">
              <a:spcBef>
                <a:spcPts val="0"/>
              </a:spcBef>
              <a:spcAft>
                <a:spcPts val="0"/>
              </a:spcAft>
              <a:buFont typeface="Wingdings 2"/>
              <a:buNone/>
              <a:defRPr/>
            </a:pPr>
            <a:r>
              <a:rPr lang="en-US" sz="3300" dirty="0" smtClean="0"/>
              <a:t>13 September 2011, Jakarta, Indonesia</a:t>
            </a:r>
          </a:p>
          <a:p>
            <a:pPr algn="ctr" fontAlgn="auto">
              <a:spcBef>
                <a:spcPts val="0"/>
              </a:spcBef>
              <a:spcAft>
                <a:spcPts val="0"/>
              </a:spcAft>
              <a:buFont typeface="Wingdings 2"/>
              <a:buNone/>
              <a:defRPr/>
            </a:pPr>
            <a:endParaRPr lang="en-US" sz="2800"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12111CE6-D331-49E1-8F5C-7043B40B3A96}" type="slidenum">
              <a:rPr lang="en-US"/>
              <a:pPr>
                <a:defRPr/>
              </a:pPr>
              <a:t>1</a:t>
            </a:fld>
            <a:endParaRPr lang="en-US"/>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35280" cy="1340768"/>
          </a:xfrm>
        </p:spPr>
        <p:txBody>
          <a:bodyPr>
            <a:normAutofit fontScale="90000"/>
          </a:bodyPr>
          <a:lstStyle/>
          <a:p>
            <a:pPr fontAlgn="auto">
              <a:spcAft>
                <a:spcPts val="0"/>
              </a:spcAft>
              <a:defRPr/>
            </a:pPr>
            <a:r>
              <a:rPr lang="en-US" sz="4800" dirty="0" smtClean="0">
                <a:solidFill>
                  <a:schemeClr val="accent1">
                    <a:satMod val="150000"/>
                  </a:schemeClr>
                </a:solidFill>
              </a:rPr>
              <a:t>Declining Inequality in LA: How Much?</a:t>
            </a:r>
            <a:endParaRPr lang="en-US" sz="4800" dirty="0">
              <a:solidFill>
                <a:schemeClr val="accent1">
                  <a:satMod val="150000"/>
                </a:schemeClr>
              </a:solidFill>
            </a:endParaRPr>
          </a:p>
        </p:txBody>
      </p:sp>
      <p:sp>
        <p:nvSpPr>
          <p:cNvPr id="23554" name="Content Placeholder 2"/>
          <p:cNvSpPr>
            <a:spLocks noGrp="1"/>
          </p:cNvSpPr>
          <p:nvPr>
            <p:ph idx="1"/>
          </p:nvPr>
        </p:nvSpPr>
        <p:spPr>
          <a:xfrm>
            <a:off x="457200" y="1524000"/>
            <a:ext cx="8229600" cy="5334000"/>
          </a:xfrm>
        </p:spPr>
        <p:txBody>
          <a:bodyPr/>
          <a:lstStyle/>
          <a:p>
            <a:endParaRPr lang="en-US" b="1" smtClean="0"/>
          </a:p>
          <a:p>
            <a:r>
              <a:rPr lang="en-US" b="1" smtClean="0"/>
              <a:t>Inequality in most Latin American countries (13 out of 17) has declined (roughly 1% a year) between (circa) 2000 and (circa) 2008 </a:t>
            </a:r>
          </a:p>
          <a:p>
            <a:endParaRPr lang="en-US" b="1" smtClean="0"/>
          </a:p>
          <a:p>
            <a:r>
              <a:rPr lang="en-US" b="1" smtClean="0"/>
              <a:t>Decline is statistically significant </a:t>
            </a:r>
          </a:p>
          <a:p>
            <a:endParaRPr lang="en-US" b="1" smtClean="0"/>
          </a:p>
          <a:p>
            <a:r>
              <a:rPr lang="en-US" b="1" smtClean="0"/>
              <a:t>Decline continued through the global financial crisis in 2009</a:t>
            </a:r>
          </a:p>
          <a:p>
            <a:r>
              <a:rPr lang="en-US" sz="1600" b="1" smtClean="0">
                <a:solidFill>
                  <a:schemeClr val="folHlink"/>
                </a:solidFill>
              </a:rPr>
              <a:t/>
            </a:r>
            <a:br>
              <a:rPr lang="en-US" sz="1600" b="1" smtClean="0">
                <a:solidFill>
                  <a:schemeClr val="folHlink"/>
                </a:solidFill>
              </a:rPr>
            </a:br>
            <a:r>
              <a:rPr lang="en-US" sz="1600" b="1" smtClean="0">
                <a:solidFill>
                  <a:schemeClr val="folHlink"/>
                </a:solidFill>
              </a:rPr>
              <a:t>ADB’s research on inequality shows that this is different in Asia, where inequalities are rising during the last 15 years of economic growth</a:t>
            </a:r>
          </a:p>
          <a:p>
            <a:pPr lvl="1"/>
            <a:endParaRPr lang="en-US" sz="1600" b="1" smtClean="0"/>
          </a:p>
          <a:p>
            <a:endParaRPr lang="en-US" smtClean="0"/>
          </a:p>
          <a:p>
            <a:endParaRPr lang="en-US" smtClean="0"/>
          </a:p>
          <a:p>
            <a:pPr>
              <a:buFont typeface="Wingdings 2" pitchFamily="18" charset="2"/>
              <a:buNone/>
            </a:pPr>
            <a:endParaRPr lang="en-US" smtClean="0"/>
          </a:p>
        </p:txBody>
      </p:sp>
      <p:sp>
        <p:nvSpPr>
          <p:cNvPr id="5" name="Slide Number Placeholder 4"/>
          <p:cNvSpPr>
            <a:spLocks noGrp="1"/>
          </p:cNvSpPr>
          <p:nvPr>
            <p:ph type="sldNum" sz="quarter" idx="12"/>
          </p:nvPr>
        </p:nvSpPr>
        <p:spPr/>
        <p:txBody>
          <a:bodyPr>
            <a:normAutofit/>
          </a:bodyPr>
          <a:lstStyle/>
          <a:p>
            <a:pPr>
              <a:defRPr/>
            </a:pPr>
            <a:fld id="{D93A9D6F-3C36-43FA-96DE-C51D800C1A76}" type="slidenum">
              <a:rPr lang="en-US"/>
              <a:pPr>
                <a:defRPr/>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3 CuadroTexto"/>
          <p:cNvSpPr txBox="1">
            <a:spLocks noChangeArrowheads="1"/>
          </p:cNvSpPr>
          <p:nvPr/>
        </p:nvSpPr>
        <p:spPr bwMode="auto">
          <a:xfrm>
            <a:off x="250825" y="260350"/>
            <a:ext cx="8713788" cy="1200150"/>
          </a:xfrm>
          <a:prstGeom prst="rect">
            <a:avLst/>
          </a:prstGeom>
          <a:noFill/>
          <a:ln w="9525">
            <a:noFill/>
            <a:miter lim="800000"/>
            <a:headEnd/>
            <a:tailEnd/>
          </a:ln>
        </p:spPr>
        <p:txBody>
          <a:bodyPr>
            <a:spAutoFit/>
          </a:bodyPr>
          <a:lstStyle/>
          <a:p>
            <a:r>
              <a:rPr lang="en-US" sz="3600" b="1">
                <a:solidFill>
                  <a:srgbClr val="FFC000"/>
                </a:solidFill>
                <a:latin typeface="Corbel" pitchFamily="34" charset="0"/>
              </a:rPr>
              <a:t>Change in Gini Coefficient by Country: circa 2000-2008 (yearly change in percent)</a:t>
            </a:r>
            <a:endParaRPr lang="es-MX" sz="3600" b="1">
              <a:solidFill>
                <a:srgbClr val="FFC000"/>
              </a:solidFill>
              <a:latin typeface="Corbel" pitchFamily="34" charset="0"/>
            </a:endParaRPr>
          </a:p>
        </p:txBody>
      </p:sp>
      <p:pic>
        <p:nvPicPr>
          <p:cNvPr id="24578" name="Picture 2"/>
          <p:cNvPicPr>
            <a:picLocks noChangeAspect="1" noChangeArrowheads="1"/>
          </p:cNvPicPr>
          <p:nvPr/>
        </p:nvPicPr>
        <p:blipFill>
          <a:blip r:embed="rId2"/>
          <a:srcRect/>
          <a:stretch>
            <a:fillRect/>
          </a:stretch>
        </p:blipFill>
        <p:spPr bwMode="auto">
          <a:xfrm>
            <a:off x="0" y="1628775"/>
            <a:ext cx="9144000" cy="52292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0B16C75B-0A7B-43C7-BB3B-133ABA357CEA}" type="slidenum">
              <a:rPr lang="es-MX"/>
              <a:pPr>
                <a:defRPr/>
              </a:pPr>
              <a:t>11</a:t>
            </a:fld>
            <a:endParaRPr lang="es-MX"/>
          </a:p>
        </p:txBody>
      </p:sp>
      <p:cxnSp>
        <p:nvCxnSpPr>
          <p:cNvPr id="5" name="Straight Arrow Connector 4"/>
          <p:cNvCxnSpPr/>
          <p:nvPr/>
        </p:nvCxnSpPr>
        <p:spPr>
          <a:xfrm rot="5400000">
            <a:off x="6408738" y="2960687"/>
            <a:ext cx="1366838" cy="1444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524750" y="5516563"/>
            <a:ext cx="1439863" cy="108108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3 CuadroTexto"/>
          <p:cNvSpPr txBox="1">
            <a:spLocks noChangeArrowheads="1"/>
          </p:cNvSpPr>
          <p:nvPr/>
        </p:nvSpPr>
        <p:spPr bwMode="auto">
          <a:xfrm>
            <a:off x="250825" y="260350"/>
            <a:ext cx="8713788" cy="1200150"/>
          </a:xfrm>
          <a:prstGeom prst="rect">
            <a:avLst/>
          </a:prstGeom>
          <a:noFill/>
          <a:ln w="9525">
            <a:noFill/>
            <a:miter lim="800000"/>
            <a:headEnd/>
            <a:tailEnd/>
          </a:ln>
        </p:spPr>
        <p:txBody>
          <a:bodyPr>
            <a:spAutoFit/>
          </a:bodyPr>
          <a:lstStyle/>
          <a:p>
            <a:r>
              <a:rPr lang="en-US" sz="3600" b="1">
                <a:solidFill>
                  <a:srgbClr val="FFC000"/>
                </a:solidFill>
                <a:latin typeface="Corbel" pitchFamily="34" charset="0"/>
              </a:rPr>
              <a:t>Change in Gini Coefficient by Country: circa 2000-2009 (yearly change in percent)</a:t>
            </a:r>
            <a:endParaRPr lang="es-MX" sz="3600" b="1">
              <a:solidFill>
                <a:srgbClr val="FFC000"/>
              </a:solidFill>
              <a:latin typeface="Corbel" pitchFamily="34" charset="0"/>
            </a:endParaRPr>
          </a:p>
        </p:txBody>
      </p:sp>
      <p:pic>
        <p:nvPicPr>
          <p:cNvPr id="25602" name="Picture 2"/>
          <p:cNvPicPr>
            <a:picLocks noChangeAspect="1" noChangeArrowheads="1"/>
          </p:cNvPicPr>
          <p:nvPr/>
        </p:nvPicPr>
        <p:blipFill>
          <a:blip r:embed="rId2"/>
          <a:srcRect/>
          <a:stretch>
            <a:fillRect/>
          </a:stretch>
        </p:blipFill>
        <p:spPr bwMode="auto">
          <a:xfrm>
            <a:off x="0" y="1557338"/>
            <a:ext cx="9166225" cy="512286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8805E13F-AE45-4D63-AAD8-E193A22FEE1F}" type="slidenum">
              <a:rPr lang="es-MX"/>
              <a:pPr>
                <a:defRPr/>
              </a:pPr>
              <a:t>12</a:t>
            </a:fld>
            <a:endParaRPr lang="es-MX"/>
          </a:p>
        </p:txBody>
      </p:sp>
      <p:cxnSp>
        <p:nvCxnSpPr>
          <p:cNvPr id="5" name="Straight Arrow Connector 4"/>
          <p:cNvCxnSpPr/>
          <p:nvPr/>
        </p:nvCxnSpPr>
        <p:spPr>
          <a:xfrm rot="5400000">
            <a:off x="6120606" y="2743994"/>
            <a:ext cx="1800225"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524750" y="5157788"/>
            <a:ext cx="1619250" cy="1295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07" name="Text Box 7"/>
          <p:cNvSpPr txBox="1">
            <a:spLocks noChangeArrowheads="1"/>
          </p:cNvSpPr>
          <p:nvPr/>
        </p:nvSpPr>
        <p:spPr bwMode="auto">
          <a:xfrm>
            <a:off x="1258888" y="2133600"/>
            <a:ext cx="4033837" cy="641350"/>
          </a:xfrm>
          <a:prstGeom prst="rect">
            <a:avLst/>
          </a:prstGeom>
          <a:noFill/>
          <a:ln w="9525">
            <a:noFill/>
            <a:miter lim="800000"/>
            <a:headEnd/>
            <a:tailEnd/>
          </a:ln>
          <a:effectLst/>
        </p:spPr>
        <p:txBody>
          <a:bodyPr>
            <a:spAutoFit/>
          </a:bodyPr>
          <a:lstStyle/>
          <a:p>
            <a:pPr>
              <a:spcBef>
                <a:spcPct val="50000"/>
              </a:spcBef>
            </a:pPr>
            <a:r>
              <a:rPr lang="en-US"/>
              <a:t>You can delete this slight as it is a duplication</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Autofit/>
          </a:bodyPr>
          <a:lstStyle/>
          <a:p>
            <a:pPr fontAlgn="auto">
              <a:spcAft>
                <a:spcPts val="0"/>
              </a:spcAft>
              <a:defRPr/>
            </a:pPr>
            <a:r>
              <a:rPr lang="es-AR" sz="3600" dirty="0" err="1" smtClean="0">
                <a:solidFill>
                  <a:schemeClr val="accent1">
                    <a:satMod val="150000"/>
                  </a:schemeClr>
                </a:solidFill>
              </a:rPr>
              <a:t>Comparing</a:t>
            </a:r>
            <a:r>
              <a:rPr lang="es-AR" sz="3600" dirty="0" smtClean="0">
                <a:solidFill>
                  <a:schemeClr val="accent1">
                    <a:satMod val="150000"/>
                  </a:schemeClr>
                </a:solidFill>
              </a:rPr>
              <a:t> </a:t>
            </a:r>
            <a:r>
              <a:rPr lang="es-AR" sz="3600" dirty="0" err="1" smtClean="0">
                <a:solidFill>
                  <a:schemeClr val="accent1">
                    <a:satMod val="150000"/>
                  </a:schemeClr>
                </a:solidFill>
              </a:rPr>
              <a:t>the</a:t>
            </a:r>
            <a:r>
              <a:rPr lang="es-AR" sz="3600" dirty="0" smtClean="0">
                <a:solidFill>
                  <a:schemeClr val="accent1">
                    <a:satMod val="150000"/>
                  </a:schemeClr>
                </a:solidFill>
              </a:rPr>
              <a:t> </a:t>
            </a:r>
            <a:r>
              <a:rPr lang="es-AR" sz="3600" dirty="0" err="1" smtClean="0">
                <a:solidFill>
                  <a:schemeClr val="accent1">
                    <a:satMod val="150000"/>
                  </a:schemeClr>
                </a:solidFill>
              </a:rPr>
              <a:t>Increase</a:t>
            </a:r>
            <a:r>
              <a:rPr lang="es-AR" sz="3600" dirty="0" smtClean="0">
                <a:solidFill>
                  <a:schemeClr val="accent1">
                    <a:satMod val="150000"/>
                  </a:schemeClr>
                </a:solidFill>
              </a:rPr>
              <a:t> in </a:t>
            </a:r>
            <a:r>
              <a:rPr lang="es-AR" sz="3600" dirty="0" err="1" smtClean="0">
                <a:solidFill>
                  <a:schemeClr val="accent1">
                    <a:satMod val="150000"/>
                  </a:schemeClr>
                </a:solidFill>
              </a:rPr>
              <a:t>the</a:t>
            </a:r>
            <a:r>
              <a:rPr lang="es-AR" sz="3600" dirty="0" smtClean="0">
                <a:solidFill>
                  <a:schemeClr val="accent1">
                    <a:satMod val="150000"/>
                  </a:schemeClr>
                </a:solidFill>
              </a:rPr>
              <a:t> 1990’s </a:t>
            </a:r>
            <a:r>
              <a:rPr lang="es-AR" sz="3600" dirty="0" err="1" smtClean="0">
                <a:solidFill>
                  <a:schemeClr val="accent1">
                    <a:satMod val="150000"/>
                  </a:schemeClr>
                </a:solidFill>
              </a:rPr>
              <a:t>with</a:t>
            </a:r>
            <a:r>
              <a:rPr lang="es-AR" sz="3600" dirty="0" smtClean="0">
                <a:solidFill>
                  <a:schemeClr val="accent1">
                    <a:satMod val="150000"/>
                  </a:schemeClr>
                </a:solidFill>
              </a:rPr>
              <a:t> Decline in </a:t>
            </a:r>
            <a:r>
              <a:rPr lang="es-AR" sz="3600" dirty="0" err="1" smtClean="0">
                <a:solidFill>
                  <a:schemeClr val="accent1">
                    <a:satMod val="150000"/>
                  </a:schemeClr>
                </a:solidFill>
              </a:rPr>
              <a:t>the</a:t>
            </a:r>
            <a:r>
              <a:rPr lang="es-AR" sz="3600" dirty="0" smtClean="0">
                <a:solidFill>
                  <a:schemeClr val="accent1">
                    <a:satMod val="150000"/>
                  </a:schemeClr>
                </a:solidFill>
              </a:rPr>
              <a:t> 2000’s (</a:t>
            </a:r>
            <a:r>
              <a:rPr lang="es-AR" sz="3600" dirty="0" err="1" smtClean="0">
                <a:solidFill>
                  <a:schemeClr val="accent1">
                    <a:satMod val="150000"/>
                  </a:schemeClr>
                </a:solidFill>
              </a:rPr>
              <a:t>Lustig</a:t>
            </a:r>
            <a:r>
              <a:rPr lang="es-AR" sz="3600" dirty="0" smtClean="0">
                <a:solidFill>
                  <a:schemeClr val="accent1">
                    <a:satMod val="150000"/>
                  </a:schemeClr>
                </a:solidFill>
              </a:rPr>
              <a:t> et al., 2011)</a:t>
            </a:r>
            <a:endParaRPr lang="en-US" sz="3600" dirty="0">
              <a:solidFill>
                <a:schemeClr val="accent1">
                  <a:satMod val="150000"/>
                </a:schemeClr>
              </a:solidFill>
            </a:endParaRPr>
          </a:p>
        </p:txBody>
      </p:sp>
      <p:graphicFrame>
        <p:nvGraphicFramePr>
          <p:cNvPr id="4" name="4 Gráfico"/>
          <p:cNvGraphicFramePr>
            <a:graphicFrameLocks noGrp="1"/>
          </p:cNvGraphicFramePr>
          <p:nvPr>
            <p:ph idx="1"/>
          </p:nvPr>
        </p:nvGraphicFramePr>
        <p:xfrm>
          <a:off x="0" y="1628800"/>
          <a:ext cx="8892480"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495FF311-5E81-4D5A-9E33-0E75510BEFD3}" type="slidenum">
              <a:rPr lang="es-MX"/>
              <a:pPr>
                <a:defRPr/>
              </a:pPr>
              <a:t>13</a:t>
            </a:fld>
            <a:endParaRPr lang="es-MX"/>
          </a:p>
        </p:txBody>
      </p:sp>
      <p:sp>
        <p:nvSpPr>
          <p:cNvPr id="27653" name="Text Box 5"/>
          <p:cNvSpPr txBox="1">
            <a:spLocks noChangeArrowheads="1"/>
          </p:cNvSpPr>
          <p:nvPr/>
        </p:nvSpPr>
        <p:spPr bwMode="auto">
          <a:xfrm>
            <a:off x="1331913" y="1989138"/>
            <a:ext cx="6408737" cy="641350"/>
          </a:xfrm>
          <a:prstGeom prst="rect">
            <a:avLst/>
          </a:prstGeom>
          <a:noFill/>
          <a:ln w="9525">
            <a:noFill/>
            <a:miter lim="800000"/>
            <a:headEnd/>
            <a:tailEnd/>
          </a:ln>
          <a:effectLst/>
        </p:spPr>
        <p:txBody>
          <a:bodyPr>
            <a:spAutoFit/>
          </a:bodyPr>
          <a:lstStyle/>
          <a:p>
            <a:pPr>
              <a:spcBef>
                <a:spcPct val="50000"/>
              </a:spcBef>
            </a:pPr>
            <a:r>
              <a:rPr lang="en-US"/>
              <a:t>Why this different? I think your message is: Public policies and not markets, I think make the difference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fontAlgn="auto">
              <a:spcAft>
                <a:spcPts val="0"/>
              </a:spcAft>
              <a:defRPr/>
            </a:pPr>
            <a:r>
              <a:rPr lang="en-US" dirty="0" smtClean="0">
                <a:solidFill>
                  <a:schemeClr val="accent1">
                    <a:satMod val="150000"/>
                  </a:schemeClr>
                </a:solidFill>
              </a:rPr>
              <a:t>Decline is robust</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lnSpcReduction="10000"/>
          </a:bodyPr>
          <a:lstStyle/>
          <a:p>
            <a:pPr marL="438912" indent="-320040" fontAlgn="auto">
              <a:lnSpc>
                <a:spcPct val="120000"/>
              </a:lnSpc>
              <a:spcBef>
                <a:spcPts val="0"/>
              </a:spcBef>
              <a:spcAft>
                <a:spcPts val="0"/>
              </a:spcAft>
              <a:buFont typeface="Wingdings 2"/>
              <a:buChar char=""/>
              <a:defRPr/>
            </a:pPr>
            <a:r>
              <a:rPr lang="en-US" b="1" dirty="0" smtClean="0"/>
              <a:t>Decline in inequality is statistically significant and significant in terms of order of magnitude</a:t>
            </a:r>
          </a:p>
          <a:p>
            <a:pPr marL="438912" indent="-320040" fontAlgn="auto">
              <a:lnSpc>
                <a:spcPct val="120000"/>
              </a:lnSpc>
              <a:spcBef>
                <a:spcPts val="0"/>
              </a:spcBef>
              <a:spcAft>
                <a:spcPts val="0"/>
              </a:spcAft>
              <a:buFont typeface="Wingdings 2"/>
              <a:buChar char=""/>
              <a:defRPr/>
            </a:pPr>
            <a:r>
              <a:rPr lang="en-US" b="1" dirty="0" smtClean="0"/>
              <a:t>There is Lorenz dominance (unambiguous decline independently of choice of inequality measure)</a:t>
            </a:r>
          </a:p>
          <a:p>
            <a:pPr marL="438912" indent="-320040" fontAlgn="auto">
              <a:lnSpc>
                <a:spcPct val="120000"/>
              </a:lnSpc>
              <a:spcBef>
                <a:spcPts val="0"/>
              </a:spcBef>
              <a:spcAft>
                <a:spcPts val="0"/>
              </a:spcAft>
              <a:buFont typeface="Wingdings 2"/>
              <a:buChar char=""/>
              <a:defRPr/>
            </a:pPr>
            <a:r>
              <a:rPr lang="en-US" b="1" dirty="0" smtClean="0"/>
              <a:t>Robust to income concept (e.g., monetary vs. total)</a:t>
            </a:r>
            <a:endParaRPr lang="en-US" dirty="0"/>
          </a:p>
        </p:txBody>
      </p:sp>
      <p:sp>
        <p:nvSpPr>
          <p:cNvPr id="4" name="Slide Number Placeholder 3"/>
          <p:cNvSpPr>
            <a:spLocks noGrp="1"/>
          </p:cNvSpPr>
          <p:nvPr>
            <p:ph type="sldNum" sz="quarter" idx="12"/>
          </p:nvPr>
        </p:nvSpPr>
        <p:spPr/>
        <p:txBody>
          <a:bodyPr/>
          <a:lstStyle/>
          <a:p>
            <a:pPr>
              <a:defRPr/>
            </a:pPr>
            <a:fld id="{12952DAF-6A7A-4C6D-B83A-78EC5900D235}" type="slidenum">
              <a:rPr lang="en-US"/>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Autofit/>
          </a:bodyPr>
          <a:lstStyle/>
          <a:p>
            <a:pPr algn="ctr" fontAlgn="auto">
              <a:spcAft>
                <a:spcPts val="0"/>
              </a:spcAft>
              <a:defRPr/>
            </a:pPr>
            <a:r>
              <a:rPr lang="en-US" sz="3600" dirty="0" smtClean="0">
                <a:solidFill>
                  <a:schemeClr val="accent1">
                    <a:satMod val="150000"/>
                  </a:schemeClr>
                </a:solidFill>
              </a:rPr>
              <a:t>Declining Inequality in LA: Since When?</a:t>
            </a:r>
            <a:endParaRPr lang="en-US" sz="3600" dirty="0">
              <a:solidFill>
                <a:schemeClr val="accent1">
                  <a:satMod val="150000"/>
                </a:schemeClr>
              </a:solidFill>
            </a:endParaRPr>
          </a:p>
        </p:txBody>
      </p:sp>
      <p:sp>
        <p:nvSpPr>
          <p:cNvPr id="28674" name="Content Placeholder 2"/>
          <p:cNvSpPr>
            <a:spLocks noGrp="1"/>
          </p:cNvSpPr>
          <p:nvPr>
            <p:ph idx="1"/>
          </p:nvPr>
        </p:nvSpPr>
        <p:spPr>
          <a:xfrm>
            <a:off x="228600" y="1524000"/>
            <a:ext cx="8610600" cy="5334000"/>
          </a:xfrm>
        </p:spPr>
        <p:txBody>
          <a:bodyPr/>
          <a:lstStyle/>
          <a:p>
            <a:pPr algn="just"/>
            <a:endParaRPr lang="es-MX" sz="2800" smtClean="0"/>
          </a:p>
          <a:p>
            <a:pPr algn="just"/>
            <a:r>
              <a:rPr lang="es-MX" sz="2800" smtClean="0"/>
              <a:t>In three countries, during second half of 1990s: Mexico, Brazil and Chile</a:t>
            </a:r>
          </a:p>
          <a:p>
            <a:pPr algn="just"/>
            <a:endParaRPr lang="es-MX" sz="2800" smtClean="0"/>
          </a:p>
          <a:p>
            <a:pPr algn="just"/>
            <a:r>
              <a:rPr lang="es-MX" sz="2800" smtClean="0"/>
              <a:t>In six, started in 2002-2003: Argentina, Bolivia, El Salvador, Paraguay, Panama and Peru</a:t>
            </a:r>
          </a:p>
          <a:p>
            <a:pPr algn="just"/>
            <a:endParaRPr lang="es-MX" sz="2800" smtClean="0"/>
          </a:p>
          <a:p>
            <a:pPr algn="just"/>
            <a:r>
              <a:rPr lang="es-MX" sz="2800" smtClean="0"/>
              <a:t>In others, although there are fluctuations, inequality between 2000 and 2009 increased: Costa Rica, Honduras and Uruguay (only statistically significant of three)</a:t>
            </a:r>
            <a:endParaRPr lang="es-MX" smtClean="0"/>
          </a:p>
          <a:p>
            <a:pPr lvl="1" algn="just"/>
            <a:r>
              <a:rPr lang="es-MX" sz="1600" smtClean="0">
                <a:solidFill>
                  <a:schemeClr val="folHlink"/>
                </a:solidFill>
              </a:rPr>
              <a:t>While growth rates were similar in all countries, thre countries that reduced inequalities are the countries with majpor poverty reudctionanfd socialprotetcion programs</a:t>
            </a:r>
          </a:p>
          <a:p>
            <a:pPr algn="just"/>
            <a:endParaRPr lang="es-MX" sz="1600" smtClean="0">
              <a:solidFill>
                <a:schemeClr val="folHlink"/>
              </a:solidFill>
            </a:endParaRPr>
          </a:p>
          <a:p>
            <a:pPr algn="just"/>
            <a:endParaRPr lang="es-MX" smtClean="0"/>
          </a:p>
          <a:p>
            <a:pPr algn="just">
              <a:buFont typeface="Wingdings 2" pitchFamily="18" charset="2"/>
              <a:buNone/>
            </a:pPr>
            <a:endParaRPr lang="es-MX" smtClean="0"/>
          </a:p>
        </p:txBody>
      </p:sp>
      <p:sp>
        <p:nvSpPr>
          <p:cNvPr id="5" name="Slide Number Placeholder 4"/>
          <p:cNvSpPr>
            <a:spLocks noGrp="1"/>
          </p:cNvSpPr>
          <p:nvPr>
            <p:ph type="sldNum" sz="quarter" idx="12"/>
          </p:nvPr>
        </p:nvSpPr>
        <p:spPr/>
        <p:txBody>
          <a:bodyPr>
            <a:normAutofit/>
          </a:bodyPr>
          <a:lstStyle/>
          <a:p>
            <a:pPr>
              <a:defRPr/>
            </a:pPr>
            <a:fld id="{0ACE1C48-3FC2-4B70-982B-E90040820B38}" type="slidenum">
              <a:rPr lang="en-US"/>
              <a:pPr>
                <a:defRPr/>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56792"/>
          </a:xfrm>
        </p:spPr>
        <p:txBody>
          <a:bodyPr>
            <a:normAutofit fontScale="90000"/>
          </a:bodyPr>
          <a:lstStyle/>
          <a:p>
            <a:pPr fontAlgn="auto">
              <a:spcAft>
                <a:spcPts val="0"/>
              </a:spcAft>
              <a:defRPr/>
            </a:pPr>
            <a:r>
              <a:rPr lang="es-MX" sz="4800" dirty="0" err="1" smtClean="0">
                <a:solidFill>
                  <a:schemeClr val="accent1">
                    <a:satMod val="150000"/>
                  </a:schemeClr>
                </a:solidFill>
              </a:rPr>
              <a:t>First</a:t>
            </a:r>
            <a:r>
              <a:rPr lang="es-MX" sz="4800" dirty="0" smtClean="0">
                <a:solidFill>
                  <a:schemeClr val="accent1">
                    <a:satMod val="150000"/>
                  </a:schemeClr>
                </a:solidFill>
              </a:rPr>
              <a:t> </a:t>
            </a:r>
            <a:r>
              <a:rPr lang="es-MX" sz="4800" dirty="0" err="1" smtClean="0">
                <a:solidFill>
                  <a:schemeClr val="accent1">
                    <a:satMod val="150000"/>
                  </a:schemeClr>
                </a:solidFill>
              </a:rPr>
              <a:t>Year</a:t>
            </a:r>
            <a:r>
              <a:rPr lang="es-MX" sz="4800" dirty="0" smtClean="0">
                <a:solidFill>
                  <a:schemeClr val="accent1">
                    <a:satMod val="150000"/>
                  </a:schemeClr>
                </a:solidFill>
              </a:rPr>
              <a:t> in </a:t>
            </a:r>
            <a:r>
              <a:rPr lang="es-MX" sz="4800" dirty="0" err="1" smtClean="0">
                <a:solidFill>
                  <a:schemeClr val="accent1">
                    <a:satMod val="150000"/>
                  </a:schemeClr>
                </a:solidFill>
              </a:rPr>
              <a:t>Which</a:t>
            </a:r>
            <a:r>
              <a:rPr lang="es-MX" sz="4800" dirty="0" smtClean="0">
                <a:solidFill>
                  <a:schemeClr val="accent1">
                    <a:satMod val="150000"/>
                  </a:schemeClr>
                </a:solidFill>
              </a:rPr>
              <a:t> </a:t>
            </a:r>
            <a:r>
              <a:rPr lang="es-MX" sz="4800" dirty="0" err="1" smtClean="0">
                <a:solidFill>
                  <a:schemeClr val="accent1">
                    <a:satMod val="150000"/>
                  </a:schemeClr>
                </a:solidFill>
              </a:rPr>
              <a:t>Inequality</a:t>
            </a:r>
            <a:r>
              <a:rPr lang="es-MX" sz="4800" dirty="0" smtClean="0">
                <a:solidFill>
                  <a:schemeClr val="accent1">
                    <a:satMod val="150000"/>
                  </a:schemeClr>
                </a:solidFill>
              </a:rPr>
              <a:t> </a:t>
            </a:r>
            <a:r>
              <a:rPr lang="es-MX" sz="4800" dirty="0" err="1" smtClean="0">
                <a:solidFill>
                  <a:schemeClr val="accent1">
                    <a:satMod val="150000"/>
                  </a:schemeClr>
                </a:solidFill>
              </a:rPr>
              <a:t>Started</a:t>
            </a:r>
            <a:r>
              <a:rPr lang="es-MX" sz="4800" dirty="0" smtClean="0">
                <a:solidFill>
                  <a:schemeClr val="accent1">
                    <a:satMod val="150000"/>
                  </a:schemeClr>
                </a:solidFill>
              </a:rPr>
              <a:t> </a:t>
            </a:r>
            <a:r>
              <a:rPr lang="es-MX" sz="4800" dirty="0" err="1" smtClean="0">
                <a:solidFill>
                  <a:schemeClr val="accent1">
                    <a:satMod val="150000"/>
                  </a:schemeClr>
                </a:solidFill>
              </a:rPr>
              <a:t>to</a:t>
            </a:r>
            <a:r>
              <a:rPr lang="es-MX" sz="4800" dirty="0" smtClean="0">
                <a:solidFill>
                  <a:schemeClr val="accent1">
                    <a:satMod val="150000"/>
                  </a:schemeClr>
                </a:solidFill>
              </a:rPr>
              <a:t> Decline (</a:t>
            </a:r>
            <a:r>
              <a:rPr lang="es-MX" sz="4800" dirty="0" err="1" smtClean="0">
                <a:solidFill>
                  <a:schemeClr val="accent1">
                    <a:satMod val="150000"/>
                  </a:schemeClr>
                </a:solidFill>
              </a:rPr>
              <a:t>Lustig</a:t>
            </a:r>
            <a:r>
              <a:rPr lang="es-MX" sz="4800" dirty="0" smtClean="0">
                <a:solidFill>
                  <a:schemeClr val="accent1">
                    <a:satMod val="150000"/>
                  </a:schemeClr>
                </a:solidFill>
              </a:rPr>
              <a:t> et al, 2011)</a:t>
            </a:r>
            <a:endParaRPr lang="en-US" dirty="0">
              <a:solidFill>
                <a:schemeClr val="accent1">
                  <a:satMod val="150000"/>
                </a:schemeClr>
              </a:solidFill>
            </a:endParaRPr>
          </a:p>
        </p:txBody>
      </p:sp>
      <p:sp>
        <p:nvSpPr>
          <p:cNvPr id="5" name="Slide Number Placeholder 4"/>
          <p:cNvSpPr>
            <a:spLocks noGrp="1"/>
          </p:cNvSpPr>
          <p:nvPr>
            <p:ph type="sldNum" sz="quarter" idx="12"/>
          </p:nvPr>
        </p:nvSpPr>
        <p:spPr/>
        <p:txBody>
          <a:bodyPr/>
          <a:lstStyle/>
          <a:p>
            <a:pPr>
              <a:defRPr/>
            </a:pPr>
            <a:fld id="{5818EA0E-AEC6-4ED2-8118-0FC8C5ACEAD7}" type="slidenum">
              <a:rPr lang="es-MX"/>
              <a:pPr>
                <a:defRPr/>
              </a:pPr>
              <a:t>16</a:t>
            </a:fld>
            <a:endParaRPr lang="es-MX"/>
          </a:p>
        </p:txBody>
      </p:sp>
      <p:sp>
        <p:nvSpPr>
          <p:cNvPr id="32771" name="Content Placeholder 5"/>
          <p:cNvSpPr>
            <a:spLocks noGrp="1"/>
          </p:cNvSpPr>
          <p:nvPr>
            <p:ph idx="1"/>
          </p:nvPr>
        </p:nvSpPr>
        <p:spPr/>
        <p:txBody>
          <a:bodyPr/>
          <a:lstStyle/>
          <a:p>
            <a:endParaRPr lang="en-US" smtClean="0"/>
          </a:p>
        </p:txBody>
      </p:sp>
      <p:graphicFrame>
        <p:nvGraphicFramePr>
          <p:cNvPr id="7" name="5 Gráfico"/>
          <p:cNvGraphicFramePr/>
          <p:nvPr/>
        </p:nvGraphicFramePr>
        <p:xfrm>
          <a:off x="179512" y="1628800"/>
          <a:ext cx="8784976" cy="4968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609600"/>
          </a:xfrm>
        </p:spPr>
        <p:txBody>
          <a:bodyPr>
            <a:normAutofit fontScale="90000"/>
          </a:bodyPr>
          <a:lstStyle/>
          <a:p>
            <a:pPr fontAlgn="auto">
              <a:spcAft>
                <a:spcPts val="0"/>
              </a:spcAft>
              <a:defRPr/>
            </a:pPr>
            <a:r>
              <a:rPr lang="en-US" sz="4000" dirty="0" smtClean="0">
                <a:solidFill>
                  <a:schemeClr val="accent1">
                    <a:satMod val="150000"/>
                  </a:schemeClr>
                </a:solidFill>
              </a:rPr>
              <a:t>The decline in inequality has been widespread </a:t>
            </a:r>
            <a:r>
              <a:rPr lang="en-US" dirty="0" smtClean="0">
                <a:solidFill>
                  <a:schemeClr val="accent1">
                    <a:satMod val="150000"/>
                  </a:schemeClr>
                </a:solidFill>
              </a:rPr>
              <a:t/>
            </a:r>
            <a:br>
              <a:rPr lang="en-US" dirty="0" smtClean="0">
                <a:solidFill>
                  <a:schemeClr val="accent1">
                    <a:satMod val="150000"/>
                  </a:schemeClr>
                </a:solidFill>
              </a:rPr>
            </a:br>
            <a:endParaRPr lang="en-US" dirty="0">
              <a:solidFill>
                <a:schemeClr val="accent1">
                  <a:satMod val="150000"/>
                </a:schemeClr>
              </a:solidFill>
            </a:endParaRPr>
          </a:p>
        </p:txBody>
      </p:sp>
      <p:sp>
        <p:nvSpPr>
          <p:cNvPr id="3" name="Content Placeholder 2"/>
          <p:cNvSpPr>
            <a:spLocks noGrp="1"/>
          </p:cNvSpPr>
          <p:nvPr>
            <p:ph idx="1"/>
          </p:nvPr>
        </p:nvSpPr>
        <p:spPr>
          <a:xfrm>
            <a:off x="457200" y="1524000"/>
            <a:ext cx="8229600" cy="5334000"/>
          </a:xfrm>
        </p:spPr>
        <p:txBody>
          <a:bodyPr rtlCol="0">
            <a:normAutofit fontScale="92500" lnSpcReduction="20000"/>
          </a:bodyPr>
          <a:lstStyle/>
          <a:p>
            <a:pPr marL="438912" indent="-320040" fontAlgn="auto">
              <a:spcBef>
                <a:spcPts val="0"/>
              </a:spcBef>
              <a:spcAft>
                <a:spcPts val="0"/>
              </a:spcAft>
              <a:buFont typeface="Wingdings 2"/>
              <a:buNone/>
              <a:defRPr/>
            </a:pPr>
            <a:r>
              <a:rPr lang="en-US" b="1" dirty="0" smtClean="0"/>
              <a:t>The decline took place in:</a:t>
            </a:r>
          </a:p>
          <a:p>
            <a:pPr marL="438912" indent="-320040" fontAlgn="auto">
              <a:spcBef>
                <a:spcPts val="0"/>
              </a:spcBef>
              <a:spcAft>
                <a:spcPts val="0"/>
              </a:spcAft>
              <a:buFont typeface="Wingdings 2"/>
              <a:buChar char=""/>
              <a:defRPr/>
            </a:pPr>
            <a:r>
              <a:rPr lang="en-US" b="1" dirty="0" smtClean="0"/>
              <a:t>Persistently high inequality countries (Brazil) and normally low inequality countries (Argentina)</a:t>
            </a:r>
          </a:p>
          <a:p>
            <a:pPr marL="438912" indent="-320040" fontAlgn="auto">
              <a:spcBef>
                <a:spcPts val="0"/>
              </a:spcBef>
              <a:spcAft>
                <a:spcPts val="0"/>
              </a:spcAft>
              <a:buFont typeface="Wingdings 2"/>
              <a:buChar char=""/>
              <a:defRPr/>
            </a:pPr>
            <a:r>
              <a:rPr lang="en-US" b="1" dirty="0" smtClean="0"/>
              <a:t> Fast growing countries (Chile and Peru), slow growing countries (Brazil and Mexico) and countries recovering from crisis (Argentina and Venezuela)</a:t>
            </a:r>
          </a:p>
          <a:p>
            <a:pPr marL="438912" indent="-320040" fontAlgn="auto">
              <a:spcBef>
                <a:spcPts val="0"/>
              </a:spcBef>
              <a:spcAft>
                <a:spcPts val="0"/>
              </a:spcAft>
              <a:buFont typeface="Wingdings 2"/>
              <a:buChar char=""/>
              <a:defRPr/>
            </a:pPr>
            <a:r>
              <a:rPr lang="en-US" b="1" dirty="0" smtClean="0"/>
              <a:t>Countries with left “populist” governments (Argentina), left social-democratic governments (e.g., Brazil, Chile) and center/center-right governments (e.g., Mexico and Peru)</a:t>
            </a:r>
          </a:p>
          <a:p>
            <a:pPr marL="731520" lvl="1" indent="-274320" fontAlgn="auto">
              <a:spcAft>
                <a:spcPts val="0"/>
              </a:spcAft>
              <a:buFont typeface="Wingdings"/>
              <a:buChar char=""/>
              <a:defRPr/>
            </a:pPr>
            <a:endParaRPr lang="en-US" dirty="0" smtClean="0"/>
          </a:p>
          <a:p>
            <a:pPr marL="731520" lvl="1" indent="-274320" fontAlgn="auto">
              <a:spcAft>
                <a:spcPts val="0"/>
              </a:spcAft>
              <a:buFont typeface="Wingdings"/>
              <a:buChar char=""/>
              <a:defRPr/>
            </a:pPr>
            <a:endParaRPr lang="en-US" dirty="0" smtClean="0"/>
          </a:p>
          <a:p>
            <a:pPr marL="438912" indent="-320040" fontAlgn="auto">
              <a:spcBef>
                <a:spcPts val="0"/>
              </a:spcBef>
              <a:spcAft>
                <a:spcPts val="0"/>
              </a:spcAft>
              <a:buFont typeface="Wingdings 2"/>
              <a:buChar char=""/>
              <a:defRPr/>
            </a:pPr>
            <a:endParaRPr lang="en-US" dirty="0" smtClean="0"/>
          </a:p>
          <a:p>
            <a:pPr marL="438912" indent="-320040" fontAlgn="auto">
              <a:spcBef>
                <a:spcPts val="0"/>
              </a:spcBef>
              <a:spcAft>
                <a:spcPts val="0"/>
              </a:spcAft>
              <a:buFont typeface="Wingdings 2"/>
              <a:buChar char=""/>
              <a:defRPr/>
            </a:pPr>
            <a:endParaRPr lang="en-US" dirty="0" smtClean="0"/>
          </a:p>
          <a:p>
            <a:pPr marL="438912" indent="-320040" fontAlgn="auto">
              <a:spcBef>
                <a:spcPts val="0"/>
              </a:spcBef>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normAutofit/>
          </a:bodyPr>
          <a:lstStyle/>
          <a:p>
            <a:pPr>
              <a:defRPr/>
            </a:pPr>
            <a:fld id="{D92D865C-3AF4-4EE7-A520-181A19EC8DC5}" type="slidenum">
              <a:rPr lang="en-US"/>
              <a:pPr>
                <a:defRPr/>
              </a:pPr>
              <a:t>17</a:t>
            </a:fld>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545360"/>
          </a:xfrm>
        </p:spPr>
        <p:txBody>
          <a:bodyPr>
            <a:normAutofit fontScale="90000"/>
          </a:bodyPr>
          <a:lstStyle/>
          <a:p>
            <a:pPr fontAlgn="auto">
              <a:spcAft>
                <a:spcPts val="0"/>
              </a:spcAft>
              <a:defRPr/>
            </a:pPr>
            <a:r>
              <a:rPr lang="es-MX" sz="4800" dirty="0" err="1" smtClean="0">
                <a:solidFill>
                  <a:srgbClr val="FFC000"/>
                </a:solidFill>
              </a:rPr>
              <a:t>Yearly</a:t>
            </a:r>
            <a:r>
              <a:rPr lang="es-MX" sz="4800" dirty="0" smtClean="0">
                <a:solidFill>
                  <a:srgbClr val="FFC000"/>
                </a:solidFill>
              </a:rPr>
              <a:t> </a:t>
            </a:r>
            <a:r>
              <a:rPr lang="es-MX" sz="4800" dirty="0" err="1" smtClean="0">
                <a:solidFill>
                  <a:srgbClr val="FFC000"/>
                </a:solidFill>
              </a:rPr>
              <a:t>Change</a:t>
            </a:r>
            <a:r>
              <a:rPr lang="es-MX" sz="4800" dirty="0" smtClean="0">
                <a:solidFill>
                  <a:srgbClr val="FFC000"/>
                </a:solidFill>
              </a:rPr>
              <a:t> in </a:t>
            </a:r>
            <a:r>
              <a:rPr lang="es-MX" sz="4800" dirty="0" err="1" smtClean="0">
                <a:solidFill>
                  <a:srgbClr val="FFC000"/>
                </a:solidFill>
              </a:rPr>
              <a:t>Gini</a:t>
            </a:r>
            <a:r>
              <a:rPr lang="es-MX" sz="4800" dirty="0" smtClean="0">
                <a:solidFill>
                  <a:srgbClr val="FFC000"/>
                </a:solidFill>
              </a:rPr>
              <a:t>: </a:t>
            </a:r>
            <a:r>
              <a:rPr lang="es-MX" sz="4800" dirty="0" err="1" smtClean="0">
                <a:solidFill>
                  <a:srgbClr val="FFC000"/>
                </a:solidFill>
              </a:rPr>
              <a:t>Left</a:t>
            </a:r>
            <a:r>
              <a:rPr lang="es-MX" sz="4800" dirty="0" smtClean="0">
                <a:solidFill>
                  <a:srgbClr val="FFC000"/>
                </a:solidFill>
              </a:rPr>
              <a:t> and Non-</a:t>
            </a:r>
            <a:r>
              <a:rPr lang="es-MX" sz="4800" dirty="0" err="1" smtClean="0">
                <a:solidFill>
                  <a:srgbClr val="FFC000"/>
                </a:solidFill>
              </a:rPr>
              <a:t>left</a:t>
            </a:r>
            <a:r>
              <a:rPr lang="es-MX" sz="4800" dirty="0" smtClean="0">
                <a:solidFill>
                  <a:srgbClr val="FFC000"/>
                </a:solidFill>
              </a:rPr>
              <a:t> </a:t>
            </a:r>
            <a:r>
              <a:rPr lang="es-MX" sz="4800" dirty="0" err="1" smtClean="0">
                <a:solidFill>
                  <a:srgbClr val="FFC000"/>
                </a:solidFill>
              </a:rPr>
              <a:t>Regimes</a:t>
            </a:r>
            <a:r>
              <a:rPr lang="es-MX" sz="4800" dirty="0" smtClean="0">
                <a:solidFill>
                  <a:srgbClr val="FFC000"/>
                </a:solidFill>
              </a:rPr>
              <a:t> (circa 2000-2009)</a:t>
            </a:r>
            <a:br>
              <a:rPr lang="es-MX" sz="4800" dirty="0" smtClean="0">
                <a:solidFill>
                  <a:srgbClr val="FFC000"/>
                </a:solidFill>
              </a:rPr>
            </a:br>
            <a:endParaRPr lang="en-US" dirty="0">
              <a:solidFill>
                <a:schemeClr val="accent1">
                  <a:satMod val="150000"/>
                </a:schemeClr>
              </a:solidFill>
            </a:endParaRPr>
          </a:p>
        </p:txBody>
      </p:sp>
      <p:sp>
        <p:nvSpPr>
          <p:cNvPr id="4" name="Slide Number Placeholder 3"/>
          <p:cNvSpPr>
            <a:spLocks noGrp="1"/>
          </p:cNvSpPr>
          <p:nvPr>
            <p:ph type="sldNum" sz="quarter" idx="12"/>
          </p:nvPr>
        </p:nvSpPr>
        <p:spPr/>
        <p:txBody>
          <a:bodyPr/>
          <a:lstStyle/>
          <a:p>
            <a:pPr>
              <a:defRPr/>
            </a:pPr>
            <a:fld id="{4D188BDF-36CA-4A31-8708-3F11A6351987}" type="slidenum">
              <a:rPr lang="es-MX"/>
              <a:pPr>
                <a:defRPr/>
              </a:pPr>
              <a:t>18</a:t>
            </a:fld>
            <a:endParaRPr lang="es-MX"/>
          </a:p>
        </p:txBody>
      </p:sp>
      <p:graphicFrame>
        <p:nvGraphicFramePr>
          <p:cNvPr id="5" name="8 Gráfico"/>
          <p:cNvGraphicFramePr>
            <a:graphicFrameLocks noGrp="1"/>
          </p:cNvGraphicFramePr>
          <p:nvPr>
            <p:ph idx="1"/>
          </p:nvPr>
        </p:nvGraphicFramePr>
        <p:xfrm>
          <a:off x="251520" y="1628800"/>
          <a:ext cx="8435280" cy="4772001"/>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Arrow Connector 5"/>
          <p:cNvCxnSpPr/>
          <p:nvPr/>
        </p:nvCxnSpPr>
        <p:spPr>
          <a:xfrm rot="5400000">
            <a:off x="3310731" y="1232694"/>
            <a:ext cx="2881313" cy="13684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27088" y="1196975"/>
            <a:ext cx="7416800" cy="19446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8345594-A424-4C1F-952E-25D21CF0BD70}" type="slidenum">
              <a:rPr lang="es-MX"/>
              <a:pPr>
                <a:defRPr/>
              </a:pPr>
              <a:t>19</a:t>
            </a:fld>
            <a:endParaRPr lang="es-MX"/>
          </a:p>
        </p:txBody>
      </p:sp>
      <p:pic>
        <p:nvPicPr>
          <p:cNvPr id="37890" name="Picture 3"/>
          <p:cNvPicPr>
            <a:picLocks noChangeAspect="1" noChangeArrowheads="1"/>
          </p:cNvPicPr>
          <p:nvPr/>
        </p:nvPicPr>
        <p:blipFill>
          <a:blip r:embed="rId2"/>
          <a:srcRect/>
          <a:stretch>
            <a:fillRect/>
          </a:stretch>
        </p:blipFill>
        <p:spPr bwMode="auto">
          <a:xfrm>
            <a:off x="0" y="476250"/>
            <a:ext cx="9548813" cy="57610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fontAlgn="auto">
              <a:spcAft>
                <a:spcPts val="0"/>
              </a:spcAft>
              <a:defRPr/>
            </a:pPr>
            <a:r>
              <a:rPr lang="es-AR" dirty="0" err="1" smtClean="0">
                <a:solidFill>
                  <a:schemeClr val="accent1">
                    <a:satMod val="150000"/>
                  </a:schemeClr>
                </a:solidFill>
              </a:rPr>
              <a:t>Sources</a:t>
            </a:r>
            <a:r>
              <a:rPr lang="es-AR" dirty="0" smtClean="0">
                <a:solidFill>
                  <a:schemeClr val="accent1">
                    <a:satMod val="150000"/>
                  </a:schemeClr>
                </a:solidFill>
              </a:rPr>
              <a:t>:</a:t>
            </a:r>
            <a:endParaRPr lang="en-US" dirty="0">
              <a:solidFill>
                <a:schemeClr val="accent1">
                  <a:satMod val="150000"/>
                </a:schemeClr>
              </a:solidFill>
            </a:endParaRPr>
          </a:p>
        </p:txBody>
      </p:sp>
      <p:sp>
        <p:nvSpPr>
          <p:cNvPr id="15362" name="Content Placeholder 2"/>
          <p:cNvSpPr>
            <a:spLocks noGrp="1"/>
          </p:cNvSpPr>
          <p:nvPr>
            <p:ph idx="1"/>
          </p:nvPr>
        </p:nvSpPr>
        <p:spPr>
          <a:xfrm>
            <a:off x="0" y="1125538"/>
            <a:ext cx="9144000" cy="5732462"/>
          </a:xfrm>
        </p:spPr>
        <p:txBody>
          <a:bodyPr/>
          <a:lstStyle/>
          <a:p>
            <a:endParaRPr lang="es-AR" sz="2000" i="1" smtClean="0"/>
          </a:p>
          <a:p>
            <a:r>
              <a:rPr lang="es-AR" sz="2000" b="1" i="1" smtClean="0"/>
              <a:t>Declining Inequality in Latin America: A Decade of Progress? </a:t>
            </a:r>
            <a:r>
              <a:rPr lang="es-MX" sz="2000" b="1" smtClean="0"/>
              <a:t>Edited by Luis F. López-Calva and Nora Lustig, Brookings Institution and UNDP, 2010</a:t>
            </a:r>
          </a:p>
          <a:p>
            <a:r>
              <a:rPr lang="en-US" sz="2000" b="1" smtClean="0"/>
              <a:t>“Declining Inequality in Latin America: Some Economics, Some Politics,” Birdsall, Lustig and McLeod in </a:t>
            </a:r>
            <a:r>
              <a:rPr lang="en-US" sz="2000" b="1" i="1" smtClean="0"/>
              <a:t>Handbook of Latin American Politics</a:t>
            </a:r>
            <a:r>
              <a:rPr lang="en-US" sz="2000" b="1" smtClean="0"/>
              <a:t>, forthcoming</a:t>
            </a:r>
            <a:endParaRPr lang="es-MX" sz="2000" b="1" smtClean="0"/>
          </a:p>
          <a:p>
            <a:r>
              <a:rPr lang="es-MX" sz="2000" b="1" smtClean="0"/>
              <a:t>“Declining Inequality in Latin America: How Much, Since When and Why?,” Lustig, Lopez-Calva and Ortiz, working paper, Tulane University, forthcoming</a:t>
            </a:r>
            <a:endParaRPr lang="es-MX" sz="2000" b="1" smtClean="0">
              <a:solidFill>
                <a:schemeClr val="bg1"/>
              </a:solidFill>
            </a:endParaRPr>
          </a:p>
          <a:p>
            <a:r>
              <a:rPr lang="en-US" sz="2000" b="1" smtClean="0"/>
              <a:t> “Poverty and Inequality under Latin America’s New Left Regimes,” McLeod, Darryl and Nora Lustig (2010). Paper prepared for the 15</a:t>
            </a:r>
            <a:r>
              <a:rPr lang="en-US" sz="2000" b="1" baseline="30000" smtClean="0"/>
              <a:t>th</a:t>
            </a:r>
            <a:r>
              <a:rPr lang="en-US" sz="2000" b="1" smtClean="0"/>
              <a:t> Annual LACEA Meeting, Medellin, Colombia: Universidad de Antioquia and Universidad Eafit. Under revision, 2011</a:t>
            </a:r>
          </a:p>
          <a:p>
            <a:r>
              <a:rPr lang="es-ES" sz="2000" b="1" smtClean="0"/>
              <a:t>“Cambios en la desigualdad del ingreso en América Latina. Contribución de sus principales determinantes: 1995 – 2006” (2009) Alejo et al., PNUD </a:t>
            </a:r>
          </a:p>
          <a:p>
            <a:r>
              <a:rPr lang="es-ES" sz="2000" b="1" smtClean="0"/>
              <a:t>“Commitment to Equity: Fiscal Policies in  Latin America” </a:t>
            </a:r>
            <a:r>
              <a:rPr lang="es-AR" sz="2000" b="1" smtClean="0"/>
              <a:t>coordinated by Nora Lustig: Argentina (Carola Pessino), Bolivia (George Gray Molina, Veronica Paz and Ernesto Yanez), Brazil (Claudiney Pereira and Sean Higgins), Mexico (John Scott) and Peru (Miguel Jaramillo and Barbara Sparrow)</a:t>
            </a:r>
            <a:endParaRPr lang="en-US" sz="2000" b="1" smtClean="0"/>
          </a:p>
          <a:p>
            <a:endParaRPr lang="es-MX" sz="2000" b="1" smtClean="0"/>
          </a:p>
          <a:p>
            <a:pPr>
              <a:buFont typeface="Wingdings 2" pitchFamily="18" charset="2"/>
              <a:buNone/>
            </a:pPr>
            <a:endParaRPr lang="es-MX" sz="2000" smtClean="0"/>
          </a:p>
        </p:txBody>
      </p:sp>
      <p:sp>
        <p:nvSpPr>
          <p:cNvPr id="4" name="Slide Number Placeholder 3"/>
          <p:cNvSpPr>
            <a:spLocks noGrp="1"/>
          </p:cNvSpPr>
          <p:nvPr>
            <p:ph type="sldNum" sz="quarter" idx="12"/>
          </p:nvPr>
        </p:nvSpPr>
        <p:spPr/>
        <p:txBody>
          <a:bodyPr/>
          <a:lstStyle/>
          <a:p>
            <a:pPr>
              <a:defRPr/>
            </a:pPr>
            <a:fld id="{03402F7D-4332-474A-AF00-544392398969}" type="slidenum">
              <a:rPr lang="es-MX"/>
              <a:pPr>
                <a:defRPr/>
              </a:pPr>
              <a:t>2</a:t>
            </a:fld>
            <a:endParaRPr lang="es-MX"/>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8800"/>
          </a:xfrm>
        </p:spPr>
        <p:txBody>
          <a:bodyPr>
            <a:noAutofit/>
          </a:bodyPr>
          <a:lstStyle/>
          <a:p>
            <a:pPr fontAlgn="auto">
              <a:spcAft>
                <a:spcPts val="0"/>
              </a:spcAft>
              <a:defRPr/>
            </a:pPr>
            <a:r>
              <a:rPr lang="en-US" sz="4000" dirty="0" smtClean="0">
                <a:solidFill>
                  <a:schemeClr val="accent1">
                    <a:satMod val="150000"/>
                  </a:schemeClr>
                </a:solidFill>
              </a:rPr>
              <a:t>Why has inequality declined in Latin America? Are there factors in common?</a:t>
            </a:r>
            <a:endParaRPr lang="en-US" sz="4000" dirty="0">
              <a:solidFill>
                <a:schemeClr val="accent1">
                  <a:satMod val="150000"/>
                </a:schemeClr>
              </a:solidFill>
            </a:endParaRPr>
          </a:p>
        </p:txBody>
      </p:sp>
      <p:sp>
        <p:nvSpPr>
          <p:cNvPr id="3" name="Content Placeholder 2"/>
          <p:cNvSpPr>
            <a:spLocks noGrp="1"/>
          </p:cNvSpPr>
          <p:nvPr>
            <p:ph idx="1"/>
          </p:nvPr>
        </p:nvSpPr>
        <p:spPr>
          <a:xfrm>
            <a:off x="152400" y="1600200"/>
            <a:ext cx="8763000" cy="5257800"/>
          </a:xfrm>
        </p:spPr>
        <p:txBody>
          <a:bodyPr rtlCol="0">
            <a:normAutofit fontScale="25000" lnSpcReduction="20000"/>
          </a:bodyPr>
          <a:lstStyle/>
          <a:p>
            <a:pPr marL="438912" indent="-320040" fontAlgn="auto">
              <a:spcBef>
                <a:spcPts val="0"/>
              </a:spcBef>
              <a:spcAft>
                <a:spcPts val="0"/>
              </a:spcAft>
              <a:buFont typeface="Wingdings 2"/>
              <a:buChar char=""/>
              <a:defRPr/>
            </a:pPr>
            <a:endParaRPr lang="en-US" sz="12800" b="1" dirty="0" smtClean="0"/>
          </a:p>
          <a:p>
            <a:pPr marL="438912" indent="-320040" fontAlgn="auto">
              <a:spcBef>
                <a:spcPts val="0"/>
              </a:spcBef>
              <a:spcAft>
                <a:spcPts val="0"/>
              </a:spcAft>
              <a:buFont typeface="Wingdings 2"/>
              <a:buChar char=""/>
              <a:defRPr/>
            </a:pPr>
            <a:r>
              <a:rPr lang="en-US" sz="12800" b="1" dirty="0" smtClean="0"/>
              <a:t>In-depth analysis in four countries:</a:t>
            </a:r>
          </a:p>
          <a:p>
            <a:pPr marL="731520" lvl="1" indent="-274320" fontAlgn="auto">
              <a:lnSpc>
                <a:spcPct val="120000"/>
              </a:lnSpc>
              <a:spcAft>
                <a:spcPts val="0"/>
              </a:spcAft>
              <a:buFont typeface="Wingdings"/>
              <a:buChar char=""/>
              <a:defRPr/>
            </a:pPr>
            <a:r>
              <a:rPr lang="en-US" sz="12800" b="1" dirty="0" smtClean="0"/>
              <a:t>Argentina (</a:t>
            </a:r>
            <a:r>
              <a:rPr lang="en-US" sz="12800" b="1" dirty="0" err="1" smtClean="0"/>
              <a:t>Gasparini</a:t>
            </a:r>
            <a:r>
              <a:rPr lang="en-US" sz="12800" b="1" dirty="0" smtClean="0"/>
              <a:t> and Cruces) (urban; 2/3 of pop)</a:t>
            </a:r>
          </a:p>
          <a:p>
            <a:pPr marL="731520" lvl="1" indent="-274320" fontAlgn="auto">
              <a:lnSpc>
                <a:spcPct val="120000"/>
              </a:lnSpc>
              <a:spcAft>
                <a:spcPts val="0"/>
              </a:spcAft>
              <a:buFont typeface="Wingdings"/>
              <a:buChar char=""/>
              <a:defRPr/>
            </a:pPr>
            <a:r>
              <a:rPr lang="en-US" sz="12800" b="1" dirty="0" smtClean="0"/>
              <a:t>Brazil (Barros, </a:t>
            </a:r>
            <a:r>
              <a:rPr lang="en-US" sz="12800" b="1" dirty="0" err="1" smtClean="0"/>
              <a:t>Carvalho</a:t>
            </a:r>
            <a:r>
              <a:rPr lang="en-US" sz="12800" b="1" dirty="0" smtClean="0"/>
              <a:t>, </a:t>
            </a:r>
            <a:r>
              <a:rPr lang="en-US" sz="12800" b="1" dirty="0" err="1" smtClean="0"/>
              <a:t>Mendoca</a:t>
            </a:r>
            <a:r>
              <a:rPr lang="en-US" sz="12800" b="1" dirty="0" smtClean="0"/>
              <a:t> &amp; Franco)</a:t>
            </a:r>
          </a:p>
          <a:p>
            <a:pPr marL="731520" lvl="1" indent="-274320" fontAlgn="auto">
              <a:lnSpc>
                <a:spcPct val="120000"/>
              </a:lnSpc>
              <a:spcAft>
                <a:spcPts val="0"/>
              </a:spcAft>
              <a:buFont typeface="Wingdings"/>
              <a:buChar char=""/>
              <a:defRPr/>
            </a:pPr>
            <a:r>
              <a:rPr lang="en-US" sz="12800" b="1" dirty="0" smtClean="0"/>
              <a:t>Mexico (Esquivel, </a:t>
            </a:r>
            <a:r>
              <a:rPr lang="en-US" sz="12800" b="1" dirty="0" err="1" smtClean="0"/>
              <a:t>Lustig</a:t>
            </a:r>
            <a:r>
              <a:rPr lang="en-US" sz="12800" b="1" dirty="0" smtClean="0"/>
              <a:t> and Scott)</a:t>
            </a:r>
          </a:p>
          <a:p>
            <a:pPr marL="731520" lvl="1" indent="-274320" fontAlgn="auto">
              <a:lnSpc>
                <a:spcPct val="120000"/>
              </a:lnSpc>
              <a:spcAft>
                <a:spcPts val="0"/>
              </a:spcAft>
              <a:buFont typeface="Wingdings"/>
              <a:buChar char=""/>
              <a:defRPr/>
            </a:pPr>
            <a:r>
              <a:rPr lang="en-US" sz="12800" b="1" dirty="0" smtClean="0"/>
              <a:t>Peru (Jaramillo &amp; </a:t>
            </a:r>
            <a:r>
              <a:rPr lang="en-US" sz="12800" b="1" dirty="0" err="1" smtClean="0"/>
              <a:t>Saavedra</a:t>
            </a:r>
            <a:r>
              <a:rPr lang="en-US" sz="12800" b="1" dirty="0" smtClean="0"/>
              <a:t>)</a:t>
            </a:r>
          </a:p>
          <a:p>
            <a:pPr marL="731520" lvl="1" indent="-274320" fontAlgn="auto">
              <a:lnSpc>
                <a:spcPct val="120000"/>
              </a:lnSpc>
              <a:spcAft>
                <a:spcPts val="0"/>
              </a:spcAft>
              <a:buFont typeface="Wingdings"/>
              <a:buNone/>
              <a:defRPr/>
            </a:pPr>
            <a:endParaRPr lang="en-US" sz="12800" b="1" dirty="0" smtClean="0"/>
          </a:p>
          <a:p>
            <a:pPr marL="731520" lvl="1" indent="-274320" fontAlgn="auto">
              <a:lnSpc>
                <a:spcPct val="120000"/>
              </a:lnSpc>
              <a:spcAft>
                <a:spcPts val="0"/>
              </a:spcAft>
              <a:buFont typeface="Wingdings"/>
              <a:buNone/>
              <a:defRPr/>
            </a:pPr>
            <a:r>
              <a:rPr lang="en-US" sz="12800" b="1" dirty="0" smtClean="0"/>
              <a:t>Source: Lopez-</a:t>
            </a:r>
            <a:r>
              <a:rPr lang="en-US" sz="12800" b="1" dirty="0" err="1" smtClean="0"/>
              <a:t>Calva</a:t>
            </a:r>
            <a:r>
              <a:rPr lang="en-US" sz="12800" b="1" dirty="0" smtClean="0"/>
              <a:t> and </a:t>
            </a:r>
            <a:r>
              <a:rPr lang="en-US" sz="12800" b="1" dirty="0" err="1" smtClean="0"/>
              <a:t>Lustig</a:t>
            </a:r>
            <a:r>
              <a:rPr lang="en-US" sz="12800" b="1" dirty="0" smtClean="0"/>
              <a:t> (2010)</a:t>
            </a:r>
          </a:p>
          <a:p>
            <a:pPr marL="731520" lvl="1" indent="-274320" fontAlgn="auto">
              <a:lnSpc>
                <a:spcPct val="120000"/>
              </a:lnSpc>
              <a:spcAft>
                <a:spcPts val="0"/>
              </a:spcAft>
              <a:buFont typeface="Wingdings"/>
              <a:buChar char=""/>
              <a:defRPr/>
            </a:pPr>
            <a:endParaRPr lang="en-US" sz="9600" b="1" dirty="0" smtClean="0"/>
          </a:p>
          <a:p>
            <a:pPr marL="438912" indent="-320040" fontAlgn="auto">
              <a:lnSpc>
                <a:spcPct val="120000"/>
              </a:lnSpc>
              <a:spcBef>
                <a:spcPts val="0"/>
              </a:spcBef>
              <a:spcAft>
                <a:spcPts val="0"/>
              </a:spcAft>
              <a:buFont typeface="Wingdings 2"/>
              <a:buChar char=""/>
              <a:defRPr/>
            </a:pPr>
            <a:endParaRPr lang="en-US" sz="11200" b="1" dirty="0" smtClean="0"/>
          </a:p>
          <a:p>
            <a:pPr marL="438912" indent="-320040" fontAlgn="auto">
              <a:lnSpc>
                <a:spcPct val="120000"/>
              </a:lnSpc>
              <a:spcBef>
                <a:spcPts val="0"/>
              </a:spcBef>
              <a:spcAft>
                <a:spcPts val="0"/>
              </a:spcAft>
              <a:buFont typeface="Wingdings 2"/>
              <a:buChar char=""/>
              <a:defRPr/>
            </a:pPr>
            <a:endParaRPr lang="en-US" sz="8000" b="1" dirty="0" smtClean="0"/>
          </a:p>
          <a:p>
            <a:pPr marL="438912" indent="-320040" fontAlgn="auto">
              <a:lnSpc>
                <a:spcPct val="120000"/>
              </a:lnSpc>
              <a:spcBef>
                <a:spcPts val="0"/>
              </a:spcBef>
              <a:spcAft>
                <a:spcPts val="0"/>
              </a:spcAft>
              <a:buFont typeface="Wingdings 2"/>
              <a:buNone/>
              <a:defRPr/>
            </a:pPr>
            <a:endParaRPr lang="en-US" sz="5800" b="1" dirty="0" smtClean="0"/>
          </a:p>
          <a:p>
            <a:pPr marL="438912" indent="-320040" fontAlgn="auto">
              <a:lnSpc>
                <a:spcPct val="120000"/>
              </a:lnSpc>
              <a:spcBef>
                <a:spcPts val="0"/>
              </a:spcBef>
              <a:spcAft>
                <a:spcPts val="0"/>
              </a:spcAft>
              <a:buFont typeface="Wingdings 2"/>
              <a:buChar char=""/>
              <a:defRPr/>
            </a:pPr>
            <a:endParaRPr lang="en-US" sz="5800" b="1" dirty="0" smtClean="0"/>
          </a:p>
          <a:p>
            <a:pPr marL="438912" indent="-320040" fontAlgn="auto">
              <a:lnSpc>
                <a:spcPct val="120000"/>
              </a:lnSpc>
              <a:spcBef>
                <a:spcPts val="0"/>
              </a:spcBef>
              <a:spcAft>
                <a:spcPts val="0"/>
              </a:spcAft>
              <a:buFont typeface="Wingdings 2"/>
              <a:buNone/>
              <a:defRPr/>
            </a:pPr>
            <a:endParaRPr lang="en-US" sz="2400" b="1" dirty="0" smtClean="0"/>
          </a:p>
          <a:p>
            <a:pPr marL="438912" indent="-320040" fontAlgn="auto">
              <a:lnSpc>
                <a:spcPct val="120000"/>
              </a:lnSpc>
              <a:spcBef>
                <a:spcPts val="0"/>
              </a:spcBef>
              <a:spcAft>
                <a:spcPts val="0"/>
              </a:spcAft>
              <a:buFont typeface="Wingdings 2"/>
              <a:buNone/>
              <a:defRPr/>
            </a:pPr>
            <a:r>
              <a:rPr lang="en-US" sz="2400" b="1" dirty="0" smtClean="0"/>
              <a:t> </a:t>
            </a:r>
          </a:p>
          <a:p>
            <a:pPr marL="438912" indent="-320040" fontAlgn="auto">
              <a:lnSpc>
                <a:spcPct val="120000"/>
              </a:lnSpc>
              <a:spcBef>
                <a:spcPts val="0"/>
              </a:spcBef>
              <a:spcAft>
                <a:spcPts val="0"/>
              </a:spcAft>
              <a:buFont typeface="Wingdings 2"/>
              <a:buChar char=""/>
              <a:defRPr/>
            </a:pPr>
            <a:endParaRPr lang="en-US" b="1" dirty="0" smtClean="0"/>
          </a:p>
          <a:p>
            <a:pPr marL="438912" indent="-320040" fontAlgn="auto">
              <a:spcBef>
                <a:spcPts val="0"/>
              </a:spcBef>
              <a:spcAft>
                <a:spcPts val="0"/>
              </a:spcAft>
              <a:buFont typeface="Wingdings 2"/>
              <a:buChar char=""/>
              <a:defRPr/>
            </a:pPr>
            <a:endParaRPr lang="en-US" sz="3600" dirty="0" smtClean="0">
              <a:effectLst>
                <a:outerShdw blurRad="38100" dist="38100" dir="2700000" algn="tl">
                  <a:srgbClr val="000000">
                    <a:alpha val="43137"/>
                  </a:srgbClr>
                </a:outerShdw>
              </a:effectLst>
            </a:endParaRPr>
          </a:p>
          <a:p>
            <a:pPr marL="438912" indent="-320040" fontAlgn="auto">
              <a:spcBef>
                <a:spcPts val="0"/>
              </a:spcBef>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normAutofit/>
          </a:bodyPr>
          <a:lstStyle/>
          <a:p>
            <a:pPr>
              <a:defRPr/>
            </a:pPr>
            <a:fld id="{D5D46BCB-08B1-47FB-ABAE-C7D2D9573509}"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srcRect/>
          <a:stretch>
            <a:fillRect/>
          </a:stretch>
        </p:blipFill>
        <p:spPr bwMode="auto">
          <a:xfrm>
            <a:off x="381000" y="457200"/>
            <a:ext cx="7848600" cy="5972175"/>
          </a:xfrm>
          <a:prstGeom prst="rect">
            <a:avLst/>
          </a:prstGeom>
          <a:noFill/>
          <a:ln w="9525">
            <a:noFill/>
            <a:miter lim="800000"/>
            <a:headEnd/>
            <a:tailEnd/>
          </a:ln>
        </p:spPr>
      </p:pic>
      <p:cxnSp>
        <p:nvCxnSpPr>
          <p:cNvPr id="4" name="Straight Arrow Connector 3"/>
          <p:cNvCxnSpPr/>
          <p:nvPr/>
        </p:nvCxnSpPr>
        <p:spPr>
          <a:xfrm rot="5400000">
            <a:off x="5472907" y="1664494"/>
            <a:ext cx="1150937" cy="5048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4103688" y="2168525"/>
            <a:ext cx="1152525" cy="5048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6623844" y="2745582"/>
            <a:ext cx="1152525" cy="5032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5472113" y="2889250"/>
            <a:ext cx="863600" cy="647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pPr>
              <a:defRPr/>
            </a:pPr>
            <a:fld id="{01516794-2E19-4D40-A4BF-FE9FE40A0FB9}" type="slidenum">
              <a:rPr lang="es-MX"/>
              <a:pPr>
                <a:defRPr/>
              </a:pPr>
              <a:t>21</a:t>
            </a:fld>
            <a:endParaRPr lang="es-MX"/>
          </a:p>
        </p:txBody>
      </p:sp>
      <p:cxnSp>
        <p:nvCxnSpPr>
          <p:cNvPr id="13" name="Straight Connector 12"/>
          <p:cNvCxnSpPr/>
          <p:nvPr/>
        </p:nvCxnSpPr>
        <p:spPr>
          <a:xfrm>
            <a:off x="1979613" y="4005263"/>
            <a:ext cx="1655762" cy="12954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4427538" y="5084763"/>
            <a:ext cx="792162" cy="79216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635375" y="5157788"/>
            <a:ext cx="792163" cy="14287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843213" y="4365625"/>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524000"/>
          </a:xfrm>
        </p:spPr>
        <p:txBody>
          <a:bodyPr/>
          <a:lstStyle/>
          <a:p>
            <a:pPr fontAlgn="auto">
              <a:spcAft>
                <a:spcPts val="0"/>
              </a:spcAft>
              <a:defRPr/>
            </a:pPr>
            <a:r>
              <a:rPr lang="en-US" sz="4400" dirty="0" smtClean="0">
                <a:solidFill>
                  <a:schemeClr val="accent1">
                    <a:satMod val="150000"/>
                  </a:schemeClr>
                </a:solidFill>
              </a:rPr>
              <a:t>Four countries are a ...</a:t>
            </a:r>
            <a:endParaRPr lang="en-US" sz="4400" dirty="0">
              <a:solidFill>
                <a:schemeClr val="accent1">
                  <a:satMod val="150000"/>
                </a:schemeClr>
              </a:solidFill>
            </a:endParaRPr>
          </a:p>
        </p:txBody>
      </p:sp>
      <p:sp>
        <p:nvSpPr>
          <p:cNvPr id="3" name="Content Placeholder 2"/>
          <p:cNvSpPr>
            <a:spLocks noGrp="1"/>
          </p:cNvSpPr>
          <p:nvPr>
            <p:ph idx="1"/>
          </p:nvPr>
        </p:nvSpPr>
        <p:spPr>
          <a:xfrm>
            <a:off x="152400" y="1600200"/>
            <a:ext cx="8763000" cy="5257800"/>
          </a:xfrm>
        </p:spPr>
        <p:txBody>
          <a:bodyPr rtlCol="0">
            <a:normAutofit fontScale="25000" lnSpcReduction="20000"/>
          </a:bodyPr>
          <a:lstStyle/>
          <a:p>
            <a:pPr marL="731520" lvl="1" indent="-274320" fontAlgn="auto">
              <a:lnSpc>
                <a:spcPct val="120000"/>
              </a:lnSpc>
              <a:spcAft>
                <a:spcPts val="0"/>
              </a:spcAft>
              <a:buFont typeface="Wingdings"/>
              <a:buChar char=""/>
              <a:defRPr/>
            </a:pPr>
            <a:endParaRPr lang="en-US" sz="9600" b="1" dirty="0" smtClean="0"/>
          </a:p>
          <a:p>
            <a:pPr marL="438912" indent="-320040" fontAlgn="auto">
              <a:lnSpc>
                <a:spcPct val="120000"/>
              </a:lnSpc>
              <a:spcBef>
                <a:spcPts val="0"/>
              </a:spcBef>
              <a:spcAft>
                <a:spcPts val="0"/>
              </a:spcAft>
              <a:buFont typeface="Wingdings 2"/>
              <a:buChar char=""/>
              <a:defRPr/>
            </a:pPr>
            <a:r>
              <a:rPr lang="en-US" sz="16000" b="1" dirty="0" smtClean="0"/>
              <a:t>Representative sample of Latin American diversity:</a:t>
            </a:r>
          </a:p>
          <a:p>
            <a:pPr marL="731012" lvl="1" indent="-320040" fontAlgn="auto">
              <a:lnSpc>
                <a:spcPct val="120000"/>
              </a:lnSpc>
              <a:spcBef>
                <a:spcPts val="0"/>
              </a:spcBef>
              <a:spcAft>
                <a:spcPts val="0"/>
              </a:spcAft>
              <a:buFont typeface="Wingdings 2"/>
              <a:buChar char=""/>
              <a:defRPr/>
            </a:pPr>
            <a:r>
              <a:rPr lang="en-US" sz="16000" b="1" dirty="0" smtClean="0"/>
              <a:t>high/medium/low </a:t>
            </a:r>
            <a:r>
              <a:rPr lang="en-US" sz="16000" b="1" dirty="0" err="1" smtClean="0"/>
              <a:t>ineq</a:t>
            </a:r>
            <a:r>
              <a:rPr lang="en-US" sz="16000" b="1" dirty="0" smtClean="0"/>
              <a:t> </a:t>
            </a:r>
          </a:p>
          <a:p>
            <a:pPr marL="731012" lvl="1" indent="-320040" fontAlgn="auto">
              <a:lnSpc>
                <a:spcPct val="120000"/>
              </a:lnSpc>
              <a:spcBef>
                <a:spcPts val="0"/>
              </a:spcBef>
              <a:spcAft>
                <a:spcPts val="0"/>
              </a:spcAft>
              <a:buFont typeface="Wingdings 2"/>
              <a:buChar char=""/>
              <a:defRPr/>
            </a:pPr>
            <a:r>
              <a:rPr lang="en-US" sz="16000" b="1" dirty="0" smtClean="0"/>
              <a:t>high/low growth </a:t>
            </a:r>
          </a:p>
          <a:p>
            <a:pPr marL="731012" lvl="1" indent="-320040" fontAlgn="auto">
              <a:lnSpc>
                <a:spcPct val="120000"/>
              </a:lnSpc>
              <a:spcBef>
                <a:spcPts val="0"/>
              </a:spcBef>
              <a:spcAft>
                <a:spcPts val="0"/>
              </a:spcAft>
              <a:buFont typeface="Wingdings 2"/>
              <a:buChar char=""/>
              <a:defRPr/>
            </a:pPr>
            <a:r>
              <a:rPr lang="en-US" sz="16000" b="1" dirty="0" smtClean="0"/>
              <a:t>Populist/social democratic/center-center-right governments</a:t>
            </a:r>
          </a:p>
          <a:p>
            <a:pPr marL="438912" indent="-320040" fontAlgn="auto">
              <a:lnSpc>
                <a:spcPct val="120000"/>
              </a:lnSpc>
              <a:spcBef>
                <a:spcPts val="0"/>
              </a:spcBef>
              <a:spcAft>
                <a:spcPts val="0"/>
              </a:spcAft>
              <a:buFont typeface="Wingdings 2"/>
              <a:buChar char=""/>
              <a:defRPr/>
            </a:pPr>
            <a:endParaRPr lang="en-US" sz="16000" b="1" dirty="0" smtClean="0"/>
          </a:p>
          <a:p>
            <a:pPr marL="438912" indent="-320040" fontAlgn="auto">
              <a:lnSpc>
                <a:spcPct val="120000"/>
              </a:lnSpc>
              <a:spcBef>
                <a:spcPts val="0"/>
              </a:spcBef>
              <a:spcAft>
                <a:spcPts val="0"/>
              </a:spcAft>
              <a:buFont typeface="Wingdings 2"/>
              <a:buChar char=""/>
              <a:defRPr/>
            </a:pPr>
            <a:endParaRPr lang="en-US" sz="8000" b="1" dirty="0" smtClean="0"/>
          </a:p>
          <a:p>
            <a:pPr marL="438912" indent="-320040" fontAlgn="auto">
              <a:lnSpc>
                <a:spcPct val="120000"/>
              </a:lnSpc>
              <a:spcBef>
                <a:spcPts val="0"/>
              </a:spcBef>
              <a:spcAft>
                <a:spcPts val="0"/>
              </a:spcAft>
              <a:buFont typeface="Wingdings 2"/>
              <a:buNone/>
              <a:defRPr/>
            </a:pPr>
            <a:endParaRPr lang="en-US" sz="5800" b="1" dirty="0" smtClean="0"/>
          </a:p>
          <a:p>
            <a:pPr marL="438912" indent="-320040" fontAlgn="auto">
              <a:lnSpc>
                <a:spcPct val="120000"/>
              </a:lnSpc>
              <a:spcBef>
                <a:spcPts val="0"/>
              </a:spcBef>
              <a:spcAft>
                <a:spcPts val="0"/>
              </a:spcAft>
              <a:buFont typeface="Wingdings 2"/>
              <a:buChar char=""/>
              <a:defRPr/>
            </a:pPr>
            <a:endParaRPr lang="en-US" sz="5800" b="1" dirty="0" smtClean="0"/>
          </a:p>
          <a:p>
            <a:pPr marL="438912" indent="-320040" fontAlgn="auto">
              <a:lnSpc>
                <a:spcPct val="120000"/>
              </a:lnSpc>
              <a:spcBef>
                <a:spcPts val="0"/>
              </a:spcBef>
              <a:spcAft>
                <a:spcPts val="0"/>
              </a:spcAft>
              <a:buFont typeface="Wingdings 2"/>
              <a:buNone/>
              <a:defRPr/>
            </a:pPr>
            <a:endParaRPr lang="en-US" sz="2400" b="1" dirty="0" smtClean="0"/>
          </a:p>
          <a:p>
            <a:pPr marL="438912" indent="-320040" fontAlgn="auto">
              <a:lnSpc>
                <a:spcPct val="120000"/>
              </a:lnSpc>
              <a:spcBef>
                <a:spcPts val="0"/>
              </a:spcBef>
              <a:spcAft>
                <a:spcPts val="0"/>
              </a:spcAft>
              <a:buFont typeface="Wingdings 2"/>
              <a:buNone/>
              <a:defRPr/>
            </a:pPr>
            <a:r>
              <a:rPr lang="en-US" sz="2400" b="1" dirty="0" smtClean="0"/>
              <a:t> </a:t>
            </a:r>
          </a:p>
          <a:p>
            <a:pPr marL="438912" indent="-320040" fontAlgn="auto">
              <a:lnSpc>
                <a:spcPct val="120000"/>
              </a:lnSpc>
              <a:spcBef>
                <a:spcPts val="0"/>
              </a:spcBef>
              <a:spcAft>
                <a:spcPts val="0"/>
              </a:spcAft>
              <a:buFont typeface="Wingdings 2"/>
              <a:buChar char=""/>
              <a:defRPr/>
            </a:pPr>
            <a:endParaRPr lang="en-US" b="1" dirty="0" smtClean="0"/>
          </a:p>
          <a:p>
            <a:pPr marL="438912" indent="-320040" fontAlgn="auto">
              <a:spcBef>
                <a:spcPts val="0"/>
              </a:spcBef>
              <a:spcAft>
                <a:spcPts val="0"/>
              </a:spcAft>
              <a:buFont typeface="Wingdings 2"/>
              <a:buChar char=""/>
              <a:defRPr/>
            </a:pPr>
            <a:endParaRPr lang="en-US" sz="3600" dirty="0" smtClean="0">
              <a:effectLst>
                <a:outerShdw blurRad="38100" dist="38100" dir="2700000" algn="tl">
                  <a:srgbClr val="000000">
                    <a:alpha val="43137"/>
                  </a:srgbClr>
                </a:outerShdw>
              </a:effectLst>
            </a:endParaRPr>
          </a:p>
          <a:p>
            <a:pPr marL="438912" indent="-320040" fontAlgn="auto">
              <a:spcBef>
                <a:spcPts val="0"/>
              </a:spcBef>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normAutofit/>
          </a:bodyPr>
          <a:lstStyle/>
          <a:p>
            <a:pPr>
              <a:defRPr/>
            </a:pPr>
            <a:fld id="{16A52364-868C-4E62-9A55-BF141DC06234}"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0" y="-147638"/>
            <a:ext cx="9144000" cy="1909763"/>
          </a:xfrm>
          <a:prstGeom prst="rect">
            <a:avLst/>
          </a:prstGeom>
          <a:noFill/>
          <a:ln w="9525">
            <a:noFill/>
            <a:miter lim="800000"/>
            <a:headEnd/>
            <a:tailEnd/>
          </a:ln>
        </p:spPr>
        <p:txBody>
          <a:bodyPr anchor="ctr">
            <a:spAutoFit/>
          </a:bodyPr>
          <a:lstStyle/>
          <a:p>
            <a:pPr indent="457200" algn="ctr"/>
            <a:endParaRPr lang="en-US" sz="2400">
              <a:latin typeface="Corbel" pitchFamily="34" charset="0"/>
            </a:endParaRPr>
          </a:p>
          <a:p>
            <a:pPr indent="457200" algn="ctr" eaLnBrk="0" hangingPunct="0"/>
            <a:r>
              <a:rPr lang="en-US" sz="2800" b="1">
                <a:latin typeface="Corbel" pitchFamily="34" charset="0"/>
                <a:cs typeface="Times New Roman" pitchFamily="18" charset="0"/>
              </a:rPr>
              <a:t>Sample Representative of High and Low Inequality Countries</a:t>
            </a:r>
          </a:p>
          <a:p>
            <a:pPr indent="457200" algn="ctr" eaLnBrk="0" hangingPunct="0"/>
            <a:r>
              <a:rPr lang="en-US" sz="2000" b="1">
                <a:latin typeface="Corbel" pitchFamily="34" charset="0"/>
                <a:cs typeface="Times New Roman" pitchFamily="18" charset="0"/>
              </a:rPr>
              <a:t>(Latin America: Gini Coefficient by Country</a:t>
            </a:r>
            <a:r>
              <a:rPr lang="en-US" sz="2000" b="1">
                <a:latin typeface="Corbel" pitchFamily="34" charset="0"/>
              </a:rPr>
              <a:t>; </a:t>
            </a:r>
            <a:r>
              <a:rPr lang="en-US" sz="2000" b="1">
                <a:latin typeface="Corbel" pitchFamily="34" charset="0"/>
                <a:cs typeface="Times New Roman" pitchFamily="18" charset="0"/>
              </a:rPr>
              <a:t>circa 2007; in percent)</a:t>
            </a:r>
            <a:endParaRPr lang="en-US" sz="2000" b="1">
              <a:latin typeface="Corbel" pitchFamily="34" charset="0"/>
            </a:endParaRPr>
          </a:p>
          <a:p>
            <a:pPr indent="457200" eaLnBrk="0" hangingPunct="0"/>
            <a:endParaRPr lang="en-US" b="1">
              <a:latin typeface="Corbel" pitchFamily="34" charset="0"/>
            </a:endParaRPr>
          </a:p>
        </p:txBody>
      </p:sp>
      <p:pic>
        <p:nvPicPr>
          <p:cNvPr id="43010" name="Picture 1"/>
          <p:cNvPicPr>
            <a:picLocks noChangeAspect="1" noChangeArrowheads="1"/>
          </p:cNvPicPr>
          <p:nvPr/>
        </p:nvPicPr>
        <p:blipFill>
          <a:blip r:embed="rId2"/>
          <a:srcRect/>
          <a:stretch>
            <a:fillRect/>
          </a:stretch>
        </p:blipFill>
        <p:spPr bwMode="auto">
          <a:xfrm>
            <a:off x="304800" y="1752600"/>
            <a:ext cx="8610600" cy="4495800"/>
          </a:xfrm>
          <a:prstGeom prst="rect">
            <a:avLst/>
          </a:prstGeom>
          <a:noFill/>
          <a:ln w="9525">
            <a:noFill/>
            <a:miter lim="800000"/>
            <a:headEnd/>
            <a:tailEnd/>
          </a:ln>
        </p:spPr>
      </p:pic>
      <p:sp>
        <p:nvSpPr>
          <p:cNvPr id="43011" name="Rectangle 3"/>
          <p:cNvSpPr>
            <a:spLocks noChangeArrowheads="1"/>
          </p:cNvSpPr>
          <p:nvPr/>
        </p:nvSpPr>
        <p:spPr bwMode="auto">
          <a:xfrm>
            <a:off x="0" y="394335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5" name="Slide Number Placeholder 4"/>
          <p:cNvSpPr>
            <a:spLocks noGrp="1"/>
          </p:cNvSpPr>
          <p:nvPr>
            <p:ph type="sldNum" sz="quarter" idx="12"/>
          </p:nvPr>
        </p:nvSpPr>
        <p:spPr/>
        <p:txBody>
          <a:bodyPr/>
          <a:lstStyle/>
          <a:p>
            <a:pPr>
              <a:defRPr/>
            </a:pPr>
            <a:fld id="{626DD35F-1949-4BF9-8791-7707CA53657F}" type="slidenum">
              <a:rPr lang="en-US"/>
              <a:pPr>
                <a:defRPr/>
              </a:pPr>
              <a:t>23</a:t>
            </a:fld>
            <a:endParaRPr lang="en-US"/>
          </a:p>
        </p:txBody>
      </p:sp>
      <p:cxnSp>
        <p:nvCxnSpPr>
          <p:cNvPr id="7" name="Straight Arrow Connector 6"/>
          <p:cNvCxnSpPr/>
          <p:nvPr/>
        </p:nvCxnSpPr>
        <p:spPr>
          <a:xfrm rot="5400000">
            <a:off x="1716088" y="3390900"/>
            <a:ext cx="836612"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895601" y="2971800"/>
            <a:ext cx="914400" cy="31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695701" y="2857500"/>
            <a:ext cx="838200" cy="31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6172201" y="2438400"/>
            <a:ext cx="762000" cy="31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Sample Representative of High and Low Growth Countries</a:t>
            </a:r>
            <a:endParaRPr lang="en-US" dirty="0">
              <a:solidFill>
                <a:schemeClr val="accent1">
                  <a:satMod val="150000"/>
                </a:schemeClr>
              </a:solidFill>
            </a:endParaRPr>
          </a:p>
        </p:txBody>
      </p:sp>
      <p:sp>
        <p:nvSpPr>
          <p:cNvPr id="44034" name="Content Placeholder 3"/>
          <p:cNvSpPr>
            <a:spLocks noGrp="1"/>
          </p:cNvSpPr>
          <p:nvPr>
            <p:ph idx="1"/>
          </p:nvPr>
        </p:nvSpPr>
        <p:spPr/>
        <p:txBody>
          <a:bodyPr/>
          <a:lstStyle/>
          <a:p>
            <a:r>
              <a:rPr lang="en-US" b="1" smtClean="0"/>
              <a:t>Argentina and Peru were growing at around 6 percent a year since 2003</a:t>
            </a:r>
          </a:p>
          <a:p>
            <a:endParaRPr lang="en-US" b="1" smtClean="0"/>
          </a:p>
          <a:p>
            <a:endParaRPr lang="en-US" b="1" smtClean="0"/>
          </a:p>
          <a:p>
            <a:r>
              <a:rPr lang="en-US" b="1" smtClean="0"/>
              <a:t>Brazil and Mexico were growing at less than 3 percent a year (Brazil’s growth rate picked up only from 2008 onwards) </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7" name="Picture 3"/>
          <p:cNvPicPr>
            <a:picLocks noChangeAspect="1" noChangeArrowheads="1"/>
          </p:cNvPicPr>
          <p:nvPr/>
        </p:nvPicPr>
        <p:blipFill>
          <a:blip r:embed="rId3"/>
          <a:srcRect/>
          <a:stretch>
            <a:fillRect/>
          </a:stretch>
        </p:blipFill>
        <p:spPr bwMode="auto">
          <a:xfrm>
            <a:off x="0" y="1412875"/>
            <a:ext cx="9012238" cy="5445125"/>
          </a:xfrm>
          <a:prstGeom prst="rect">
            <a:avLst/>
          </a:prstGeom>
          <a:solidFill>
            <a:schemeClr val="tx1"/>
          </a:solidFill>
          <a:ln w="9525">
            <a:noFill/>
            <a:miter lim="800000"/>
            <a:headEnd/>
            <a:tailEnd/>
          </a:ln>
        </p:spPr>
      </p:pic>
      <p:sp>
        <p:nvSpPr>
          <p:cNvPr id="45058" name="Rectangle 2"/>
          <p:cNvSpPr>
            <a:spLocks noChangeArrowheads="1"/>
          </p:cNvSpPr>
          <p:nvPr/>
        </p:nvSpPr>
        <p:spPr bwMode="auto">
          <a:xfrm>
            <a:off x="179388" y="44450"/>
            <a:ext cx="8785225" cy="1368425"/>
          </a:xfrm>
          <a:prstGeom prst="rect">
            <a:avLst/>
          </a:prstGeom>
          <a:noFill/>
          <a:ln w="9525">
            <a:noFill/>
            <a:miter lim="800000"/>
            <a:headEnd/>
            <a:tailEnd/>
          </a:ln>
        </p:spPr>
        <p:txBody>
          <a:bodyPr anchor="ctr"/>
          <a:lstStyle/>
          <a:p>
            <a:r>
              <a:rPr lang="en-US" sz="2400" b="1">
                <a:solidFill>
                  <a:srgbClr val="FFC000"/>
                </a:solidFill>
                <a:latin typeface="Corbel" pitchFamily="34" charset="0"/>
              </a:rPr>
              <a:t>Income of the Brazilian poor has been growing as fast as per capita GDP in China while income of the richest ten percent has been growing like Germany’s per capita GDP</a:t>
            </a:r>
            <a:r>
              <a:rPr lang="en-US" sz="3600" b="1">
                <a:solidFill>
                  <a:srgbClr val="FFC000"/>
                </a:solidFill>
                <a:latin typeface="Corbel" pitchFamily="34" charset="0"/>
              </a:rPr>
              <a:t> </a:t>
            </a:r>
          </a:p>
        </p:txBody>
      </p:sp>
      <p:sp>
        <p:nvSpPr>
          <p:cNvPr id="45060" name="Text Box 4"/>
          <p:cNvSpPr txBox="1">
            <a:spLocks noChangeArrowheads="1"/>
          </p:cNvSpPr>
          <p:nvPr/>
        </p:nvSpPr>
        <p:spPr bwMode="auto">
          <a:xfrm>
            <a:off x="1042988" y="6442075"/>
            <a:ext cx="4465637" cy="366713"/>
          </a:xfrm>
          <a:prstGeom prst="rect">
            <a:avLst/>
          </a:prstGeom>
          <a:noFill/>
          <a:ln w="9525">
            <a:noFill/>
            <a:miter lim="800000"/>
            <a:headEnd/>
            <a:tailEnd/>
          </a:ln>
          <a:effectLst/>
        </p:spPr>
        <p:txBody>
          <a:bodyPr>
            <a:spAutoFit/>
          </a:bodyPr>
          <a:lstStyle/>
          <a:p>
            <a:pPr>
              <a:spcBef>
                <a:spcPct val="50000"/>
              </a:spcBef>
            </a:pPr>
            <a:r>
              <a:rPr lang="en-US"/>
              <a:t>This is a very interesting graph</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Mexico: Growth Incidence Curve 2000-2008</a:t>
            </a:r>
            <a:endParaRPr lang="en-US" dirty="0">
              <a:solidFill>
                <a:schemeClr val="accent1">
                  <a:satMod val="150000"/>
                </a:schemeClr>
              </a:solidFill>
            </a:endParaRPr>
          </a:p>
        </p:txBody>
      </p:sp>
      <p:sp>
        <p:nvSpPr>
          <p:cNvPr id="4" name="Slide Number Placeholder 3"/>
          <p:cNvSpPr>
            <a:spLocks noGrp="1"/>
          </p:cNvSpPr>
          <p:nvPr>
            <p:ph type="sldNum" sz="quarter" idx="12"/>
          </p:nvPr>
        </p:nvSpPr>
        <p:spPr/>
        <p:txBody>
          <a:bodyPr>
            <a:normAutofit/>
          </a:bodyPr>
          <a:lstStyle/>
          <a:p>
            <a:pPr>
              <a:defRPr/>
            </a:pPr>
            <a:fld id="{585F4321-58CB-4FE5-8024-14725B2A2BAB}" type="slidenum">
              <a:rPr lang="en-US"/>
              <a:pPr>
                <a:defRPr/>
              </a:pPr>
              <a:t>26</a:t>
            </a:fld>
            <a:endParaRPr lang="en-US"/>
          </a:p>
        </p:txBody>
      </p:sp>
      <p:graphicFrame>
        <p:nvGraphicFramePr>
          <p:cNvPr id="6" name="24 Gráfico"/>
          <p:cNvGraphicFramePr>
            <a:graphicFrameLocks noGrp="1"/>
          </p:cNvGraphicFramePr>
          <p:nvPr>
            <p:ph idx="1"/>
          </p:nvPr>
        </p:nvGraphicFramePr>
        <p:xfrm>
          <a:off x="179512" y="1556793"/>
          <a:ext cx="8507288" cy="48440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92352"/>
          </a:xfrm>
        </p:spPr>
        <p:txBody>
          <a:bodyPr/>
          <a:lstStyle/>
          <a:p>
            <a:pPr fontAlgn="auto">
              <a:spcAft>
                <a:spcPts val="0"/>
              </a:spcAft>
              <a:defRPr/>
            </a:pPr>
            <a:r>
              <a:rPr lang="en-US" sz="3600" dirty="0" smtClean="0">
                <a:solidFill>
                  <a:schemeClr val="accent1">
                    <a:satMod val="150000"/>
                  </a:schemeClr>
                </a:solidFill>
              </a:rPr>
              <a:t>Proximate and fundamental determinants of changes in inequality</a:t>
            </a:r>
            <a:endParaRPr lang="en-US" sz="3600" dirty="0">
              <a:solidFill>
                <a:schemeClr val="accent1">
                  <a:satMod val="150000"/>
                </a:schemeClr>
              </a:solidFill>
            </a:endParaRPr>
          </a:p>
        </p:txBody>
      </p:sp>
      <p:sp>
        <p:nvSpPr>
          <p:cNvPr id="3" name="Content Placeholder 2"/>
          <p:cNvSpPr>
            <a:spLocks noGrp="1"/>
          </p:cNvSpPr>
          <p:nvPr>
            <p:ph idx="1"/>
          </p:nvPr>
        </p:nvSpPr>
        <p:spPr>
          <a:xfrm>
            <a:off x="152400" y="1752600"/>
            <a:ext cx="8763000" cy="5105400"/>
          </a:xfrm>
        </p:spPr>
        <p:txBody>
          <a:bodyPr>
            <a:normAutofit/>
          </a:bodyPr>
          <a:lstStyle/>
          <a:p>
            <a:r>
              <a:rPr lang="en-US" sz="2400" b="1" smtClean="0"/>
              <a:t>There are many different factors that affect the distribution of income over time: “… the evolution of the distribution of income is the result of many different effects—some of them quite large—which may offset one another in whole or in part.” (Bourguignon et al., 2005)</a:t>
            </a:r>
          </a:p>
          <a:p>
            <a:r>
              <a:rPr lang="en-US" sz="2400" b="1" smtClean="0"/>
              <a:t>Useful framework: to consider the ‘proximate’ factors that affect the distribution of income at the individual and household level:</a:t>
            </a:r>
          </a:p>
          <a:p>
            <a:pPr marL="914400" lvl="1" indent="-457200">
              <a:buFont typeface="Corbel" pitchFamily="34" charset="0"/>
              <a:buAutoNum type="arabicPeriod"/>
            </a:pPr>
            <a:r>
              <a:rPr lang="en-US" sz="2000" b="1" smtClean="0"/>
              <a:t>Distribution of assets and personal characteristics</a:t>
            </a:r>
          </a:p>
          <a:p>
            <a:pPr marL="914400" lvl="1" indent="-457200">
              <a:buFont typeface="Corbel" pitchFamily="34" charset="0"/>
              <a:buAutoNum type="arabicPeriod"/>
            </a:pPr>
            <a:r>
              <a:rPr lang="en-US" sz="2000" b="1" smtClean="0"/>
              <a:t>Return to assets and characteristics</a:t>
            </a:r>
          </a:p>
          <a:p>
            <a:pPr marL="914400" lvl="1" indent="-457200">
              <a:buFont typeface="Corbel" pitchFamily="34" charset="0"/>
              <a:buAutoNum type="arabicPeriod"/>
            </a:pPr>
            <a:r>
              <a:rPr lang="en-US" sz="2000" b="1" smtClean="0"/>
              <a:t>Utilization of assets and characteristics </a:t>
            </a:r>
          </a:p>
          <a:p>
            <a:pPr marL="914400" lvl="1" indent="-457200">
              <a:buFont typeface="Corbel" pitchFamily="34" charset="0"/>
              <a:buAutoNum type="arabicPeriod"/>
            </a:pPr>
            <a:r>
              <a:rPr lang="en-US" sz="2000" b="1" smtClean="0"/>
              <a:t>Transfers (private and public)</a:t>
            </a:r>
          </a:p>
          <a:p>
            <a:pPr marL="914400" lvl="1" indent="-457200">
              <a:buFont typeface="Corbel" pitchFamily="34" charset="0"/>
              <a:buAutoNum type="arabicPeriod"/>
            </a:pPr>
            <a:r>
              <a:rPr lang="en-US" sz="2000" b="1" smtClean="0"/>
              <a:t>Socio-demographic factors</a:t>
            </a:r>
          </a:p>
          <a:p>
            <a:endParaRPr lang="en-US" b="1" smtClean="0"/>
          </a:p>
          <a:p>
            <a:endParaRPr lang="en-US" sz="3600" smtClean="0">
              <a:effectLst>
                <a:outerShdw blurRad="38100" dist="38100" dir="2700000" algn="tl">
                  <a:srgbClr val="C0C0C0"/>
                </a:outerShdw>
              </a:effectLst>
            </a:endParaRPr>
          </a:p>
          <a:p>
            <a:pPr>
              <a:buFont typeface="Wingdings 2" pitchFamily="18" charset="2"/>
              <a:buNone/>
            </a:pPr>
            <a:endParaRPr lang="en-US" smtClean="0"/>
          </a:p>
        </p:txBody>
      </p:sp>
      <p:sp>
        <p:nvSpPr>
          <p:cNvPr id="4" name="Slide Number Placeholder 3"/>
          <p:cNvSpPr>
            <a:spLocks noGrp="1"/>
          </p:cNvSpPr>
          <p:nvPr>
            <p:ph type="sldNum" sz="quarter" idx="12"/>
          </p:nvPr>
        </p:nvSpPr>
        <p:spPr/>
        <p:txBody>
          <a:bodyPr/>
          <a:lstStyle/>
          <a:p>
            <a:pPr>
              <a:defRPr/>
            </a:pPr>
            <a:fld id="{73CCDAEC-56EE-41A7-B145-D646F3CE780C}"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Four countries share two relevant socio-demographic changes</a:t>
            </a:r>
            <a:endParaRPr lang="en-US" dirty="0">
              <a:solidFill>
                <a:schemeClr val="accent1">
                  <a:satMod val="150000"/>
                </a:schemeClr>
              </a:solidFill>
            </a:endParaRPr>
          </a:p>
        </p:txBody>
      </p:sp>
      <p:sp>
        <p:nvSpPr>
          <p:cNvPr id="3" name="Content Placeholder 2"/>
          <p:cNvSpPr>
            <a:spLocks noGrp="1"/>
          </p:cNvSpPr>
          <p:nvPr>
            <p:ph idx="1"/>
          </p:nvPr>
        </p:nvSpPr>
        <p:spPr>
          <a:xfrm>
            <a:off x="457200" y="1600200"/>
            <a:ext cx="8229600" cy="5257800"/>
          </a:xfrm>
        </p:spPr>
        <p:txBody>
          <a:bodyPr rtlCol="0">
            <a:normAutofit fontScale="70000" lnSpcReduction="20000"/>
          </a:bodyPr>
          <a:lstStyle/>
          <a:p>
            <a:pPr marL="438912" indent="-320040" fontAlgn="auto">
              <a:spcBef>
                <a:spcPts val="0"/>
              </a:spcBef>
              <a:spcAft>
                <a:spcPts val="0"/>
              </a:spcAft>
              <a:buFont typeface="Wingdings 2"/>
              <a:buChar char=""/>
              <a:defRPr/>
            </a:pPr>
            <a:r>
              <a:rPr lang="en-US" b="1" dirty="0" smtClean="0"/>
              <a:t>Proportion of working adults as a share of the total number of adults (and total household members) rose; partly linked to the sharp increase in female labor force participation:1990-2006 by 18.1 p.pts in Mexico, 14.2 in Argentina, 12.0 in Brazil and 5.8 in Peru.</a:t>
            </a:r>
          </a:p>
          <a:p>
            <a:pPr marL="731520" lvl="1" indent="-274320" fontAlgn="auto">
              <a:spcAft>
                <a:spcPts val="0"/>
              </a:spcAft>
              <a:buFont typeface="Symbol" pitchFamily="18" charset="2"/>
              <a:buChar char="Þ"/>
              <a:defRPr/>
            </a:pPr>
            <a:r>
              <a:rPr lang="en-US" sz="3600" b="1" dirty="0" smtClean="0">
                <a:solidFill>
                  <a:srgbClr val="0070C0"/>
                </a:solidFill>
              </a:rPr>
              <a:t>Dependency ratios improved proportionately more for low incomes.</a:t>
            </a:r>
          </a:p>
          <a:p>
            <a:pPr marL="731520" lvl="1" indent="-274320" fontAlgn="auto">
              <a:spcAft>
                <a:spcPts val="0"/>
              </a:spcAft>
              <a:buFont typeface="Symbol" pitchFamily="18" charset="2"/>
              <a:buChar char="Þ"/>
              <a:defRPr/>
            </a:pPr>
            <a:r>
              <a:rPr lang="en-US" sz="3600" b="1" dirty="0" smtClean="0">
                <a:solidFill>
                  <a:srgbClr val="0070C0"/>
                </a:solidFill>
              </a:rPr>
              <a:t>Working adults (except for Peru) became more equally distributed (female adults participated proportionately more for low incomes)</a:t>
            </a:r>
          </a:p>
          <a:p>
            <a:pPr marL="731520" lvl="1" indent="-274320" fontAlgn="auto">
              <a:spcAft>
                <a:spcPts val="0"/>
              </a:spcAft>
              <a:buFont typeface="Wingdings" pitchFamily="2" charset="2"/>
              <a:buNone/>
              <a:defRPr/>
            </a:pPr>
            <a:r>
              <a:rPr lang="en-US" sz="3600" b="1" dirty="0" smtClean="0">
                <a:solidFill>
                  <a:srgbClr val="0070C0"/>
                </a:solidFill>
              </a:rPr>
              <a:t> </a:t>
            </a:r>
          </a:p>
          <a:p>
            <a:pPr marL="438912" indent="-320040" fontAlgn="auto">
              <a:spcBef>
                <a:spcPts val="0"/>
              </a:spcBef>
              <a:spcAft>
                <a:spcPts val="0"/>
              </a:spcAft>
              <a:buFont typeface="Wingdings 2"/>
              <a:buChar char=""/>
              <a:defRPr/>
            </a:pPr>
            <a:r>
              <a:rPr lang="en-US" b="1" dirty="0" smtClean="0"/>
              <a:t>Average years of schooling rose faster for the bottom quintile than for the top quintile. </a:t>
            </a:r>
          </a:p>
          <a:p>
            <a:pPr marL="731520" lvl="1" indent="-274320" fontAlgn="auto">
              <a:spcAft>
                <a:spcPts val="0"/>
              </a:spcAft>
              <a:buFont typeface="Wingdings" pitchFamily="2" charset="2"/>
              <a:buNone/>
              <a:defRPr/>
            </a:pPr>
            <a:r>
              <a:rPr lang="en-US" sz="3900" b="1" dirty="0" smtClean="0">
                <a:solidFill>
                  <a:srgbClr val="0070C0"/>
                </a:solidFill>
              </a:rPr>
              <a:t>=&gt; Distribution of education (human capital) became more equal in all four countries</a:t>
            </a:r>
          </a:p>
          <a:p>
            <a:pPr marL="438912" indent="-320040" fontAlgn="auto">
              <a:spcBef>
                <a:spcPts val="0"/>
              </a:spcBef>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2FD4CD8F-8816-485C-BA8A-DC540A211FA6}" type="slidenum">
              <a:rPr lang="en-US"/>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E2F2CE-B157-4440-B089-67DC1B453DF3}" type="slidenum">
              <a:rPr lang="en-US"/>
              <a:pPr>
                <a:defRPr/>
              </a:pPr>
              <a:t>29</a:t>
            </a:fld>
            <a:endParaRPr lang="en-US"/>
          </a:p>
        </p:txBody>
      </p:sp>
      <p:pic>
        <p:nvPicPr>
          <p:cNvPr id="51202" name="Picture 2"/>
          <p:cNvPicPr>
            <a:picLocks noChangeAspect="1" noChangeArrowheads="1"/>
          </p:cNvPicPr>
          <p:nvPr/>
        </p:nvPicPr>
        <p:blipFill>
          <a:blip r:embed="rId2"/>
          <a:srcRect/>
          <a:stretch>
            <a:fillRect/>
          </a:stretch>
        </p:blipFill>
        <p:spPr bwMode="auto">
          <a:xfrm>
            <a:off x="0" y="0"/>
            <a:ext cx="9005888" cy="6629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1D09EF8-3820-401A-B868-996CDC0708A9}" type="slidenum">
              <a:rPr lang="es-MX" smtClean="0"/>
              <a:pPr>
                <a:defRPr/>
              </a:pPr>
              <a:t>3</a:t>
            </a:fld>
            <a:endParaRPr lang="es-MX"/>
          </a:p>
        </p:txBody>
      </p:sp>
      <p:pic>
        <p:nvPicPr>
          <p:cNvPr id="5" name="Picture 4"/>
          <p:cNvPicPr>
            <a:picLocks noChangeAspect="1"/>
          </p:cNvPicPr>
          <p:nvPr/>
        </p:nvPicPr>
        <p:blipFill>
          <a:blip r:embed="rId2"/>
          <a:stretch>
            <a:fillRect/>
          </a:stretch>
        </p:blipFill>
        <p:spPr>
          <a:xfrm>
            <a:off x="457200" y="0"/>
            <a:ext cx="5638800" cy="66421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16"/>
          <p:cNvSpPr>
            <a:spLocks noChangeArrowheads="1"/>
          </p:cNvSpPr>
          <p:nvPr/>
        </p:nvSpPr>
        <p:spPr bwMode="auto">
          <a:xfrm>
            <a:off x="0" y="66675"/>
            <a:ext cx="8637588" cy="800100"/>
          </a:xfrm>
          <a:prstGeom prst="rect">
            <a:avLst/>
          </a:prstGeom>
          <a:noFill/>
          <a:ln w="9525">
            <a:noFill/>
            <a:miter lim="800000"/>
            <a:headEnd/>
            <a:tailEnd/>
          </a:ln>
        </p:spPr>
        <p:txBody>
          <a:bodyPr anchor="ctr">
            <a:spAutoFit/>
          </a:bodyPr>
          <a:lstStyle/>
          <a:p>
            <a:pPr indent="447675"/>
            <a:r>
              <a:rPr lang="en-US" sz="2800">
                <a:latin typeface="Corbel" pitchFamily="34" charset="0"/>
                <a:cs typeface="Times New Roman" pitchFamily="18" charset="0"/>
              </a:rPr>
              <a:t>Household per capita income and its determinants</a:t>
            </a:r>
            <a:endParaRPr lang="en-US" sz="2800">
              <a:latin typeface="Corbel" pitchFamily="34" charset="0"/>
            </a:endParaRPr>
          </a:p>
          <a:p>
            <a:pPr indent="447675" eaLnBrk="0" hangingPunct="0"/>
            <a:endParaRPr lang="en-US">
              <a:latin typeface="Corbel" pitchFamily="34" charset="0"/>
            </a:endParaRPr>
          </a:p>
        </p:txBody>
      </p:sp>
      <p:grpSp>
        <p:nvGrpSpPr>
          <p:cNvPr id="52226" name="Group 1"/>
          <p:cNvGrpSpPr>
            <a:grpSpLocks noChangeAspect="1"/>
          </p:cNvGrpSpPr>
          <p:nvPr/>
        </p:nvGrpSpPr>
        <p:grpSpPr bwMode="auto">
          <a:xfrm>
            <a:off x="0" y="609600"/>
            <a:ext cx="9144000" cy="6248400"/>
            <a:chOff x="4284" y="1485"/>
            <a:chExt cx="7028" cy="5231"/>
          </a:xfrm>
        </p:grpSpPr>
        <p:sp>
          <p:nvSpPr>
            <p:cNvPr id="52234" name="AutoShape 15"/>
            <p:cNvSpPr>
              <a:spLocks noChangeAspect="1" noChangeArrowheads="1" noTextEdit="1"/>
            </p:cNvSpPr>
            <p:nvPr/>
          </p:nvSpPr>
          <p:spPr bwMode="auto">
            <a:xfrm>
              <a:off x="4284" y="1485"/>
              <a:ext cx="7028" cy="5231"/>
            </a:xfrm>
            <a:prstGeom prst="rect">
              <a:avLst/>
            </a:prstGeom>
            <a:noFill/>
            <a:ln w="25400">
              <a:solidFill>
                <a:srgbClr val="000000"/>
              </a:solidFill>
              <a:miter lim="800000"/>
              <a:headEnd/>
              <a:tailEnd/>
            </a:ln>
          </p:spPr>
          <p:txBody>
            <a:bodyPr/>
            <a:lstStyle/>
            <a:p>
              <a:endParaRPr lang="en-US"/>
            </a:p>
          </p:txBody>
        </p:sp>
        <p:sp>
          <p:nvSpPr>
            <p:cNvPr id="49166" name="AutoShape 14"/>
            <p:cNvSpPr>
              <a:spLocks noChangeArrowheads="1"/>
            </p:cNvSpPr>
            <p:nvPr/>
          </p:nvSpPr>
          <p:spPr bwMode="auto">
            <a:xfrm>
              <a:off x="6158" y="1664"/>
              <a:ext cx="1725" cy="784"/>
            </a:xfrm>
            <a:prstGeom prst="flowChartAlternateProcess">
              <a:avLst/>
            </a:prstGeom>
            <a:solidFill>
              <a:srgbClr val="FFFFFF"/>
            </a:solidFill>
            <a:ln w="9525">
              <a:solidFill>
                <a:srgbClr val="000000"/>
              </a:solidFill>
              <a:miter lim="800000"/>
              <a:headEnd/>
              <a:tailEnd/>
            </a:ln>
            <a:effectLst>
              <a:outerShdw dist="107763" dir="18900000" algn="ctr" rotWithShape="0">
                <a:srgbClr val="548DD4">
                  <a:alpha val="50000"/>
                </a:srgbClr>
              </a:outerShdw>
            </a:effectLst>
          </p:spPr>
          <p:txBody>
            <a:bodyPr/>
            <a:lstStyle/>
            <a:p>
              <a:pPr algn="ctr" fontAlgn="auto">
                <a:spcBef>
                  <a:spcPts val="0"/>
                </a:spcBef>
                <a:spcAft>
                  <a:spcPts val="0"/>
                </a:spcAft>
                <a:defRPr/>
              </a:pPr>
              <a:r>
                <a:rPr lang="en-US" b="1" dirty="0">
                  <a:latin typeface="Arial" pitchFamily="34" charset="0"/>
                  <a:ea typeface="Times New Roman" pitchFamily="18" charset="0"/>
                  <a:cs typeface="Arial" pitchFamily="34" charset="0"/>
                </a:rPr>
                <a:t>Per capita household income </a:t>
              </a:r>
              <a:r>
                <a:rPr lang="en-US" b="1" i="1" dirty="0">
                  <a:latin typeface="Arial" pitchFamily="34" charset="0"/>
                  <a:ea typeface="Times New Roman" pitchFamily="18" charset="0"/>
                  <a:cs typeface="Arial" pitchFamily="34" charset="0"/>
                </a:rPr>
                <a:t> </a:t>
              </a:r>
              <a:endParaRPr lang="en-US" dirty="0">
                <a:latin typeface="Arial" pitchFamily="34" charset="0"/>
                <a:cs typeface="Arial" pitchFamily="34" charset="0"/>
              </a:endParaRPr>
            </a:p>
          </p:txBody>
        </p:sp>
        <p:sp>
          <p:nvSpPr>
            <p:cNvPr id="49165" name="AutoShape 13"/>
            <p:cNvSpPr>
              <a:spLocks noChangeArrowheads="1"/>
            </p:cNvSpPr>
            <p:nvPr/>
          </p:nvSpPr>
          <p:spPr bwMode="auto">
            <a:xfrm>
              <a:off x="4962" y="3028"/>
              <a:ext cx="1702" cy="906"/>
            </a:xfrm>
            <a:prstGeom prst="flowChartAlternateProcess">
              <a:avLst/>
            </a:prstGeom>
            <a:solidFill>
              <a:srgbClr val="FFFFFF">
                <a:alpha val="64999"/>
              </a:srgbClr>
            </a:solidFill>
            <a:ln w="25400">
              <a:solidFill>
                <a:srgbClr val="17365D"/>
              </a:solidFill>
              <a:miter lim="800000"/>
              <a:headEnd/>
              <a:tailEnd/>
            </a:ln>
            <a:effectLst>
              <a:outerShdw dist="107763" dir="18900000" algn="ctr" rotWithShape="0">
                <a:srgbClr val="548DD4">
                  <a:alpha val="50000"/>
                </a:srgbClr>
              </a:outerShdw>
            </a:effectLst>
          </p:spPr>
          <p:txBody>
            <a:bodyPr/>
            <a:lstStyle/>
            <a:p>
              <a:pPr algn="ctr" fontAlgn="auto">
                <a:spcBef>
                  <a:spcPts val="0"/>
                </a:spcBef>
                <a:spcAft>
                  <a:spcPts val="0"/>
                </a:spcAft>
                <a:defRPr/>
              </a:pPr>
              <a:r>
                <a:rPr lang="en-US" sz="1400" b="1" dirty="0">
                  <a:solidFill>
                    <a:srgbClr val="17365D"/>
                  </a:solidFill>
                  <a:latin typeface="Arial" pitchFamily="34" charset="0"/>
                  <a:ea typeface="Times New Roman" pitchFamily="18" charset="0"/>
                  <a:cs typeface="Arial" pitchFamily="34" charset="0"/>
                </a:rPr>
                <a:t>Proportion of adults in the household</a:t>
              </a:r>
              <a:endParaRPr lang="en-US" sz="1400" b="1" dirty="0">
                <a:solidFill>
                  <a:srgbClr val="00B050"/>
                </a:solidFill>
                <a:latin typeface="Arial" pitchFamily="34" charset="0"/>
                <a:ea typeface="Times New Roman" pitchFamily="18" charset="0"/>
                <a:cs typeface="Arial" pitchFamily="34" charset="0"/>
              </a:endParaRPr>
            </a:p>
            <a:p>
              <a:pPr fontAlgn="auto">
                <a:spcBef>
                  <a:spcPts val="0"/>
                </a:spcBef>
                <a:spcAft>
                  <a:spcPts val="0"/>
                </a:spcAft>
                <a:buFont typeface="Arial" pitchFamily="34" charset="0"/>
                <a:buChar char="•"/>
                <a:defRPr/>
              </a:pPr>
              <a:r>
                <a:rPr lang="en-US" sz="1400" b="1" dirty="0">
                  <a:solidFill>
                    <a:srgbClr val="00B050"/>
                  </a:solidFill>
                  <a:latin typeface="Arial" pitchFamily="34" charset="0"/>
                  <a:cs typeface="Arial" pitchFamily="34" charset="0"/>
                </a:rPr>
                <a:t>FERTILITY</a:t>
              </a:r>
            </a:p>
            <a:p>
              <a:pPr fontAlgn="auto">
                <a:spcBef>
                  <a:spcPts val="0"/>
                </a:spcBef>
                <a:spcAft>
                  <a:spcPts val="0"/>
                </a:spcAft>
                <a:buFont typeface="Arial" pitchFamily="34" charset="0"/>
                <a:buChar char="•"/>
                <a:defRPr/>
              </a:pPr>
              <a:endParaRPr lang="en-US" sz="1400" b="1" dirty="0">
                <a:solidFill>
                  <a:srgbClr val="00B050"/>
                </a:solidFill>
                <a:latin typeface="Arial" pitchFamily="34" charset="0"/>
                <a:cs typeface="Arial" pitchFamily="34" charset="0"/>
              </a:endParaRPr>
            </a:p>
          </p:txBody>
        </p:sp>
        <p:sp>
          <p:nvSpPr>
            <p:cNvPr id="49164" name="AutoShape 12"/>
            <p:cNvSpPr>
              <a:spLocks noChangeArrowheads="1"/>
            </p:cNvSpPr>
            <p:nvPr/>
          </p:nvSpPr>
          <p:spPr bwMode="auto">
            <a:xfrm>
              <a:off x="6858" y="3028"/>
              <a:ext cx="1702" cy="906"/>
            </a:xfrm>
            <a:prstGeom prst="flowChartAlternateProcess">
              <a:avLst/>
            </a:prstGeom>
            <a:solidFill>
              <a:srgbClr val="FFFFFF"/>
            </a:solidFill>
            <a:ln w="9525">
              <a:solidFill>
                <a:srgbClr val="000000"/>
              </a:solidFill>
              <a:miter lim="800000"/>
              <a:headEnd/>
              <a:tailEnd/>
            </a:ln>
            <a:effectLst>
              <a:outerShdw dist="107763" dir="18900000" algn="ctr" rotWithShape="0">
                <a:srgbClr val="548DD4">
                  <a:alpha val="50000"/>
                </a:srgbClr>
              </a:outerShdw>
            </a:effectLst>
          </p:spPr>
          <p:txBody>
            <a:bodyPr/>
            <a:lstStyle/>
            <a:p>
              <a:pPr algn="ctr" fontAlgn="auto">
                <a:spcBef>
                  <a:spcPts val="0"/>
                </a:spcBef>
                <a:spcAft>
                  <a:spcPts val="0"/>
                </a:spcAft>
                <a:defRPr/>
              </a:pPr>
              <a:r>
                <a:rPr lang="en-US" sz="2000" b="1" dirty="0">
                  <a:latin typeface="Arial" pitchFamily="34" charset="0"/>
                  <a:ea typeface="Times New Roman" pitchFamily="18" charset="0"/>
                  <a:cs typeface="Arial" pitchFamily="34" charset="0"/>
                </a:rPr>
                <a:t>Household income per adult</a:t>
              </a:r>
              <a:endParaRPr lang="en-US" sz="2000" dirty="0">
                <a:latin typeface="Arial" pitchFamily="34" charset="0"/>
                <a:cs typeface="Arial" pitchFamily="34" charset="0"/>
              </a:endParaRPr>
            </a:p>
          </p:txBody>
        </p:sp>
        <p:sp>
          <p:nvSpPr>
            <p:cNvPr id="49163" name="AutoShape 11"/>
            <p:cNvSpPr>
              <a:spLocks noChangeArrowheads="1"/>
            </p:cNvSpPr>
            <p:nvPr/>
          </p:nvSpPr>
          <p:spPr bwMode="auto">
            <a:xfrm>
              <a:off x="5865" y="4348"/>
              <a:ext cx="1912" cy="1151"/>
            </a:xfrm>
            <a:prstGeom prst="flowChartAlternateProcess">
              <a:avLst/>
            </a:prstGeom>
            <a:solidFill>
              <a:srgbClr val="FFFFFF">
                <a:alpha val="64999"/>
              </a:srgbClr>
            </a:solidFill>
            <a:ln w="25400">
              <a:solidFill>
                <a:srgbClr val="17365D"/>
              </a:solidFill>
              <a:miter lim="800000"/>
              <a:headEnd/>
              <a:tailEnd/>
            </a:ln>
            <a:effectLst>
              <a:outerShdw dist="107763" dir="18900000" algn="ctr" rotWithShape="0">
                <a:srgbClr val="548DD4">
                  <a:alpha val="50000"/>
                </a:srgbClr>
              </a:outerShdw>
            </a:effectLst>
          </p:spPr>
          <p:txBody>
            <a:bodyPr/>
            <a:lstStyle/>
            <a:p>
              <a:pPr algn="ctr" fontAlgn="auto">
                <a:spcBef>
                  <a:spcPts val="0"/>
                </a:spcBef>
                <a:spcAft>
                  <a:spcPts val="0"/>
                </a:spcAft>
                <a:defRPr/>
              </a:pPr>
              <a:r>
                <a:rPr lang="en-US" sz="1400" b="1" dirty="0">
                  <a:solidFill>
                    <a:srgbClr val="17365D"/>
                  </a:solidFill>
                  <a:latin typeface="Arial" pitchFamily="34" charset="0"/>
                  <a:ea typeface="Times New Roman" pitchFamily="18" charset="0"/>
                  <a:cs typeface="Arial" pitchFamily="34" charset="0"/>
                </a:rPr>
                <a:t>Household non-labor income</a:t>
              </a:r>
              <a:r>
                <a:rPr lang="en-US" sz="1400" b="1" i="1" dirty="0">
                  <a:solidFill>
                    <a:srgbClr val="17365D"/>
                  </a:solidFill>
                  <a:latin typeface="Arial" pitchFamily="34" charset="0"/>
                  <a:ea typeface="Times New Roman" pitchFamily="18" charset="0"/>
                  <a:cs typeface="Arial" pitchFamily="34" charset="0"/>
                </a:rPr>
                <a:t> </a:t>
              </a:r>
              <a:r>
                <a:rPr lang="en-US" sz="1400" b="1" dirty="0">
                  <a:solidFill>
                    <a:srgbClr val="17365D"/>
                  </a:solidFill>
                  <a:latin typeface="Arial" pitchFamily="34" charset="0"/>
                  <a:ea typeface="Times New Roman" pitchFamily="18" charset="0"/>
                  <a:cs typeface="Arial" pitchFamily="34" charset="0"/>
                </a:rPr>
                <a:t>per adult</a:t>
              </a:r>
            </a:p>
            <a:p>
              <a:pPr fontAlgn="auto">
                <a:spcBef>
                  <a:spcPts val="0"/>
                </a:spcBef>
                <a:spcAft>
                  <a:spcPts val="0"/>
                </a:spcAft>
                <a:buFont typeface="Arial" pitchFamily="34" charset="0"/>
                <a:buChar char="•"/>
                <a:defRPr/>
              </a:pPr>
              <a:r>
                <a:rPr lang="en-US" sz="1400" b="1" dirty="0">
                  <a:solidFill>
                    <a:srgbClr val="00B050"/>
                  </a:solidFill>
                  <a:latin typeface="Arial" pitchFamily="34" charset="0"/>
                  <a:cs typeface="Arial" pitchFamily="34" charset="0"/>
                </a:rPr>
                <a:t>RENTS &amp; PROFITS</a:t>
              </a:r>
            </a:p>
            <a:p>
              <a:pPr fontAlgn="auto">
                <a:spcBef>
                  <a:spcPts val="0"/>
                </a:spcBef>
                <a:spcAft>
                  <a:spcPts val="0"/>
                </a:spcAft>
                <a:buFont typeface="Arial" pitchFamily="34" charset="0"/>
                <a:buChar char="•"/>
                <a:defRPr/>
              </a:pPr>
              <a:r>
                <a:rPr lang="en-US" sz="1400" b="1" dirty="0">
                  <a:solidFill>
                    <a:srgbClr val="00B050"/>
                  </a:solidFill>
                  <a:latin typeface="Arial" pitchFamily="34" charset="0"/>
                  <a:cs typeface="Arial" pitchFamily="34" charset="0"/>
                </a:rPr>
                <a:t>REMITTANCES</a:t>
              </a:r>
            </a:p>
            <a:p>
              <a:pPr fontAlgn="auto">
                <a:spcBef>
                  <a:spcPts val="0"/>
                </a:spcBef>
                <a:spcAft>
                  <a:spcPts val="0"/>
                </a:spcAft>
                <a:buFont typeface="Arial" pitchFamily="34" charset="0"/>
                <a:buChar char="•"/>
                <a:defRPr/>
              </a:pPr>
              <a:r>
                <a:rPr lang="en-US" sz="1400" b="1" dirty="0">
                  <a:solidFill>
                    <a:srgbClr val="00B050"/>
                  </a:solidFill>
                  <a:latin typeface="Arial" pitchFamily="34" charset="0"/>
                  <a:cs typeface="Arial" pitchFamily="34" charset="0"/>
                </a:rPr>
                <a:t>GOV. TRANSFFERS</a:t>
              </a:r>
              <a:endParaRPr lang="en-US" sz="1400" dirty="0">
                <a:solidFill>
                  <a:srgbClr val="00B050"/>
                </a:solidFill>
                <a:latin typeface="Arial" pitchFamily="34" charset="0"/>
                <a:cs typeface="Arial" pitchFamily="34" charset="0"/>
              </a:endParaRPr>
            </a:p>
          </p:txBody>
        </p:sp>
        <p:sp>
          <p:nvSpPr>
            <p:cNvPr id="49162" name="AutoShape 10"/>
            <p:cNvSpPr>
              <a:spLocks noChangeArrowheads="1"/>
            </p:cNvSpPr>
            <p:nvPr/>
          </p:nvSpPr>
          <p:spPr bwMode="auto">
            <a:xfrm>
              <a:off x="8008" y="4348"/>
              <a:ext cx="1701" cy="908"/>
            </a:xfrm>
            <a:prstGeom prst="flowChartAlternateProcess">
              <a:avLst/>
            </a:prstGeom>
            <a:solidFill>
              <a:srgbClr val="FFFFFF"/>
            </a:solidFill>
            <a:ln w="9525">
              <a:solidFill>
                <a:srgbClr val="000000"/>
              </a:solidFill>
              <a:miter lim="800000"/>
              <a:headEnd/>
              <a:tailEnd/>
            </a:ln>
            <a:effectLst>
              <a:outerShdw dist="107763" dir="18900000" algn="ctr" rotWithShape="0">
                <a:srgbClr val="548DD4">
                  <a:alpha val="50000"/>
                </a:srgbClr>
              </a:outerShdw>
            </a:effectLst>
          </p:spPr>
          <p:txBody>
            <a:bodyPr/>
            <a:lstStyle/>
            <a:p>
              <a:pPr algn="ctr" fontAlgn="auto">
                <a:spcBef>
                  <a:spcPts val="0"/>
                </a:spcBef>
                <a:spcAft>
                  <a:spcPts val="0"/>
                </a:spcAft>
                <a:defRPr/>
              </a:pPr>
              <a:r>
                <a:rPr lang="en-US" sz="2000" b="1" dirty="0">
                  <a:latin typeface="Arial" pitchFamily="34" charset="0"/>
                  <a:ea typeface="Times New Roman" pitchFamily="18" charset="0"/>
                  <a:cs typeface="Arial" pitchFamily="34" charset="0"/>
                </a:rPr>
                <a:t>Household labor income per adult</a:t>
              </a:r>
              <a:endParaRPr lang="en-US" sz="2000" dirty="0">
                <a:latin typeface="Arial" pitchFamily="34" charset="0"/>
                <a:cs typeface="Arial" pitchFamily="34" charset="0"/>
              </a:endParaRPr>
            </a:p>
          </p:txBody>
        </p:sp>
        <p:sp>
          <p:nvSpPr>
            <p:cNvPr id="49161" name="AutoShape 9"/>
            <p:cNvSpPr>
              <a:spLocks noChangeArrowheads="1"/>
            </p:cNvSpPr>
            <p:nvPr/>
          </p:nvSpPr>
          <p:spPr bwMode="auto">
            <a:xfrm>
              <a:off x="6336" y="5582"/>
              <a:ext cx="2106" cy="1010"/>
            </a:xfrm>
            <a:prstGeom prst="flowChartAlternateProcess">
              <a:avLst/>
            </a:prstGeom>
            <a:solidFill>
              <a:srgbClr val="FFFFFF">
                <a:alpha val="64999"/>
              </a:srgbClr>
            </a:solidFill>
            <a:ln w="25400">
              <a:solidFill>
                <a:srgbClr val="17365D"/>
              </a:solidFill>
              <a:miter lim="800000"/>
              <a:headEnd/>
              <a:tailEnd/>
            </a:ln>
            <a:effectLst>
              <a:outerShdw dist="107763" dir="18900000" algn="ctr" rotWithShape="0">
                <a:srgbClr val="548DD4">
                  <a:alpha val="50000"/>
                </a:srgbClr>
              </a:outerShdw>
            </a:effectLst>
          </p:spPr>
          <p:txBody>
            <a:bodyPr/>
            <a:lstStyle/>
            <a:p>
              <a:pPr algn="ctr" fontAlgn="auto">
                <a:spcBef>
                  <a:spcPts val="0"/>
                </a:spcBef>
                <a:spcAft>
                  <a:spcPts val="0"/>
                </a:spcAft>
                <a:defRPr/>
              </a:pPr>
              <a:r>
                <a:rPr lang="en-US" sz="1400" b="1" dirty="0">
                  <a:solidFill>
                    <a:srgbClr val="17365D"/>
                  </a:solidFill>
                  <a:latin typeface="Arial" pitchFamily="34" charset="0"/>
                  <a:ea typeface="Times New Roman" pitchFamily="18" charset="0"/>
                  <a:cs typeface="Arial" pitchFamily="34" charset="0"/>
                </a:rPr>
                <a:t>Proportion of working adults</a:t>
              </a:r>
            </a:p>
            <a:p>
              <a:pPr fontAlgn="auto">
                <a:spcBef>
                  <a:spcPts val="0"/>
                </a:spcBef>
                <a:spcAft>
                  <a:spcPts val="0"/>
                </a:spcAft>
                <a:buFont typeface="Arial" pitchFamily="34" charset="0"/>
                <a:buChar char="•"/>
                <a:defRPr/>
              </a:pPr>
              <a:r>
                <a:rPr lang="en-US" sz="1400" b="1" dirty="0">
                  <a:solidFill>
                    <a:srgbClr val="00B050"/>
                  </a:solidFill>
                  <a:latin typeface="Arial" pitchFamily="34" charset="0"/>
                  <a:cs typeface="Arial" pitchFamily="34" charset="0"/>
                </a:rPr>
                <a:t>PARTICIPATION IN LABOR FORCE</a:t>
              </a:r>
            </a:p>
            <a:p>
              <a:pPr fontAlgn="auto">
                <a:spcBef>
                  <a:spcPts val="0"/>
                </a:spcBef>
                <a:spcAft>
                  <a:spcPts val="0"/>
                </a:spcAft>
                <a:buFont typeface="Arial" pitchFamily="34" charset="0"/>
                <a:buChar char="•"/>
                <a:defRPr/>
              </a:pPr>
              <a:r>
                <a:rPr lang="en-US" sz="1400" b="1" dirty="0">
                  <a:solidFill>
                    <a:srgbClr val="00B050"/>
                  </a:solidFill>
                  <a:latin typeface="Arial" pitchFamily="34" charset="0"/>
                  <a:cs typeface="Arial" pitchFamily="34" charset="0"/>
                </a:rPr>
                <a:t>EMPLOYMENT OPPORT</a:t>
              </a:r>
            </a:p>
            <a:p>
              <a:pPr fontAlgn="auto">
                <a:spcBef>
                  <a:spcPts val="0"/>
                </a:spcBef>
                <a:spcAft>
                  <a:spcPts val="0"/>
                </a:spcAft>
                <a:defRPr/>
              </a:pPr>
              <a:endParaRPr lang="en-US" sz="2000" dirty="0">
                <a:latin typeface="Arial" pitchFamily="34" charset="0"/>
                <a:cs typeface="Arial" pitchFamily="34" charset="0"/>
              </a:endParaRPr>
            </a:p>
          </p:txBody>
        </p:sp>
        <p:cxnSp>
          <p:nvCxnSpPr>
            <p:cNvPr id="52241" name="AutoShape 8"/>
            <p:cNvCxnSpPr>
              <a:cxnSpLocks noChangeShapeType="1"/>
            </p:cNvCxnSpPr>
            <p:nvPr/>
          </p:nvCxnSpPr>
          <p:spPr bwMode="auto">
            <a:xfrm flipH="1">
              <a:off x="5814" y="2449"/>
              <a:ext cx="1131" cy="559"/>
            </a:xfrm>
            <a:prstGeom prst="straightConnector1">
              <a:avLst/>
            </a:prstGeom>
            <a:noFill/>
            <a:ln w="9525">
              <a:solidFill>
                <a:srgbClr val="000000"/>
              </a:solidFill>
              <a:round/>
              <a:headEnd/>
              <a:tailEnd type="triangle" w="med" len="med"/>
            </a:ln>
          </p:spPr>
        </p:cxnSp>
        <p:cxnSp>
          <p:nvCxnSpPr>
            <p:cNvPr id="52242" name="AutoShape 7"/>
            <p:cNvCxnSpPr>
              <a:cxnSpLocks noChangeShapeType="1"/>
            </p:cNvCxnSpPr>
            <p:nvPr/>
          </p:nvCxnSpPr>
          <p:spPr bwMode="auto">
            <a:xfrm>
              <a:off x="6945" y="2449"/>
              <a:ext cx="765" cy="579"/>
            </a:xfrm>
            <a:prstGeom prst="straightConnector1">
              <a:avLst/>
            </a:prstGeom>
            <a:noFill/>
            <a:ln w="9525">
              <a:solidFill>
                <a:srgbClr val="000000"/>
              </a:solidFill>
              <a:round/>
              <a:headEnd/>
              <a:tailEnd type="triangle" w="med" len="med"/>
            </a:ln>
          </p:spPr>
        </p:cxnSp>
        <p:cxnSp>
          <p:nvCxnSpPr>
            <p:cNvPr id="52243" name="AutoShape 6"/>
            <p:cNvCxnSpPr>
              <a:cxnSpLocks noChangeShapeType="1"/>
            </p:cNvCxnSpPr>
            <p:nvPr/>
          </p:nvCxnSpPr>
          <p:spPr bwMode="auto">
            <a:xfrm flipH="1">
              <a:off x="6927" y="3935"/>
              <a:ext cx="783" cy="393"/>
            </a:xfrm>
            <a:prstGeom prst="straightConnector1">
              <a:avLst/>
            </a:prstGeom>
            <a:noFill/>
            <a:ln w="9525">
              <a:solidFill>
                <a:srgbClr val="000000"/>
              </a:solidFill>
              <a:round/>
              <a:headEnd/>
              <a:tailEnd type="triangle" w="med" len="med"/>
            </a:ln>
          </p:spPr>
        </p:cxnSp>
        <p:cxnSp>
          <p:nvCxnSpPr>
            <p:cNvPr id="52244" name="AutoShape 5"/>
            <p:cNvCxnSpPr>
              <a:cxnSpLocks noChangeShapeType="1"/>
            </p:cNvCxnSpPr>
            <p:nvPr/>
          </p:nvCxnSpPr>
          <p:spPr bwMode="auto">
            <a:xfrm>
              <a:off x="7710" y="3935"/>
              <a:ext cx="1149" cy="413"/>
            </a:xfrm>
            <a:prstGeom prst="straightConnector1">
              <a:avLst/>
            </a:prstGeom>
            <a:noFill/>
            <a:ln w="9525">
              <a:solidFill>
                <a:srgbClr val="000000"/>
              </a:solidFill>
              <a:round/>
              <a:headEnd/>
              <a:tailEnd type="triangle" w="med" len="med"/>
            </a:ln>
          </p:spPr>
        </p:cxnSp>
        <p:cxnSp>
          <p:nvCxnSpPr>
            <p:cNvPr id="52245" name="AutoShape 4"/>
            <p:cNvCxnSpPr>
              <a:cxnSpLocks noChangeShapeType="1"/>
            </p:cNvCxnSpPr>
            <p:nvPr/>
          </p:nvCxnSpPr>
          <p:spPr bwMode="auto">
            <a:xfrm flipH="1">
              <a:off x="8077" y="5255"/>
              <a:ext cx="782" cy="307"/>
            </a:xfrm>
            <a:prstGeom prst="straightConnector1">
              <a:avLst/>
            </a:prstGeom>
            <a:noFill/>
            <a:ln w="9525">
              <a:solidFill>
                <a:srgbClr val="000000"/>
              </a:solidFill>
              <a:round/>
              <a:headEnd/>
              <a:tailEnd type="triangle" w="med" len="med"/>
            </a:ln>
          </p:spPr>
        </p:cxnSp>
        <p:sp>
          <p:nvSpPr>
            <p:cNvPr id="49155" name="AutoShape 3"/>
            <p:cNvSpPr>
              <a:spLocks noChangeArrowheads="1"/>
            </p:cNvSpPr>
            <p:nvPr/>
          </p:nvSpPr>
          <p:spPr bwMode="auto">
            <a:xfrm>
              <a:off x="8559" y="5582"/>
              <a:ext cx="2565" cy="1010"/>
            </a:xfrm>
            <a:prstGeom prst="flowChartAlternateProcess">
              <a:avLst/>
            </a:prstGeom>
            <a:solidFill>
              <a:srgbClr val="FFFFFF">
                <a:alpha val="64999"/>
              </a:srgbClr>
            </a:solidFill>
            <a:ln w="25400">
              <a:solidFill>
                <a:srgbClr val="17365D"/>
              </a:solidFill>
              <a:miter lim="800000"/>
              <a:headEnd/>
              <a:tailEnd/>
            </a:ln>
            <a:effectLst>
              <a:outerShdw dist="107763" dir="18900000" algn="ctr" rotWithShape="0">
                <a:srgbClr val="548DD4">
                  <a:alpha val="50000"/>
                </a:srgbClr>
              </a:outerShdw>
            </a:effectLst>
          </p:spPr>
          <p:txBody>
            <a:bodyPr/>
            <a:lstStyle/>
            <a:p>
              <a:pPr algn="ctr" fontAlgn="auto">
                <a:spcBef>
                  <a:spcPts val="0"/>
                </a:spcBef>
                <a:spcAft>
                  <a:spcPts val="0"/>
                </a:spcAft>
                <a:defRPr/>
              </a:pPr>
              <a:r>
                <a:rPr lang="en-US" b="1" dirty="0">
                  <a:solidFill>
                    <a:srgbClr val="17365D"/>
                  </a:solidFill>
                  <a:latin typeface="Arial" pitchFamily="34" charset="0"/>
                  <a:ea typeface="Times New Roman" pitchFamily="18" charset="0"/>
                  <a:cs typeface="Arial" pitchFamily="34" charset="0"/>
                </a:rPr>
                <a:t>Labor income per working adult in the household</a:t>
              </a:r>
            </a:p>
            <a:p>
              <a:pPr fontAlgn="auto">
                <a:spcBef>
                  <a:spcPts val="0"/>
                </a:spcBef>
                <a:spcAft>
                  <a:spcPts val="0"/>
                </a:spcAft>
                <a:buFont typeface="Arial" pitchFamily="34" charset="0"/>
                <a:buChar char="•"/>
                <a:defRPr/>
              </a:pPr>
              <a:r>
                <a:rPr lang="en-US" b="1" dirty="0">
                  <a:solidFill>
                    <a:srgbClr val="00B050"/>
                  </a:solidFill>
                  <a:latin typeface="Arial" pitchFamily="34" charset="0"/>
                  <a:cs typeface="Arial" pitchFamily="34" charset="0"/>
                </a:rPr>
                <a:t>WAGES BY SKILL/OTHER</a:t>
              </a:r>
            </a:p>
            <a:p>
              <a:pPr fontAlgn="auto">
                <a:spcBef>
                  <a:spcPts val="0"/>
                </a:spcBef>
                <a:spcAft>
                  <a:spcPts val="0"/>
                </a:spcAft>
                <a:buFont typeface="Arial" pitchFamily="34" charset="0"/>
                <a:buChar char="•"/>
                <a:defRPr/>
              </a:pPr>
              <a:r>
                <a:rPr lang="en-US" b="1" dirty="0">
                  <a:solidFill>
                    <a:srgbClr val="00B050"/>
                  </a:solidFill>
                  <a:latin typeface="Arial" pitchFamily="34" charset="0"/>
                  <a:cs typeface="Arial" pitchFamily="34" charset="0"/>
                </a:rPr>
                <a:t>HOURS WORKED</a:t>
              </a:r>
              <a:endParaRPr lang="en-US" dirty="0">
                <a:solidFill>
                  <a:srgbClr val="00B050"/>
                </a:solidFill>
                <a:latin typeface="Arial" pitchFamily="34" charset="0"/>
                <a:cs typeface="Arial" pitchFamily="34" charset="0"/>
              </a:endParaRPr>
            </a:p>
          </p:txBody>
        </p:sp>
        <p:cxnSp>
          <p:nvCxnSpPr>
            <p:cNvPr id="52247" name="AutoShape 2"/>
            <p:cNvCxnSpPr>
              <a:cxnSpLocks noChangeShapeType="1"/>
            </p:cNvCxnSpPr>
            <p:nvPr/>
          </p:nvCxnSpPr>
          <p:spPr bwMode="auto">
            <a:xfrm>
              <a:off x="8859" y="5255"/>
              <a:ext cx="1288" cy="307"/>
            </a:xfrm>
            <a:prstGeom prst="straightConnector1">
              <a:avLst/>
            </a:prstGeom>
            <a:noFill/>
            <a:ln w="9525">
              <a:solidFill>
                <a:srgbClr val="000000"/>
              </a:solidFill>
              <a:round/>
              <a:headEnd/>
              <a:tailEnd type="triangle" w="med" len="med"/>
            </a:ln>
          </p:spPr>
        </p:cxnSp>
      </p:grpSp>
      <p:sp>
        <p:nvSpPr>
          <p:cNvPr id="52227" name="Rectangle 24"/>
          <p:cNvSpPr>
            <a:spLocks noChangeArrowheads="1"/>
          </p:cNvSpPr>
          <p:nvPr/>
        </p:nvSpPr>
        <p:spPr bwMode="auto">
          <a:xfrm>
            <a:off x="0" y="3778250"/>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19" name="Oval 18"/>
          <p:cNvSpPr/>
          <p:nvPr/>
        </p:nvSpPr>
        <p:spPr>
          <a:xfrm>
            <a:off x="0" y="838200"/>
            <a:ext cx="2286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DEMOGRAPHIC</a:t>
            </a:r>
          </a:p>
        </p:txBody>
      </p:sp>
      <p:sp>
        <p:nvSpPr>
          <p:cNvPr id="24" name="Down Arrow 23"/>
          <p:cNvSpPr/>
          <p:nvPr/>
        </p:nvSpPr>
        <p:spPr>
          <a:xfrm>
            <a:off x="914400" y="1524000"/>
            <a:ext cx="484188"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ight Arrow Callout 30"/>
          <p:cNvSpPr/>
          <p:nvPr/>
        </p:nvSpPr>
        <p:spPr>
          <a:xfrm>
            <a:off x="0" y="3657600"/>
            <a:ext cx="2057400" cy="1752600"/>
          </a:xfrm>
          <a:prstGeom prst="rightArrowCallout">
            <a:avLst>
              <a:gd name="adj1" fmla="val 18676"/>
              <a:gd name="adj2" fmla="val 16304"/>
              <a:gd name="adj3" fmla="val 25000"/>
              <a:gd name="adj4" fmla="val 70623"/>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dirty="0">
              <a:solidFill>
                <a:schemeClr val="tx1"/>
              </a:solidFill>
            </a:endParaRPr>
          </a:p>
          <a:p>
            <a:pPr fontAlgn="auto">
              <a:spcBef>
                <a:spcPts val="0"/>
              </a:spcBef>
              <a:spcAft>
                <a:spcPts val="0"/>
              </a:spcAft>
              <a:buFont typeface="Arial" pitchFamily="34" charset="0"/>
              <a:buChar char="•"/>
              <a:defRPr/>
            </a:pPr>
            <a:r>
              <a:rPr lang="en-US" b="1" dirty="0">
                <a:solidFill>
                  <a:schemeClr val="tx1"/>
                </a:solidFill>
              </a:rPr>
              <a:t>MARKET</a:t>
            </a:r>
          </a:p>
          <a:p>
            <a:pPr fontAlgn="auto">
              <a:spcBef>
                <a:spcPts val="0"/>
              </a:spcBef>
              <a:spcAft>
                <a:spcPts val="0"/>
              </a:spcAft>
              <a:buFont typeface="Arial" pitchFamily="34" charset="0"/>
              <a:buChar char="•"/>
              <a:defRPr/>
            </a:pPr>
            <a:r>
              <a:rPr lang="en-US" b="1" dirty="0">
                <a:solidFill>
                  <a:schemeClr val="tx1"/>
                </a:solidFill>
              </a:rPr>
              <a:t>POLITICS/</a:t>
            </a:r>
          </a:p>
          <a:p>
            <a:pPr fontAlgn="auto">
              <a:spcBef>
                <a:spcPts val="0"/>
              </a:spcBef>
              <a:spcAft>
                <a:spcPts val="0"/>
              </a:spcAft>
              <a:defRPr/>
            </a:pPr>
            <a:r>
              <a:rPr lang="en-US" b="1" dirty="0">
                <a:solidFill>
                  <a:schemeClr val="tx1"/>
                </a:solidFill>
              </a:rPr>
              <a:t>INST.</a:t>
            </a:r>
          </a:p>
          <a:p>
            <a:pPr fontAlgn="auto">
              <a:spcBef>
                <a:spcPts val="0"/>
              </a:spcBef>
              <a:spcAft>
                <a:spcPts val="0"/>
              </a:spcAft>
              <a:buFont typeface="Arial" pitchFamily="34" charset="0"/>
              <a:buChar char="•"/>
              <a:defRPr/>
            </a:pPr>
            <a:r>
              <a:rPr lang="en-US" b="1" dirty="0">
                <a:solidFill>
                  <a:schemeClr val="tx1"/>
                </a:solidFill>
              </a:rPr>
              <a:t>STATE</a:t>
            </a:r>
          </a:p>
        </p:txBody>
      </p:sp>
      <p:sp>
        <p:nvSpPr>
          <p:cNvPr id="32" name="Right Arrow Callout 31"/>
          <p:cNvSpPr/>
          <p:nvPr/>
        </p:nvSpPr>
        <p:spPr>
          <a:xfrm>
            <a:off x="228600" y="5715000"/>
            <a:ext cx="2438400" cy="914400"/>
          </a:xfrm>
          <a:prstGeom prst="rightArrowCallout">
            <a:avLst>
              <a:gd name="adj1" fmla="val 25000"/>
              <a:gd name="adj2" fmla="val 25000"/>
              <a:gd name="adj3" fmla="val 25000"/>
              <a:gd name="adj4" fmla="val 79118"/>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buFont typeface="Arial" pitchFamily="34" charset="0"/>
              <a:buChar char="•"/>
              <a:defRPr/>
            </a:pPr>
            <a:r>
              <a:rPr lang="en-US" b="1" dirty="0">
                <a:solidFill>
                  <a:schemeClr val="tx1"/>
                </a:solidFill>
              </a:rPr>
              <a:t>DEMOGRAPHIC</a:t>
            </a:r>
          </a:p>
          <a:p>
            <a:pPr fontAlgn="auto">
              <a:spcBef>
                <a:spcPts val="0"/>
              </a:spcBef>
              <a:spcAft>
                <a:spcPts val="0"/>
              </a:spcAft>
              <a:buFont typeface="Arial" pitchFamily="34" charset="0"/>
              <a:buChar char="•"/>
              <a:defRPr/>
            </a:pPr>
            <a:endParaRPr lang="en-US" b="1" dirty="0">
              <a:solidFill>
                <a:schemeClr val="tx1"/>
              </a:solidFill>
            </a:endParaRPr>
          </a:p>
          <a:p>
            <a:pPr fontAlgn="auto">
              <a:spcBef>
                <a:spcPts val="0"/>
              </a:spcBef>
              <a:spcAft>
                <a:spcPts val="0"/>
              </a:spcAft>
              <a:buFont typeface="Arial" pitchFamily="34" charset="0"/>
              <a:buChar char="•"/>
              <a:defRPr/>
            </a:pPr>
            <a:r>
              <a:rPr lang="en-US" b="1" dirty="0">
                <a:solidFill>
                  <a:schemeClr val="tx1"/>
                </a:solidFill>
              </a:rPr>
              <a:t>MARKET</a:t>
            </a:r>
          </a:p>
          <a:p>
            <a:pPr algn="ctr" fontAlgn="auto">
              <a:spcBef>
                <a:spcPts val="0"/>
              </a:spcBef>
              <a:spcAft>
                <a:spcPts val="0"/>
              </a:spcAft>
              <a:defRPr/>
            </a:pPr>
            <a:endParaRPr lang="en-US" b="1" dirty="0">
              <a:solidFill>
                <a:schemeClr val="tx1"/>
              </a:solidFill>
            </a:endParaRPr>
          </a:p>
        </p:txBody>
      </p:sp>
      <p:sp>
        <p:nvSpPr>
          <p:cNvPr id="33" name="Down Arrow Callout 32"/>
          <p:cNvSpPr/>
          <p:nvPr/>
        </p:nvSpPr>
        <p:spPr>
          <a:xfrm>
            <a:off x="7239000" y="2895600"/>
            <a:ext cx="1905000" cy="2514600"/>
          </a:xfrm>
          <a:prstGeom prst="downArrowCallout">
            <a:avLst>
              <a:gd name="adj1" fmla="val 25000"/>
              <a:gd name="adj2" fmla="val 25000"/>
              <a:gd name="adj3" fmla="val 25000"/>
              <a:gd name="adj4" fmla="val 65627"/>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buFont typeface="Arial" pitchFamily="34" charset="0"/>
              <a:buChar char="•"/>
              <a:defRPr/>
            </a:pPr>
            <a:r>
              <a:rPr lang="en-US" b="1" dirty="0">
                <a:solidFill>
                  <a:schemeClr val="tx1"/>
                </a:solidFill>
              </a:rPr>
              <a:t>DEMOGRAPHIC</a:t>
            </a:r>
          </a:p>
          <a:p>
            <a:pPr fontAlgn="auto">
              <a:spcBef>
                <a:spcPts val="0"/>
              </a:spcBef>
              <a:spcAft>
                <a:spcPts val="0"/>
              </a:spcAft>
              <a:buFont typeface="Arial" pitchFamily="34" charset="0"/>
              <a:buChar char="•"/>
              <a:defRPr/>
            </a:pPr>
            <a:r>
              <a:rPr lang="en-US" b="1" dirty="0">
                <a:solidFill>
                  <a:schemeClr val="tx1"/>
                </a:solidFill>
              </a:rPr>
              <a:t>MARKET</a:t>
            </a:r>
          </a:p>
          <a:p>
            <a:pPr fontAlgn="auto">
              <a:spcBef>
                <a:spcPts val="0"/>
              </a:spcBef>
              <a:spcAft>
                <a:spcPts val="0"/>
              </a:spcAft>
              <a:buFont typeface="Arial" pitchFamily="34" charset="0"/>
              <a:buChar char="•"/>
              <a:defRPr/>
            </a:pPr>
            <a:r>
              <a:rPr lang="en-US" b="1" dirty="0">
                <a:solidFill>
                  <a:schemeClr val="tx1"/>
                </a:solidFill>
              </a:rPr>
              <a:t>POLITICS/INST./SOC. NORMS</a:t>
            </a:r>
          </a:p>
          <a:p>
            <a:pPr fontAlgn="auto">
              <a:spcBef>
                <a:spcPts val="0"/>
              </a:spcBef>
              <a:spcAft>
                <a:spcPts val="0"/>
              </a:spcAft>
              <a:buFont typeface="Arial" pitchFamily="34" charset="0"/>
              <a:buChar char="•"/>
              <a:defRPr/>
            </a:pPr>
            <a:r>
              <a:rPr lang="en-US" b="1" dirty="0">
                <a:solidFill>
                  <a:schemeClr val="tx1"/>
                </a:solidFill>
              </a:rPr>
              <a:t>STATE</a:t>
            </a:r>
          </a:p>
          <a:p>
            <a:pPr algn="ctr" fontAlgn="auto">
              <a:spcBef>
                <a:spcPts val="0"/>
              </a:spcBef>
              <a:spcAft>
                <a:spcPts val="0"/>
              </a:spcAft>
              <a:defRPr/>
            </a:pPr>
            <a:r>
              <a:rPr lang="en-US" b="1" dirty="0">
                <a:solidFill>
                  <a:schemeClr val="tx1"/>
                </a:solidFill>
              </a:rPr>
              <a:t>(EDUCATION)</a:t>
            </a:r>
          </a:p>
        </p:txBody>
      </p:sp>
      <p:sp>
        <p:nvSpPr>
          <p:cNvPr id="25" name="Slide Number Placeholder 24"/>
          <p:cNvSpPr>
            <a:spLocks noGrp="1"/>
          </p:cNvSpPr>
          <p:nvPr>
            <p:ph type="sldNum" sz="quarter" idx="12"/>
          </p:nvPr>
        </p:nvSpPr>
        <p:spPr/>
        <p:txBody>
          <a:bodyPr/>
          <a:lstStyle/>
          <a:p>
            <a:pPr>
              <a:defRPr/>
            </a:pPr>
            <a:fld id="{0249031B-36FF-41C3-8653-7DE4175C38D4}" type="slidenum">
              <a:rPr lang="en-US"/>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4000" dirty="0" smtClean="0">
                <a:solidFill>
                  <a:schemeClr val="accent1">
                    <a:satMod val="150000"/>
                  </a:schemeClr>
                </a:solidFill>
              </a:rPr>
              <a:t>Decomposing changes into proximate determinants (Barros et al. 2006, 2007)</a:t>
            </a:r>
            <a:endParaRPr lang="en-US" sz="4000" dirty="0">
              <a:solidFill>
                <a:schemeClr val="accent1">
                  <a:satMod val="150000"/>
                </a:schemeClr>
              </a:solidFill>
            </a:endParaRPr>
          </a:p>
        </p:txBody>
      </p:sp>
      <p:sp>
        <p:nvSpPr>
          <p:cNvPr id="3" name="Content Placeholder 2"/>
          <p:cNvSpPr>
            <a:spLocks noGrp="1"/>
          </p:cNvSpPr>
          <p:nvPr>
            <p:ph idx="1"/>
          </p:nvPr>
        </p:nvSpPr>
        <p:spPr/>
        <p:txBody>
          <a:bodyPr rtlCol="0">
            <a:normAutofit fontScale="85000" lnSpcReduction="10000"/>
          </a:bodyPr>
          <a:lstStyle/>
          <a:p>
            <a:pPr marL="438912" indent="-320040" fontAlgn="auto">
              <a:spcBef>
                <a:spcPts val="0"/>
              </a:spcBef>
              <a:spcAft>
                <a:spcPts val="0"/>
              </a:spcAft>
              <a:buFont typeface="Wingdings 2"/>
              <a:buChar char=""/>
              <a:defRPr/>
            </a:pPr>
            <a:r>
              <a:rPr lang="en-US" dirty="0" smtClean="0"/>
              <a:t>Per capita household income can be written as:</a:t>
            </a:r>
          </a:p>
          <a:p>
            <a:pPr marL="438912" indent="-320040" fontAlgn="auto">
              <a:spcBef>
                <a:spcPts val="0"/>
              </a:spcBef>
              <a:spcAft>
                <a:spcPts val="0"/>
              </a:spcAft>
              <a:buFont typeface="Wingdings 2"/>
              <a:buChar char=""/>
              <a:defRPr/>
            </a:pPr>
            <a:endParaRPr lang="en-US" dirty="0" smtClean="0"/>
          </a:p>
          <a:p>
            <a:pPr marL="996696" lvl="2" fontAlgn="auto">
              <a:spcAft>
                <a:spcPts val="0"/>
              </a:spcAft>
              <a:buClr>
                <a:schemeClr val="accent3"/>
              </a:buClr>
              <a:buFont typeface="Arial" charset="0"/>
              <a:buNone/>
              <a:defRPr/>
            </a:pPr>
            <a:r>
              <a:rPr lang="en-US" dirty="0" smtClean="0"/>
              <a:t>		</a:t>
            </a:r>
            <a:r>
              <a:rPr lang="en-US" sz="3600" b="1" i="1" dirty="0" smtClean="0"/>
              <a:t>y = a ( u w + o)</a:t>
            </a:r>
            <a:r>
              <a:rPr lang="en-US" dirty="0" smtClean="0"/>
              <a:t>	</a:t>
            </a:r>
          </a:p>
          <a:p>
            <a:pPr marL="438912" indent="-320040" fontAlgn="auto">
              <a:spcBef>
                <a:spcPts val="0"/>
              </a:spcBef>
              <a:spcAft>
                <a:spcPts val="0"/>
              </a:spcAft>
              <a:buFont typeface="Wingdings 2" pitchFamily="18" charset="2"/>
              <a:buNone/>
              <a:defRPr/>
            </a:pPr>
            <a:r>
              <a:rPr lang="en-US" dirty="0" smtClean="0"/>
              <a:t>		 </a:t>
            </a:r>
          </a:p>
          <a:p>
            <a:pPr marL="438912" indent="-320040" fontAlgn="auto">
              <a:spcBef>
                <a:spcPts val="0"/>
              </a:spcBef>
              <a:spcAft>
                <a:spcPts val="0"/>
              </a:spcAft>
              <a:buFont typeface="Wingdings 2"/>
              <a:buChar char=""/>
              <a:defRPr/>
            </a:pPr>
            <a:r>
              <a:rPr lang="en-US" dirty="0" smtClean="0"/>
              <a:t>This identity relates changes in per capita household income, </a:t>
            </a:r>
            <a:r>
              <a:rPr lang="en-US" b="1" i="1" dirty="0" smtClean="0"/>
              <a:t>y</a:t>
            </a:r>
            <a:r>
              <a:rPr lang="en-US" dirty="0" smtClean="0"/>
              <a:t>, to its four proximate determinants: </a:t>
            </a:r>
          </a:p>
          <a:p>
            <a:pPr marL="1028700" lvl="1" indent="-571500" fontAlgn="auto">
              <a:spcAft>
                <a:spcPts val="0"/>
              </a:spcAft>
              <a:buFont typeface="Wingdings" pitchFamily="2" charset="2"/>
              <a:buAutoNum type="romanLcParenBoth"/>
              <a:defRPr/>
            </a:pPr>
            <a:r>
              <a:rPr lang="en-US" dirty="0" smtClean="0"/>
              <a:t>changes in the proportion of adults in the household, </a:t>
            </a:r>
            <a:r>
              <a:rPr lang="en-US" b="1" i="1" dirty="0" smtClean="0"/>
              <a:t>a</a:t>
            </a:r>
            <a:r>
              <a:rPr lang="en-US" dirty="0" smtClean="0"/>
              <a:t>;</a:t>
            </a:r>
          </a:p>
          <a:p>
            <a:pPr marL="1028700" lvl="1" indent="-571500" fontAlgn="auto">
              <a:spcAft>
                <a:spcPts val="0"/>
              </a:spcAft>
              <a:buFont typeface="Wingdings" pitchFamily="2" charset="2"/>
              <a:buAutoNum type="romanLcParenBoth"/>
              <a:defRPr/>
            </a:pPr>
            <a:r>
              <a:rPr lang="en-US" dirty="0" smtClean="0"/>
              <a:t>changes in the proportion of working adults, </a:t>
            </a:r>
            <a:r>
              <a:rPr lang="en-US" b="1" i="1" dirty="0" smtClean="0"/>
              <a:t>u</a:t>
            </a:r>
            <a:r>
              <a:rPr lang="en-US" dirty="0" smtClean="0"/>
              <a:t>; </a:t>
            </a:r>
          </a:p>
          <a:p>
            <a:pPr marL="731520" lvl="1" indent="-274320" fontAlgn="auto">
              <a:spcAft>
                <a:spcPts val="0"/>
              </a:spcAft>
              <a:buFont typeface="Wingdings" pitchFamily="2" charset="2"/>
              <a:buNone/>
              <a:defRPr/>
            </a:pPr>
            <a:r>
              <a:rPr lang="en-US" dirty="0" smtClean="0"/>
              <a:t>(iii) changes in labor income per working adult in the household, </a:t>
            </a:r>
            <a:r>
              <a:rPr lang="en-US" b="1" i="1" dirty="0" smtClean="0"/>
              <a:t>w</a:t>
            </a:r>
            <a:r>
              <a:rPr lang="en-US" dirty="0" smtClean="0"/>
              <a:t>; and </a:t>
            </a:r>
          </a:p>
          <a:p>
            <a:pPr marL="731520" lvl="1" indent="-274320" fontAlgn="auto">
              <a:spcAft>
                <a:spcPts val="0"/>
              </a:spcAft>
              <a:buFont typeface="Wingdings" pitchFamily="2" charset="2"/>
              <a:buNone/>
              <a:defRPr/>
            </a:pPr>
            <a:r>
              <a:rPr lang="en-US" dirty="0" smtClean="0"/>
              <a:t>(iv) changes in household non-labor income per adult, </a:t>
            </a:r>
            <a:r>
              <a:rPr lang="en-US" b="1" i="1" dirty="0" smtClean="0"/>
              <a:t>o</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C6E765D5-D8DA-48E3-AE92-FDC96BD5F522}" type="slidenum">
              <a:rPr lang="en-US"/>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Decomposition results (</a:t>
            </a:r>
            <a:r>
              <a:rPr lang="en-US" dirty="0" err="1" smtClean="0">
                <a:solidFill>
                  <a:schemeClr val="accent1">
                    <a:satMod val="150000"/>
                  </a:schemeClr>
                </a:solidFill>
              </a:rPr>
              <a:t>Alejo</a:t>
            </a:r>
            <a:r>
              <a:rPr lang="en-US" dirty="0" smtClean="0">
                <a:solidFill>
                  <a:schemeClr val="accent1">
                    <a:satMod val="150000"/>
                  </a:schemeClr>
                </a:solidFill>
              </a:rPr>
              <a:t> et al., 2009):</a:t>
            </a:r>
            <a:endParaRPr lang="en-US" dirty="0">
              <a:solidFill>
                <a:schemeClr val="accent1">
                  <a:satMod val="150000"/>
                </a:schemeClr>
              </a:solidFill>
            </a:endParaRPr>
          </a:p>
        </p:txBody>
      </p:sp>
      <p:sp>
        <p:nvSpPr>
          <p:cNvPr id="3" name="Content Placeholder 2"/>
          <p:cNvSpPr>
            <a:spLocks noGrp="1"/>
          </p:cNvSpPr>
          <p:nvPr>
            <p:ph idx="1"/>
          </p:nvPr>
        </p:nvSpPr>
        <p:spPr>
          <a:xfrm>
            <a:off x="381000" y="1752600"/>
            <a:ext cx="8382000" cy="5105400"/>
          </a:xfrm>
        </p:spPr>
        <p:txBody>
          <a:bodyPr rtlCol="0">
            <a:normAutofit fontScale="85000" lnSpcReduction="20000"/>
          </a:bodyPr>
          <a:lstStyle/>
          <a:p>
            <a:pPr marL="438912" indent="-320040" fontAlgn="auto">
              <a:spcBef>
                <a:spcPts val="0"/>
              </a:spcBef>
              <a:spcAft>
                <a:spcPts val="0"/>
              </a:spcAft>
              <a:buFont typeface="Wingdings 2"/>
              <a:buChar char=""/>
              <a:defRPr/>
            </a:pPr>
            <a:r>
              <a:rPr lang="en-US" sz="4400" b="1" i="1" dirty="0" smtClean="0"/>
              <a:t>Demographics: </a:t>
            </a:r>
            <a:r>
              <a:rPr lang="en-US" sz="4400" b="1" dirty="0" smtClean="0"/>
              <a:t>Changes in the ratio of adults per household were equalizing, albeit the orders of magnitude were generally smaller except for Peru.</a:t>
            </a:r>
          </a:p>
          <a:p>
            <a:pPr marL="438912" indent="-320040" fontAlgn="auto">
              <a:spcBef>
                <a:spcPts val="0"/>
              </a:spcBef>
              <a:spcAft>
                <a:spcPts val="0"/>
              </a:spcAft>
              <a:buFont typeface="Wingdings 2"/>
              <a:buChar char=""/>
              <a:defRPr/>
            </a:pPr>
            <a:endParaRPr lang="en-US" sz="4400" b="1" dirty="0" smtClean="0"/>
          </a:p>
          <a:p>
            <a:pPr marL="438912" indent="-320040" fontAlgn="auto">
              <a:spcBef>
                <a:spcPts val="0"/>
              </a:spcBef>
              <a:spcAft>
                <a:spcPts val="0"/>
              </a:spcAft>
              <a:buFont typeface="Wingdings 2"/>
              <a:buChar char=""/>
              <a:defRPr/>
            </a:pPr>
            <a:r>
              <a:rPr lang="en-US" sz="4400" b="1" i="1" dirty="0" smtClean="0"/>
              <a:t>Labor force participation: </a:t>
            </a:r>
            <a:r>
              <a:rPr lang="en-US" sz="4400" b="1" dirty="0" smtClean="0"/>
              <a:t>With the exception of Peru, changes in labor force participation (the proportion of working adults) were equalizing.  This effect was stronger in Argentina.</a:t>
            </a:r>
          </a:p>
          <a:p>
            <a:pPr marL="438912" indent="-320040" fontAlgn="auto">
              <a:spcBef>
                <a:spcPts val="0"/>
              </a:spcBef>
              <a:spcAft>
                <a:spcPts val="0"/>
              </a:spcAft>
              <a:buFont typeface="Wingdings 2" pitchFamily="18" charset="2"/>
              <a:buNone/>
              <a:defRPr/>
            </a:pPr>
            <a:endParaRPr lang="en-US" sz="4400" b="1" dirty="0" smtClean="0"/>
          </a:p>
          <a:p>
            <a:pPr marL="438912" indent="-320040" fontAlgn="auto">
              <a:spcBef>
                <a:spcPts val="0"/>
              </a:spcBef>
              <a:spcAft>
                <a:spcPts val="0"/>
              </a:spcAft>
              <a:buFont typeface="Wingdings 2"/>
              <a:buChar char=""/>
              <a:defRPr/>
            </a:pPr>
            <a:endParaRPr lang="en-US" sz="4400" b="1" dirty="0" smtClean="0"/>
          </a:p>
          <a:p>
            <a:pPr marL="438912" indent="-320040" fontAlgn="auto">
              <a:spcBef>
                <a:spcPts val="0"/>
              </a:spcBef>
              <a:spcAft>
                <a:spcPts val="0"/>
              </a:spcAft>
              <a:buFont typeface="Wingdings 2"/>
              <a:buChar char=""/>
              <a:defRPr/>
            </a:pPr>
            <a:endParaRPr lang="en-US" sz="4400" b="1" dirty="0" smtClean="0"/>
          </a:p>
          <a:p>
            <a:pPr marL="438912" indent="-320040" fontAlgn="auto">
              <a:spcBef>
                <a:spcPts val="0"/>
              </a:spcBef>
              <a:spcAft>
                <a:spcPts val="0"/>
              </a:spcAft>
              <a:buFont typeface="Wingdings 2"/>
              <a:buChar char=""/>
              <a:defRPr/>
            </a:pPr>
            <a:endParaRPr lang="en-US" sz="3600" dirty="0" smtClean="0"/>
          </a:p>
          <a:p>
            <a:pPr marL="438912" indent="-320040" fontAlgn="auto">
              <a:spcBef>
                <a:spcPts val="0"/>
              </a:spcBef>
              <a:spcAft>
                <a:spcPts val="0"/>
              </a:spcAft>
              <a:buFont typeface="Wingdings 2" pitchFamily="18" charset="2"/>
              <a:buNone/>
              <a:defRPr/>
            </a:pPr>
            <a:endParaRPr lang="en-US" sz="3600" dirty="0"/>
          </a:p>
        </p:txBody>
      </p:sp>
      <p:sp>
        <p:nvSpPr>
          <p:cNvPr id="4" name="Slide Number Placeholder 3"/>
          <p:cNvSpPr>
            <a:spLocks noGrp="1"/>
          </p:cNvSpPr>
          <p:nvPr>
            <p:ph type="sldNum" sz="quarter" idx="12"/>
          </p:nvPr>
        </p:nvSpPr>
        <p:spPr/>
        <p:txBody>
          <a:bodyPr/>
          <a:lstStyle/>
          <a:p>
            <a:pPr>
              <a:defRPr/>
            </a:pPr>
            <a:fld id="{A4C34C9A-8F4B-4E2A-8090-0AC38482F66A}" type="slidenum">
              <a:rPr lang="en-US"/>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Decomposition results (</a:t>
            </a:r>
            <a:r>
              <a:rPr lang="en-US" dirty="0" err="1" smtClean="0">
                <a:solidFill>
                  <a:schemeClr val="accent1">
                    <a:satMod val="150000"/>
                  </a:schemeClr>
                </a:solidFill>
              </a:rPr>
              <a:t>Alejo</a:t>
            </a:r>
            <a:r>
              <a:rPr lang="en-US" dirty="0" smtClean="0">
                <a:solidFill>
                  <a:schemeClr val="accent1">
                    <a:satMod val="150000"/>
                  </a:schemeClr>
                </a:solidFill>
              </a:rPr>
              <a:t> et al., 2009):</a:t>
            </a:r>
            <a:endParaRPr lang="en-US" dirty="0">
              <a:solidFill>
                <a:schemeClr val="accent1">
                  <a:satMod val="150000"/>
                </a:schemeClr>
              </a:solidFill>
            </a:endParaRPr>
          </a:p>
        </p:txBody>
      </p:sp>
      <p:sp>
        <p:nvSpPr>
          <p:cNvPr id="3" name="Content Placeholder 2"/>
          <p:cNvSpPr>
            <a:spLocks noGrp="1"/>
          </p:cNvSpPr>
          <p:nvPr>
            <p:ph idx="1"/>
          </p:nvPr>
        </p:nvSpPr>
        <p:spPr>
          <a:xfrm>
            <a:off x="381000" y="1752600"/>
            <a:ext cx="8382000" cy="5105400"/>
          </a:xfrm>
        </p:spPr>
        <p:txBody>
          <a:bodyPr rtlCol="0">
            <a:normAutofit fontScale="47500" lnSpcReduction="20000"/>
          </a:bodyPr>
          <a:lstStyle/>
          <a:p>
            <a:pPr marL="438912" indent="-320040" fontAlgn="auto">
              <a:spcBef>
                <a:spcPts val="0"/>
              </a:spcBef>
              <a:spcAft>
                <a:spcPts val="0"/>
              </a:spcAft>
              <a:buFont typeface="Wingdings 2" pitchFamily="18" charset="2"/>
              <a:buNone/>
              <a:defRPr/>
            </a:pPr>
            <a:endParaRPr lang="en-US" sz="4400" b="1" dirty="0" smtClean="0"/>
          </a:p>
          <a:p>
            <a:pPr marL="438912" indent="-320040" fontAlgn="auto">
              <a:spcBef>
                <a:spcPts val="0"/>
              </a:spcBef>
              <a:spcAft>
                <a:spcPts val="0"/>
              </a:spcAft>
              <a:buFont typeface="Wingdings 2"/>
              <a:buChar char=""/>
              <a:defRPr/>
            </a:pPr>
            <a:r>
              <a:rPr lang="en-US" sz="5900" b="1" i="1" dirty="0" smtClean="0"/>
              <a:t>Labor income (Earnings): </a:t>
            </a:r>
            <a:r>
              <a:rPr lang="en-US" sz="5900" b="1" dirty="0" smtClean="0"/>
              <a:t>In Argentina, Brazil, and Mexico between 44% and 65% of the decline in overall inequality is due to a reduction in earnings per working adult inequality. In Peru, however, changes in earnings inequality were </a:t>
            </a:r>
            <a:r>
              <a:rPr lang="en-US" sz="5900" b="1" dirty="0" err="1" smtClean="0"/>
              <a:t>unequalizing</a:t>
            </a:r>
            <a:r>
              <a:rPr lang="en-US" sz="5900" b="1" dirty="0" smtClean="0"/>
              <a:t> at the household level but not so at the individual workers’ level.</a:t>
            </a:r>
          </a:p>
          <a:p>
            <a:pPr marL="438912" indent="-320040" fontAlgn="auto">
              <a:spcBef>
                <a:spcPts val="0"/>
              </a:spcBef>
              <a:spcAft>
                <a:spcPts val="0"/>
              </a:spcAft>
              <a:buFont typeface="Wingdings 2"/>
              <a:buChar char=""/>
              <a:defRPr/>
            </a:pPr>
            <a:r>
              <a:rPr lang="en-US" sz="5900" b="1" i="1" dirty="0" smtClean="0"/>
              <a:t>Non-labor income: </a:t>
            </a:r>
            <a:r>
              <a:rPr lang="en-US" sz="5900" b="1" dirty="0" smtClean="0"/>
              <a:t>Changes in the distribution of non-labor income were equalizing; the contribution of this factor was quite high in Brazil and Peru  (45% and 90%, respectively).</a:t>
            </a:r>
          </a:p>
          <a:p>
            <a:pPr marL="438912" indent="-320040" fontAlgn="auto">
              <a:spcBef>
                <a:spcPts val="0"/>
              </a:spcBef>
              <a:spcAft>
                <a:spcPts val="0"/>
              </a:spcAft>
              <a:buFont typeface="Wingdings 2" pitchFamily="18" charset="2"/>
              <a:buNone/>
              <a:defRPr/>
            </a:pPr>
            <a:endParaRPr lang="en-US" sz="5900" b="1" dirty="0" smtClean="0"/>
          </a:p>
          <a:p>
            <a:pPr marL="438912" indent="-320040" fontAlgn="auto">
              <a:spcBef>
                <a:spcPts val="0"/>
              </a:spcBef>
              <a:spcAft>
                <a:spcPts val="0"/>
              </a:spcAft>
              <a:buFont typeface="Wingdings 2" pitchFamily="18" charset="2"/>
              <a:buNone/>
              <a:defRPr/>
            </a:pPr>
            <a:r>
              <a:rPr lang="en-US" sz="5900" b="1" dirty="0" smtClean="0"/>
              <a:t>	</a:t>
            </a:r>
          </a:p>
          <a:p>
            <a:pPr marL="438912" indent="-320040" fontAlgn="auto">
              <a:spcBef>
                <a:spcPts val="0"/>
              </a:spcBef>
              <a:spcAft>
                <a:spcPts val="0"/>
              </a:spcAft>
              <a:buFont typeface="Wingdings 2"/>
              <a:buChar char=""/>
              <a:defRPr/>
            </a:pPr>
            <a:endParaRPr lang="en-US" sz="3600" dirty="0" smtClean="0"/>
          </a:p>
          <a:p>
            <a:pPr marL="438912" indent="-320040" fontAlgn="auto">
              <a:spcBef>
                <a:spcPts val="0"/>
              </a:spcBef>
              <a:spcAft>
                <a:spcPts val="0"/>
              </a:spcAft>
              <a:buFont typeface="Wingdings 2" pitchFamily="18" charset="2"/>
              <a:buNone/>
              <a:defRPr/>
            </a:pPr>
            <a:endParaRPr lang="en-US" sz="3600" dirty="0"/>
          </a:p>
        </p:txBody>
      </p:sp>
      <p:sp>
        <p:nvSpPr>
          <p:cNvPr id="4" name="Slide Number Placeholder 3"/>
          <p:cNvSpPr>
            <a:spLocks noGrp="1"/>
          </p:cNvSpPr>
          <p:nvPr>
            <p:ph type="sldNum" sz="quarter" idx="12"/>
          </p:nvPr>
        </p:nvSpPr>
        <p:spPr/>
        <p:txBody>
          <a:bodyPr/>
          <a:lstStyle/>
          <a:p>
            <a:pPr>
              <a:defRPr/>
            </a:pPr>
            <a:fld id="{6B85C7F2-DACA-4691-B867-608E5C690DDD}" type="slidenum">
              <a:rPr lang="en-US"/>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Decomposition results (</a:t>
            </a:r>
            <a:r>
              <a:rPr lang="en-US" dirty="0" err="1" smtClean="0">
                <a:solidFill>
                  <a:schemeClr val="accent1">
                    <a:satMod val="150000"/>
                  </a:schemeClr>
                </a:solidFill>
              </a:rPr>
              <a:t>Alejo</a:t>
            </a:r>
            <a:r>
              <a:rPr lang="en-US" dirty="0" smtClean="0">
                <a:solidFill>
                  <a:schemeClr val="accent1">
                    <a:satMod val="150000"/>
                  </a:schemeClr>
                </a:solidFill>
              </a:rPr>
              <a:t> et al., 2009):</a:t>
            </a:r>
            <a:endParaRPr lang="en-US" dirty="0">
              <a:solidFill>
                <a:schemeClr val="accent1">
                  <a:satMod val="150000"/>
                </a:schemeClr>
              </a:solidFill>
            </a:endParaRPr>
          </a:p>
        </p:txBody>
      </p:sp>
      <p:sp>
        <p:nvSpPr>
          <p:cNvPr id="3" name="Content Placeholder 2"/>
          <p:cNvSpPr>
            <a:spLocks noGrp="1"/>
          </p:cNvSpPr>
          <p:nvPr>
            <p:ph idx="1"/>
          </p:nvPr>
        </p:nvSpPr>
        <p:spPr>
          <a:xfrm>
            <a:off x="381000" y="1752600"/>
            <a:ext cx="8382000" cy="5105400"/>
          </a:xfrm>
        </p:spPr>
        <p:txBody>
          <a:bodyPr rtlCol="0">
            <a:normAutofit fontScale="70000" lnSpcReduction="20000"/>
          </a:bodyPr>
          <a:lstStyle/>
          <a:p>
            <a:pPr marL="438912" indent="-320040" fontAlgn="auto">
              <a:spcBef>
                <a:spcPts val="0"/>
              </a:spcBef>
              <a:spcAft>
                <a:spcPts val="0"/>
              </a:spcAft>
              <a:buFont typeface="Wingdings 2" pitchFamily="18" charset="2"/>
              <a:buNone/>
              <a:defRPr/>
            </a:pPr>
            <a:endParaRPr lang="en-US" sz="4400" b="1" dirty="0" smtClean="0"/>
          </a:p>
          <a:p>
            <a:pPr marL="438912" indent="-320040" fontAlgn="auto">
              <a:spcBef>
                <a:spcPts val="0"/>
              </a:spcBef>
              <a:spcAft>
                <a:spcPts val="0"/>
              </a:spcAft>
              <a:buFont typeface="Wingdings 2" pitchFamily="18" charset="2"/>
              <a:buNone/>
              <a:defRPr/>
            </a:pPr>
            <a:r>
              <a:rPr lang="en-US" sz="6000" b="1" dirty="0" smtClean="0"/>
              <a:t>Main finding:</a:t>
            </a:r>
          </a:p>
          <a:p>
            <a:pPr marL="438912" indent="-320040" fontAlgn="auto">
              <a:spcBef>
                <a:spcPts val="0"/>
              </a:spcBef>
              <a:spcAft>
                <a:spcPts val="0"/>
              </a:spcAft>
              <a:buFont typeface="Wingdings 2" pitchFamily="18" charset="2"/>
              <a:buNone/>
              <a:defRPr/>
            </a:pPr>
            <a:r>
              <a:rPr lang="en-US" sz="6000" b="1" dirty="0" smtClean="0"/>
              <a:t>	=&gt; Decline in labor inc0me (except for Peru at the household level) and non-labor income inequality important determinants of the decline in overall income inequality (in per capita household income)</a:t>
            </a:r>
          </a:p>
          <a:p>
            <a:pPr marL="438912" indent="-320040" fontAlgn="auto">
              <a:spcBef>
                <a:spcPts val="0"/>
              </a:spcBef>
              <a:spcAft>
                <a:spcPts val="0"/>
              </a:spcAft>
              <a:buFont typeface="Wingdings 2"/>
              <a:buChar char=""/>
              <a:defRPr/>
            </a:pPr>
            <a:endParaRPr lang="en-US" sz="4400" b="1" dirty="0" smtClean="0"/>
          </a:p>
          <a:p>
            <a:pPr marL="438912" indent="-320040" fontAlgn="auto">
              <a:spcBef>
                <a:spcPts val="0"/>
              </a:spcBef>
              <a:spcAft>
                <a:spcPts val="0"/>
              </a:spcAft>
              <a:buFont typeface="Wingdings 2"/>
              <a:buChar char=""/>
              <a:defRPr/>
            </a:pPr>
            <a:endParaRPr lang="en-US" sz="4400" b="1" dirty="0" smtClean="0"/>
          </a:p>
          <a:p>
            <a:pPr marL="438912" indent="-320040" fontAlgn="auto">
              <a:spcBef>
                <a:spcPts val="0"/>
              </a:spcBef>
              <a:spcAft>
                <a:spcPts val="0"/>
              </a:spcAft>
              <a:buFont typeface="Wingdings 2"/>
              <a:buChar char=""/>
              <a:defRPr/>
            </a:pPr>
            <a:endParaRPr lang="en-US" sz="3600" dirty="0" smtClean="0"/>
          </a:p>
          <a:p>
            <a:pPr marL="438912" indent="-320040" fontAlgn="auto">
              <a:spcBef>
                <a:spcPts val="0"/>
              </a:spcBef>
              <a:spcAft>
                <a:spcPts val="0"/>
              </a:spcAft>
              <a:buFont typeface="Wingdings 2" pitchFamily="18" charset="2"/>
              <a:buNone/>
              <a:defRPr/>
            </a:pPr>
            <a:endParaRPr lang="en-US" sz="3600" dirty="0"/>
          </a:p>
        </p:txBody>
      </p:sp>
      <p:sp>
        <p:nvSpPr>
          <p:cNvPr id="4" name="Slide Number Placeholder 3"/>
          <p:cNvSpPr>
            <a:spLocks noGrp="1"/>
          </p:cNvSpPr>
          <p:nvPr>
            <p:ph type="sldNum" sz="quarter" idx="12"/>
          </p:nvPr>
        </p:nvSpPr>
        <p:spPr/>
        <p:txBody>
          <a:bodyPr/>
          <a:lstStyle/>
          <a:p>
            <a:pPr>
              <a:defRPr/>
            </a:pPr>
            <a:fld id="{5CC5BE4C-CF26-48B5-9D25-4C1BD6CFC727}" type="slidenum">
              <a:rPr lang="en-US"/>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Argentina: 2004-06</a:t>
            </a:r>
            <a:br>
              <a:rPr lang="en-US" dirty="0" smtClean="0">
                <a:solidFill>
                  <a:schemeClr val="accent1">
                    <a:satMod val="150000"/>
                  </a:schemeClr>
                </a:solidFill>
              </a:rPr>
            </a:br>
            <a:r>
              <a:rPr lang="en-US" dirty="0" smtClean="0">
                <a:solidFill>
                  <a:schemeClr val="accent1">
                    <a:satMod val="150000"/>
                  </a:schemeClr>
                </a:solidFill>
              </a:rPr>
              <a:t>(</a:t>
            </a:r>
            <a:r>
              <a:rPr lang="en-US" dirty="0" err="1" smtClean="0">
                <a:solidFill>
                  <a:schemeClr val="accent1">
                    <a:satMod val="150000"/>
                  </a:schemeClr>
                </a:solidFill>
              </a:rPr>
              <a:t>Gasparini</a:t>
            </a:r>
            <a:r>
              <a:rPr lang="en-US" dirty="0" smtClean="0">
                <a:solidFill>
                  <a:schemeClr val="accent1">
                    <a:satMod val="150000"/>
                  </a:schemeClr>
                </a:solidFill>
              </a:rPr>
              <a:t> &amp; Cruces)</a:t>
            </a:r>
            <a:endParaRPr lang="en-US" dirty="0">
              <a:solidFill>
                <a:schemeClr val="accent1">
                  <a:satMod val="150000"/>
                </a:schemeClr>
              </a:solidFill>
            </a:endParaRPr>
          </a:p>
        </p:txBody>
      </p:sp>
      <p:sp>
        <p:nvSpPr>
          <p:cNvPr id="3" name="Content Placeholder 2"/>
          <p:cNvSpPr>
            <a:spLocks noGrp="1"/>
          </p:cNvSpPr>
          <p:nvPr>
            <p:ph idx="1"/>
          </p:nvPr>
        </p:nvSpPr>
        <p:spPr/>
        <p:txBody>
          <a:bodyPr>
            <a:normAutofit/>
          </a:bodyPr>
          <a:lstStyle/>
          <a:p>
            <a:pPr>
              <a:lnSpc>
                <a:spcPct val="80000"/>
              </a:lnSpc>
              <a:buFont typeface="Wingdings 2" pitchFamily="18" charset="2"/>
              <a:buNone/>
            </a:pPr>
            <a:r>
              <a:rPr lang="en-US" sz="2700" dirty="0" smtClean="0"/>
              <a:t>Decline in labor income inequality:</a:t>
            </a:r>
          </a:p>
          <a:p>
            <a:pPr>
              <a:lnSpc>
                <a:spcPct val="80000"/>
              </a:lnSpc>
            </a:pPr>
            <a:r>
              <a:rPr lang="en-US" sz="2700" dirty="0" smtClean="0"/>
              <a:t>employment generated by recovery: open unemployment fell from 14.8% in 2000 to 9.6% in </a:t>
            </a:r>
            <a:r>
              <a:rPr lang="en-US" sz="2700" dirty="0" smtClean="0"/>
              <a:t>2006</a:t>
            </a:r>
            <a:endParaRPr lang="en-US" sz="2700" dirty="0" smtClean="0">
              <a:solidFill>
                <a:schemeClr val="hlink"/>
              </a:solidFill>
            </a:endParaRPr>
          </a:p>
          <a:p>
            <a:pPr>
              <a:lnSpc>
                <a:spcPct val="80000"/>
              </a:lnSpc>
            </a:pPr>
            <a:r>
              <a:rPr lang="en-US" sz="2700" dirty="0" smtClean="0"/>
              <a:t>shift in favor of more low-skilled, labor-intensive sectors as a result of the devaluation</a:t>
            </a:r>
          </a:p>
          <a:p>
            <a:pPr>
              <a:lnSpc>
                <a:spcPct val="80000"/>
              </a:lnSpc>
            </a:pPr>
            <a:r>
              <a:rPr lang="en-US" sz="2700" dirty="0" smtClean="0"/>
              <a:t>rise in the influence of labor unions which compresses wages</a:t>
            </a:r>
          </a:p>
          <a:p>
            <a:pPr>
              <a:lnSpc>
                <a:spcPct val="80000"/>
              </a:lnSpc>
            </a:pPr>
            <a:r>
              <a:rPr lang="en-US" sz="2700" dirty="0" smtClean="0"/>
              <a:t>fading of the one-time effect of skill-biased technical change that occurred in the 1990s</a:t>
            </a:r>
          </a:p>
          <a:p>
            <a:pPr>
              <a:lnSpc>
                <a:spcPct val="80000"/>
              </a:lnSpc>
              <a:buFont typeface="Wingdings 2" pitchFamily="18" charset="2"/>
              <a:buNone/>
            </a:pPr>
            <a:r>
              <a:rPr lang="en-US" sz="2700" dirty="0" smtClean="0"/>
              <a:t>Decline in non-labor income inequality:</a:t>
            </a:r>
          </a:p>
          <a:p>
            <a:pPr>
              <a:lnSpc>
                <a:spcPct val="80000"/>
              </a:lnSpc>
            </a:pPr>
            <a:r>
              <a:rPr lang="en-US" sz="2700" dirty="0" smtClean="0"/>
              <a:t>more progressive government transfers: </a:t>
            </a:r>
            <a:r>
              <a:rPr lang="en-US" sz="2700" dirty="0" err="1" smtClean="0"/>
              <a:t>Jefes</a:t>
            </a:r>
            <a:r>
              <a:rPr lang="en-US" sz="2700" dirty="0" smtClean="0"/>
              <a:t> </a:t>
            </a:r>
            <a:r>
              <a:rPr lang="en-US" sz="2700" dirty="0" err="1" smtClean="0"/>
              <a:t>y</a:t>
            </a:r>
            <a:r>
              <a:rPr lang="en-US" sz="2700" dirty="0" smtClean="0"/>
              <a:t> </a:t>
            </a:r>
            <a:r>
              <a:rPr lang="en-US" sz="2700" dirty="0" err="1" smtClean="0"/>
              <a:t>Jefas</a:t>
            </a:r>
            <a:r>
              <a:rPr lang="en-US" sz="2700" dirty="0" smtClean="0"/>
              <a:t> de </a:t>
            </a:r>
            <a:r>
              <a:rPr lang="en-US" sz="2700" dirty="0" err="1" smtClean="0"/>
              <a:t>Hogar</a:t>
            </a:r>
            <a:r>
              <a:rPr lang="en-US" sz="2700" dirty="0" smtClean="0"/>
              <a:t> program launched in 2002</a:t>
            </a:r>
          </a:p>
        </p:txBody>
      </p:sp>
      <p:sp>
        <p:nvSpPr>
          <p:cNvPr id="4" name="Slide Number Placeholder 3"/>
          <p:cNvSpPr>
            <a:spLocks noGrp="1"/>
          </p:cNvSpPr>
          <p:nvPr>
            <p:ph type="sldNum" sz="quarter" idx="12"/>
          </p:nvPr>
        </p:nvSpPr>
        <p:spPr/>
        <p:txBody>
          <a:bodyPr/>
          <a:lstStyle/>
          <a:p>
            <a:pPr>
              <a:defRPr/>
            </a:pPr>
            <a:fld id="{DEE69B59-8E16-43CB-BFBF-6C475524C907}" type="slidenum">
              <a:rPr lang="en-US"/>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45A3E7C-9200-4D1C-952F-238F22BE53FD}" type="slidenum">
              <a:rPr lang="en-US"/>
              <a:pPr>
                <a:defRPr/>
              </a:pPr>
              <a:t>36</a:t>
            </a:fld>
            <a:endParaRPr lang="en-US"/>
          </a:p>
        </p:txBody>
      </p:sp>
      <p:pic>
        <p:nvPicPr>
          <p:cNvPr id="60418" name="Picture 3"/>
          <p:cNvPicPr>
            <a:picLocks noChangeAspect="1" noChangeArrowheads="1"/>
          </p:cNvPicPr>
          <p:nvPr/>
        </p:nvPicPr>
        <p:blipFill>
          <a:blip r:embed="rId2"/>
          <a:srcRect/>
          <a:stretch>
            <a:fillRect/>
          </a:stretch>
        </p:blipFill>
        <p:spPr bwMode="auto">
          <a:xfrm>
            <a:off x="914400" y="609600"/>
            <a:ext cx="11582400" cy="5410200"/>
          </a:xfrm>
          <a:prstGeom prst="rect">
            <a:avLst/>
          </a:prstGeom>
          <a:noFill/>
          <a:ln w="9525">
            <a:noFill/>
            <a:miter lim="800000"/>
            <a:headEnd/>
            <a:tailEnd/>
          </a:ln>
        </p:spPr>
      </p:pic>
      <p:sp>
        <p:nvSpPr>
          <p:cNvPr id="60420" name="Text Box 4"/>
          <p:cNvSpPr txBox="1">
            <a:spLocks noChangeArrowheads="1"/>
          </p:cNvSpPr>
          <p:nvPr/>
        </p:nvSpPr>
        <p:spPr bwMode="auto">
          <a:xfrm>
            <a:off x="395288" y="5945188"/>
            <a:ext cx="8280400" cy="915987"/>
          </a:xfrm>
          <a:prstGeom prst="rect">
            <a:avLst/>
          </a:prstGeom>
          <a:noFill/>
          <a:ln w="9525">
            <a:noFill/>
            <a:miter lim="800000"/>
            <a:headEnd/>
            <a:tailEnd/>
          </a:ln>
          <a:effectLst/>
        </p:spPr>
        <p:txBody>
          <a:bodyPr>
            <a:spAutoFit/>
          </a:bodyPr>
          <a:lstStyle/>
          <a:p>
            <a:pPr>
              <a:spcBef>
                <a:spcPct val="50000"/>
              </a:spcBef>
            </a:pPr>
            <a:r>
              <a:rPr lang="en-US"/>
              <a:t>This is important: it shows the need to invest in higher education. In Asia too many governments still focus on basic education and leave higher education to market/families’ income </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600" dirty="0" smtClean="0">
                <a:solidFill>
                  <a:schemeClr val="accent1">
                    <a:satMod val="150000"/>
                  </a:schemeClr>
                </a:solidFill>
              </a:rPr>
              <a:t>Argentina: Distributional impact </a:t>
            </a:r>
            <a:br>
              <a:rPr lang="en-US" sz="3600" dirty="0" smtClean="0">
                <a:solidFill>
                  <a:schemeClr val="accent1">
                    <a:satMod val="150000"/>
                  </a:schemeClr>
                </a:solidFill>
              </a:rPr>
            </a:br>
            <a:r>
              <a:rPr lang="en-US" sz="3600" dirty="0" smtClean="0">
                <a:solidFill>
                  <a:schemeClr val="accent1">
                    <a:satMod val="150000"/>
                  </a:schemeClr>
                </a:solidFill>
              </a:rPr>
              <a:t>of Conditional cash transfers </a:t>
            </a:r>
            <a:br>
              <a:rPr lang="en-US" sz="3600" dirty="0" smtClean="0">
                <a:solidFill>
                  <a:schemeClr val="accent1">
                    <a:satMod val="150000"/>
                  </a:schemeClr>
                </a:solidFill>
              </a:rPr>
            </a:br>
            <a:endParaRPr lang="en-US" sz="3600" dirty="0">
              <a:solidFill>
                <a:schemeClr val="accent1">
                  <a:satMod val="150000"/>
                </a:schemeClr>
              </a:solidFill>
            </a:endParaRPr>
          </a:p>
        </p:txBody>
      </p:sp>
      <p:sp>
        <p:nvSpPr>
          <p:cNvPr id="4" name="Slide Number Placeholder 3"/>
          <p:cNvSpPr>
            <a:spLocks noGrp="1"/>
          </p:cNvSpPr>
          <p:nvPr>
            <p:ph type="sldNum" sz="quarter" idx="12"/>
          </p:nvPr>
        </p:nvSpPr>
        <p:spPr/>
        <p:txBody>
          <a:bodyPr/>
          <a:lstStyle/>
          <a:p>
            <a:pPr>
              <a:defRPr/>
            </a:pPr>
            <a:fld id="{B10E4943-A8AC-4B6F-97AB-B1590ED7D956}" type="slidenum">
              <a:rPr lang="en-US"/>
              <a:pPr>
                <a:defRPr/>
              </a:pPr>
              <a:t>37</a:t>
            </a:fld>
            <a:endParaRPr lang="en-US"/>
          </a:p>
        </p:txBody>
      </p:sp>
      <p:pic>
        <p:nvPicPr>
          <p:cNvPr id="61443" name="Picture 2"/>
          <p:cNvPicPr>
            <a:picLocks noGrp="1" noChangeAspect="1" noChangeArrowheads="1"/>
          </p:cNvPicPr>
          <p:nvPr>
            <p:ph idx="1"/>
          </p:nvPr>
        </p:nvPicPr>
        <p:blipFill>
          <a:blip r:embed="rId2"/>
          <a:srcRect/>
          <a:stretch>
            <a:fillRect/>
          </a:stretch>
        </p:blipFill>
        <p:spPr>
          <a:xfrm>
            <a:off x="457200" y="1676400"/>
            <a:ext cx="8382000" cy="4572000"/>
          </a:xfrm>
        </p:spPr>
      </p:pic>
      <p:sp>
        <p:nvSpPr>
          <p:cNvPr id="61445" name="Text Box 5"/>
          <p:cNvSpPr txBox="1">
            <a:spLocks noChangeArrowheads="1"/>
          </p:cNvSpPr>
          <p:nvPr/>
        </p:nvSpPr>
        <p:spPr bwMode="auto">
          <a:xfrm>
            <a:off x="611188" y="6524625"/>
            <a:ext cx="7993062" cy="641350"/>
          </a:xfrm>
          <a:prstGeom prst="rect">
            <a:avLst/>
          </a:prstGeom>
          <a:noFill/>
          <a:ln w="9525">
            <a:noFill/>
            <a:miter lim="800000"/>
            <a:headEnd/>
            <a:tailEnd/>
          </a:ln>
          <a:effectLst/>
        </p:spPr>
        <p:txBody>
          <a:bodyPr>
            <a:spAutoFit/>
          </a:bodyPr>
          <a:lstStyle/>
          <a:p>
            <a:pPr>
              <a:spcBef>
                <a:spcPct val="50000"/>
              </a:spcBef>
            </a:pPr>
            <a:r>
              <a:rPr lang="en-US">
                <a:solidFill>
                  <a:schemeClr val="hlink"/>
                </a:solidFill>
              </a:rPr>
              <a:t>Why did GINI go down in 1990 so rapidly? Was there a similar anti-poverty program that time ?</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Brazil: 2001-2007</a:t>
            </a:r>
            <a:br>
              <a:rPr lang="en-US" dirty="0" smtClean="0">
                <a:solidFill>
                  <a:schemeClr val="accent1">
                    <a:satMod val="150000"/>
                  </a:schemeClr>
                </a:solidFill>
              </a:rPr>
            </a:br>
            <a:r>
              <a:rPr lang="en-US" dirty="0" smtClean="0">
                <a:solidFill>
                  <a:schemeClr val="accent1">
                    <a:satMod val="150000"/>
                  </a:schemeClr>
                </a:solidFill>
              </a:rPr>
              <a:t>(Barros et al.)</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92500" lnSpcReduction="10000"/>
          </a:bodyPr>
          <a:lstStyle/>
          <a:p>
            <a:pPr marL="438912" indent="-320040" fontAlgn="auto">
              <a:spcBef>
                <a:spcPts val="0"/>
              </a:spcBef>
              <a:spcAft>
                <a:spcPts val="0"/>
              </a:spcAft>
              <a:buFont typeface="Wingdings 2"/>
              <a:buChar char=""/>
              <a:defRPr/>
            </a:pPr>
            <a:r>
              <a:rPr lang="en-US" dirty="0" smtClean="0"/>
              <a:t>Decline in labor income inequality:</a:t>
            </a:r>
          </a:p>
          <a:p>
            <a:pPr marL="731520" lvl="1" indent="-274320" fontAlgn="auto">
              <a:spcAft>
                <a:spcPts val="0"/>
              </a:spcAft>
              <a:buFont typeface="Wingdings"/>
              <a:buChar char=""/>
              <a:defRPr/>
            </a:pPr>
            <a:r>
              <a:rPr lang="en-US" dirty="0" smtClean="0"/>
              <a:t>About 50% accounted for by decline in attainment inequality (quantity effect) and less steep returns --wage gap by skill narrows—(price effect).  Latter dominant. (See </a:t>
            </a:r>
            <a:r>
              <a:rPr lang="en-US" dirty="0" err="1" smtClean="0"/>
              <a:t>Gini</a:t>
            </a:r>
            <a:r>
              <a:rPr lang="en-US" dirty="0" smtClean="0"/>
              <a:t> for years of schooling and returns by skill in next two slides) </a:t>
            </a:r>
          </a:p>
          <a:p>
            <a:pPr marL="731520" lvl="1" indent="-274320" fontAlgn="auto">
              <a:spcAft>
                <a:spcPts val="0"/>
              </a:spcAft>
              <a:buFont typeface="Wingdings"/>
              <a:buChar char=""/>
              <a:defRPr/>
            </a:pPr>
            <a:r>
              <a:rPr lang="en-US" dirty="0" smtClean="0"/>
              <a:t>About 25% accounted for by decline in spatial segmentation; especially, reduction in wage differentials between metropolitan areas and medium/small municipalities. Also, decline in </a:t>
            </a:r>
            <a:r>
              <a:rPr lang="en-US" dirty="0" err="1" smtClean="0"/>
              <a:t>sectoral</a:t>
            </a:r>
            <a:r>
              <a:rPr lang="en-US" dirty="0" smtClean="0"/>
              <a:t> segmentation. </a:t>
            </a:r>
            <a:endParaRPr lang="en-US" dirty="0"/>
          </a:p>
        </p:txBody>
      </p:sp>
      <p:sp>
        <p:nvSpPr>
          <p:cNvPr id="4" name="Slide Number Placeholder 3"/>
          <p:cNvSpPr>
            <a:spLocks noGrp="1"/>
          </p:cNvSpPr>
          <p:nvPr>
            <p:ph type="sldNum" sz="quarter" idx="12"/>
          </p:nvPr>
        </p:nvSpPr>
        <p:spPr/>
        <p:txBody>
          <a:bodyPr/>
          <a:lstStyle/>
          <a:p>
            <a:pPr>
              <a:defRPr/>
            </a:pPr>
            <a:fld id="{2F00D14C-390C-4529-97BA-7198FCED9332}" type="slidenum">
              <a:rPr lang="en-US"/>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2BC98A3-6C74-4369-8F2F-498E73A83F9D}" type="slidenum">
              <a:rPr lang="en-US"/>
              <a:pPr>
                <a:defRPr/>
              </a:pPr>
              <a:t>39</a:t>
            </a:fld>
            <a:endParaRPr lang="en-US"/>
          </a:p>
        </p:txBody>
      </p:sp>
      <p:pic>
        <p:nvPicPr>
          <p:cNvPr id="65538" name="Picture 5"/>
          <p:cNvPicPr>
            <a:picLocks noChangeAspect="1" noChangeArrowheads="1"/>
          </p:cNvPicPr>
          <p:nvPr/>
        </p:nvPicPr>
        <p:blipFill>
          <a:blip r:embed="rId2"/>
          <a:srcRect/>
          <a:stretch>
            <a:fillRect/>
          </a:stretch>
        </p:blipFill>
        <p:spPr bwMode="auto">
          <a:xfrm>
            <a:off x="457200" y="304800"/>
            <a:ext cx="7924800" cy="5867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s-AR" dirty="0" err="1" smtClean="0">
                <a:solidFill>
                  <a:schemeClr val="accent1">
                    <a:satMod val="150000"/>
                  </a:schemeClr>
                </a:solidFill>
              </a:rPr>
              <a:t>Outline</a:t>
            </a:r>
            <a:endParaRPr lang="en-US" dirty="0">
              <a:solidFill>
                <a:schemeClr val="accent1">
                  <a:satMod val="150000"/>
                </a:schemeClr>
              </a:solidFill>
            </a:endParaRPr>
          </a:p>
        </p:txBody>
      </p:sp>
      <p:sp>
        <p:nvSpPr>
          <p:cNvPr id="3" name="Content Placeholder 2"/>
          <p:cNvSpPr>
            <a:spLocks noGrp="1"/>
          </p:cNvSpPr>
          <p:nvPr>
            <p:ph idx="1"/>
          </p:nvPr>
        </p:nvSpPr>
        <p:spPr>
          <a:xfrm>
            <a:off x="0" y="1600200"/>
            <a:ext cx="9144000" cy="5068888"/>
          </a:xfrm>
        </p:spPr>
        <p:txBody>
          <a:bodyPr rtlCol="0">
            <a:normAutofit fontScale="85000" lnSpcReduction="20000"/>
          </a:bodyPr>
          <a:lstStyle/>
          <a:p>
            <a:pPr marL="438912" indent="-320040" fontAlgn="auto">
              <a:spcBef>
                <a:spcPts val="0"/>
              </a:spcBef>
              <a:spcAft>
                <a:spcPts val="0"/>
              </a:spcAft>
              <a:buFont typeface="Wingdings 2"/>
              <a:buChar char=""/>
              <a:defRPr/>
            </a:pPr>
            <a:r>
              <a:rPr lang="es-AR" dirty="0" smtClean="0"/>
              <a:t>Inequality in LA</a:t>
            </a:r>
          </a:p>
          <a:p>
            <a:pPr marL="731012" lvl="1" indent="-320040" fontAlgn="auto">
              <a:spcBef>
                <a:spcPts val="0"/>
              </a:spcBef>
              <a:spcAft>
                <a:spcPts val="0"/>
              </a:spcAft>
              <a:buFont typeface="Wingdings 2"/>
              <a:buChar char=""/>
              <a:defRPr/>
            </a:pPr>
            <a:r>
              <a:rPr lang="es-AR" dirty="0" smtClean="0"/>
              <a:t>International comparison</a:t>
            </a:r>
          </a:p>
          <a:p>
            <a:pPr marL="731012" lvl="1" indent="-320040" fontAlgn="auto">
              <a:spcBef>
                <a:spcPts val="0"/>
              </a:spcBef>
              <a:spcAft>
                <a:spcPts val="0"/>
              </a:spcAft>
              <a:buNone/>
              <a:defRPr/>
            </a:pPr>
            <a:endParaRPr lang="es-AR" dirty="0" smtClean="0"/>
          </a:p>
          <a:p>
            <a:pPr marL="438912" indent="-320040" fontAlgn="auto">
              <a:spcBef>
                <a:spcPts val="0"/>
              </a:spcBef>
              <a:spcAft>
                <a:spcPts val="0"/>
              </a:spcAft>
              <a:buFont typeface="Wingdings 2"/>
              <a:buChar char=""/>
              <a:defRPr/>
            </a:pPr>
            <a:r>
              <a:rPr lang="es-AR" dirty="0" smtClean="0"/>
              <a:t>Declining </a:t>
            </a:r>
            <a:r>
              <a:rPr lang="es-AR" dirty="0" smtClean="0"/>
              <a:t>Inequality in LA: </a:t>
            </a:r>
          </a:p>
          <a:p>
            <a:pPr marL="731520" lvl="1" indent="-274320" fontAlgn="auto">
              <a:spcAft>
                <a:spcPts val="0"/>
              </a:spcAft>
              <a:buFont typeface="Wingdings"/>
              <a:buChar char=""/>
              <a:defRPr/>
            </a:pPr>
            <a:r>
              <a:rPr lang="es-AR" dirty="0" err="1" smtClean="0"/>
              <a:t>How</a:t>
            </a:r>
            <a:r>
              <a:rPr lang="es-AR" dirty="0" smtClean="0"/>
              <a:t> </a:t>
            </a:r>
            <a:r>
              <a:rPr lang="es-AR" dirty="0" err="1" smtClean="0"/>
              <a:t>Much</a:t>
            </a:r>
            <a:r>
              <a:rPr lang="es-AR" dirty="0" smtClean="0"/>
              <a:t>? </a:t>
            </a:r>
          </a:p>
          <a:p>
            <a:pPr marL="731520" lvl="1" indent="-274320" fontAlgn="auto">
              <a:spcAft>
                <a:spcPts val="0"/>
              </a:spcAft>
              <a:buFont typeface="Wingdings"/>
              <a:buChar char=""/>
              <a:defRPr/>
            </a:pPr>
            <a:r>
              <a:rPr lang="es-AR" dirty="0" err="1" smtClean="0"/>
              <a:t>Since</a:t>
            </a:r>
            <a:r>
              <a:rPr lang="es-AR" dirty="0" smtClean="0"/>
              <a:t> </a:t>
            </a:r>
            <a:r>
              <a:rPr lang="es-AR" dirty="0" err="1" smtClean="0"/>
              <a:t>When</a:t>
            </a:r>
            <a:r>
              <a:rPr lang="es-AR" dirty="0" smtClean="0"/>
              <a:t>?</a:t>
            </a:r>
          </a:p>
          <a:p>
            <a:pPr marL="731520" lvl="1" indent="-274320" fontAlgn="auto">
              <a:spcAft>
                <a:spcPts val="0"/>
              </a:spcAft>
              <a:buFont typeface="Wingdings"/>
              <a:buChar char=""/>
              <a:defRPr/>
            </a:pPr>
            <a:endParaRPr lang="es-AR" dirty="0" smtClean="0"/>
          </a:p>
          <a:p>
            <a:pPr marL="438912" indent="-320040" fontAlgn="auto">
              <a:spcBef>
                <a:spcPts val="0"/>
              </a:spcBef>
              <a:spcAft>
                <a:spcPts val="0"/>
              </a:spcAft>
              <a:buFont typeface="Wingdings 2"/>
              <a:buChar char=""/>
              <a:defRPr/>
            </a:pPr>
            <a:r>
              <a:rPr lang="es-AR" dirty="0" smtClean="0"/>
              <a:t>Declining Inequality: Why</a:t>
            </a:r>
            <a:r>
              <a:rPr lang="es-AR" dirty="0" smtClean="0"/>
              <a:t>?</a:t>
            </a:r>
          </a:p>
          <a:p>
            <a:pPr marL="731012" lvl="1" indent="-320040" fontAlgn="auto">
              <a:spcBef>
                <a:spcPts val="0"/>
              </a:spcBef>
              <a:spcAft>
                <a:spcPts val="0"/>
              </a:spcAft>
              <a:buFont typeface="Wingdings 2"/>
              <a:buChar char=""/>
              <a:defRPr/>
            </a:pPr>
            <a:r>
              <a:rPr lang="es-AR" dirty="0" smtClean="0"/>
              <a:t>Falling </a:t>
            </a:r>
            <a:r>
              <a:rPr lang="es-AR" dirty="0" smtClean="0"/>
              <a:t>skill </a:t>
            </a:r>
            <a:r>
              <a:rPr lang="es-AR" dirty="0" smtClean="0"/>
              <a:t>premia</a:t>
            </a:r>
          </a:p>
          <a:p>
            <a:pPr marL="731012" lvl="1" indent="-320040" fontAlgn="auto">
              <a:spcBef>
                <a:spcPts val="0"/>
              </a:spcBef>
              <a:spcAft>
                <a:spcPts val="0"/>
              </a:spcAft>
              <a:buFont typeface="Wingdings 2"/>
              <a:buChar char=""/>
              <a:defRPr/>
            </a:pPr>
            <a:r>
              <a:rPr lang="es-AR" dirty="0" smtClean="0"/>
              <a:t>More </a:t>
            </a:r>
            <a:r>
              <a:rPr lang="es-AR" dirty="0" smtClean="0"/>
              <a:t>progressive government transfers</a:t>
            </a:r>
          </a:p>
          <a:p>
            <a:pPr marL="438912" indent="-320040" fontAlgn="auto">
              <a:spcBef>
                <a:spcPts val="0"/>
              </a:spcBef>
              <a:spcAft>
                <a:spcPts val="0"/>
              </a:spcAft>
              <a:buFont typeface="Wingdings 2"/>
              <a:buChar char=""/>
              <a:defRPr/>
            </a:pPr>
            <a:endParaRPr lang="es-AR" dirty="0" smtClean="0"/>
          </a:p>
          <a:p>
            <a:pPr marL="438912" indent="-320040" fontAlgn="auto">
              <a:spcBef>
                <a:spcPts val="0"/>
              </a:spcBef>
              <a:spcAft>
                <a:spcPts val="0"/>
              </a:spcAft>
              <a:buFont typeface="Wingdings 2"/>
              <a:buChar char=""/>
              <a:defRPr/>
            </a:pPr>
            <a:r>
              <a:rPr lang="es-AR" dirty="0" err="1" smtClean="0"/>
              <a:t>Caveat</a:t>
            </a:r>
            <a:r>
              <a:rPr lang="es-AR" dirty="0" smtClean="0"/>
              <a:t>: </a:t>
            </a:r>
            <a:r>
              <a:rPr lang="es-AR" dirty="0" err="1" smtClean="0"/>
              <a:t>Under</a:t>
            </a:r>
            <a:r>
              <a:rPr lang="es-AR" dirty="0" smtClean="0"/>
              <a:t>-</a:t>
            </a:r>
            <a:r>
              <a:rPr lang="es-AR" dirty="0" err="1" smtClean="0"/>
              <a:t>reporting</a:t>
            </a:r>
            <a:r>
              <a:rPr lang="es-AR" dirty="0" smtClean="0"/>
              <a:t> of Top </a:t>
            </a:r>
            <a:r>
              <a:rPr lang="es-AR" dirty="0" err="1" smtClean="0"/>
              <a:t>Incomes</a:t>
            </a:r>
            <a:r>
              <a:rPr lang="es-AR" dirty="0" smtClean="0"/>
              <a:t> and </a:t>
            </a:r>
            <a:r>
              <a:rPr lang="es-AR" dirty="0" err="1" smtClean="0"/>
              <a:t>Inequality</a:t>
            </a:r>
            <a:r>
              <a:rPr lang="es-AR" dirty="0" smtClean="0"/>
              <a:t> </a:t>
            </a:r>
            <a:r>
              <a:rPr lang="es-AR" dirty="0" err="1" smtClean="0"/>
              <a:t>Trends</a:t>
            </a:r>
            <a:endParaRPr lang="es-AR" dirty="0" smtClean="0"/>
          </a:p>
          <a:p>
            <a:pPr marL="438912" indent="-320040" fontAlgn="auto">
              <a:spcBef>
                <a:spcPts val="0"/>
              </a:spcBef>
              <a:spcAft>
                <a:spcPts val="0"/>
              </a:spcAft>
              <a:buFont typeface="Wingdings 2"/>
              <a:buChar char=""/>
              <a:defRPr/>
            </a:pPr>
            <a:endParaRPr lang="es-AR" dirty="0" smtClean="0"/>
          </a:p>
          <a:p>
            <a:pPr marL="438912" indent="-320040" fontAlgn="auto">
              <a:spcBef>
                <a:spcPts val="0"/>
              </a:spcBef>
              <a:spcAft>
                <a:spcPts val="0"/>
              </a:spcAft>
              <a:buFont typeface="Wingdings 2"/>
              <a:buChar char=""/>
              <a:defRPr/>
            </a:pPr>
            <a:r>
              <a:rPr lang="es-AR" dirty="0" err="1" smtClean="0"/>
              <a:t>The</a:t>
            </a:r>
            <a:r>
              <a:rPr lang="es-AR" dirty="0" smtClean="0"/>
              <a:t> </a:t>
            </a:r>
            <a:r>
              <a:rPr lang="es-AR" dirty="0" err="1" smtClean="0"/>
              <a:t>Future</a:t>
            </a:r>
            <a:r>
              <a:rPr lang="es-AR" dirty="0" smtClean="0"/>
              <a:t>: </a:t>
            </a:r>
            <a:r>
              <a:rPr lang="es-AR" dirty="0" err="1" smtClean="0"/>
              <a:t>Will</a:t>
            </a:r>
            <a:r>
              <a:rPr lang="es-AR" dirty="0" smtClean="0"/>
              <a:t> (</a:t>
            </a:r>
            <a:r>
              <a:rPr lang="es-AR" dirty="0" err="1" smtClean="0"/>
              <a:t>Measured</a:t>
            </a:r>
            <a:r>
              <a:rPr lang="es-AR" dirty="0" smtClean="0"/>
              <a:t>) </a:t>
            </a:r>
            <a:r>
              <a:rPr lang="es-AR" dirty="0" err="1" smtClean="0"/>
              <a:t>Inequality</a:t>
            </a:r>
            <a:r>
              <a:rPr lang="es-AR" dirty="0" smtClean="0"/>
              <a:t> </a:t>
            </a:r>
            <a:r>
              <a:rPr lang="es-AR" dirty="0" err="1" smtClean="0"/>
              <a:t>Continue</a:t>
            </a:r>
            <a:r>
              <a:rPr lang="es-AR" dirty="0" smtClean="0"/>
              <a:t> </a:t>
            </a:r>
            <a:r>
              <a:rPr lang="es-AR" dirty="0" err="1" smtClean="0"/>
              <a:t>to</a:t>
            </a:r>
            <a:r>
              <a:rPr lang="es-AR" dirty="0" smtClean="0"/>
              <a:t> Decline?</a:t>
            </a:r>
            <a:endParaRPr lang="en-US" dirty="0"/>
          </a:p>
        </p:txBody>
      </p:sp>
      <p:sp>
        <p:nvSpPr>
          <p:cNvPr id="4" name="Slide Number Placeholder 3"/>
          <p:cNvSpPr>
            <a:spLocks noGrp="1"/>
          </p:cNvSpPr>
          <p:nvPr>
            <p:ph type="sldNum" sz="quarter" idx="12"/>
          </p:nvPr>
        </p:nvSpPr>
        <p:spPr/>
        <p:txBody>
          <a:bodyPr/>
          <a:lstStyle/>
          <a:p>
            <a:pPr>
              <a:defRPr/>
            </a:pPr>
            <a:fld id="{9D96F602-1D56-4F15-BA08-4283B5F1CDC0}" type="slidenum">
              <a:rPr lang="es-MX"/>
              <a:pPr>
                <a:defRPr/>
              </a:pPr>
              <a:t>4</a:t>
            </a:fld>
            <a:endParaRPr lang="es-MX"/>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Brazil: Decline </a:t>
            </a:r>
            <a:r>
              <a:rPr lang="en-US" dirty="0" smtClean="0">
                <a:solidFill>
                  <a:schemeClr val="accent1">
                    <a:satMod val="150000"/>
                  </a:schemeClr>
                </a:solidFill>
              </a:rPr>
              <a:t>in non-labor income inequality</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92500" lnSpcReduction="20000"/>
          </a:bodyPr>
          <a:lstStyle/>
          <a:p>
            <a:pPr marL="438912" indent="-320040" fontAlgn="auto">
              <a:spcBef>
                <a:spcPts val="0"/>
              </a:spcBef>
              <a:spcAft>
                <a:spcPts val="0"/>
              </a:spcAft>
              <a:buFont typeface="Wingdings 2"/>
              <a:buChar char=""/>
              <a:defRPr/>
            </a:pPr>
            <a:r>
              <a:rPr lang="en-US" dirty="0" smtClean="0"/>
              <a:t>Contribution of changes in the distribution of income from assets (rents, interest and dividends) and private transfers was </a:t>
            </a:r>
            <a:r>
              <a:rPr lang="en-US" dirty="0" err="1" smtClean="0"/>
              <a:t>unequalizing</a:t>
            </a:r>
            <a:r>
              <a:rPr lang="en-US" dirty="0" smtClean="0"/>
              <a:t> but limited. </a:t>
            </a:r>
          </a:p>
          <a:p>
            <a:pPr marL="438912" indent="-320040" fontAlgn="auto">
              <a:spcBef>
                <a:spcPts val="0"/>
              </a:spcBef>
              <a:spcAft>
                <a:spcPts val="0"/>
              </a:spcAft>
              <a:buFont typeface="Wingdings 2"/>
              <a:buChar char=""/>
              <a:defRPr/>
            </a:pPr>
            <a:r>
              <a:rPr lang="en-US" dirty="0" smtClean="0"/>
              <a:t>Most of the impact of non-labor income on the reduction of overall income inequality was due to changes in the distribution of public transfers: changes in size, coverage and distribution of public transfers. </a:t>
            </a:r>
            <a:r>
              <a:rPr lang="en-US" dirty="0" err="1" smtClean="0"/>
              <a:t>Bolsa</a:t>
            </a:r>
            <a:r>
              <a:rPr lang="en-US" dirty="0" smtClean="0"/>
              <a:t> </a:t>
            </a:r>
            <a:r>
              <a:rPr lang="en-US" dirty="0" err="1" smtClean="0"/>
              <a:t>Familia</a:t>
            </a:r>
            <a:r>
              <a:rPr lang="en-US" dirty="0" smtClean="0"/>
              <a:t> accounts for close to 10 percent of the decline in household per capita income inequality.</a:t>
            </a:r>
            <a:endParaRPr lang="en-US" dirty="0"/>
          </a:p>
        </p:txBody>
      </p:sp>
      <p:sp>
        <p:nvSpPr>
          <p:cNvPr id="4" name="Slide Number Placeholder 3"/>
          <p:cNvSpPr>
            <a:spLocks noGrp="1"/>
          </p:cNvSpPr>
          <p:nvPr>
            <p:ph type="sldNum" sz="quarter" idx="12"/>
          </p:nvPr>
        </p:nvSpPr>
        <p:spPr/>
        <p:txBody>
          <a:bodyPr/>
          <a:lstStyle/>
          <a:p>
            <a:pPr>
              <a:defRPr/>
            </a:pPr>
            <a:fld id="{B18DE9C7-2F4B-4F89-A571-8CF669AE2CD2}" type="slidenum">
              <a:rPr lang="en-US"/>
              <a:pPr>
                <a:defRPr/>
              </a:pPr>
              <a:t>40</a:t>
            </a:fld>
            <a:endParaRPr lang="en-US"/>
          </a:p>
        </p:txBody>
      </p:sp>
      <p:sp>
        <p:nvSpPr>
          <p:cNvPr id="5" name="Oval 4"/>
          <p:cNvSpPr/>
          <p:nvPr/>
        </p:nvSpPr>
        <p:spPr>
          <a:xfrm>
            <a:off x="457200" y="4572000"/>
            <a:ext cx="86868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Mexico: 2000-2006</a:t>
            </a:r>
            <a:br>
              <a:rPr lang="en-US" dirty="0" smtClean="0">
                <a:solidFill>
                  <a:schemeClr val="accent1">
                    <a:satMod val="150000"/>
                  </a:schemeClr>
                </a:solidFill>
              </a:rPr>
            </a:br>
            <a:r>
              <a:rPr lang="en-US" dirty="0" smtClean="0">
                <a:solidFill>
                  <a:schemeClr val="accent1">
                    <a:satMod val="150000"/>
                  </a:schemeClr>
                </a:solidFill>
              </a:rPr>
              <a:t>(Esquivel, </a:t>
            </a:r>
            <a:r>
              <a:rPr lang="en-US" dirty="0" err="1" smtClean="0">
                <a:solidFill>
                  <a:schemeClr val="accent1">
                    <a:satMod val="150000"/>
                  </a:schemeClr>
                </a:solidFill>
              </a:rPr>
              <a:t>Lustig</a:t>
            </a:r>
            <a:r>
              <a:rPr lang="en-US" dirty="0" smtClean="0">
                <a:solidFill>
                  <a:schemeClr val="accent1">
                    <a:satMod val="150000"/>
                  </a:schemeClr>
                </a:solidFill>
              </a:rPr>
              <a:t> &amp; Scott, 2009)</a:t>
            </a:r>
            <a:endParaRPr lang="en-US" dirty="0">
              <a:solidFill>
                <a:schemeClr val="accent1">
                  <a:satMod val="150000"/>
                </a:schemeClr>
              </a:solidFill>
            </a:endParaRPr>
          </a:p>
        </p:txBody>
      </p:sp>
      <p:sp>
        <p:nvSpPr>
          <p:cNvPr id="3" name="Content Placeholder 2"/>
          <p:cNvSpPr>
            <a:spLocks noGrp="1"/>
          </p:cNvSpPr>
          <p:nvPr>
            <p:ph idx="1"/>
          </p:nvPr>
        </p:nvSpPr>
        <p:spPr>
          <a:xfrm>
            <a:off x="0" y="1524000"/>
            <a:ext cx="9144000" cy="5334000"/>
          </a:xfrm>
        </p:spPr>
        <p:txBody>
          <a:bodyPr rtlCol="0">
            <a:normAutofit fontScale="77500" lnSpcReduction="20000"/>
          </a:bodyPr>
          <a:lstStyle/>
          <a:p>
            <a:pPr marL="438912" indent="-320040" fontAlgn="auto">
              <a:spcBef>
                <a:spcPts val="0"/>
              </a:spcBef>
              <a:spcAft>
                <a:spcPts val="0"/>
              </a:spcAft>
              <a:buFont typeface="Wingdings 2"/>
              <a:buChar char=""/>
              <a:defRPr/>
            </a:pPr>
            <a:endParaRPr lang="en-US" dirty="0" smtClean="0"/>
          </a:p>
          <a:p>
            <a:pPr marL="438912" indent="-320040" fontAlgn="auto">
              <a:spcBef>
                <a:spcPts val="0"/>
              </a:spcBef>
              <a:spcAft>
                <a:spcPts val="0"/>
              </a:spcAft>
              <a:buFont typeface="Wingdings 2"/>
              <a:buChar char=""/>
              <a:defRPr/>
            </a:pPr>
            <a:r>
              <a:rPr lang="en-US" dirty="0" smtClean="0"/>
              <a:t>Decline in labor income inequality:</a:t>
            </a:r>
          </a:p>
          <a:p>
            <a:pPr marL="731520" lvl="1" indent="-274320" fontAlgn="auto">
              <a:spcAft>
                <a:spcPts val="0"/>
              </a:spcAft>
              <a:buFont typeface="Wingdings"/>
              <a:buChar char=""/>
              <a:defRPr/>
            </a:pPr>
            <a:r>
              <a:rPr lang="en-US" dirty="0" smtClean="0"/>
              <a:t>Educational attainment became more equal and returns less steep.</a:t>
            </a:r>
          </a:p>
          <a:p>
            <a:pPr marL="731520" lvl="1" indent="-274320" fontAlgn="auto">
              <a:spcAft>
                <a:spcPts val="0"/>
              </a:spcAft>
              <a:buFont typeface="Wingdings"/>
              <a:buChar char=""/>
              <a:defRPr/>
            </a:pPr>
            <a:r>
              <a:rPr lang="en-US" dirty="0" smtClean="0"/>
              <a:t>The latter seems to be associated with the decline in relative supply of workers with low educational levels. Between 1989 and 2006, the share of workers with less than lower-secondary education fell from 55% to around 33%.</a:t>
            </a:r>
          </a:p>
          <a:p>
            <a:pPr marL="731520" lvl="1" indent="-274320" fontAlgn="auto">
              <a:spcAft>
                <a:spcPts val="0"/>
              </a:spcAft>
              <a:buFont typeface="Wingdings"/>
              <a:buChar char=""/>
              <a:defRPr/>
            </a:pPr>
            <a:r>
              <a:rPr lang="en-US" dirty="0" smtClean="0"/>
              <a:t>It coincides with the period in which government  gave a big push to basic education. </a:t>
            </a:r>
          </a:p>
          <a:p>
            <a:pPr marL="996696" lvl="2" fontAlgn="auto">
              <a:spcAft>
                <a:spcPts val="0"/>
              </a:spcAft>
              <a:buClr>
                <a:schemeClr val="accent3"/>
              </a:buClr>
              <a:buFont typeface="Arial"/>
              <a:buChar char="▪"/>
              <a:defRPr/>
            </a:pPr>
            <a:r>
              <a:rPr lang="en-US" dirty="0" smtClean="0"/>
              <a:t>Between 1992 and 2002 spending per student in tertiary education expanded in real terms by 7.5 percent while it rose by 63 percent for primary education. </a:t>
            </a:r>
          </a:p>
          <a:p>
            <a:pPr marL="996696" lvl="2" fontAlgn="auto">
              <a:spcAft>
                <a:spcPts val="0"/>
              </a:spcAft>
              <a:buClr>
                <a:schemeClr val="accent3"/>
              </a:buClr>
              <a:buFont typeface="Arial"/>
              <a:buChar char="▪"/>
              <a:defRPr/>
            </a:pPr>
            <a:r>
              <a:rPr lang="en-US" dirty="0" smtClean="0"/>
              <a:t>The relative ratio of spending per student in tertiary vs. primary education thus declined from a historical maximum of 12 in 1983-1988, to less than 6 in 1994-2000 (by comparison, the average ratio for high-income OECD countries is close to 2).</a:t>
            </a:r>
          </a:p>
          <a:p>
            <a:pPr marL="731520" lvl="1" indent="-274320" fontAlgn="auto">
              <a:spcAft>
                <a:spcPts val="0"/>
              </a:spcAft>
              <a:buFont typeface="Wingdings"/>
              <a:buChar char=""/>
              <a:defRPr/>
            </a:pPr>
            <a:r>
              <a:rPr lang="en-US" dirty="0" smtClean="0"/>
              <a:t>Next two slides show: </a:t>
            </a:r>
            <a:r>
              <a:rPr lang="en-US" dirty="0" err="1" smtClean="0"/>
              <a:t>Gini</a:t>
            </a:r>
            <a:r>
              <a:rPr lang="en-US" dirty="0" smtClean="0"/>
              <a:t> for yrs. of schooling and returns to schooling</a:t>
            </a:r>
          </a:p>
          <a:p>
            <a:pPr marL="731520" lvl="1" indent="-274320" fontAlgn="auto">
              <a:spcAft>
                <a:spcPts val="0"/>
              </a:spcAft>
              <a:buFont typeface="Wingdings"/>
              <a:buChar char=""/>
              <a:defRPr/>
            </a:pPr>
            <a:endParaRPr lang="en-US" dirty="0" smtClean="0"/>
          </a:p>
        </p:txBody>
      </p:sp>
      <p:sp>
        <p:nvSpPr>
          <p:cNvPr id="4" name="Slide Number Placeholder 3"/>
          <p:cNvSpPr>
            <a:spLocks noGrp="1"/>
          </p:cNvSpPr>
          <p:nvPr>
            <p:ph type="sldNum" sz="quarter" idx="12"/>
          </p:nvPr>
        </p:nvSpPr>
        <p:spPr/>
        <p:txBody>
          <a:bodyPr/>
          <a:lstStyle/>
          <a:p>
            <a:pPr>
              <a:defRPr/>
            </a:pPr>
            <a:fld id="{E34A4D0C-5E19-4CB7-A42C-DE797F401CC0}" type="slidenum">
              <a:rPr lang="en-US"/>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3" name="Picture 2"/>
          <p:cNvPicPr>
            <a:picLocks noChangeAspect="1" noChangeArrowheads="1"/>
          </p:cNvPicPr>
          <p:nvPr/>
        </p:nvPicPr>
        <p:blipFill>
          <a:blip r:embed="rId2"/>
          <a:srcRect/>
          <a:stretch>
            <a:fillRect/>
          </a:stretch>
        </p:blipFill>
        <p:spPr bwMode="auto">
          <a:xfrm>
            <a:off x="762000" y="0"/>
            <a:ext cx="6781800" cy="655161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Mexico: Decline </a:t>
            </a:r>
            <a:r>
              <a:rPr lang="en-US" dirty="0" smtClean="0">
                <a:solidFill>
                  <a:schemeClr val="accent1">
                    <a:satMod val="150000"/>
                  </a:schemeClr>
                </a:solidFill>
              </a:rPr>
              <a:t>in non-labor income inequality</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92500" lnSpcReduction="10000"/>
          </a:bodyPr>
          <a:lstStyle/>
          <a:p>
            <a:pPr marL="438912" indent="-320040" fontAlgn="auto">
              <a:spcBef>
                <a:spcPts val="0"/>
              </a:spcBef>
              <a:spcAft>
                <a:spcPts val="0"/>
              </a:spcAft>
              <a:buFont typeface="Wingdings 2"/>
              <a:buChar char=""/>
              <a:defRPr/>
            </a:pPr>
            <a:r>
              <a:rPr lang="en-US" dirty="0" smtClean="0"/>
              <a:t>The equalizing contribution of government transfers increased over time (both at the national level as well as for urban and, especially, rural households). By 2006 transfers became the income source with the largest equalizing effect of all the income sources considered.</a:t>
            </a:r>
          </a:p>
          <a:p>
            <a:pPr marL="438912" indent="-320040" fontAlgn="auto">
              <a:spcBef>
                <a:spcPts val="0"/>
              </a:spcBef>
              <a:spcAft>
                <a:spcPts val="0"/>
              </a:spcAft>
              <a:buFont typeface="Wingdings 2"/>
              <a:buChar char=""/>
              <a:defRPr/>
            </a:pPr>
            <a:r>
              <a:rPr lang="en-US" dirty="0" smtClean="0"/>
              <a:t>Remittances became more equalizing too but with a smaller effect than government transfers.</a:t>
            </a:r>
          </a:p>
          <a:p>
            <a:pPr marL="438912" indent="-320040" fontAlgn="auto">
              <a:spcBef>
                <a:spcPts val="0"/>
              </a:spcBef>
              <a:spcAft>
                <a:spcPts val="0"/>
              </a:spcAft>
              <a:buFont typeface="Wingdings 2"/>
              <a:buChar char=""/>
              <a:defRPr/>
            </a:pPr>
            <a:r>
              <a:rPr lang="en-US" dirty="0" smtClean="0"/>
              <a:t>Both more than offset the increasingly </a:t>
            </a:r>
            <a:r>
              <a:rPr lang="en-US" dirty="0" err="1" smtClean="0"/>
              <a:t>unequalizing</a:t>
            </a:r>
            <a:r>
              <a:rPr lang="en-US" dirty="0" smtClean="0"/>
              <a:t> impact of pensions.</a:t>
            </a:r>
            <a:endParaRPr lang="en-US" dirty="0"/>
          </a:p>
        </p:txBody>
      </p:sp>
      <p:sp>
        <p:nvSpPr>
          <p:cNvPr id="4" name="Slide Number Placeholder 3"/>
          <p:cNvSpPr>
            <a:spLocks noGrp="1"/>
          </p:cNvSpPr>
          <p:nvPr>
            <p:ph type="sldNum" sz="quarter" idx="12"/>
          </p:nvPr>
        </p:nvSpPr>
        <p:spPr/>
        <p:txBody>
          <a:bodyPr/>
          <a:lstStyle/>
          <a:p>
            <a:pPr>
              <a:defRPr/>
            </a:pPr>
            <a:fld id="{70ACEC74-BAB5-4BB2-8F99-16836A882764}" type="slidenum">
              <a:rPr lang="en-US"/>
              <a:pPr>
                <a:defRPr/>
              </a:pPr>
              <a:t>43</a:t>
            </a:fld>
            <a:endParaRPr lang="en-US"/>
          </a:p>
        </p:txBody>
      </p:sp>
      <p:sp>
        <p:nvSpPr>
          <p:cNvPr id="70661" name="Text Box 5"/>
          <p:cNvSpPr txBox="1">
            <a:spLocks noChangeArrowheads="1"/>
          </p:cNvSpPr>
          <p:nvPr/>
        </p:nvSpPr>
        <p:spPr bwMode="auto">
          <a:xfrm>
            <a:off x="107950" y="6524625"/>
            <a:ext cx="9036050" cy="730250"/>
          </a:xfrm>
          <a:prstGeom prst="rect">
            <a:avLst/>
          </a:prstGeom>
          <a:noFill/>
          <a:ln w="9525">
            <a:noFill/>
            <a:miter lim="800000"/>
            <a:headEnd/>
            <a:tailEnd/>
          </a:ln>
          <a:effectLst/>
        </p:spPr>
        <p:txBody>
          <a:bodyPr>
            <a:spAutoFit/>
          </a:bodyPr>
          <a:lstStyle/>
          <a:p>
            <a:pPr>
              <a:spcBef>
                <a:spcPct val="50000"/>
              </a:spcBef>
            </a:pPr>
            <a:r>
              <a:rPr lang="en-US" sz="1400">
                <a:solidFill>
                  <a:schemeClr val="hlink"/>
                </a:solidFill>
              </a:rPr>
              <a:t>The discussion of remittances is important for Asia too. Many gvts here trust in remittances a lot (e.g. PHI). But you say that in LA remittances have little redistributive effect. I think the same is here in Asia, as remittances are often only used for consumption (and a bit for education)</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Mexico: Decline </a:t>
            </a:r>
            <a:r>
              <a:rPr lang="en-US" dirty="0" smtClean="0">
                <a:solidFill>
                  <a:schemeClr val="accent1">
                    <a:satMod val="150000"/>
                  </a:schemeClr>
                </a:solidFill>
              </a:rPr>
              <a:t>in non-labor income inequality</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92500" lnSpcReduction="10000"/>
          </a:bodyPr>
          <a:lstStyle/>
          <a:p>
            <a:pPr marL="438912" indent="-320040" fontAlgn="auto">
              <a:spcBef>
                <a:spcPts val="0"/>
              </a:spcBef>
              <a:spcAft>
                <a:spcPts val="0"/>
              </a:spcAft>
              <a:buFont typeface="Wingdings 2"/>
              <a:buChar char=""/>
              <a:defRPr/>
            </a:pPr>
            <a:r>
              <a:rPr lang="en-US" dirty="0" smtClean="0"/>
              <a:t>The sharp rise in the role and equalizing impact of public transfers was a consequence of a significant policy shift in 1997, when the government launched the conditional cash transfer program </a:t>
            </a:r>
            <a:r>
              <a:rPr lang="en-US" i="1" dirty="0" err="1" smtClean="0"/>
              <a:t>Progresa</a:t>
            </a:r>
            <a:r>
              <a:rPr lang="en-US" i="1" dirty="0" smtClean="0"/>
              <a:t>/</a:t>
            </a:r>
            <a:r>
              <a:rPr lang="en-US" i="1" dirty="0" err="1" smtClean="0"/>
              <a:t>Oportunidades</a:t>
            </a:r>
            <a:r>
              <a:rPr lang="en-US" dirty="0" smtClean="0"/>
              <a:t>. </a:t>
            </a:r>
          </a:p>
          <a:p>
            <a:pPr marL="438912" indent="-320040" fontAlgn="auto">
              <a:spcBef>
                <a:spcPts val="0"/>
              </a:spcBef>
              <a:spcAft>
                <a:spcPts val="0"/>
              </a:spcAft>
              <a:buFont typeface="Wingdings 2"/>
              <a:buChar char=""/>
              <a:defRPr/>
            </a:pPr>
            <a:r>
              <a:rPr lang="en-US" dirty="0" smtClean="0"/>
              <a:t>During 1996-2006 the size of public transfers increased; they became more equally distributed among recipients, and the recipients of transfers increasingly belonged to relatively poorer segments of the population. </a:t>
            </a:r>
          </a:p>
          <a:p>
            <a:pPr marL="438912" indent="-320040" fontAlgn="auto">
              <a:spcBef>
                <a:spcPts val="0"/>
              </a:spcBef>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D501E045-EFC8-4731-B2FD-D0912703DD47}" type="slidenum">
              <a:rPr lang="en-US"/>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6022A59-27B5-40B9-8FA2-F89F8FB19306}" type="slidenum">
              <a:rPr lang="en-US"/>
              <a:pPr>
                <a:defRPr/>
              </a:pPr>
              <a:t>45</a:t>
            </a:fld>
            <a:endParaRPr lang="en-US"/>
          </a:p>
        </p:txBody>
      </p:sp>
      <p:pic>
        <p:nvPicPr>
          <p:cNvPr id="72706" name="Picture 2"/>
          <p:cNvPicPr>
            <a:picLocks noChangeAspect="1" noChangeArrowheads="1"/>
          </p:cNvPicPr>
          <p:nvPr/>
        </p:nvPicPr>
        <p:blipFill>
          <a:blip r:embed="rId2"/>
          <a:srcRect/>
          <a:stretch>
            <a:fillRect/>
          </a:stretch>
        </p:blipFill>
        <p:spPr bwMode="auto">
          <a:xfrm>
            <a:off x="914400" y="381000"/>
            <a:ext cx="7543800" cy="6019800"/>
          </a:xfrm>
          <a:prstGeom prst="rect">
            <a:avLst/>
          </a:prstGeom>
          <a:noFill/>
          <a:ln w="9525">
            <a:noFill/>
            <a:miter lim="800000"/>
            <a:headEnd/>
            <a:tailEnd/>
          </a:ln>
        </p:spPr>
      </p:pic>
      <p:cxnSp>
        <p:nvCxnSpPr>
          <p:cNvPr id="5" name="Straight Arrow Connector 4"/>
          <p:cNvCxnSpPr/>
          <p:nvPr/>
        </p:nvCxnSpPr>
        <p:spPr>
          <a:xfrm flipV="1">
            <a:off x="4343400" y="5638800"/>
            <a:ext cx="121920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6591300" y="5829300"/>
            <a:ext cx="6858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29000" y="1066800"/>
            <a:ext cx="2971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Peru: 1997-2006</a:t>
            </a:r>
            <a:br>
              <a:rPr lang="en-US" dirty="0" smtClean="0">
                <a:solidFill>
                  <a:schemeClr val="accent1">
                    <a:satMod val="150000"/>
                  </a:schemeClr>
                </a:solidFill>
              </a:rPr>
            </a:br>
            <a:r>
              <a:rPr lang="en-US" dirty="0" smtClean="0">
                <a:solidFill>
                  <a:schemeClr val="accent1">
                    <a:satMod val="150000"/>
                  </a:schemeClr>
                </a:solidFill>
              </a:rPr>
              <a:t>(Jaramillo &amp; </a:t>
            </a:r>
            <a:r>
              <a:rPr lang="en-US" dirty="0" err="1" smtClean="0">
                <a:solidFill>
                  <a:schemeClr val="accent1">
                    <a:satMod val="150000"/>
                  </a:schemeClr>
                </a:solidFill>
              </a:rPr>
              <a:t>Saavedra</a:t>
            </a:r>
            <a:r>
              <a:rPr lang="en-US" dirty="0" smtClean="0">
                <a:solidFill>
                  <a:schemeClr val="accent1">
                    <a:satMod val="150000"/>
                  </a:schemeClr>
                </a:solidFill>
              </a:rPr>
              <a:t>, 2009)</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92500" lnSpcReduction="20000"/>
          </a:bodyPr>
          <a:lstStyle/>
          <a:p>
            <a:pPr marL="438912" indent="-320040" fontAlgn="auto">
              <a:spcBef>
                <a:spcPts val="0"/>
              </a:spcBef>
              <a:spcAft>
                <a:spcPts val="0"/>
              </a:spcAft>
              <a:buFont typeface="Wingdings 2"/>
              <a:buChar char=""/>
              <a:defRPr/>
            </a:pPr>
            <a:r>
              <a:rPr lang="en-US" dirty="0" smtClean="0"/>
              <a:t>Labor income inequality:</a:t>
            </a:r>
          </a:p>
          <a:p>
            <a:pPr marL="731520" lvl="1" indent="-274320" fontAlgn="auto">
              <a:spcAft>
                <a:spcPts val="0"/>
              </a:spcAft>
              <a:buFont typeface="Wingdings"/>
              <a:buChar char=""/>
              <a:defRPr/>
            </a:pPr>
            <a:r>
              <a:rPr lang="en-US" dirty="0" smtClean="0"/>
              <a:t>Changes in educational structure were equalizing at the household and individual workers levels.</a:t>
            </a:r>
          </a:p>
          <a:p>
            <a:pPr marL="731520" lvl="1" indent="-274320" fontAlgn="auto">
              <a:spcAft>
                <a:spcPts val="0"/>
              </a:spcAft>
              <a:buFont typeface="Wingdings"/>
              <a:buChar char=""/>
              <a:defRPr/>
            </a:pPr>
            <a:r>
              <a:rPr lang="en-US" dirty="0" smtClean="0"/>
              <a:t>Changes in returns to education, however, were equalizing at the individual workers level but not at the household level. Changes in </a:t>
            </a:r>
            <a:r>
              <a:rPr lang="en-US" dirty="0" err="1" smtClean="0"/>
              <a:t>assortative</a:t>
            </a:r>
            <a:r>
              <a:rPr lang="en-US" dirty="0" smtClean="0"/>
              <a:t> matching might have been a factor.</a:t>
            </a:r>
          </a:p>
          <a:p>
            <a:pPr marL="731520" lvl="1" indent="-274320" fontAlgn="auto">
              <a:spcAft>
                <a:spcPts val="0"/>
              </a:spcAft>
              <a:buFont typeface="Wingdings"/>
              <a:buChar char=""/>
              <a:defRPr/>
            </a:pPr>
            <a:r>
              <a:rPr lang="en-US" dirty="0" smtClean="0"/>
              <a:t> Earnings gap by skill narrowed at the individual workers level as in the other countries. Fading out of skill-biased technical change and a more equal distribution of education/educational upgrading.</a:t>
            </a:r>
          </a:p>
          <a:p>
            <a:pPr marL="731520" lvl="1" indent="-274320" fontAlgn="auto">
              <a:spcAft>
                <a:spcPts val="0"/>
              </a:spcAft>
              <a:buFont typeface="Wingdings"/>
              <a:buChar char=""/>
              <a:defRPr/>
            </a:pPr>
            <a:r>
              <a:rPr lang="en-US" dirty="0" smtClean="0"/>
              <a:t>Next two slides show the </a:t>
            </a:r>
            <a:r>
              <a:rPr lang="en-US" dirty="0" err="1" smtClean="0"/>
              <a:t>Gini</a:t>
            </a:r>
            <a:r>
              <a:rPr lang="en-US" dirty="0" smtClean="0"/>
              <a:t> for years of schooling and the returns to schooling.</a:t>
            </a:r>
            <a:endParaRPr lang="en-US" dirty="0"/>
          </a:p>
        </p:txBody>
      </p:sp>
      <p:sp>
        <p:nvSpPr>
          <p:cNvPr id="4" name="Slide Number Placeholder 3"/>
          <p:cNvSpPr>
            <a:spLocks noGrp="1"/>
          </p:cNvSpPr>
          <p:nvPr>
            <p:ph type="sldNum" sz="quarter" idx="12"/>
          </p:nvPr>
        </p:nvSpPr>
        <p:spPr/>
        <p:txBody>
          <a:bodyPr/>
          <a:lstStyle/>
          <a:p>
            <a:pPr>
              <a:defRPr/>
            </a:pPr>
            <a:fld id="{B4CD20E7-ADF8-44FF-9405-A13F28306D4F}" type="slidenum">
              <a:rPr lang="en-US"/>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2"/>
          <a:srcRect/>
          <a:stretch>
            <a:fillRect/>
          </a:stretch>
        </p:blipFill>
        <p:spPr bwMode="auto">
          <a:xfrm>
            <a:off x="838200" y="381000"/>
            <a:ext cx="7543800" cy="63246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pPr fontAlgn="auto">
              <a:spcAft>
                <a:spcPts val="0"/>
              </a:spcAft>
              <a:defRPr/>
            </a:pPr>
            <a:r>
              <a:rPr lang="en-US" dirty="0" smtClean="0">
                <a:solidFill>
                  <a:schemeClr val="accent1">
                    <a:satMod val="150000"/>
                  </a:schemeClr>
                </a:solidFill>
              </a:rPr>
              <a:t>Peru: Decline </a:t>
            </a:r>
            <a:r>
              <a:rPr lang="en-US" dirty="0" smtClean="0">
                <a:solidFill>
                  <a:schemeClr val="accent1">
                    <a:satMod val="150000"/>
                  </a:schemeClr>
                </a:solidFill>
              </a:rPr>
              <a:t>in non-labor income inequality: progressivity rose in non-monetary transfers</a:t>
            </a:r>
            <a:endParaRPr lang="en-US" dirty="0">
              <a:solidFill>
                <a:schemeClr val="accent1">
                  <a:satMod val="150000"/>
                </a:schemeClr>
              </a:solidFill>
            </a:endParaRPr>
          </a:p>
        </p:txBody>
      </p:sp>
      <p:sp>
        <p:nvSpPr>
          <p:cNvPr id="4" name="Slide Number Placeholder 3"/>
          <p:cNvSpPr>
            <a:spLocks noGrp="1"/>
          </p:cNvSpPr>
          <p:nvPr>
            <p:ph type="sldNum" sz="quarter" idx="12"/>
          </p:nvPr>
        </p:nvSpPr>
        <p:spPr/>
        <p:txBody>
          <a:bodyPr/>
          <a:lstStyle/>
          <a:p>
            <a:pPr>
              <a:defRPr/>
            </a:pPr>
            <a:fld id="{DD62D1F1-96B7-4590-91E7-A78E338A79B9}" type="slidenum">
              <a:rPr lang="en-US"/>
              <a:pPr>
                <a:defRPr/>
              </a:pPr>
              <a:t>48</a:t>
            </a:fld>
            <a:endParaRPr lang="en-US"/>
          </a:p>
        </p:txBody>
      </p:sp>
      <p:pic>
        <p:nvPicPr>
          <p:cNvPr id="76803" name="Picture 2"/>
          <p:cNvPicPr>
            <a:picLocks noGrp="1" noChangeAspect="1" noChangeArrowheads="1"/>
          </p:cNvPicPr>
          <p:nvPr>
            <p:ph idx="1"/>
          </p:nvPr>
        </p:nvPicPr>
        <p:blipFill>
          <a:blip r:embed="rId2"/>
          <a:srcRect/>
          <a:stretch>
            <a:fillRect/>
          </a:stretch>
        </p:blipFill>
        <p:spPr>
          <a:xfrm>
            <a:off x="457200" y="2057400"/>
            <a:ext cx="7813675" cy="4525963"/>
          </a:xfrm>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Why has inequality declined? Main findings</a:t>
            </a:r>
            <a:endParaRPr lang="en-US" dirty="0">
              <a:solidFill>
                <a:schemeClr val="accent1">
                  <a:satMod val="150000"/>
                </a:schemeClr>
              </a:solidFill>
            </a:endParaRPr>
          </a:p>
        </p:txBody>
      </p:sp>
      <p:sp>
        <p:nvSpPr>
          <p:cNvPr id="3" name="Content Placeholder 2"/>
          <p:cNvSpPr>
            <a:spLocks noGrp="1"/>
          </p:cNvSpPr>
          <p:nvPr>
            <p:ph idx="1"/>
          </p:nvPr>
        </p:nvSpPr>
        <p:spPr>
          <a:xfrm>
            <a:off x="457200" y="1600200"/>
            <a:ext cx="8686800" cy="5486400"/>
          </a:xfrm>
        </p:spPr>
        <p:txBody>
          <a:bodyPr>
            <a:normAutofit/>
          </a:bodyPr>
          <a:lstStyle/>
          <a:p>
            <a:pPr>
              <a:lnSpc>
                <a:spcPct val="80000"/>
              </a:lnSpc>
            </a:pPr>
            <a:r>
              <a:rPr lang="en-US" sz="3000" b="1" dirty="0" smtClean="0"/>
              <a:t>Educational upgrading and a more equal distribution of educational attainment have been equalizing (quantity effect). No “paradox of progress” this time.</a:t>
            </a:r>
          </a:p>
          <a:p>
            <a:pPr>
              <a:lnSpc>
                <a:spcPct val="80000"/>
              </a:lnSpc>
            </a:pPr>
            <a:r>
              <a:rPr lang="en-US" sz="3000" b="1" dirty="0" smtClean="0"/>
              <a:t>Changes in the steepness of the returns to education curve have been equalizing at the individual workers level (price effect). Except for Peru, they have been equalizing at the household level too. </a:t>
            </a:r>
          </a:p>
          <a:p>
            <a:pPr>
              <a:lnSpc>
                <a:spcPct val="80000"/>
              </a:lnSpc>
            </a:pPr>
            <a:r>
              <a:rPr lang="en-US" sz="3000" b="1" dirty="0" smtClean="0"/>
              <a:t>Changes in government transfers were equalizing: more progressive government transfers (</a:t>
            </a:r>
            <a:r>
              <a:rPr lang="en-US" sz="3000" b="1" dirty="0" smtClean="0"/>
              <a:t>monetary—e.g., CCT--and </a:t>
            </a:r>
            <a:r>
              <a:rPr lang="en-US" sz="3000" b="1" dirty="0" smtClean="0"/>
              <a:t>in-kind </a:t>
            </a:r>
            <a:r>
              <a:rPr lang="en-US" sz="3000" b="1" dirty="0" smtClean="0"/>
              <a:t>transfers)</a:t>
            </a:r>
            <a:r>
              <a:rPr lang="en-US" sz="3000" b="1" dirty="0" smtClean="0"/>
              <a:t>; expansion of coverage, increase in the amount of transfers per capita, better targeting.</a:t>
            </a:r>
          </a:p>
          <a:p>
            <a:pPr>
              <a:lnSpc>
                <a:spcPct val="80000"/>
              </a:lnSpc>
            </a:pPr>
            <a:endParaRPr lang="en-US" sz="3000" b="1" dirty="0" smtClean="0"/>
          </a:p>
        </p:txBody>
      </p:sp>
      <p:sp>
        <p:nvSpPr>
          <p:cNvPr id="4" name="Slide Number Placeholder 3"/>
          <p:cNvSpPr>
            <a:spLocks noGrp="1"/>
          </p:cNvSpPr>
          <p:nvPr>
            <p:ph type="sldNum" sz="quarter" idx="12"/>
          </p:nvPr>
        </p:nvSpPr>
        <p:spPr/>
        <p:txBody>
          <a:bodyPr/>
          <a:lstStyle/>
          <a:p>
            <a:pPr>
              <a:defRPr/>
            </a:pPr>
            <a:fld id="{945D1C55-F767-4F6E-9422-7FFAA721BF20}" type="slidenum">
              <a:rPr lang="en-US"/>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eaLnBrk="0" fontAlgn="auto" hangingPunct="0">
              <a:spcAft>
                <a:spcPts val="0"/>
              </a:spcAft>
              <a:defRPr/>
            </a:pPr>
            <a:r>
              <a:rPr lang="es-AR" sz="3200" dirty="0" smtClean="0"/>
              <a:t>Inequality in LA: international </a:t>
            </a:r>
            <a:r>
              <a:rPr lang="es-AR" sz="3200" dirty="0" smtClean="0"/>
              <a:t>comparison</a:t>
            </a:r>
            <a:br>
              <a:rPr lang="es-AR" sz="3200" dirty="0" smtClean="0"/>
            </a:br>
            <a:r>
              <a:rPr lang="en-US" sz="3200" dirty="0" err="1" smtClean="0">
                <a:solidFill>
                  <a:schemeClr val="accent1">
                    <a:satMod val="150000"/>
                  </a:schemeClr>
                </a:solidFill>
                <a:cs typeface="Times New Roman" pitchFamily="18" charset="0"/>
              </a:rPr>
              <a:t>Gini</a:t>
            </a:r>
            <a:r>
              <a:rPr lang="en-US" sz="3200" dirty="0" smtClean="0">
                <a:solidFill>
                  <a:schemeClr val="accent1">
                    <a:satMod val="150000"/>
                  </a:schemeClr>
                </a:solidFill>
                <a:cs typeface="Times New Roman" pitchFamily="18" charset="0"/>
              </a:rPr>
              <a:t> </a:t>
            </a:r>
            <a:r>
              <a:rPr lang="en-US" sz="3200" dirty="0" smtClean="0">
                <a:solidFill>
                  <a:schemeClr val="accent1">
                    <a:satMod val="150000"/>
                  </a:schemeClr>
                </a:solidFill>
                <a:cs typeface="Times New Roman" pitchFamily="18" charset="0"/>
              </a:rPr>
              <a:t>Coefficient by Region (in %), 2004</a:t>
            </a:r>
            <a:endParaRPr lang="en-US" sz="3200" dirty="0">
              <a:solidFill>
                <a:schemeClr val="accent1">
                  <a:satMod val="150000"/>
                </a:schemeClr>
              </a:solidFill>
            </a:endParaRPr>
          </a:p>
        </p:txBody>
      </p:sp>
      <p:pic>
        <p:nvPicPr>
          <p:cNvPr id="17410" name="Picture 1"/>
          <p:cNvPicPr>
            <a:picLocks noGrp="1" noChangeAspect="1" noChangeArrowheads="1"/>
          </p:cNvPicPr>
          <p:nvPr>
            <p:ph idx="1"/>
          </p:nvPr>
        </p:nvPicPr>
        <p:blipFill>
          <a:blip r:embed="rId2"/>
          <a:srcRect/>
          <a:stretch>
            <a:fillRect/>
          </a:stretch>
        </p:blipFill>
        <p:spPr>
          <a:xfrm>
            <a:off x="395288" y="1579563"/>
            <a:ext cx="8424862" cy="5059362"/>
          </a:xfrm>
        </p:spPr>
      </p:pic>
      <p:cxnSp>
        <p:nvCxnSpPr>
          <p:cNvPr id="5" name="Straight Arrow Connector 4"/>
          <p:cNvCxnSpPr/>
          <p:nvPr/>
        </p:nvCxnSpPr>
        <p:spPr>
          <a:xfrm>
            <a:off x="2268538" y="1268413"/>
            <a:ext cx="5832475" cy="936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73F2D7C8-6812-4036-8F3C-1E0A7A4A7F8D}" type="slidenum">
              <a:rPr lang="es-MX"/>
              <a:pPr>
                <a:defRPr/>
              </a:pPr>
              <a:t>5</a:t>
            </a:fld>
            <a:endParaRPr lang="es-MX"/>
          </a:p>
        </p:txBody>
      </p:sp>
      <p:sp>
        <p:nvSpPr>
          <p:cNvPr id="17414" name="Text Box 6"/>
          <p:cNvSpPr txBox="1">
            <a:spLocks noChangeArrowheads="1"/>
          </p:cNvSpPr>
          <p:nvPr/>
        </p:nvSpPr>
        <p:spPr bwMode="auto">
          <a:xfrm>
            <a:off x="468313" y="6659563"/>
            <a:ext cx="8280400" cy="730250"/>
          </a:xfrm>
          <a:prstGeom prst="rect">
            <a:avLst/>
          </a:prstGeom>
          <a:noFill/>
          <a:ln w="9525">
            <a:noFill/>
            <a:miter lim="800000"/>
            <a:headEnd/>
            <a:tailEnd/>
          </a:ln>
          <a:effectLst/>
        </p:spPr>
        <p:txBody>
          <a:bodyPr>
            <a:spAutoFit/>
          </a:bodyPr>
          <a:lstStyle/>
          <a:p>
            <a:pPr>
              <a:spcBef>
                <a:spcPct val="50000"/>
              </a:spcBef>
            </a:pPr>
            <a:r>
              <a:rPr lang="en-US" sz="1400"/>
              <a:t>I think the data for Asia are not correct. Please look at ADB Key Indicators 2007. This has data on rising ineqiuality in Asia. And you may wish to also show in arrow that Asia is increasing, while LA is falling</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Why has the skill premium declined</a:t>
            </a:r>
            <a:r>
              <a:rPr lang="en-US" dirty="0" smtClean="0">
                <a:solidFill>
                  <a:schemeClr val="accent1">
                    <a:satMod val="150000"/>
                  </a:schemeClr>
                </a:solidFill>
              </a:rPr>
              <a:t>? Main findings</a:t>
            </a:r>
            <a:endParaRPr lang="en-US" dirty="0">
              <a:solidFill>
                <a:schemeClr val="accent1">
                  <a:satMod val="150000"/>
                </a:schemeClr>
              </a:solidFill>
            </a:endParaRPr>
          </a:p>
        </p:txBody>
      </p:sp>
      <p:sp>
        <p:nvSpPr>
          <p:cNvPr id="82946" name="Content Placeholder 2"/>
          <p:cNvSpPr>
            <a:spLocks noGrp="1"/>
          </p:cNvSpPr>
          <p:nvPr>
            <p:ph idx="1"/>
          </p:nvPr>
        </p:nvSpPr>
        <p:spPr>
          <a:xfrm>
            <a:off x="457200" y="1371600"/>
            <a:ext cx="8686800" cy="5715000"/>
          </a:xfrm>
        </p:spPr>
        <p:txBody>
          <a:bodyPr/>
          <a:lstStyle/>
          <a:p>
            <a:r>
              <a:rPr lang="en-US" b="1" i="1" smtClean="0"/>
              <a:t>Increase in relative demand for skilled labor petered out:</a:t>
            </a:r>
            <a:r>
              <a:rPr lang="en-US" b="1" smtClean="0"/>
              <a:t> Fading of the unequalizing effect of skill-biased technical change in the 1990s: Argentina, Mexico &amp; Peru. </a:t>
            </a:r>
          </a:p>
          <a:p>
            <a:endParaRPr lang="en-US" b="1" smtClean="0"/>
          </a:p>
          <a:p>
            <a:r>
              <a:rPr lang="en-US" b="1" i="1" smtClean="0"/>
              <a:t>Decline in relative supply of low-skilled workers:</a:t>
            </a:r>
            <a:r>
              <a:rPr lang="en-US" b="1" smtClean="0"/>
              <a:t> Expansion of basic education since the 1990s: Brazil, Mexico and Peru .</a:t>
            </a:r>
          </a:p>
        </p:txBody>
      </p:sp>
      <p:sp>
        <p:nvSpPr>
          <p:cNvPr id="4" name="Slide Number Placeholder 3"/>
          <p:cNvSpPr>
            <a:spLocks noGrp="1"/>
          </p:cNvSpPr>
          <p:nvPr>
            <p:ph type="sldNum" sz="quarter" idx="12"/>
          </p:nvPr>
        </p:nvSpPr>
        <p:spPr/>
        <p:txBody>
          <a:bodyPr/>
          <a:lstStyle/>
          <a:p>
            <a:pPr>
              <a:defRPr/>
            </a:pPr>
            <a:fld id="{8AF5AC1C-D8DA-4FC3-B5C9-88D891C1F139}" type="slidenum">
              <a:rPr lang="en-US"/>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BDCABC9-3B16-4806-AAEC-7AE9CC21B9A2}" type="slidenum">
              <a:rPr lang="en-US"/>
              <a:pPr>
                <a:defRPr/>
              </a:pPr>
              <a:t>51</a:t>
            </a:fld>
            <a:endParaRPr lang="en-US"/>
          </a:p>
        </p:txBody>
      </p:sp>
      <p:pic>
        <p:nvPicPr>
          <p:cNvPr id="83970" name="Picture 2"/>
          <p:cNvPicPr>
            <a:picLocks noChangeAspect="1" noChangeArrowheads="1"/>
          </p:cNvPicPr>
          <p:nvPr/>
        </p:nvPicPr>
        <p:blipFill>
          <a:blip r:embed="rId2"/>
          <a:srcRect/>
          <a:stretch>
            <a:fillRect/>
          </a:stretch>
        </p:blipFill>
        <p:spPr bwMode="auto">
          <a:xfrm>
            <a:off x="-47625" y="119063"/>
            <a:ext cx="8886825" cy="6738937"/>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4993" name="Picture 2"/>
          <p:cNvPicPr>
            <a:picLocks noChangeAspect="1" noChangeArrowheads="1"/>
          </p:cNvPicPr>
          <p:nvPr/>
        </p:nvPicPr>
        <p:blipFill>
          <a:blip r:embed="rId2"/>
          <a:srcRect/>
          <a:stretch>
            <a:fillRect/>
          </a:stretch>
        </p:blipFill>
        <p:spPr bwMode="auto">
          <a:xfrm>
            <a:off x="381000" y="1066800"/>
            <a:ext cx="8458200" cy="48006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Why has earnings inequality declined?</a:t>
            </a:r>
            <a:r>
              <a:rPr lang="en-US" dirty="0" smtClean="0">
                <a:solidFill>
                  <a:schemeClr val="accent1">
                    <a:satMod val="150000"/>
                  </a:schemeClr>
                </a:solidFill>
              </a:rPr>
              <a:t> Main findings</a:t>
            </a:r>
            <a:endParaRPr lang="en-US" dirty="0">
              <a:solidFill>
                <a:schemeClr val="accent1">
                  <a:satMod val="150000"/>
                </a:schemeClr>
              </a:solidFill>
            </a:endParaRPr>
          </a:p>
        </p:txBody>
      </p:sp>
      <p:sp>
        <p:nvSpPr>
          <p:cNvPr id="86018" name="Content Placeholder 2"/>
          <p:cNvSpPr>
            <a:spLocks noGrp="1"/>
          </p:cNvSpPr>
          <p:nvPr>
            <p:ph idx="1"/>
          </p:nvPr>
        </p:nvSpPr>
        <p:spPr>
          <a:xfrm>
            <a:off x="457200" y="1600200"/>
            <a:ext cx="8686800" cy="5486400"/>
          </a:xfrm>
        </p:spPr>
        <p:txBody>
          <a:bodyPr/>
          <a:lstStyle/>
          <a:p>
            <a:pPr>
              <a:buFont typeface="Wingdings 2" pitchFamily="18" charset="2"/>
              <a:buNone/>
            </a:pPr>
            <a:endParaRPr lang="en-US" b="1" smtClean="0"/>
          </a:p>
          <a:p>
            <a:pPr>
              <a:buFont typeface="Wingdings 2" pitchFamily="18" charset="2"/>
              <a:buNone/>
            </a:pPr>
            <a:r>
              <a:rPr lang="en-US" b="1" smtClean="0"/>
              <a:t>Other effects:</a:t>
            </a:r>
          </a:p>
          <a:p>
            <a:r>
              <a:rPr lang="en-US" b="1" i="1" smtClean="0"/>
              <a:t>Decline in spatial labor market segmentation</a:t>
            </a:r>
            <a:r>
              <a:rPr lang="en-US" b="1" smtClean="0"/>
              <a:t> in Brazil.</a:t>
            </a:r>
          </a:p>
          <a:p>
            <a:r>
              <a:rPr lang="en-US" b="1" smtClean="0"/>
              <a:t>In the case of Argentina, the decline also driven by a pro-union government stance and by the impetus to low-skill intensive sectors from devaluation. In Brazil, increase in minimum wages.  </a:t>
            </a:r>
          </a:p>
        </p:txBody>
      </p:sp>
      <p:sp>
        <p:nvSpPr>
          <p:cNvPr id="4" name="Slide Number Placeholder 3"/>
          <p:cNvSpPr>
            <a:spLocks noGrp="1"/>
          </p:cNvSpPr>
          <p:nvPr>
            <p:ph type="sldNum" sz="quarter" idx="12"/>
          </p:nvPr>
        </p:nvSpPr>
        <p:spPr/>
        <p:txBody>
          <a:bodyPr/>
          <a:lstStyle/>
          <a:p>
            <a:pPr>
              <a:defRPr/>
            </a:pPr>
            <a:fld id="{962A6FEF-4A65-493D-A115-137E9C437F72}" type="slidenum">
              <a:rPr lang="en-US"/>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Why has inequality in non-labor incomes declined</a:t>
            </a:r>
            <a:r>
              <a:rPr lang="en-US" dirty="0" smtClean="0">
                <a:solidFill>
                  <a:schemeClr val="accent1">
                    <a:satMod val="150000"/>
                  </a:schemeClr>
                </a:solidFill>
              </a:rPr>
              <a:t>? Main findings</a:t>
            </a:r>
            <a:endParaRPr lang="en-US" dirty="0">
              <a:solidFill>
                <a:schemeClr val="accent1">
                  <a:satMod val="150000"/>
                </a:schemeClr>
              </a:solidFill>
            </a:endParaRPr>
          </a:p>
        </p:txBody>
      </p:sp>
      <p:sp>
        <p:nvSpPr>
          <p:cNvPr id="3" name="Content Placeholder 2"/>
          <p:cNvSpPr>
            <a:spLocks noGrp="1"/>
          </p:cNvSpPr>
          <p:nvPr>
            <p:ph idx="1"/>
          </p:nvPr>
        </p:nvSpPr>
        <p:spPr>
          <a:xfrm>
            <a:off x="457200" y="1774825"/>
            <a:ext cx="8305800" cy="5083175"/>
          </a:xfrm>
        </p:spPr>
        <p:txBody>
          <a:bodyPr rtlCol="0">
            <a:normAutofit lnSpcReduction="10000"/>
          </a:bodyPr>
          <a:lstStyle/>
          <a:p>
            <a:pPr marL="438912" indent="-320040" fontAlgn="auto">
              <a:spcBef>
                <a:spcPts val="0"/>
              </a:spcBef>
              <a:spcAft>
                <a:spcPts val="0"/>
              </a:spcAft>
              <a:buFont typeface="Wingdings 2"/>
              <a:buChar char=""/>
              <a:defRPr/>
            </a:pPr>
            <a:r>
              <a:rPr lang="en-US" b="1" dirty="0" smtClean="0"/>
              <a:t>In the four countries government transfers to the poor rose and public spending became more progressive </a:t>
            </a:r>
          </a:p>
          <a:p>
            <a:pPr marL="996696" lvl="2" fontAlgn="auto">
              <a:spcAft>
                <a:spcPts val="0"/>
              </a:spcAft>
              <a:buClr>
                <a:schemeClr val="accent3"/>
              </a:buClr>
              <a:buFont typeface="Arial"/>
              <a:buChar char="▪"/>
              <a:defRPr/>
            </a:pPr>
            <a:r>
              <a:rPr lang="en-US" b="1" dirty="0" smtClean="0"/>
              <a:t>In Argentina, the safety net program </a:t>
            </a:r>
            <a:r>
              <a:rPr lang="en-US" b="1" i="1" dirty="0" err="1" smtClean="0"/>
              <a:t>Jefes</a:t>
            </a:r>
            <a:r>
              <a:rPr lang="en-US" b="1" i="1" dirty="0" smtClean="0"/>
              <a:t> y </a:t>
            </a:r>
            <a:r>
              <a:rPr lang="en-US" b="1" i="1" dirty="0" err="1" smtClean="0"/>
              <a:t>Jefas</a:t>
            </a:r>
            <a:r>
              <a:rPr lang="en-US" b="1" i="1" dirty="0" smtClean="0"/>
              <a:t> de </a:t>
            </a:r>
            <a:r>
              <a:rPr lang="en-US" b="1" i="1" dirty="0" err="1" smtClean="0"/>
              <a:t>Hogar</a:t>
            </a:r>
            <a:r>
              <a:rPr lang="en-US" b="1" i="1" dirty="0" smtClean="0"/>
              <a:t>.</a:t>
            </a:r>
            <a:endParaRPr lang="en-US" b="1" dirty="0" smtClean="0"/>
          </a:p>
          <a:p>
            <a:pPr marL="996696" lvl="2" fontAlgn="auto">
              <a:spcAft>
                <a:spcPts val="0"/>
              </a:spcAft>
              <a:buClr>
                <a:schemeClr val="accent3"/>
              </a:buClr>
              <a:buFont typeface="Arial"/>
              <a:buChar char="▪"/>
              <a:defRPr/>
            </a:pPr>
            <a:r>
              <a:rPr lang="en-US" b="1" dirty="0" smtClean="0"/>
              <a:t>In Brazil and Mexico, large-scale conditional cash transfers =&gt; can account for between 10 and 20 percent of reduction in overall inequality. An effective redistributive machine because they cost around .5% of GDP.</a:t>
            </a:r>
          </a:p>
          <a:p>
            <a:pPr marL="996696" lvl="2" fontAlgn="auto">
              <a:spcAft>
                <a:spcPts val="0"/>
              </a:spcAft>
              <a:buClr>
                <a:schemeClr val="accent3"/>
              </a:buClr>
              <a:buFont typeface="Arial"/>
              <a:buChar char="▪"/>
              <a:defRPr/>
            </a:pPr>
            <a:r>
              <a:rPr lang="en-US" b="1" dirty="0" smtClean="0"/>
              <a:t>In Peru, in-kind transfers for food programs and health. Also access to basic infrastructure for the poor rose.</a:t>
            </a:r>
          </a:p>
          <a:p>
            <a:pPr marL="996696" lvl="2" fontAlgn="auto">
              <a:spcAft>
                <a:spcPts val="0"/>
              </a:spcAft>
              <a:buClr>
                <a:schemeClr val="accent3"/>
              </a:buClr>
              <a:buFont typeface="Arial"/>
              <a:buChar char="▪"/>
              <a:defRPr/>
            </a:pPr>
            <a:endParaRPr lang="en-US" dirty="0" smtClean="0"/>
          </a:p>
        </p:txBody>
      </p:sp>
      <p:sp>
        <p:nvSpPr>
          <p:cNvPr id="4" name="Slide Number Placeholder 3"/>
          <p:cNvSpPr>
            <a:spLocks noGrp="1"/>
          </p:cNvSpPr>
          <p:nvPr>
            <p:ph type="sldNum" sz="quarter" idx="12"/>
          </p:nvPr>
        </p:nvSpPr>
        <p:spPr/>
        <p:txBody>
          <a:bodyPr/>
          <a:lstStyle/>
          <a:p>
            <a:pPr>
              <a:defRPr/>
            </a:pPr>
            <a:fld id="{93667E88-2F38-498F-8922-D12F6DF3EB6C}" type="slidenum">
              <a:rPr lang="en-US"/>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Fiscal Policy and </a:t>
            </a:r>
            <a:r>
              <a:rPr lang="en-US" dirty="0" smtClean="0">
                <a:solidFill>
                  <a:schemeClr val="accent1">
                    <a:satMod val="150000"/>
                  </a:schemeClr>
                </a:solidFill>
              </a:rPr>
              <a:t>Redistribution (Lustig, </a:t>
            </a:r>
            <a:r>
              <a:rPr lang="en-US" dirty="0" err="1" smtClean="0">
                <a:solidFill>
                  <a:schemeClr val="accent1">
                    <a:satMod val="150000"/>
                  </a:schemeClr>
                </a:solidFill>
              </a:rPr>
              <a:t>coord</a:t>
            </a:r>
            <a:r>
              <a:rPr lang="en-US" dirty="0" smtClean="0">
                <a:solidFill>
                  <a:schemeClr val="accent1">
                    <a:satMod val="150000"/>
                  </a:schemeClr>
                </a:solidFill>
              </a:rPr>
              <a:t>., 2011)</a:t>
            </a:r>
            <a:endParaRPr lang="en-US" dirty="0">
              <a:solidFill>
                <a:schemeClr val="accent1">
                  <a:satMod val="150000"/>
                </a:schemeClr>
              </a:solidFill>
            </a:endParaRPr>
          </a:p>
        </p:txBody>
      </p:sp>
      <p:sp>
        <p:nvSpPr>
          <p:cNvPr id="88066" name="Content Placeholder 2"/>
          <p:cNvSpPr>
            <a:spLocks noGrp="1"/>
          </p:cNvSpPr>
          <p:nvPr>
            <p:ph idx="1"/>
          </p:nvPr>
        </p:nvSpPr>
        <p:spPr/>
        <p:txBody>
          <a:bodyPr/>
          <a:lstStyle/>
          <a:p>
            <a:endParaRPr lang="en-US" dirty="0" smtClean="0"/>
          </a:p>
        </p:txBody>
      </p:sp>
      <p:sp>
        <p:nvSpPr>
          <p:cNvPr id="4" name="Slide Number Placeholder 3"/>
          <p:cNvSpPr>
            <a:spLocks noGrp="1"/>
          </p:cNvSpPr>
          <p:nvPr>
            <p:ph type="sldNum" sz="quarter" idx="12"/>
          </p:nvPr>
        </p:nvSpPr>
        <p:spPr/>
        <p:txBody>
          <a:bodyPr/>
          <a:lstStyle/>
          <a:p>
            <a:pPr>
              <a:defRPr/>
            </a:pPr>
            <a:fld id="{6269AA67-A398-4B59-A899-C1E33A3622BD}" type="slidenum">
              <a:rPr lang="es-MX"/>
              <a:pPr>
                <a:defRPr/>
              </a:pPr>
              <a:t>55</a:t>
            </a:fld>
            <a:endParaRPr lang="es-MX"/>
          </a:p>
        </p:txBody>
      </p:sp>
      <p:pic>
        <p:nvPicPr>
          <p:cNvPr id="5" name="Picture 4"/>
          <p:cNvPicPr>
            <a:picLocks noChangeAspect="1"/>
          </p:cNvPicPr>
          <p:nvPr/>
        </p:nvPicPr>
        <p:blipFill>
          <a:blip r:embed="rId2"/>
          <a:stretch>
            <a:fillRect/>
          </a:stretch>
        </p:blipFill>
        <p:spPr>
          <a:xfrm>
            <a:off x="228600" y="1752600"/>
            <a:ext cx="8953500" cy="48895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Conclusions</a:t>
            </a:r>
            <a:endParaRPr lang="en-US" dirty="0">
              <a:solidFill>
                <a:schemeClr val="accent1">
                  <a:satMod val="150000"/>
                </a:schemeClr>
              </a:solidFill>
            </a:endParaRPr>
          </a:p>
        </p:txBody>
      </p:sp>
      <p:sp>
        <p:nvSpPr>
          <p:cNvPr id="89090" name="Content Placeholder 2"/>
          <p:cNvSpPr>
            <a:spLocks noGrp="1"/>
          </p:cNvSpPr>
          <p:nvPr>
            <p:ph idx="1"/>
          </p:nvPr>
        </p:nvSpPr>
        <p:spPr/>
        <p:txBody>
          <a:bodyPr/>
          <a:lstStyle/>
          <a:p>
            <a:r>
              <a:rPr lang="en-US" sz="2800" b="1" dirty="0" smtClean="0"/>
              <a:t>In the</a:t>
            </a:r>
            <a:r>
              <a:rPr lang="en-US" sz="2800" b="1" dirty="0" smtClean="0"/>
              <a:t> “race” </a:t>
            </a:r>
            <a:r>
              <a:rPr lang="en-US" sz="2800" b="1" dirty="0" smtClean="0"/>
              <a:t>between skill-biased technological change and educational upgrading,</a:t>
            </a:r>
            <a:r>
              <a:rPr lang="en-US" sz="2800" b="1" dirty="0" smtClean="0"/>
              <a:t> thanks for the expansion in investments in education, in </a:t>
            </a:r>
            <a:r>
              <a:rPr lang="en-US" sz="2800" b="1" dirty="0" smtClean="0"/>
              <a:t>the last ten years the latter has taken the lead (Tinbergen’s hypothesis)</a:t>
            </a:r>
          </a:p>
          <a:p>
            <a:r>
              <a:rPr lang="en-US" sz="2800" b="1" dirty="0" smtClean="0"/>
              <a:t>Perhaps as a consequence of democratization and political competition, government (cash and in-kind) transfers have become more generous and targeted to the poor</a:t>
            </a:r>
          </a:p>
          <a:p>
            <a:endParaRPr lang="en-US" sz="4800" b="1" dirty="0" smtClean="0"/>
          </a:p>
        </p:txBody>
      </p:sp>
      <p:sp>
        <p:nvSpPr>
          <p:cNvPr id="4" name="Slide Number Placeholder 3"/>
          <p:cNvSpPr>
            <a:spLocks noGrp="1"/>
          </p:cNvSpPr>
          <p:nvPr>
            <p:ph type="sldNum" sz="quarter" idx="12"/>
          </p:nvPr>
        </p:nvSpPr>
        <p:spPr/>
        <p:txBody>
          <a:bodyPr>
            <a:normAutofit/>
          </a:bodyPr>
          <a:lstStyle/>
          <a:p>
            <a:pPr>
              <a:defRPr/>
            </a:pPr>
            <a:fld id="{1D23BF41-0B03-4A2B-BB04-44E2BF14C4EF}" type="slidenum">
              <a:rPr lang="en-US"/>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2800" dirty="0" smtClean="0">
                <a:solidFill>
                  <a:schemeClr val="accent1">
                    <a:satMod val="150000"/>
                  </a:schemeClr>
                </a:solidFill>
              </a:rPr>
              <a:t/>
            </a:r>
            <a:br>
              <a:rPr lang="en-US" sz="2800" dirty="0" smtClean="0">
                <a:solidFill>
                  <a:schemeClr val="accent1">
                    <a:satMod val="150000"/>
                  </a:schemeClr>
                </a:solidFill>
              </a:rPr>
            </a:br>
            <a:r>
              <a:rPr lang="en-US" sz="4000" dirty="0" smtClean="0">
                <a:solidFill>
                  <a:schemeClr val="accent1">
                    <a:satMod val="150000"/>
                  </a:schemeClr>
                </a:solidFill>
              </a:rPr>
              <a:t>Is Inequality Likely to Continue to Fall? </a:t>
            </a:r>
            <a:r>
              <a:rPr lang="en-US" sz="2800" dirty="0" smtClean="0">
                <a:solidFill>
                  <a:schemeClr val="accent1">
                    <a:satMod val="150000"/>
                  </a:schemeClr>
                </a:solidFill>
              </a:rPr>
              <a:t/>
            </a:r>
            <a:br>
              <a:rPr lang="en-US" sz="2800" dirty="0" smtClean="0">
                <a:solidFill>
                  <a:schemeClr val="accent1">
                    <a:satMod val="150000"/>
                  </a:schemeClr>
                </a:solidFill>
              </a:rPr>
            </a:br>
            <a:endParaRPr lang="en-US" sz="2800" dirty="0">
              <a:solidFill>
                <a:schemeClr val="accent1">
                  <a:satMod val="150000"/>
                </a:schemeClr>
              </a:solidFill>
            </a:endParaRPr>
          </a:p>
        </p:txBody>
      </p:sp>
      <p:sp>
        <p:nvSpPr>
          <p:cNvPr id="3" name="Content Placeholder 2"/>
          <p:cNvSpPr>
            <a:spLocks noGrp="1"/>
          </p:cNvSpPr>
          <p:nvPr>
            <p:ph idx="1"/>
          </p:nvPr>
        </p:nvSpPr>
        <p:spPr>
          <a:xfrm>
            <a:off x="152400" y="1600200"/>
            <a:ext cx="8763000" cy="4800600"/>
          </a:xfrm>
        </p:spPr>
        <p:txBody>
          <a:bodyPr rtlCol="0">
            <a:normAutofit fontScale="85000" lnSpcReduction="10000"/>
          </a:bodyPr>
          <a:lstStyle/>
          <a:p>
            <a:pPr marL="438912" indent="-320040" fontAlgn="auto">
              <a:spcBef>
                <a:spcPts val="0"/>
              </a:spcBef>
              <a:spcAft>
                <a:spcPts val="0"/>
              </a:spcAft>
              <a:buFont typeface="Wingdings 2"/>
              <a:buChar char=""/>
              <a:defRPr/>
            </a:pPr>
            <a:r>
              <a:rPr lang="en-US" b="1" dirty="0" smtClean="0"/>
              <a:t>Despite the observed progress, inequality continues to be very high</a:t>
            </a:r>
            <a:r>
              <a:rPr lang="en-US" b="1" dirty="0" smtClean="0"/>
              <a:t> (the highest in the world) and </a:t>
            </a:r>
            <a:r>
              <a:rPr lang="en-US" b="1" dirty="0" smtClean="0"/>
              <a:t>the bulk of government spending is not</a:t>
            </a:r>
            <a:r>
              <a:rPr lang="en-US" b="1" dirty="0" smtClean="0"/>
              <a:t> sufficiently progressive</a:t>
            </a:r>
            <a:r>
              <a:rPr lang="en-US" b="1" dirty="0" smtClean="0"/>
              <a:t>.</a:t>
            </a:r>
          </a:p>
          <a:p>
            <a:pPr marL="438912" indent="-320040" fontAlgn="auto">
              <a:spcBef>
                <a:spcPts val="0"/>
              </a:spcBef>
              <a:spcAft>
                <a:spcPts val="0"/>
              </a:spcAft>
              <a:buFont typeface="Wingdings 2"/>
              <a:buChar char=""/>
              <a:defRPr/>
            </a:pPr>
            <a:endParaRPr lang="en-US" b="1" dirty="0" smtClean="0"/>
          </a:p>
          <a:p>
            <a:pPr marL="438912" indent="-320040" fontAlgn="auto">
              <a:spcBef>
                <a:spcPts val="0"/>
              </a:spcBef>
              <a:spcAft>
                <a:spcPts val="0"/>
              </a:spcAft>
              <a:buFont typeface="Wingdings 2"/>
              <a:buChar char=""/>
              <a:defRPr/>
            </a:pPr>
            <a:r>
              <a:rPr lang="en-US" b="1" dirty="0" smtClean="0"/>
              <a:t>The decline in inequality resulting from the educational upgrading of the population will eventually hit the ‘access to tertiary education barrier’ which is much more difficult to overcome: inequality in quality and ‘opportunity cost’ are high and costly to address.</a:t>
            </a:r>
          </a:p>
          <a:p>
            <a:pPr marL="731520" lvl="1" indent="-274320" fontAlgn="auto">
              <a:spcAft>
                <a:spcPts val="0"/>
              </a:spcAft>
              <a:buFont typeface="Wingdings"/>
              <a:buChar char=""/>
              <a:defRPr/>
            </a:pPr>
            <a:r>
              <a:rPr lang="en-US" b="1" dirty="0" smtClean="0"/>
              <a:t>=&gt; United States experience should serve as warning (</a:t>
            </a:r>
            <a:r>
              <a:rPr lang="en-US" b="1" dirty="0" err="1" smtClean="0"/>
              <a:t>Goldin</a:t>
            </a:r>
            <a:r>
              <a:rPr lang="en-US" b="1" dirty="0" smtClean="0"/>
              <a:t> and Katz, 2008)</a:t>
            </a:r>
            <a:endParaRPr lang="en-US" dirty="0"/>
          </a:p>
        </p:txBody>
      </p:sp>
      <p:sp>
        <p:nvSpPr>
          <p:cNvPr id="4" name="Slide Number Placeholder 3"/>
          <p:cNvSpPr>
            <a:spLocks noGrp="1"/>
          </p:cNvSpPr>
          <p:nvPr>
            <p:ph type="sldNum" sz="quarter" idx="12"/>
          </p:nvPr>
        </p:nvSpPr>
        <p:spPr/>
        <p:txBody>
          <a:bodyPr/>
          <a:lstStyle/>
          <a:p>
            <a:pPr>
              <a:defRPr/>
            </a:pPr>
            <a:fld id="{78050D60-1C0B-4823-BDE0-B71552134FA4}" type="slidenum">
              <a:rPr lang="en-US"/>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fontAlgn="auto">
              <a:spcAft>
                <a:spcPts val="0"/>
              </a:spcAft>
              <a:defRPr/>
            </a:pPr>
            <a:r>
              <a:rPr lang="en-US" dirty="0" smtClean="0">
                <a:solidFill>
                  <a:schemeClr val="accent1">
                    <a:satMod val="150000"/>
                  </a:schemeClr>
                </a:solidFill>
              </a:rPr>
              <a:t>THANK YOU</a:t>
            </a:r>
            <a:br>
              <a:rPr lang="en-US" dirty="0" smtClean="0">
                <a:solidFill>
                  <a:schemeClr val="accent1">
                    <a:satMod val="150000"/>
                  </a:schemeClr>
                </a:solidFill>
              </a:rPr>
            </a:br>
            <a:endParaRPr lang="en-US" dirty="0">
              <a:solidFill>
                <a:schemeClr val="accent1">
                  <a:satMod val="150000"/>
                </a:schemeClr>
              </a:solidFill>
            </a:endParaRPr>
          </a:p>
        </p:txBody>
      </p:sp>
      <p:sp>
        <p:nvSpPr>
          <p:cNvPr id="91138" name="Subtitle 2"/>
          <p:cNvSpPr>
            <a:spLocks noGrp="1"/>
          </p:cNvSpPr>
          <p:nvPr>
            <p:ph type="subTitle" idx="1"/>
          </p:nvPr>
        </p:nvSpPr>
        <p:spPr>
          <a:xfrm>
            <a:off x="685800" y="1828800"/>
            <a:ext cx="8077200" cy="1500188"/>
          </a:xfrm>
        </p:spPr>
        <p:txBody>
          <a:bodyPr/>
          <a:lstStyle/>
          <a:p>
            <a:endParaRPr lang="en-US" smtClean="0"/>
          </a:p>
        </p:txBody>
      </p:sp>
      <p:sp>
        <p:nvSpPr>
          <p:cNvPr id="5" name="Slide Number Placeholder 4"/>
          <p:cNvSpPr>
            <a:spLocks noGrp="1"/>
          </p:cNvSpPr>
          <p:nvPr>
            <p:ph type="sldNum" sz="quarter" idx="12"/>
          </p:nvPr>
        </p:nvSpPr>
        <p:spPr/>
        <p:txBody>
          <a:bodyPr/>
          <a:lstStyle/>
          <a:p>
            <a:pPr>
              <a:defRPr/>
            </a:pPr>
            <a:fld id="{A0D43A1C-87B7-4B19-8783-3A6EB74BB6D5}" type="slidenum">
              <a:rPr lang="en-US"/>
              <a:pPr>
                <a:defRPr/>
              </a:pPr>
              <a:t>58</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685800" y="3175"/>
            <a:ext cx="7620000" cy="1322388"/>
          </a:xfrm>
          <a:prstGeom prst="rect">
            <a:avLst/>
          </a:prstGeom>
          <a:solidFill>
            <a:schemeClr val="tx1"/>
          </a:solidFill>
          <a:ln w="9525">
            <a:noFill/>
            <a:miter lim="800000"/>
            <a:headEnd/>
            <a:tailEnd/>
          </a:ln>
        </p:spPr>
        <p:txBody>
          <a:bodyPr anchor="ctr">
            <a:spAutoFit/>
          </a:bodyPr>
          <a:lstStyle/>
          <a:p>
            <a:pPr algn="ctr"/>
            <a:endParaRPr lang="en-US" sz="4000">
              <a:solidFill>
                <a:srgbClr val="FFC000"/>
              </a:solidFill>
              <a:latin typeface="Corbel" pitchFamily="34" charset="0"/>
            </a:endParaRPr>
          </a:p>
          <a:p>
            <a:pPr algn="ctr" eaLnBrk="0" hangingPunct="0"/>
            <a:r>
              <a:rPr lang="en-US" sz="4000" b="1">
                <a:solidFill>
                  <a:srgbClr val="FFC000"/>
                </a:solidFill>
                <a:latin typeface="Corbel" pitchFamily="34" charset="0"/>
                <a:cs typeface="Times New Roman" pitchFamily="18" charset="0"/>
              </a:rPr>
              <a:t>Excess Inequality (IDB, 2011)</a:t>
            </a:r>
            <a:endParaRPr lang="en-US" sz="4000" b="1">
              <a:solidFill>
                <a:srgbClr val="FFC000"/>
              </a:solidFill>
              <a:latin typeface="Corbel" pitchFamily="34" charset="0"/>
            </a:endParaRPr>
          </a:p>
        </p:txBody>
      </p:sp>
      <p:sp>
        <p:nvSpPr>
          <p:cNvPr id="4" name="Slide Number Placeholder 3"/>
          <p:cNvSpPr>
            <a:spLocks noGrp="1"/>
          </p:cNvSpPr>
          <p:nvPr>
            <p:ph type="sldNum" sz="quarter" idx="12"/>
          </p:nvPr>
        </p:nvSpPr>
        <p:spPr/>
        <p:txBody>
          <a:bodyPr/>
          <a:lstStyle/>
          <a:p>
            <a:pPr>
              <a:defRPr/>
            </a:pPr>
            <a:fld id="{0CA5E50D-938B-48AA-8B0B-25AEC22B831A}" type="slidenum">
              <a:rPr lang="en-US"/>
              <a:pPr>
                <a:defRPr/>
              </a:pPr>
              <a:t>6</a:t>
            </a:fld>
            <a:endParaRPr lang="en-US"/>
          </a:p>
        </p:txBody>
      </p:sp>
      <p:pic>
        <p:nvPicPr>
          <p:cNvPr id="18435" name="Picture 2"/>
          <p:cNvPicPr>
            <a:picLocks noChangeAspect="1" noChangeArrowheads="1"/>
          </p:cNvPicPr>
          <p:nvPr/>
        </p:nvPicPr>
        <p:blipFill>
          <a:blip r:embed="rId2"/>
          <a:srcRect/>
          <a:stretch>
            <a:fillRect/>
          </a:stretch>
        </p:blipFill>
        <p:spPr bwMode="auto">
          <a:xfrm>
            <a:off x="381000" y="1676400"/>
            <a:ext cx="7924800" cy="4819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685800" y="95250"/>
            <a:ext cx="7620000" cy="1138238"/>
          </a:xfrm>
          <a:prstGeom prst="rect">
            <a:avLst/>
          </a:prstGeom>
          <a:solidFill>
            <a:schemeClr val="tx1"/>
          </a:solidFill>
          <a:ln w="9525">
            <a:noFill/>
            <a:miter lim="800000"/>
            <a:headEnd/>
            <a:tailEnd/>
          </a:ln>
        </p:spPr>
        <p:txBody>
          <a:bodyPr anchor="ctr">
            <a:spAutoFit/>
          </a:bodyPr>
          <a:lstStyle/>
          <a:p>
            <a:pPr algn="ctr"/>
            <a:endParaRPr lang="en-US" sz="2800">
              <a:latin typeface="Corbel" pitchFamily="34" charset="0"/>
            </a:endParaRPr>
          </a:p>
          <a:p>
            <a:pPr algn="ctr" eaLnBrk="0" hangingPunct="0"/>
            <a:r>
              <a:rPr lang="en-US" sz="4000" b="1">
                <a:solidFill>
                  <a:srgbClr val="FFC000"/>
                </a:solidFill>
                <a:latin typeface="Corbel" pitchFamily="34" charset="0"/>
                <a:cs typeface="Times New Roman" pitchFamily="18" charset="0"/>
              </a:rPr>
              <a:t>Excess Poverty (IDB, 2011)</a:t>
            </a:r>
            <a:endParaRPr lang="en-US" sz="4000" b="1">
              <a:solidFill>
                <a:srgbClr val="FFC000"/>
              </a:solidFill>
              <a:latin typeface="Corbel" pitchFamily="34" charset="0"/>
            </a:endParaRPr>
          </a:p>
        </p:txBody>
      </p:sp>
      <p:sp>
        <p:nvSpPr>
          <p:cNvPr id="4" name="Slide Number Placeholder 3"/>
          <p:cNvSpPr>
            <a:spLocks noGrp="1"/>
          </p:cNvSpPr>
          <p:nvPr>
            <p:ph type="sldNum" sz="quarter" idx="12"/>
          </p:nvPr>
        </p:nvSpPr>
        <p:spPr/>
        <p:txBody>
          <a:bodyPr/>
          <a:lstStyle/>
          <a:p>
            <a:pPr>
              <a:defRPr/>
            </a:pPr>
            <a:fld id="{2ED70970-2349-4433-BD8B-A575DD536F61}" type="slidenum">
              <a:rPr lang="en-US"/>
              <a:pPr>
                <a:defRPr/>
              </a:pPr>
              <a:t>7</a:t>
            </a:fld>
            <a:endParaRPr lang="en-US"/>
          </a:p>
        </p:txBody>
      </p:sp>
      <p:pic>
        <p:nvPicPr>
          <p:cNvPr id="19459" name="Picture 2"/>
          <p:cNvPicPr>
            <a:picLocks noChangeAspect="1" noChangeArrowheads="1"/>
          </p:cNvPicPr>
          <p:nvPr/>
        </p:nvPicPr>
        <p:blipFill>
          <a:blip r:embed="rId2"/>
          <a:srcRect/>
          <a:stretch>
            <a:fillRect/>
          </a:stretch>
        </p:blipFill>
        <p:spPr bwMode="auto">
          <a:xfrm>
            <a:off x="609600" y="1371600"/>
            <a:ext cx="7924800" cy="4962525"/>
          </a:xfrm>
          <a:prstGeom prst="rect">
            <a:avLst/>
          </a:prstGeom>
          <a:noFill/>
          <a:ln w="9525">
            <a:noFill/>
            <a:miter lim="800000"/>
            <a:headEnd/>
            <a:tailEnd/>
          </a:ln>
        </p:spPr>
      </p:pic>
      <p:sp>
        <p:nvSpPr>
          <p:cNvPr id="19461" name="Text Box 5"/>
          <p:cNvSpPr txBox="1">
            <a:spLocks noChangeArrowheads="1"/>
          </p:cNvSpPr>
          <p:nvPr/>
        </p:nvSpPr>
        <p:spPr bwMode="auto">
          <a:xfrm>
            <a:off x="971550" y="6524625"/>
            <a:ext cx="7416800" cy="915988"/>
          </a:xfrm>
          <a:prstGeom prst="rect">
            <a:avLst/>
          </a:prstGeom>
          <a:noFill/>
          <a:ln w="9525">
            <a:noFill/>
            <a:miter lim="800000"/>
            <a:headEnd/>
            <a:tailEnd/>
          </a:ln>
          <a:effectLst/>
        </p:spPr>
        <p:txBody>
          <a:bodyPr>
            <a:spAutoFit/>
          </a:bodyPr>
          <a:lstStyle/>
          <a:p>
            <a:pPr>
              <a:spcBef>
                <a:spcPct val="50000"/>
              </a:spcBef>
            </a:pPr>
            <a:r>
              <a:rPr lang="en-US"/>
              <a:t>You may wish to say that poverty in Asia (2.5 $) –m in comparison to LA - is much higher at around 40%, and MICs have higher poverty incidences in Asia than in LA</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rbel" pitchFamily="34" charset="0"/>
            </a:endParaRPr>
          </a:p>
        </p:txBody>
      </p:sp>
      <p:sp>
        <p:nvSpPr>
          <p:cNvPr id="20482" name="Rectangle 3"/>
          <p:cNvSpPr>
            <a:spLocks noChangeArrowheads="1"/>
          </p:cNvSpPr>
          <p:nvPr/>
        </p:nvSpPr>
        <p:spPr bwMode="auto">
          <a:xfrm>
            <a:off x="0" y="74613"/>
            <a:ext cx="9144000" cy="1384300"/>
          </a:xfrm>
          <a:prstGeom prst="rect">
            <a:avLst/>
          </a:prstGeom>
          <a:solidFill>
            <a:schemeClr val="tx1"/>
          </a:solidFill>
          <a:ln w="9525">
            <a:noFill/>
            <a:miter lim="800000"/>
            <a:headEnd/>
            <a:tailEnd/>
          </a:ln>
        </p:spPr>
        <p:txBody>
          <a:bodyPr anchor="ctr">
            <a:spAutoFit/>
          </a:bodyPr>
          <a:lstStyle/>
          <a:p>
            <a:pPr algn="ctr"/>
            <a:r>
              <a:rPr lang="es-MX" sz="3600" b="1">
                <a:solidFill>
                  <a:srgbClr val="FFC000"/>
                </a:solidFill>
                <a:latin typeface="Corbel" pitchFamily="34" charset="0"/>
                <a:cs typeface="Times New Roman" pitchFamily="18" charset="0"/>
              </a:rPr>
              <a:t>Trends in Inequality</a:t>
            </a:r>
          </a:p>
          <a:p>
            <a:pPr algn="ctr"/>
            <a:r>
              <a:rPr lang="es-MX" sz="2400" b="1">
                <a:solidFill>
                  <a:srgbClr val="FFC000"/>
                </a:solidFill>
                <a:latin typeface="Corbel" pitchFamily="34" charset="0"/>
                <a:cs typeface="Times New Roman" pitchFamily="18" charset="0"/>
              </a:rPr>
              <a:t>Gini Coefficient Early 1990’s-Late 2000’s</a:t>
            </a:r>
          </a:p>
          <a:p>
            <a:pPr algn="ctr"/>
            <a:r>
              <a:rPr lang="es-MX" sz="2400" b="1">
                <a:solidFill>
                  <a:srgbClr val="FFC000"/>
                </a:solidFill>
                <a:latin typeface="Corbel" pitchFamily="34" charset="0"/>
                <a:cs typeface="Times New Roman" pitchFamily="18" charset="0"/>
              </a:rPr>
              <a:t>Light Grey: Countries with Falling Ineq (Lustig et al., 2011)</a:t>
            </a:r>
            <a:endParaRPr lang="es-MX" b="1">
              <a:solidFill>
                <a:srgbClr val="FFC000"/>
              </a:solidFill>
              <a:latin typeface="Corbel" pitchFamily="34" charset="0"/>
            </a:endParaRPr>
          </a:p>
        </p:txBody>
      </p:sp>
      <p:sp>
        <p:nvSpPr>
          <p:cNvPr id="5" name="Slide Number Placeholder 4"/>
          <p:cNvSpPr>
            <a:spLocks noGrp="1"/>
          </p:cNvSpPr>
          <p:nvPr>
            <p:ph type="sldNum" sz="quarter" idx="12"/>
          </p:nvPr>
        </p:nvSpPr>
        <p:spPr/>
        <p:txBody>
          <a:bodyPr/>
          <a:lstStyle/>
          <a:p>
            <a:pPr>
              <a:defRPr/>
            </a:pPr>
            <a:fld id="{DB0C6543-E296-49BD-851D-E146BBE65139}" type="slidenum">
              <a:rPr lang="en-US"/>
              <a:pPr>
                <a:defRPr/>
              </a:pPr>
              <a:t>8</a:t>
            </a:fld>
            <a:endParaRPr lang="en-US"/>
          </a:p>
        </p:txBody>
      </p:sp>
      <p:graphicFrame>
        <p:nvGraphicFramePr>
          <p:cNvPr id="47" name="2 Gráfico"/>
          <p:cNvGraphicFramePr/>
          <p:nvPr/>
        </p:nvGraphicFramePr>
        <p:xfrm>
          <a:off x="-47625" y="1484785"/>
          <a:ext cx="9191625" cy="5373216"/>
        </p:xfrm>
        <a:graphic>
          <a:graphicData uri="http://schemas.openxmlformats.org/drawingml/2006/chart">
            <c:chart xmlns:c="http://schemas.openxmlformats.org/drawingml/2006/chart" xmlns:r="http://schemas.openxmlformats.org/officeDocument/2006/relationships" r:id="rId3"/>
          </a:graphicData>
        </a:graphic>
      </p:graphicFrame>
      <p:sp>
        <p:nvSpPr>
          <p:cNvPr id="20486" name="Text Box 6"/>
          <p:cNvSpPr txBox="1">
            <a:spLocks noChangeArrowheads="1"/>
          </p:cNvSpPr>
          <p:nvPr/>
        </p:nvSpPr>
        <p:spPr bwMode="auto">
          <a:xfrm>
            <a:off x="6516688" y="1844675"/>
            <a:ext cx="2519362" cy="915988"/>
          </a:xfrm>
          <a:prstGeom prst="rect">
            <a:avLst/>
          </a:prstGeom>
          <a:noFill/>
          <a:ln w="9525">
            <a:noFill/>
            <a:miter lim="800000"/>
            <a:headEnd/>
            <a:tailEnd/>
          </a:ln>
          <a:effectLst/>
        </p:spPr>
        <p:txBody>
          <a:bodyPr>
            <a:spAutoFit/>
          </a:bodyPr>
          <a:lstStyle/>
          <a:p>
            <a:pPr>
              <a:spcBef>
                <a:spcPct val="50000"/>
              </a:spcBef>
            </a:pPr>
            <a:r>
              <a:rPr lang="en-US"/>
              <a:t>I am not clear what the message in this figure 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0" y="0"/>
            <a:ext cx="9144000" cy="1077913"/>
          </a:xfrm>
          <a:prstGeom prst="rect">
            <a:avLst/>
          </a:prstGeom>
          <a:solidFill>
            <a:schemeClr val="tx1"/>
          </a:solidFill>
          <a:ln w="9525">
            <a:noFill/>
            <a:miter lim="800000"/>
            <a:headEnd/>
            <a:tailEnd/>
          </a:ln>
        </p:spPr>
        <p:txBody>
          <a:bodyPr anchor="ctr">
            <a:spAutoFit/>
          </a:bodyPr>
          <a:lstStyle/>
          <a:p>
            <a:pPr algn="ctr"/>
            <a:endParaRPr lang="en-US" sz="2800">
              <a:latin typeface="Corbel" pitchFamily="34" charset="0"/>
            </a:endParaRPr>
          </a:p>
          <a:p>
            <a:pPr algn="ctr" eaLnBrk="0" hangingPunct="0"/>
            <a:r>
              <a:rPr lang="en-US" sz="3600" b="1">
                <a:solidFill>
                  <a:srgbClr val="FFC000"/>
                </a:solidFill>
                <a:latin typeface="Corbel" pitchFamily="34" charset="0"/>
                <a:cs typeface="Times New Roman" pitchFamily="18" charset="0"/>
              </a:rPr>
              <a:t>Trends in Poverty: 1995-2009 (IDB, 2011)</a:t>
            </a:r>
            <a:endParaRPr lang="en-US" sz="3600" b="1">
              <a:solidFill>
                <a:srgbClr val="FFC000"/>
              </a:solidFill>
              <a:latin typeface="Corbel" pitchFamily="34" charset="0"/>
            </a:endParaRPr>
          </a:p>
        </p:txBody>
      </p:sp>
      <p:sp>
        <p:nvSpPr>
          <p:cNvPr id="4" name="Slide Number Placeholder 3"/>
          <p:cNvSpPr>
            <a:spLocks noGrp="1"/>
          </p:cNvSpPr>
          <p:nvPr>
            <p:ph type="sldNum" sz="quarter" idx="12"/>
          </p:nvPr>
        </p:nvSpPr>
        <p:spPr/>
        <p:txBody>
          <a:bodyPr/>
          <a:lstStyle/>
          <a:p>
            <a:pPr>
              <a:defRPr/>
            </a:pPr>
            <a:fld id="{A97FBD91-E279-436F-AB77-F556C92038C9}" type="slidenum">
              <a:rPr lang="en-US"/>
              <a:pPr>
                <a:defRPr/>
              </a:pPr>
              <a:t>9</a:t>
            </a:fld>
            <a:endParaRPr lang="en-US"/>
          </a:p>
        </p:txBody>
      </p:sp>
      <p:pic>
        <p:nvPicPr>
          <p:cNvPr id="22531" name="Picture 2"/>
          <p:cNvPicPr>
            <a:picLocks noChangeAspect="1" noChangeArrowheads="1"/>
          </p:cNvPicPr>
          <p:nvPr/>
        </p:nvPicPr>
        <p:blipFill>
          <a:blip r:embed="rId2"/>
          <a:srcRect/>
          <a:stretch>
            <a:fillRect/>
          </a:stretch>
        </p:blipFill>
        <p:spPr bwMode="auto">
          <a:xfrm>
            <a:off x="762000" y="1524000"/>
            <a:ext cx="7620000" cy="4648200"/>
          </a:xfrm>
          <a:prstGeom prst="rect">
            <a:avLst/>
          </a:prstGeom>
          <a:noFill/>
          <a:ln w="9525">
            <a:noFill/>
            <a:miter lim="800000"/>
            <a:headEnd/>
            <a:tailEnd/>
          </a:ln>
        </p:spPr>
      </p:pic>
      <p:sp>
        <p:nvSpPr>
          <p:cNvPr id="22533" name="Text Box 5"/>
          <p:cNvSpPr txBox="1">
            <a:spLocks noChangeArrowheads="1"/>
          </p:cNvSpPr>
          <p:nvPr/>
        </p:nvSpPr>
        <p:spPr bwMode="auto">
          <a:xfrm>
            <a:off x="0" y="6237288"/>
            <a:ext cx="8675688" cy="730250"/>
          </a:xfrm>
          <a:prstGeom prst="rect">
            <a:avLst/>
          </a:prstGeom>
          <a:noFill/>
          <a:ln w="9525">
            <a:noFill/>
            <a:miter lim="800000"/>
            <a:headEnd/>
            <a:tailEnd/>
          </a:ln>
          <a:effectLst/>
        </p:spPr>
        <p:txBody>
          <a:bodyPr>
            <a:spAutoFit/>
          </a:bodyPr>
          <a:lstStyle/>
          <a:p>
            <a:pPr>
              <a:spcBef>
                <a:spcPct val="50000"/>
              </a:spcBef>
            </a:pPr>
            <a:r>
              <a:rPr lang="en-US" sz="1400"/>
              <a:t>Interesting: While in LA GDP/capita goes up and 2.5$ poverty down in Asia, GDP per capita goes up but $2 poverty remains stable and high at 40%. What does this mean for the inclusiveness of growth in both regions?</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1171</TotalTime>
  <Words>3363</Words>
  <Application>Microsoft Macintosh PowerPoint</Application>
  <PresentationFormat>On-screen Show (4:3)</PresentationFormat>
  <Paragraphs>327</Paragraphs>
  <Slides>58</Slides>
  <Notes>2</Notes>
  <HiddenSlides>0</HiddenSlides>
  <MMClips>0</MMClips>
  <ScaleCrop>false</ScaleCrop>
  <HeadingPairs>
    <vt:vector size="4" baseType="variant">
      <vt:variant>
        <vt:lpstr>Design Template</vt:lpstr>
      </vt:variant>
      <vt:variant>
        <vt:i4>1</vt:i4>
      </vt:variant>
      <vt:variant>
        <vt:lpstr>Slide Titles</vt:lpstr>
      </vt:variant>
      <vt:variant>
        <vt:i4>58</vt:i4>
      </vt:variant>
    </vt:vector>
  </HeadingPairs>
  <TitlesOfParts>
    <vt:vector size="59" baseType="lpstr">
      <vt:lpstr>Module</vt:lpstr>
      <vt:lpstr>Markets, the State and Inclusive Growth in Latin America: Argentina, Brazil, Mexico, Peru and Uruguay Nora Lustig  Professor, Tulane University </vt:lpstr>
      <vt:lpstr>Sources:</vt:lpstr>
      <vt:lpstr>Slide 3</vt:lpstr>
      <vt:lpstr>Outline</vt:lpstr>
      <vt:lpstr>Inequality in LA: international comparison Gini Coefficient by Region (in %), 2004</vt:lpstr>
      <vt:lpstr>Slide 6</vt:lpstr>
      <vt:lpstr>Slide 7</vt:lpstr>
      <vt:lpstr>Slide 8</vt:lpstr>
      <vt:lpstr>Slide 9</vt:lpstr>
      <vt:lpstr>Declining Inequality in LA: How Much?</vt:lpstr>
      <vt:lpstr>Slide 11</vt:lpstr>
      <vt:lpstr>Slide 12</vt:lpstr>
      <vt:lpstr>Comparing the Increase in the 1990’s with Decline in the 2000’s (Lustig et al., 2011)</vt:lpstr>
      <vt:lpstr>Decline is robust</vt:lpstr>
      <vt:lpstr>Declining Inequality in LA: Since When?</vt:lpstr>
      <vt:lpstr>First Year in Which Inequality Started to Decline (Lustig et al, 2011)</vt:lpstr>
      <vt:lpstr>The decline in inequality has been widespread  </vt:lpstr>
      <vt:lpstr>Yearly Change in Gini: Left and Non-left Regimes (circa 2000-2009) </vt:lpstr>
      <vt:lpstr>Slide 19</vt:lpstr>
      <vt:lpstr>Why has inequality declined in Latin America? Are there factors in common?</vt:lpstr>
      <vt:lpstr>Slide 21</vt:lpstr>
      <vt:lpstr>Four countries are a ...</vt:lpstr>
      <vt:lpstr>Slide 23</vt:lpstr>
      <vt:lpstr>Sample Representative of High and Low Growth Countries</vt:lpstr>
      <vt:lpstr>Slide 25</vt:lpstr>
      <vt:lpstr>Mexico: Growth Incidence Curve 2000-2008</vt:lpstr>
      <vt:lpstr>Proximate and fundamental determinants of changes in inequality</vt:lpstr>
      <vt:lpstr>Four countries share two relevant socio-demographic changes</vt:lpstr>
      <vt:lpstr>Slide 29</vt:lpstr>
      <vt:lpstr>Slide 30</vt:lpstr>
      <vt:lpstr>Decomposing changes into proximate determinants (Barros et al. 2006, 2007)</vt:lpstr>
      <vt:lpstr>Decomposition results (Alejo et al., 2009):</vt:lpstr>
      <vt:lpstr>Decomposition results (Alejo et al., 2009):</vt:lpstr>
      <vt:lpstr>Decomposition results (Alejo et al., 2009):</vt:lpstr>
      <vt:lpstr>Argentina: 2004-06 (Gasparini &amp; Cruces)</vt:lpstr>
      <vt:lpstr>Slide 36</vt:lpstr>
      <vt:lpstr>Argentina: Distributional impact  of Conditional cash transfers  </vt:lpstr>
      <vt:lpstr>Brazil: 2001-2007 (Barros et al.)</vt:lpstr>
      <vt:lpstr>Slide 39</vt:lpstr>
      <vt:lpstr>Brazil: Decline in non-labor income inequality</vt:lpstr>
      <vt:lpstr>Mexico: 2000-2006 (Esquivel, Lustig &amp; Scott, 2009)</vt:lpstr>
      <vt:lpstr>Slide 42</vt:lpstr>
      <vt:lpstr>Mexico: Decline in non-labor income inequality</vt:lpstr>
      <vt:lpstr>Mexico: Decline in non-labor income inequality</vt:lpstr>
      <vt:lpstr>Slide 45</vt:lpstr>
      <vt:lpstr>Peru: 1997-2006 (Jaramillo &amp; Saavedra, 2009)</vt:lpstr>
      <vt:lpstr>Slide 47</vt:lpstr>
      <vt:lpstr>Peru: Decline in non-labor income inequality: progressivity rose in non-monetary transfers</vt:lpstr>
      <vt:lpstr>Why has inequality declined? Main findings</vt:lpstr>
      <vt:lpstr>Why has the skill premium declined? Main findings</vt:lpstr>
      <vt:lpstr>Slide 51</vt:lpstr>
      <vt:lpstr>Slide 52</vt:lpstr>
      <vt:lpstr>Why has earnings inequality declined? Main findings</vt:lpstr>
      <vt:lpstr>Why has inequality in non-labor incomes declined? Main findings</vt:lpstr>
      <vt:lpstr>Fiscal Policy and Redistribution (Lustig, coord., 2011)</vt:lpstr>
      <vt:lpstr>Conclusions</vt:lpstr>
      <vt:lpstr> Is Inequality Likely to Continue to Fall?  </vt:lpstr>
      <vt:lpstr>THANK YOU </vt:lpstr>
    </vt:vector>
  </TitlesOfParts>
  <Company>PNUD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IDH</dc:creator>
  <cp:lastModifiedBy>nora lustig</cp:lastModifiedBy>
  <cp:revision>48</cp:revision>
  <dcterms:created xsi:type="dcterms:W3CDTF">2011-09-09T14:58:08Z</dcterms:created>
  <dcterms:modified xsi:type="dcterms:W3CDTF">2011-09-09T16:04:40Z</dcterms:modified>
</cp:coreProperties>
</file>