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02" r:id="rId2"/>
    <p:sldId id="764" r:id="rId3"/>
    <p:sldId id="756" r:id="rId4"/>
    <p:sldId id="765" r:id="rId5"/>
    <p:sldId id="757" r:id="rId6"/>
    <p:sldId id="758" r:id="rId7"/>
    <p:sldId id="715" r:id="rId8"/>
    <p:sldId id="771" r:id="rId9"/>
    <p:sldId id="717" r:id="rId10"/>
    <p:sldId id="718" r:id="rId11"/>
    <p:sldId id="719" r:id="rId12"/>
    <p:sldId id="720" r:id="rId13"/>
    <p:sldId id="721" r:id="rId14"/>
    <p:sldId id="722" r:id="rId15"/>
    <p:sldId id="766" r:id="rId16"/>
    <p:sldId id="724" r:id="rId17"/>
    <p:sldId id="725" r:id="rId18"/>
    <p:sldId id="726" r:id="rId19"/>
    <p:sldId id="728" r:id="rId20"/>
    <p:sldId id="730" r:id="rId21"/>
    <p:sldId id="731" r:id="rId22"/>
    <p:sldId id="732" r:id="rId23"/>
    <p:sldId id="733" r:id="rId24"/>
    <p:sldId id="734" r:id="rId25"/>
    <p:sldId id="735" r:id="rId26"/>
    <p:sldId id="767" r:id="rId27"/>
    <p:sldId id="773" r:id="rId28"/>
    <p:sldId id="774" r:id="rId29"/>
    <p:sldId id="745" r:id="rId30"/>
    <p:sldId id="746" r:id="rId31"/>
    <p:sldId id="747" r:id="rId32"/>
    <p:sldId id="752" r:id="rId33"/>
    <p:sldId id="772" r:id="rId34"/>
    <p:sldId id="770" r:id="rId35"/>
    <p:sldId id="753" r:id="rId36"/>
    <p:sldId id="709" r:id="rId37"/>
    <p:sldId id="71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DAE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814" autoAdjust="0"/>
    <p:restoredTop sz="83024" autoAdjust="0"/>
  </p:normalViewPr>
  <p:slideViewPr>
    <p:cSldViewPr snapToGrid="0" snapToObjects="1">
      <p:cViewPr>
        <p:scale>
          <a:sx n="66" d="100"/>
          <a:sy n="66" d="100"/>
        </p:scale>
        <p:origin x="-1104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oralustig:Dropbox:CONFERENCES:IMF%20DC%20APRIL%2021&amp;22%202013:For%20PPT%20April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15190409078"/>
          <c:y val="0.0400090912986001"/>
          <c:w val="0.663236021332684"/>
          <c:h val="0.781750381428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1'!$Y$60</c:f>
              <c:strCache>
                <c:ptCount val="1"/>
                <c:pt idx="0">
                  <c:v>Poor&lt;2.5</c:v>
                </c:pt>
              </c:strCache>
            </c:strRef>
          </c:tx>
          <c:spPr>
            <a:solidFill>
              <a:srgbClr val="FF0000"/>
            </a:solidFill>
            <a:ln w="22225">
              <a:noFill/>
              <a:prstDash val="dash"/>
            </a:ln>
          </c:spPr>
          <c:invertIfNegative val="0"/>
          <c:dLbls>
            <c:dLbl>
              <c:idx val="0"/>
              <c:layout>
                <c:manualLayout>
                  <c:x val="-0.00847476208863269"/>
                  <c:y val="-0.00360360462612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471976313478492"/>
                  <c:y val="0.0180180231306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86244303808182"/>
                  <c:y val="0.010810813878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1'!$Z$59:$AB$59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1'!$Z$60:$AB$60</c:f>
              <c:numCache>
                <c:formatCode>0.0%</c:formatCode>
                <c:ptCount val="3"/>
                <c:pt idx="0">
                  <c:v>0.876614863423281</c:v>
                </c:pt>
                <c:pt idx="1">
                  <c:v>0.932717537535336</c:v>
                </c:pt>
                <c:pt idx="2">
                  <c:v>0.576655524821142</c:v>
                </c:pt>
              </c:numCache>
            </c:numRef>
          </c:val>
        </c:ser>
        <c:ser>
          <c:idx val="1"/>
          <c:order val="1"/>
          <c:tx>
            <c:strRef>
              <c:f>'Figure 1'!$Y$61</c:f>
              <c:strCache>
                <c:ptCount val="1"/>
                <c:pt idx="0">
                  <c:v>2.5&lt;=Poor&lt;4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.0141592894043547"/>
                  <c:y val="0.010810813878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83128667804117"/>
                  <c:y val="0.0180180231306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199878995679"/>
                  <c:y val="0.014414418504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79142638245119"/>
                  <c:y val="0.0180180231306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1'!$Z$59:$AB$59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1'!$Z$61:$AB$61</c:f>
              <c:numCache>
                <c:formatCode>0.0%</c:formatCode>
                <c:ptCount val="3"/>
                <c:pt idx="0">
                  <c:v>0.831920560042296</c:v>
                </c:pt>
                <c:pt idx="1">
                  <c:v>0.731298616448584</c:v>
                </c:pt>
                <c:pt idx="2">
                  <c:v>0.419400694510944</c:v>
                </c:pt>
              </c:numCache>
            </c:numRef>
          </c:val>
        </c:ser>
        <c:ser>
          <c:idx val="2"/>
          <c:order val="2"/>
          <c:tx>
            <c:strRef>
              <c:f>'Figure 1'!$Y$62</c:f>
              <c:strCache>
                <c:ptCount val="1"/>
                <c:pt idx="0">
                  <c:v>Non poor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.0141592894043547"/>
                  <c:y val="0.00360360462612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14326041980621"/>
                  <c:y val="0.014414418504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79142638245119"/>
                  <c:y val="0.0216216277567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1'!$Z$59:$AB$59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1'!$Z$62:$AB$62</c:f>
              <c:numCache>
                <c:formatCode>0.0%</c:formatCode>
                <c:ptCount val="3"/>
                <c:pt idx="0">
                  <c:v>0.677550040212824</c:v>
                </c:pt>
                <c:pt idx="1">
                  <c:v>0.292357886740075</c:v>
                </c:pt>
                <c:pt idx="2">
                  <c:v>0.154604989802243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636904"/>
        <c:axId val="-2132332600"/>
      </c:barChart>
      <c:catAx>
        <c:axId val="-2134636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2332600"/>
        <c:crosses val="autoZero"/>
        <c:auto val="1"/>
        <c:lblAlgn val="ctr"/>
        <c:lblOffset val="100"/>
        <c:noMultiLvlLbl val="0"/>
      </c:catAx>
      <c:valAx>
        <c:axId val="-213233260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4636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618220237032"/>
          <c:y val="0.389170004730086"/>
          <c:w val="0.208381779762967"/>
          <c:h val="0.20003836278310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'Figure 1'!$A$68</c:f>
              <c:strCache>
                <c:ptCount val="1"/>
                <c:pt idx="0">
                  <c:v>Poor&lt;2.5</c:v>
                </c:pt>
              </c:strCache>
            </c:strRef>
          </c:tx>
          <c:spPr>
            <a:solidFill>
              <a:srgbClr val="0070C0"/>
            </a:solidFill>
            <a:ln w="19050" cap="sq">
              <a:noFill/>
              <a:prstDash val="dash"/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1'!$B$67:$D$67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1'!$B$68:$D$68</c:f>
              <c:numCache>
                <c:formatCode>0.0%</c:formatCode>
                <c:ptCount val="3"/>
                <c:pt idx="0">
                  <c:v>0.252082177953563</c:v>
                </c:pt>
                <c:pt idx="1">
                  <c:v>0.167901467369908</c:v>
                </c:pt>
                <c:pt idx="2">
                  <c:v>0.468518512398863</c:v>
                </c:pt>
              </c:numCache>
            </c:numRef>
          </c:val>
        </c:ser>
        <c:ser>
          <c:idx val="1"/>
          <c:order val="1"/>
          <c:tx>
            <c:strRef>
              <c:f>'Figure 1'!$A$69</c:f>
              <c:strCache>
                <c:ptCount val="1"/>
                <c:pt idx="0">
                  <c:v>2.5&lt;=Poor&lt;4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1'!$B$67:$D$67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1'!$B$69:$D$69</c:f>
              <c:numCache>
                <c:formatCode>0.0%</c:formatCode>
                <c:ptCount val="3"/>
                <c:pt idx="0">
                  <c:v>0.127996788214662</c:v>
                </c:pt>
                <c:pt idx="1">
                  <c:v>0.096771112153272</c:v>
                </c:pt>
                <c:pt idx="2">
                  <c:v>0.240323386338956</c:v>
                </c:pt>
              </c:numCache>
            </c:numRef>
          </c:val>
        </c:ser>
        <c:ser>
          <c:idx val="2"/>
          <c:order val="2"/>
          <c:tx>
            <c:strRef>
              <c:f>'Figure 1'!$A$70</c:f>
              <c:strCache>
                <c:ptCount val="1"/>
                <c:pt idx="0">
                  <c:v>Non poor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1'!$B$67:$D$67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1'!$B$70:$D$70</c:f>
              <c:numCache>
                <c:formatCode>0.0%</c:formatCode>
                <c:ptCount val="3"/>
                <c:pt idx="0">
                  <c:v>0.619921033831775</c:v>
                </c:pt>
                <c:pt idx="1">
                  <c:v>0.735327420465583</c:v>
                </c:pt>
                <c:pt idx="2">
                  <c:v>0.291158101262181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2313432"/>
        <c:axId val="-2134787272"/>
      </c:barChart>
      <c:catAx>
        <c:axId val="-2132313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-2134787272"/>
        <c:crosses val="autoZero"/>
        <c:auto val="1"/>
        <c:lblAlgn val="ctr"/>
        <c:lblOffset val="100"/>
        <c:noMultiLvlLbl val="0"/>
      </c:catAx>
      <c:valAx>
        <c:axId val="-21347872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23134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'2.X. Incidence NAT (2)'!$C$3</c:f>
              <c:strCache>
                <c:ptCount val="1"/>
                <c:pt idx="0">
                  <c:v>Bolivia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(2)'!$C$4:$C$13</c:f>
              <c:numCache>
                <c:formatCode>0%</c:formatCode>
                <c:ptCount val="10"/>
                <c:pt idx="0">
                  <c:v>0.161560396943082</c:v>
                </c:pt>
                <c:pt idx="1">
                  <c:v>0.0666849160528237</c:v>
                </c:pt>
                <c:pt idx="2">
                  <c:v>-0.00800581883947571</c:v>
                </c:pt>
                <c:pt idx="3">
                  <c:v>-0.00711864039209449</c:v>
                </c:pt>
                <c:pt idx="4">
                  <c:v>-0.0150031556609168</c:v>
                </c:pt>
                <c:pt idx="5">
                  <c:v>-0.0155767001275606</c:v>
                </c:pt>
                <c:pt idx="6">
                  <c:v>-0.0220106831833392</c:v>
                </c:pt>
                <c:pt idx="7">
                  <c:v>-0.020182213689049</c:v>
                </c:pt>
                <c:pt idx="8">
                  <c:v>-0.0199037605727839</c:v>
                </c:pt>
                <c:pt idx="9">
                  <c:v>-0.0156160433446999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'2.X. Incidence NAT (2)'!$D$3</c:f>
              <c:strCache>
                <c:ptCount val="1"/>
                <c:pt idx="0">
                  <c:v>Brazil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(2)'!$D$4:$D$13</c:f>
              <c:numCache>
                <c:formatCode>0%</c:formatCode>
                <c:ptCount val="10"/>
                <c:pt idx="0">
                  <c:v>0.849304672425554</c:v>
                </c:pt>
                <c:pt idx="1">
                  <c:v>0.179522771487171</c:v>
                </c:pt>
                <c:pt idx="2">
                  <c:v>0.0630006300113714</c:v>
                </c:pt>
                <c:pt idx="3">
                  <c:v>0.000306642856143152</c:v>
                </c:pt>
                <c:pt idx="4">
                  <c:v>-0.0184598147465247</c:v>
                </c:pt>
                <c:pt idx="5">
                  <c:v>-0.0557994117852642</c:v>
                </c:pt>
                <c:pt idx="6">
                  <c:v>-0.0785652362091336</c:v>
                </c:pt>
                <c:pt idx="7">
                  <c:v>-0.0932585380496581</c:v>
                </c:pt>
                <c:pt idx="8">
                  <c:v>-0.119212811408699</c:v>
                </c:pt>
                <c:pt idx="9">
                  <c:v>-0.171238352794638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'2.X. Incidence NAT (2)'!$E$3</c:f>
              <c:strCache>
                <c:ptCount val="1"/>
                <c:pt idx="0">
                  <c:v>Mexico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(2)'!$E$4:$E$13</c:f>
              <c:numCache>
                <c:formatCode>0%</c:formatCode>
                <c:ptCount val="10"/>
                <c:pt idx="0">
                  <c:v>0.298909998721555</c:v>
                </c:pt>
                <c:pt idx="1">
                  <c:v>0.0796117976401712</c:v>
                </c:pt>
                <c:pt idx="2">
                  <c:v>0.0340252150019911</c:v>
                </c:pt>
                <c:pt idx="3">
                  <c:v>0.0154409845681008</c:v>
                </c:pt>
                <c:pt idx="4">
                  <c:v>-0.00383334035858714</c:v>
                </c:pt>
                <c:pt idx="5">
                  <c:v>-0.0141923356777824</c:v>
                </c:pt>
                <c:pt idx="6">
                  <c:v>-0.0356362342641408</c:v>
                </c:pt>
                <c:pt idx="7">
                  <c:v>-0.055121822924641</c:v>
                </c:pt>
                <c:pt idx="8">
                  <c:v>-0.0814686501369255</c:v>
                </c:pt>
                <c:pt idx="9">
                  <c:v>-0.106812548502789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'2.X. Incidence NAT (2)'!$F$3</c:f>
              <c:strCache>
                <c:ptCount val="1"/>
                <c:pt idx="0">
                  <c:v>Peru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(2)'!$F$4:$F$13</c:f>
              <c:numCache>
                <c:formatCode>0%</c:formatCode>
                <c:ptCount val="10"/>
                <c:pt idx="0">
                  <c:v>0.0775638388985896</c:v>
                </c:pt>
                <c:pt idx="1">
                  <c:v>0.00238885033882805</c:v>
                </c:pt>
                <c:pt idx="2">
                  <c:v>-0.0264307443124559</c:v>
                </c:pt>
                <c:pt idx="3">
                  <c:v>-0.0478654263329911</c:v>
                </c:pt>
                <c:pt idx="4">
                  <c:v>-0.060236377730112</c:v>
                </c:pt>
                <c:pt idx="5">
                  <c:v>-0.0757577281195167</c:v>
                </c:pt>
                <c:pt idx="6">
                  <c:v>-0.0818238975103195</c:v>
                </c:pt>
                <c:pt idx="7">
                  <c:v>-0.0807421238311359</c:v>
                </c:pt>
                <c:pt idx="8">
                  <c:v>-0.0906594130307111</c:v>
                </c:pt>
                <c:pt idx="9">
                  <c:v>-0.111259042193726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'2.X. Incidence NAT (2)'!$G$3</c:f>
              <c:strCache>
                <c:ptCount val="1"/>
                <c:pt idx="0">
                  <c:v>Uruguay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(2)'!$G$4:$G$13</c:f>
              <c:numCache>
                <c:formatCode>0%</c:formatCode>
                <c:ptCount val="10"/>
                <c:pt idx="0">
                  <c:v>0.447416612207396</c:v>
                </c:pt>
                <c:pt idx="1">
                  <c:v>0.0767658918066595</c:v>
                </c:pt>
                <c:pt idx="2">
                  <c:v>-0.00323005418670045</c:v>
                </c:pt>
                <c:pt idx="3">
                  <c:v>-0.0544542263562046</c:v>
                </c:pt>
                <c:pt idx="4">
                  <c:v>-0.0719389695036232</c:v>
                </c:pt>
                <c:pt idx="5">
                  <c:v>-0.0858791434906529</c:v>
                </c:pt>
                <c:pt idx="6">
                  <c:v>-0.0997263506596097</c:v>
                </c:pt>
                <c:pt idx="7">
                  <c:v>-0.112757418789965</c:v>
                </c:pt>
                <c:pt idx="8">
                  <c:v>-0.130135386018085</c:v>
                </c:pt>
                <c:pt idx="9">
                  <c:v>-0.163758804265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1447336"/>
        <c:axId val="-2121444216"/>
      </c:lineChart>
      <c:catAx>
        <c:axId val="-2121447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1444216"/>
        <c:crosses val="autoZero"/>
        <c:auto val="1"/>
        <c:lblAlgn val="ctr"/>
        <c:lblOffset val="100"/>
        <c:noMultiLvlLbl val="0"/>
      </c:catAx>
      <c:valAx>
        <c:axId val="-2121444216"/>
        <c:scaling>
          <c:orientation val="minMax"/>
          <c:max val="0.2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214473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 w="3175" cmpd="sng"/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0.64123</cdr:x>
      <cdr:y>0</cdr:y>
    </cdr:from>
    <cdr:to>
      <cdr:x>0.78733</cdr:x>
      <cdr:y>0.33683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>
          <a:off x="5277107" y="0"/>
          <a:ext cx="1202268" cy="1625600"/>
        </a:xfrm>
        <a:prstGeom xmlns:a="http://schemas.openxmlformats.org/drawingml/2006/main" prst="straightConnector1">
          <a:avLst/>
        </a:prstGeom>
        <a:ln xmlns:a="http://schemas.openxmlformats.org/drawingml/2006/main" w="57150" cmpd="sng">
          <a:solidFill>
            <a:srgbClr val="00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0.16655</cdr:x>
      <cdr:y>0</cdr:y>
    </cdr:from>
    <cdr:to>
      <cdr:x>0.3174</cdr:x>
      <cdr:y>0.12553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1370638" y="0"/>
          <a:ext cx="1241417" cy="605818"/>
        </a:xfrm>
        <a:prstGeom xmlns:a="http://schemas.openxmlformats.org/drawingml/2006/main" prst="straightConnector1">
          <a:avLst/>
        </a:prstGeom>
        <a:ln xmlns:a="http://schemas.openxmlformats.org/drawingml/2006/main" w="57150" cmpd="sng">
          <a:solidFill>
            <a:srgbClr val="00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09D2A-D192-A54B-802D-18CCF0DC829F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36D93-BB4D-184F-8926-723015269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250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9D781-74C2-FE44-9B39-3CEBF4655575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314CB-95BE-4D48-8445-6D90DA81F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19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matters but is not destiny. Uruguay showed was</a:t>
            </a:r>
            <a:r>
              <a:rPr lang="en-US" baseline="0" dirty="0" smtClean="0"/>
              <a:t> number 2 in terms of redistribution and number 1 in terms of poverty reduction but its budget size is close to Mexico´s.</a:t>
            </a:r>
          </a:p>
          <a:p>
            <a:r>
              <a:rPr lang="en-US" baseline="0" dirty="0" smtClean="0"/>
              <a:t>In Peru, fiscal space, however, may be a restriction.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8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Argentina does</a:t>
            </a:r>
            <a:r>
              <a:rPr lang="en-US" baseline="0" dirty="0" smtClean="0"/>
              <a:t> not include the impact of taxes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Most important program in Argentina is the pension moratorium, a ‘one-time’ program only that will be phased-out as those born before the eligibility date die 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1171D-68B6-9044-849A-5EB57D048A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5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8524-2E84-8849-812F-24BA05431B1D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0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C7DB-0448-B64C-B64F-F29C4DB8EE2F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9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6998-64BD-0C4D-8A14-A44D3012CD3F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0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8998-DC3E-CD4E-8BC7-F61B18265D08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1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7682-0B87-3844-B793-6BA714F09D02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4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466-08FA-FB46-920B-F45D3DEC8A5D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8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DCFF-5112-6C4D-BA84-E43B8836B2EB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19E2-440F-F340-95F0-210415867081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2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3DF1-7E5A-3E42-844E-F1DDD211ACCF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E469-AF3B-1B4B-924D-2755B3A959BD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9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E91D-6067-F545-8BBA-32CA52DF230E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5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54C65-3E8B-E34E-AE66-0A97BF2BD327}" type="datetime1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0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COMMITMENTOEQUITY.ORG" TargetMode="Externa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5626"/>
            <a:ext cx="7772400" cy="3682293"/>
          </a:xfrm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Fiscal Policy, Poverty and Redistribution in Latin America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/>
              <a:t>Nora Lustig </a:t>
            </a:r>
            <a:br>
              <a:rPr lang="en-US" sz="3600" b="1" dirty="0" smtClean="0"/>
            </a:br>
            <a:r>
              <a:rPr lang="en-US" sz="3600" b="1" dirty="0" smtClean="0"/>
              <a:t>Tulane University </a:t>
            </a:r>
            <a:br>
              <a:rPr lang="en-US" sz="3600" b="1" dirty="0" smtClean="0"/>
            </a:br>
            <a:r>
              <a:rPr lang="en-US" sz="3600" b="1" dirty="0" smtClean="0"/>
              <a:t>Nonresident Fellow CGD and IAD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87919"/>
            <a:ext cx="6400800" cy="11903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Inter-American Dialogue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Washington, DC, June 4, 2013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299" y="337575"/>
            <a:ext cx="3012863" cy="86805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29" y="6078275"/>
            <a:ext cx="6047521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1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584200"/>
            <a:ext cx="5969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</a:t>
            </a:r>
            <a:r>
              <a:rPr lang="en-US" sz="4000" dirty="0" smtClean="0"/>
              <a:t>ide </a:t>
            </a:r>
            <a:r>
              <a:rPr lang="en-US" sz="4000" dirty="0"/>
              <a:t>variation among countries </a:t>
            </a:r>
            <a:r>
              <a:rPr lang="en-US" sz="4000" dirty="0" smtClean="0"/>
              <a:t>in:</a:t>
            </a:r>
          </a:p>
          <a:p>
            <a:pPr lvl="1"/>
            <a:r>
              <a:rPr lang="en-US" sz="4000" dirty="0" smtClean="0"/>
              <a:t> policy choices (or outcomes of political processes?)</a:t>
            </a:r>
          </a:p>
          <a:p>
            <a:pPr lvl="1"/>
            <a:r>
              <a:rPr lang="en-US" sz="4000" dirty="0" smtClean="0"/>
              <a:t>impact </a:t>
            </a:r>
            <a:r>
              <a:rPr lang="en-US" sz="4000" dirty="0"/>
              <a:t>of those choices on income redistribution and poverty </a:t>
            </a:r>
            <a:r>
              <a:rPr lang="en-US" sz="4000" dirty="0" smtClean="0"/>
              <a:t>reduction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5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Government size varies greatly in Latin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Government </a:t>
            </a:r>
            <a:r>
              <a:rPr lang="en-US" sz="4000" dirty="0"/>
              <a:t>spending is around 40 percent of GDP in Argentina and Brazil—similar to that of some European nations </a:t>
            </a:r>
            <a:r>
              <a:rPr lang="en-US" sz="4000" dirty="0" smtClean="0"/>
              <a:t>with larger welfare states</a:t>
            </a:r>
          </a:p>
          <a:p>
            <a:pPr lvl="0"/>
            <a:r>
              <a:rPr lang="en-US" sz="4000" dirty="0" smtClean="0"/>
              <a:t>…while </a:t>
            </a:r>
            <a:r>
              <a:rPr lang="en-US" sz="4000" dirty="0"/>
              <a:t>it is only </a:t>
            </a:r>
            <a:r>
              <a:rPr lang="en-US" sz="4000" dirty="0" smtClean="0"/>
              <a:t>around 20 percent </a:t>
            </a:r>
            <a:r>
              <a:rPr lang="en-US" sz="4000" dirty="0"/>
              <a:t>in Mexico and </a:t>
            </a:r>
            <a:r>
              <a:rPr lang="en-US" sz="4000" dirty="0" smtClean="0"/>
              <a:t>Peru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58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Budget Size and Composition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Primary and Social Spending as % of GDP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1638300"/>
            <a:ext cx="8654863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7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Redistributive Impact Heterogeneous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1600200"/>
            <a:ext cx="8517467" cy="49868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Taxes and transfers reduce inequality </a:t>
            </a:r>
            <a:r>
              <a:rPr lang="en-US" dirty="0" smtClean="0"/>
              <a:t>by </a:t>
            </a:r>
            <a:r>
              <a:rPr lang="en-US" dirty="0"/>
              <a:t>nontrivial amounts in Argentina, Brazil, and Uruguay, less so in Mexico, and relatively little in Bolivia and </a:t>
            </a:r>
            <a:r>
              <a:rPr lang="en-US" dirty="0" smtClean="0"/>
              <a:t>Peru</a:t>
            </a:r>
          </a:p>
          <a:p>
            <a:r>
              <a:rPr lang="en-US" dirty="0" smtClean="0"/>
              <a:t>Bolivia</a:t>
            </a:r>
            <a:r>
              <a:rPr lang="en-US" dirty="0"/>
              <a:t> </a:t>
            </a:r>
            <a:r>
              <a:rPr lang="en-US" dirty="0" smtClean="0"/>
              <a:t>and Uruguay start from similar Market Income </a:t>
            </a:r>
            <a:r>
              <a:rPr lang="en-US" dirty="0" err="1" smtClean="0"/>
              <a:t>Gini’s</a:t>
            </a:r>
            <a:r>
              <a:rPr lang="en-US" dirty="0" smtClean="0"/>
              <a:t> but end in different places with Final Income</a:t>
            </a:r>
          </a:p>
          <a:p>
            <a:r>
              <a:rPr lang="en-US" dirty="0" smtClean="0"/>
              <a:t>Brazil has the highest Market Income </a:t>
            </a:r>
            <a:r>
              <a:rPr lang="en-US" dirty="0" err="1" smtClean="0"/>
              <a:t>Gini</a:t>
            </a:r>
            <a:r>
              <a:rPr lang="en-US" dirty="0" smtClean="0"/>
              <a:t> by several orders of magnitude but ends up with a lower Final Income </a:t>
            </a:r>
            <a:r>
              <a:rPr lang="en-US" dirty="0" err="1" smtClean="0"/>
              <a:t>Gini</a:t>
            </a:r>
            <a:r>
              <a:rPr lang="en-US" dirty="0" smtClean="0"/>
              <a:t> than Bolivia and Peru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02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Gini</a:t>
            </a:r>
            <a:r>
              <a:rPr lang="en-US" b="1" dirty="0" smtClean="0"/>
              <a:t> Before and After Taxes, Transfers, Subsidies and Free Government Services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1863"/>
            <a:ext cx="9144000" cy="518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79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Direct Taxes Progressive but Underutilized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Personal income tax varies from around five percent of GDP in Uruguay to nearly zero in </a:t>
            </a:r>
            <a:r>
              <a:rPr lang="en-US" dirty="0" smtClean="0"/>
              <a:t>Bolivia</a:t>
            </a:r>
          </a:p>
          <a:p>
            <a:pPr lvl="0"/>
            <a:r>
              <a:rPr lang="en-US" dirty="0" smtClean="0"/>
              <a:t>In </a:t>
            </a:r>
            <a:r>
              <a:rPr lang="en-US" dirty="0"/>
              <a:t>all countries in which they exist, direct taxes are progressive, but because direct taxes are a small percentage of GDP almost everywhere, their redistributive impact is </a:t>
            </a:r>
            <a:r>
              <a:rPr lang="en-US" dirty="0" smtClean="0"/>
              <a:t>small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59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/>
          </a:bodyPr>
          <a:lstStyle/>
          <a:p>
            <a:r>
              <a:rPr lang="en-US" b="1" dirty="0" err="1" smtClean="0"/>
              <a:t>Gini</a:t>
            </a:r>
            <a:r>
              <a:rPr lang="en-US" b="1" dirty="0" smtClean="0"/>
              <a:t> Before and After Direct Taxes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6831"/>
            <a:ext cx="9144000" cy="492464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45204" y="1744663"/>
            <a:ext cx="1778000" cy="461168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43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79600"/>
          </a:xfrm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Cash Transfers Powerful Poverty-Reducing Mechanism only when Targeted and of Significant Magnitude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9600"/>
            <a:ext cx="9144000" cy="4978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Cash </a:t>
            </a:r>
            <a:r>
              <a:rPr lang="en-US" sz="4000" dirty="0"/>
              <a:t>transfers </a:t>
            </a:r>
            <a:r>
              <a:rPr lang="en-US" sz="4000" dirty="0" smtClean="0"/>
              <a:t>reduce </a:t>
            </a:r>
            <a:r>
              <a:rPr lang="en-US" sz="4000" dirty="0"/>
              <a:t>extreme poverty by more than 60 percent in </a:t>
            </a:r>
            <a:r>
              <a:rPr lang="en-US" sz="4000" b="1" dirty="0"/>
              <a:t>Uruguay</a:t>
            </a:r>
            <a:r>
              <a:rPr lang="en-US" sz="4000" dirty="0"/>
              <a:t> and </a:t>
            </a:r>
            <a:r>
              <a:rPr lang="en-US" sz="4000" b="1" dirty="0" smtClean="0"/>
              <a:t>Argentina</a:t>
            </a:r>
            <a:r>
              <a:rPr lang="en-US" sz="4000" dirty="0" smtClean="0"/>
              <a:t>…</a:t>
            </a:r>
          </a:p>
          <a:p>
            <a:pPr marL="0" indent="0">
              <a:buNone/>
            </a:pPr>
            <a:r>
              <a:rPr lang="en-US" sz="4000" dirty="0" smtClean="0"/>
              <a:t>….but </a:t>
            </a:r>
            <a:r>
              <a:rPr lang="en-US" sz="4000" dirty="0"/>
              <a:t>only by 7 percent in </a:t>
            </a:r>
            <a:r>
              <a:rPr lang="en-US" sz="4000" b="1" dirty="0"/>
              <a:t>Peru</a:t>
            </a:r>
            <a:r>
              <a:rPr lang="en-US" sz="4000" dirty="0"/>
              <a:t>, which spends too little on cash </a:t>
            </a:r>
            <a:r>
              <a:rPr lang="en-US" sz="4000" dirty="0" smtClean="0"/>
              <a:t>transfers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6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Headcount: </a:t>
            </a:r>
            <a:r>
              <a:rPr lang="en-US" b="1" dirty="0"/>
              <a:t>Before and After Cash Transfers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140700" cy="45847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842000" y="1561667"/>
            <a:ext cx="1202268" cy="16256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994400" y="3619201"/>
            <a:ext cx="1202268" cy="16256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1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118533"/>
            <a:ext cx="9144000" cy="1439334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LATAM IS THE MOST UNEQUAL REGION IN THE WORLD</a:t>
            </a:r>
            <a:br>
              <a:rPr lang="en-US" sz="3600" b="1" dirty="0" smtClean="0"/>
            </a:br>
            <a:r>
              <a:rPr lang="en-US" sz="2200" b="1" dirty="0" err="1" smtClean="0"/>
              <a:t>Gini</a:t>
            </a:r>
            <a:r>
              <a:rPr lang="en-US" sz="2200" b="1" dirty="0" smtClean="0"/>
              <a:t> Coefficient by Region (in %), 2004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(Ferreira and </a:t>
            </a:r>
            <a:r>
              <a:rPr lang="en-US" sz="2200" dirty="0" err="1" smtClean="0"/>
              <a:t>Ravallion</a:t>
            </a:r>
            <a:r>
              <a:rPr lang="en-US" sz="2200" dirty="0" smtClean="0"/>
              <a:t>, 2008)</a:t>
            </a:r>
          </a:p>
        </p:txBody>
      </p:sp>
      <p:pic>
        <p:nvPicPr>
          <p:cNvPr id="29699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676400"/>
            <a:ext cx="7772400" cy="4572000"/>
          </a:xfrm>
        </p:spPr>
      </p:pic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FCD708-F132-4962-A1C1-E664E3898230}" type="slidenum">
              <a:rPr lang="en-US" smtClean="0"/>
              <a:pPr/>
              <a:t>2</a:t>
            </a:fld>
            <a:endParaRPr lang="en-US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24400" y="1981200"/>
            <a:ext cx="2692400" cy="60960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168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273675"/>
          </a:xfrm>
        </p:spPr>
        <p:txBody>
          <a:bodyPr>
            <a:normAutofit/>
          </a:bodyPr>
          <a:lstStyle/>
          <a:p>
            <a:r>
              <a:rPr lang="en-US" sz="4000" b="1" dirty="0"/>
              <a:t>Bolivia</a:t>
            </a:r>
            <a:r>
              <a:rPr lang="en-US" sz="4000" dirty="0"/>
              <a:t> spends five times more </a:t>
            </a:r>
            <a:r>
              <a:rPr lang="en-US" sz="4000" dirty="0" smtClean="0"/>
              <a:t>in cash transfers than </a:t>
            </a:r>
            <a:r>
              <a:rPr lang="en-US" sz="4000" b="1" dirty="0"/>
              <a:t>Peru</a:t>
            </a:r>
            <a:r>
              <a:rPr lang="en-US" sz="4000" dirty="0"/>
              <a:t> (as a share of </a:t>
            </a:r>
            <a:r>
              <a:rPr lang="en-US" sz="4000" dirty="0" smtClean="0"/>
              <a:t>GDP) but…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…because </a:t>
            </a:r>
            <a:r>
              <a:rPr lang="en-US" sz="4000" dirty="0"/>
              <a:t>funds are not targeted to the poor, the amount of redistribution and poverty reduction has been </a:t>
            </a:r>
            <a:r>
              <a:rPr lang="en-US" sz="4000" dirty="0" smtClean="0"/>
              <a:t>limited: it </a:t>
            </a:r>
            <a:r>
              <a:rPr lang="en-US" sz="4000" dirty="0"/>
              <a:t>is only slightly higher than </a:t>
            </a:r>
            <a:r>
              <a:rPr lang="en-US" sz="4000" dirty="0" smtClean="0"/>
              <a:t>in Peru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9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92875"/>
          </a:xfrm>
        </p:spPr>
        <p:txBody>
          <a:bodyPr>
            <a:noAutofit/>
          </a:bodyPr>
          <a:lstStyle/>
          <a:p>
            <a:r>
              <a:rPr lang="en-US" sz="4000" b="1" dirty="0"/>
              <a:t>Peru’s </a:t>
            </a:r>
            <a:r>
              <a:rPr lang="en-US" sz="4000" b="1" dirty="0" err="1"/>
              <a:t>Juntos</a:t>
            </a:r>
            <a:r>
              <a:rPr lang="en-US" sz="4000" dirty="0"/>
              <a:t>, although quite effective because of its fine targeting, achieves very limited poverty and inequality reduction because the scale of the program is small: </a:t>
            </a:r>
            <a:endParaRPr lang="en-US" sz="4000" dirty="0" smtClean="0"/>
          </a:p>
          <a:p>
            <a:pPr lvl="1"/>
            <a:r>
              <a:rPr lang="en-US" sz="4000" dirty="0" smtClean="0"/>
              <a:t>coverage </a:t>
            </a:r>
            <a:r>
              <a:rPr lang="en-US" sz="4000" dirty="0"/>
              <a:t>of extreme poor is below 60 percent and per capita transfer is low (compared to poverty gap)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53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b="1" dirty="0"/>
              <a:t>Coverage of Direct Cash </a:t>
            </a:r>
            <a:r>
              <a:rPr lang="en-US" b="1" dirty="0" smtClean="0"/>
              <a:t>Transfers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104142"/>
              </p:ext>
            </p:extLst>
          </p:nvPr>
        </p:nvGraphicFramePr>
        <p:xfrm>
          <a:off x="457200" y="1530241"/>
          <a:ext cx="8229600" cy="4826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816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“Leakages” </a:t>
            </a:r>
            <a:r>
              <a:rPr lang="en-US" b="1" dirty="0"/>
              <a:t>of Direct Cash </a:t>
            </a:r>
            <a:r>
              <a:rPr lang="en-US" b="1" dirty="0" smtClean="0"/>
              <a:t>Transfers</a:t>
            </a:r>
            <a:br>
              <a:rPr lang="en-US" b="1" dirty="0" smtClean="0"/>
            </a:br>
            <a:r>
              <a:rPr lang="en-US" b="1" dirty="0" smtClean="0"/>
              <a:t>(Percent going to poor and </a:t>
            </a:r>
            <a:r>
              <a:rPr lang="en-US" b="1" dirty="0" err="1" smtClean="0"/>
              <a:t>nonpoor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99305"/>
              </p:ext>
            </p:extLst>
          </p:nvPr>
        </p:nvGraphicFramePr>
        <p:xfrm>
          <a:off x="550480" y="1448183"/>
          <a:ext cx="8136320" cy="4908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6387813" y="2328497"/>
            <a:ext cx="656455" cy="113830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186324" y="1841201"/>
            <a:ext cx="1202268" cy="16256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10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Indirect Taxes and Poverty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="1" dirty="0"/>
              <a:t>Brazil</a:t>
            </a:r>
            <a:r>
              <a:rPr lang="en-US" dirty="0"/>
              <a:t> and </a:t>
            </a:r>
            <a:r>
              <a:rPr lang="en-US" b="1" dirty="0"/>
              <a:t>Bolivia</a:t>
            </a:r>
            <a:r>
              <a:rPr lang="en-US" dirty="0"/>
              <a:t>, indirect taxes wipe out most of the effect of direct transfers, and poverty is almost the same after as before taxes and cash transfers. 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contrast, in </a:t>
            </a:r>
            <a:r>
              <a:rPr lang="en-US" b="1" dirty="0"/>
              <a:t>Mexico</a:t>
            </a:r>
            <a:r>
              <a:rPr lang="en-US" dirty="0"/>
              <a:t>, indirect taxes and subsidies reduce poverty further, because exemptions and informality allow the poor to pay little in the form of indirect </a:t>
            </a:r>
            <a:r>
              <a:rPr lang="en-US" dirty="0" err="1"/>
              <a:t>taxe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88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08666"/>
          </a:xfrm>
          <a:solidFill>
            <a:srgbClr val="43D9E7"/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Headcount Ratio Before and After Indirect Taxes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926166"/>
            <a:ext cx="8140700" cy="45847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825067" y="2235200"/>
            <a:ext cx="321733" cy="7112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536267" y="2523067"/>
            <a:ext cx="1439334" cy="11684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299200" y="4521200"/>
            <a:ext cx="1676402" cy="1405468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585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Gini</a:t>
            </a:r>
            <a:r>
              <a:rPr lang="en-US" b="1" dirty="0" smtClean="0"/>
              <a:t> Before and After Government Services Valued at Cost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8855"/>
            <a:ext cx="9144000" cy="51226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664200" y="1744663"/>
            <a:ext cx="1778000" cy="461168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86" y="488486"/>
            <a:ext cx="8128971" cy="57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73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43" y="948039"/>
            <a:ext cx="7705425" cy="50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19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Fiscal Incidence Indicators: Winners and Losers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Who bears the burden of taxes and receives the benefits from cash transfers? </a:t>
            </a:r>
            <a:endParaRPr lang="en-US" sz="4400" dirty="0" smtClean="0"/>
          </a:p>
          <a:p>
            <a:r>
              <a:rPr lang="en-US" sz="4400" dirty="0" smtClean="0"/>
              <a:t>Fiscal </a:t>
            </a:r>
            <a:r>
              <a:rPr lang="en-US" sz="4400" dirty="0"/>
              <a:t>incidence by </a:t>
            </a:r>
            <a:r>
              <a:rPr lang="en-US" sz="4400" dirty="0" err="1" smtClean="0"/>
              <a:t>decile</a:t>
            </a:r>
            <a:r>
              <a:rPr lang="en-US" sz="4400" dirty="0" smtClean="0"/>
              <a:t> and socio-economic groups</a:t>
            </a:r>
            <a:endParaRPr lang="en-US" sz="4400" dirty="0"/>
          </a:p>
          <a:p>
            <a:endParaRPr 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467"/>
            <a:ext cx="9144000" cy="1282171"/>
          </a:xfrm>
          <a:solidFill>
            <a:srgbClr val="3EDAE7"/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Declining </a:t>
            </a:r>
            <a:r>
              <a:rPr lang="en-US" sz="3200" b="1" dirty="0"/>
              <a:t>income </a:t>
            </a:r>
            <a:r>
              <a:rPr lang="en-US" sz="3200" b="1" dirty="0" smtClean="0"/>
              <a:t>inequality </a:t>
            </a:r>
            <a:r>
              <a:rPr lang="en-US" sz="3200" b="1" dirty="0"/>
              <a:t>by country: 2000-2010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(Annual average change in </a:t>
            </a:r>
            <a:r>
              <a:rPr lang="en-US" sz="3200" dirty="0" err="1" smtClean="0"/>
              <a:t>Gini</a:t>
            </a:r>
            <a:r>
              <a:rPr lang="en-US" sz="3200" dirty="0" smtClean="0"/>
              <a:t> in %)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600"/>
            <a:ext cx="8978900" cy="501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11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95" y="274638"/>
            <a:ext cx="8791637" cy="1246648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Incidence of Taxes and Cash Transfers</a:t>
            </a:r>
            <a:br>
              <a:rPr lang="en-US" b="1" dirty="0" smtClean="0"/>
            </a:br>
            <a:r>
              <a:rPr lang="en-US" sz="2700" b="1" dirty="0" smtClean="0"/>
              <a:t>Net Change in Income after Direct and Indirect Taxes and Transfers by </a:t>
            </a:r>
            <a:r>
              <a:rPr lang="en-US" sz="2700" b="1" dirty="0" err="1" smtClean="0"/>
              <a:t>Decile</a:t>
            </a:r>
            <a:endParaRPr lang="en-US" sz="27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280506"/>
              </p:ext>
            </p:extLst>
          </p:nvPr>
        </p:nvGraphicFramePr>
        <p:xfrm>
          <a:off x="753569" y="1632939"/>
          <a:ext cx="7354274" cy="472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1856013" y="3600843"/>
            <a:ext cx="2232796" cy="9144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6" y="609898"/>
            <a:ext cx="8677420" cy="531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95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In sum: Bolivia, Mexico and Peru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7638"/>
            <a:ext cx="8229600" cy="53038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Although Bolivia spends five times more than Peru in cash transfers, because they are not really targeted to the poor they achieve little in terms of poverty reduction</a:t>
            </a:r>
          </a:p>
          <a:p>
            <a:r>
              <a:rPr lang="en-US" dirty="0" smtClean="0"/>
              <a:t>In contrast, Peru’s cash transfers are very well-targeted but the size of the flagship program is small</a:t>
            </a:r>
          </a:p>
          <a:p>
            <a:r>
              <a:rPr lang="en-US" dirty="0" smtClean="0"/>
              <a:t>In Mexico, the limitation is similar to Peru’s but less markedly 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53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In sum: Brazil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3999" cy="53038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 The </a:t>
            </a:r>
            <a:r>
              <a:rPr lang="en-US" dirty="0"/>
              <a:t>largely positive redistributive picture </a:t>
            </a:r>
            <a:r>
              <a:rPr lang="en-US" dirty="0" smtClean="0"/>
              <a:t>of Brazil has three main problems:</a:t>
            </a:r>
          </a:p>
          <a:p>
            <a:r>
              <a:rPr lang="en-US" dirty="0" smtClean="0"/>
              <a:t>A substantial portion of cash transfers benefit the </a:t>
            </a:r>
            <a:r>
              <a:rPr lang="en-US" dirty="0" err="1" smtClean="0"/>
              <a:t>nonpoor</a:t>
            </a:r>
            <a:endParaRPr lang="en-US" dirty="0" smtClean="0"/>
          </a:p>
          <a:p>
            <a:r>
              <a:rPr lang="en-US" dirty="0" smtClean="0"/>
              <a:t>Indirect taxes weigh heavily on the market income poor and wipe out the redistributive and poverty reducing effect of cash transfers </a:t>
            </a:r>
            <a:r>
              <a:rPr lang="en-US" dirty="0"/>
              <a:t> </a:t>
            </a:r>
          </a:p>
          <a:p>
            <a:r>
              <a:rPr lang="en-US" dirty="0"/>
              <a:t>A</a:t>
            </a:r>
            <a:r>
              <a:rPr lang="en-US" dirty="0" smtClean="0"/>
              <a:t>bout </a:t>
            </a:r>
            <a:r>
              <a:rPr lang="en-US" dirty="0"/>
              <a:t>16 percent of Brazilian social spending </a:t>
            </a:r>
            <a:r>
              <a:rPr lang="en-US" dirty="0" smtClean="0"/>
              <a:t>in </a:t>
            </a:r>
            <a:r>
              <a:rPr lang="en-US" dirty="0"/>
              <a:t>tertiary </a:t>
            </a:r>
            <a:r>
              <a:rPr lang="en-US" dirty="0" smtClean="0"/>
              <a:t>education goes to the richest </a:t>
            </a:r>
            <a:r>
              <a:rPr lang="en-US" dirty="0"/>
              <a:t>five percent of the population with incomes above US$50 per day.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86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In sum: Argentina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</a:t>
            </a:r>
            <a:r>
              <a:rPr lang="en-US" dirty="0" smtClean="0"/>
              <a:t>overty reduction and redistribution through fiscal policy are the highest in Argentina. Is Argentina a model of redistributive policies? </a:t>
            </a:r>
          </a:p>
          <a:p>
            <a:pPr lvl="1"/>
            <a:r>
              <a:rPr lang="en-US" dirty="0" smtClean="0"/>
              <a:t>Increasingly relied on redistribution through cash transfers =&gt; pension moratorium</a:t>
            </a:r>
          </a:p>
          <a:p>
            <a:pPr lvl="1"/>
            <a:r>
              <a:rPr lang="en-US" dirty="0" smtClean="0"/>
              <a:t>Pension moratorium: good for elderly women bad for incentives (informality) and problems of unfairness</a:t>
            </a:r>
          </a:p>
          <a:p>
            <a:pPr lvl="1"/>
            <a:r>
              <a:rPr lang="en-US" dirty="0" smtClean="0"/>
              <a:t>Fiscal sustainability called into question: source of revenues such as inflation tax and international reserves are problematic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22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2756"/>
            <a:ext cx="8229600" cy="1143000"/>
          </a:xfrm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07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8613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Garamond"/>
                <a:cs typeface="Garamond"/>
              </a:rPr>
              <a:t/>
            </a:r>
            <a:br>
              <a:rPr lang="en-US" b="1" dirty="0" smtClean="0">
                <a:latin typeface="Garamond"/>
                <a:cs typeface="Garamond"/>
              </a:rPr>
            </a:br>
            <a:endParaRPr lang="en-US" b="1" dirty="0">
              <a:latin typeface="Garamond"/>
              <a:cs typeface="Garamon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933" y="404664"/>
            <a:ext cx="3760399" cy="1055836"/>
          </a:xfrm>
          <a:prstGeom prst="rect">
            <a:avLst/>
          </a:prstGeom>
          <a:solidFill>
            <a:srgbClr val="CCFFCC"/>
          </a:solidFill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43" y="5996628"/>
            <a:ext cx="554461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485900"/>
            <a:ext cx="5486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5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14300"/>
            <a:ext cx="5969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Poverty: 1992-2010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(Headcount Ratio in %)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16477"/>
            <a:ext cx="7873893" cy="504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5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31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06401"/>
            <a:ext cx="9144000" cy="6231465"/>
          </a:xfrm>
        </p:spPr>
        <p:txBody>
          <a:bodyPr>
            <a:noAutofit/>
          </a:bodyPr>
          <a:lstStyle/>
          <a:p>
            <a:r>
              <a:rPr lang="en-US" sz="4400" dirty="0" smtClean="0"/>
              <a:t>Why has inequality declined?</a:t>
            </a:r>
          </a:p>
          <a:p>
            <a:pPr lvl="1"/>
            <a:r>
              <a:rPr lang="en-US" sz="4400" dirty="0" smtClean="0"/>
              <a:t>Declining inequality of hourly labor income</a:t>
            </a:r>
          </a:p>
          <a:p>
            <a:pPr lvl="1"/>
            <a:r>
              <a:rPr lang="en-US" sz="4400" dirty="0" smtClean="0"/>
              <a:t>Larger and more progressive transfers</a:t>
            </a:r>
          </a:p>
          <a:p>
            <a:pPr lvl="1"/>
            <a:r>
              <a:rPr lang="en-US" sz="4400" dirty="0" smtClean="0"/>
              <a:t>Lower dependency ratios</a:t>
            </a:r>
          </a:p>
          <a:p>
            <a:pPr marL="457200" lvl="1" indent="0">
              <a:buNone/>
            </a:pPr>
            <a:endParaRPr 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6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25565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6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0250" y="4079680"/>
            <a:ext cx="1222247" cy="2601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37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422"/>
          </a:xfrm>
          <a:noFill/>
        </p:spPr>
        <p:txBody>
          <a:bodyPr>
            <a:noAutofit/>
          </a:bodyPr>
          <a:lstStyle/>
          <a:p>
            <a:r>
              <a:rPr lang="en-US" sz="4800" b="1" dirty="0" smtClean="0">
                <a:hlinkClick r:id="rId2"/>
              </a:rPr>
              <a:t>www.commitmentoequity.org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931" y="1104900"/>
            <a:ext cx="5384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1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683"/>
            <a:ext cx="8940800" cy="6527784"/>
          </a:xfrm>
        </p:spPr>
        <p:txBody>
          <a:bodyPr>
            <a:noAutofit/>
          </a:bodyPr>
          <a:lstStyle/>
          <a:p>
            <a:r>
              <a:rPr lang="en-US" sz="3000" dirty="0" smtClean="0"/>
              <a:t>Special issue: Lustig, </a:t>
            </a:r>
            <a:r>
              <a:rPr lang="en-US" sz="3000" dirty="0" err="1" smtClean="0"/>
              <a:t>Pessino</a:t>
            </a:r>
            <a:r>
              <a:rPr lang="en-US" sz="3000" dirty="0" smtClean="0"/>
              <a:t> and Scott. Editors. “Fiscal Policy, Poverty and Redistribution in Latin </a:t>
            </a:r>
            <a:r>
              <a:rPr lang="en-US" sz="3000" dirty="0" err="1" smtClean="0"/>
              <a:t>America,”</a:t>
            </a:r>
            <a:r>
              <a:rPr lang="en-US" sz="3000" i="1" dirty="0" err="1" smtClean="0"/>
              <a:t>Public</a:t>
            </a:r>
            <a:r>
              <a:rPr lang="en-US" sz="3000" i="1" dirty="0" smtClean="0"/>
              <a:t> Finance Review </a:t>
            </a:r>
            <a:r>
              <a:rPr lang="en-US" sz="3000" dirty="0" smtClean="0"/>
              <a:t>(forthcoming)</a:t>
            </a:r>
          </a:p>
          <a:p>
            <a:endParaRPr lang="en-US" sz="3000" dirty="0" smtClean="0"/>
          </a:p>
          <a:p>
            <a:pPr lvl="1"/>
            <a:r>
              <a:rPr lang="en-US" sz="2600" dirty="0" smtClean="0"/>
              <a:t>Argentina: Nora Lustig and </a:t>
            </a:r>
            <a:r>
              <a:rPr lang="en-US" sz="2600" dirty="0" err="1" smtClean="0"/>
              <a:t>Carola</a:t>
            </a:r>
            <a:r>
              <a:rPr lang="en-US" sz="2600" dirty="0" smtClean="0"/>
              <a:t> </a:t>
            </a:r>
            <a:r>
              <a:rPr lang="en-US" sz="2600" dirty="0" err="1" smtClean="0"/>
              <a:t>Pessino</a:t>
            </a:r>
            <a:endParaRPr lang="en-US" sz="2600" dirty="0" smtClean="0"/>
          </a:p>
          <a:p>
            <a:pPr lvl="1"/>
            <a:r>
              <a:rPr lang="en-US" sz="2600" dirty="0" smtClean="0"/>
              <a:t>Bolivia: George Gray Molina, Wilson Jimenez, Veronica Paz and Ernesto </a:t>
            </a:r>
            <a:r>
              <a:rPr lang="en-US" sz="2600" dirty="0" err="1" smtClean="0"/>
              <a:t>Yañez</a:t>
            </a:r>
            <a:endParaRPr lang="en-US" sz="2600" dirty="0" smtClean="0"/>
          </a:p>
          <a:p>
            <a:pPr lvl="1"/>
            <a:r>
              <a:rPr lang="en-US" sz="2600" dirty="0" smtClean="0"/>
              <a:t>Brazil: Sean Higgins and </a:t>
            </a:r>
            <a:r>
              <a:rPr lang="en-US" sz="2600" dirty="0" err="1" smtClean="0"/>
              <a:t>Claudiney</a:t>
            </a:r>
            <a:r>
              <a:rPr lang="en-US" sz="2600" dirty="0" smtClean="0"/>
              <a:t> Pereira</a:t>
            </a:r>
          </a:p>
          <a:p>
            <a:pPr lvl="1"/>
            <a:r>
              <a:rPr lang="en-US" sz="2600" dirty="0" smtClean="0"/>
              <a:t>Mexico: John Scott</a:t>
            </a:r>
          </a:p>
          <a:p>
            <a:pPr lvl="1"/>
            <a:r>
              <a:rPr lang="en-US" sz="2600" dirty="0" smtClean="0"/>
              <a:t>Peru: Miguel Jaramillo</a:t>
            </a:r>
          </a:p>
          <a:p>
            <a:pPr lvl="1"/>
            <a:r>
              <a:rPr lang="en-US" sz="2600" dirty="0" smtClean="0"/>
              <a:t>Uruguay: Marisa </a:t>
            </a:r>
            <a:r>
              <a:rPr lang="en-US" sz="2600" dirty="0" err="1" smtClean="0"/>
              <a:t>Bucheli</a:t>
            </a:r>
            <a:r>
              <a:rPr lang="en-US" sz="2600" dirty="0" smtClean="0"/>
              <a:t>, Nora Lustig, </a:t>
            </a:r>
            <a:r>
              <a:rPr lang="en-US" sz="2600" dirty="0" err="1" smtClean="0"/>
              <a:t>Maximo</a:t>
            </a:r>
            <a:r>
              <a:rPr lang="en-US" sz="2600" dirty="0" smtClean="0"/>
              <a:t> Rossi and </a:t>
            </a:r>
            <a:r>
              <a:rPr lang="en-US" sz="2600" dirty="0" err="1" smtClean="0"/>
              <a:t>Florencia</a:t>
            </a:r>
            <a:r>
              <a:rPr lang="en-US" sz="2600" dirty="0" smtClean="0"/>
              <a:t> </a:t>
            </a:r>
            <a:r>
              <a:rPr lang="en-US" sz="2600" dirty="0" err="1" smtClean="0"/>
              <a:t>Amabile</a:t>
            </a:r>
            <a:endParaRPr lang="en-US" sz="2600" dirty="0" smtClean="0"/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0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Standard Fiscal Incidence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6880" cy="5121275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Pre-tax and benefits incomes</a:t>
            </a:r>
          </a:p>
          <a:p>
            <a:endParaRPr lang="en-US" sz="5100" dirty="0"/>
          </a:p>
          <a:p>
            <a:r>
              <a:rPr lang="en-US" sz="5100" dirty="0" smtClean="0"/>
              <a:t>Allocators of taxes and benefits</a:t>
            </a:r>
          </a:p>
          <a:p>
            <a:pPr lvl="1"/>
            <a:r>
              <a:rPr lang="en-US" sz="5100" dirty="0"/>
              <a:t> personal income and consumption </a:t>
            </a:r>
            <a:r>
              <a:rPr lang="en-US" sz="5100" dirty="0" smtClean="0"/>
              <a:t>taxes</a:t>
            </a:r>
            <a:endParaRPr lang="en-US" sz="5100" dirty="0"/>
          </a:p>
          <a:p>
            <a:pPr lvl="1"/>
            <a:r>
              <a:rPr lang="en-US" sz="5100" dirty="0" smtClean="0"/>
              <a:t> social spending: cash transfers and in-kind transfers (education and health)</a:t>
            </a:r>
          </a:p>
          <a:p>
            <a:pPr lvl="1"/>
            <a:r>
              <a:rPr lang="en-US" sz="5100" dirty="0" smtClean="0"/>
              <a:t>Consumption subsidies</a:t>
            </a:r>
          </a:p>
          <a:p>
            <a:endParaRPr lang="en-US" sz="5100" dirty="0"/>
          </a:p>
          <a:p>
            <a:r>
              <a:rPr lang="en-US" sz="5100" dirty="0" smtClean="0"/>
              <a:t>Post-tax and benefits incomes</a:t>
            </a:r>
          </a:p>
          <a:p>
            <a:endParaRPr lang="en-US" sz="5100" dirty="0" smtClean="0"/>
          </a:p>
          <a:p>
            <a:endParaRPr lang="en-US" dirty="0"/>
          </a:p>
          <a:p>
            <a:r>
              <a:rPr lang="en-US" sz="2400" dirty="0" smtClean="0"/>
              <a:t>Countries (</a:t>
            </a:r>
            <a:r>
              <a:rPr lang="en-US" sz="2400" dirty="0" err="1" smtClean="0"/>
              <a:t>yr</a:t>
            </a:r>
            <a:r>
              <a:rPr lang="en-US" sz="2400" dirty="0" smtClean="0"/>
              <a:t> of Survey): Argentina (2009</a:t>
            </a:r>
            <a:r>
              <a:rPr lang="en-US" sz="2400" dirty="0"/>
              <a:t>), Bolivia (2007), Brazil (2009), </a:t>
            </a:r>
            <a:r>
              <a:rPr lang="en-US" sz="2400" dirty="0" smtClean="0"/>
              <a:t>Guatemala (2009), Mexico </a:t>
            </a:r>
            <a:r>
              <a:rPr lang="en-US" sz="2400" dirty="0"/>
              <a:t>(</a:t>
            </a:r>
            <a:r>
              <a:rPr lang="en-US" sz="2400" dirty="0" smtClean="0"/>
              <a:t>2008)</a:t>
            </a:r>
            <a:r>
              <a:rPr lang="en-US" sz="2400" dirty="0"/>
              <a:t>, Peru (2009), Uruguay (2009), Paraguay (2010)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21031</TotalTime>
  <Words>967</Words>
  <Application>Microsoft Macintosh PowerPoint</Application>
  <PresentationFormat>On-screen Show (4:3)</PresentationFormat>
  <Paragraphs>131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Fiscal Policy, Poverty and Redistribution in Latin America Nora Lustig  Tulane University  Nonresident Fellow CGD and IAD</vt:lpstr>
      <vt:lpstr>LATAM IS THE MOST UNEQUAL REGION IN THE WORLD Gini Coefficient by Region (in %), 2004  (Ferreira and Ravallion, 2008)</vt:lpstr>
      <vt:lpstr>Declining income inequality by country: 2000-2010  (Annual average change in Gini in %) </vt:lpstr>
      <vt:lpstr>Poverty: 1992-2010 (Headcount Ratio in %)</vt:lpstr>
      <vt:lpstr>PowerPoint Presentation</vt:lpstr>
      <vt:lpstr>PowerPoint Presentation</vt:lpstr>
      <vt:lpstr>www.commitmentoequity.org </vt:lpstr>
      <vt:lpstr>PowerPoint Presentation</vt:lpstr>
      <vt:lpstr>Standard Fiscal Incidence Analysis</vt:lpstr>
      <vt:lpstr>PowerPoint Presentation</vt:lpstr>
      <vt:lpstr>Results</vt:lpstr>
      <vt:lpstr>Government size varies greatly in Latin America</vt:lpstr>
      <vt:lpstr>Budget Size and Composition Primary and Social Spending as % of GDP</vt:lpstr>
      <vt:lpstr>Redistributive Impact Heterogeneous</vt:lpstr>
      <vt:lpstr>Gini Before and After Taxes, Transfers, Subsidies and Free Government Services</vt:lpstr>
      <vt:lpstr>Direct Taxes Progressive but Underutilized</vt:lpstr>
      <vt:lpstr>Gini Before and After Direct Taxes</vt:lpstr>
      <vt:lpstr>Cash Transfers Powerful Poverty-Reducing Mechanism only when Targeted and of Significant Magnitude</vt:lpstr>
      <vt:lpstr>Headcount: Before and After Cash Transfers</vt:lpstr>
      <vt:lpstr>PowerPoint Presentation</vt:lpstr>
      <vt:lpstr>PowerPoint Presentation</vt:lpstr>
      <vt:lpstr>Coverage of Direct Cash Transfers</vt:lpstr>
      <vt:lpstr>“Leakages” of Direct Cash Transfers (Percent going to poor and nonpoor)</vt:lpstr>
      <vt:lpstr>Indirect Taxes and Poverty</vt:lpstr>
      <vt:lpstr> Headcount Ratio Before and After Indirect Taxes</vt:lpstr>
      <vt:lpstr>Gini Before and After Government Services Valued at Cost</vt:lpstr>
      <vt:lpstr>PowerPoint Presentation</vt:lpstr>
      <vt:lpstr>PowerPoint Presentation</vt:lpstr>
      <vt:lpstr>Fiscal Incidence Indicators: Winners and Losers</vt:lpstr>
      <vt:lpstr>Incidence of Taxes and Cash Transfers Net Change in Income after Direct and Indirect Taxes and Transfers by Decile</vt:lpstr>
      <vt:lpstr>PowerPoint Presentation</vt:lpstr>
      <vt:lpstr>In sum: Bolivia, Mexico and Peru</vt:lpstr>
      <vt:lpstr>In sum: Brazil</vt:lpstr>
      <vt:lpstr>In sum: Argentina</vt:lpstr>
      <vt:lpstr>THANK YOU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Nora Lustig Tulane University CGD and IAD</dc:title>
  <dc:creator>Nora Lustig</dc:creator>
  <cp:lastModifiedBy>Nora Lustig</cp:lastModifiedBy>
  <cp:revision>308</cp:revision>
  <dcterms:created xsi:type="dcterms:W3CDTF">2012-05-09T21:56:01Z</dcterms:created>
  <dcterms:modified xsi:type="dcterms:W3CDTF">2013-06-04T16:26:24Z</dcterms:modified>
</cp:coreProperties>
</file>