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2" r:id="rId2"/>
    <p:sldId id="806" r:id="rId3"/>
    <p:sldId id="807" r:id="rId4"/>
    <p:sldId id="808" r:id="rId5"/>
    <p:sldId id="809" r:id="rId6"/>
    <p:sldId id="810" r:id="rId7"/>
    <p:sldId id="811" r:id="rId8"/>
    <p:sldId id="812" r:id="rId9"/>
    <p:sldId id="813" r:id="rId10"/>
    <p:sldId id="715" r:id="rId11"/>
    <p:sldId id="771" r:id="rId12"/>
    <p:sldId id="718" r:id="rId13"/>
    <p:sldId id="781" r:id="rId14"/>
    <p:sldId id="782" r:id="rId15"/>
    <p:sldId id="784" r:id="rId16"/>
    <p:sldId id="785" r:id="rId17"/>
    <p:sldId id="786" r:id="rId18"/>
    <p:sldId id="791" r:id="rId19"/>
    <p:sldId id="792" r:id="rId20"/>
    <p:sldId id="719" r:id="rId21"/>
    <p:sldId id="721" r:id="rId22"/>
    <p:sldId id="766" r:id="rId23"/>
    <p:sldId id="725" r:id="rId24"/>
    <p:sldId id="801" r:id="rId25"/>
    <p:sldId id="728" r:id="rId26"/>
    <p:sldId id="732" r:id="rId27"/>
    <p:sldId id="733" r:id="rId28"/>
    <p:sldId id="735" r:id="rId29"/>
    <p:sldId id="767" r:id="rId30"/>
    <p:sldId id="795" r:id="rId31"/>
    <p:sldId id="796" r:id="rId32"/>
    <p:sldId id="797" r:id="rId33"/>
    <p:sldId id="799" r:id="rId34"/>
    <p:sldId id="745" r:id="rId35"/>
    <p:sldId id="746" r:id="rId36"/>
    <p:sldId id="747" r:id="rId37"/>
    <p:sldId id="794" r:id="rId38"/>
    <p:sldId id="800" r:id="rId39"/>
    <p:sldId id="75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63" autoAdjust="0"/>
    <p:restoredTop sz="83024" autoAdjust="0"/>
  </p:normalViewPr>
  <p:slideViewPr>
    <p:cSldViewPr snapToGrid="0" snapToObjects="1">
      <p:cViewPr varScale="1">
        <p:scale>
          <a:sx n="61" d="100"/>
          <a:sy n="6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4.00090912986001E-2"/>
          <c:w val="0.663236021332684"/>
          <c:h val="0.78175038142878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8.47476208863269E-3"/>
                  <c:y val="-3.6036046261203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197631347849203E-3"/>
                  <c:y val="1.80180231306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6244303808182E-2"/>
                  <c:y val="1.081081387836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0.87661486342328099</c:v>
                </c:pt>
                <c:pt idx="1">
                  <c:v>0.93271753753533604</c:v>
                </c:pt>
                <c:pt idx="2">
                  <c:v>0.57665552482114202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159289404354699E-2"/>
                  <c:y val="1.081081387836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12866780411701E-2"/>
                  <c:y val="1.80180231306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8789956790001E-2"/>
                  <c:y val="1.441441850448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14263824511899E-2"/>
                  <c:y val="1.80180231306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0.83192056004229598</c:v>
                </c:pt>
                <c:pt idx="1">
                  <c:v>0.73129861644858396</c:v>
                </c:pt>
                <c:pt idx="2">
                  <c:v>0.41940069451094403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159289404354699E-2"/>
                  <c:y val="3.6036046261203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326041980621E-2"/>
                  <c:y val="1.441441850448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14263824511899E-2"/>
                  <c:y val="2.162162775672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0.67755004021282395</c:v>
                </c:pt>
                <c:pt idx="1">
                  <c:v>0.29235788674007501</c:v>
                </c:pt>
                <c:pt idx="2">
                  <c:v>0.15460498980224299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63264"/>
        <c:axId val="94527488"/>
      </c:barChart>
      <c:catAx>
        <c:axId val="947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527488"/>
        <c:crosses val="autoZero"/>
        <c:auto val="1"/>
        <c:lblAlgn val="ctr"/>
        <c:lblOffset val="100"/>
        <c:noMultiLvlLbl val="0"/>
      </c:catAx>
      <c:valAx>
        <c:axId val="945274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76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199"/>
          <c:y val="0.38917000473008601"/>
          <c:w val="0.20838177976296701"/>
          <c:h val="0.200038362783105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0.25208217795356302</c:v>
                </c:pt>
                <c:pt idx="1">
                  <c:v>0.16790146736990799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0.12799678821466201</c:v>
                </c:pt>
                <c:pt idx="1">
                  <c:v>9.6771112153271999E-2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0.61992103383177499</c:v>
                </c:pt>
                <c:pt idx="1">
                  <c:v>0.73532742046558297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155712"/>
        <c:axId val="95157248"/>
      </c:barChart>
      <c:catAx>
        <c:axId val="9515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5157248"/>
        <c:crosses val="autoZero"/>
        <c:auto val="1"/>
        <c:lblAlgn val="ctr"/>
        <c:lblOffset val="100"/>
        <c:noMultiLvlLbl val="0"/>
      </c:catAx>
      <c:valAx>
        <c:axId val="95157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155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6.6684916052823701E-2</c:v>
                </c:pt>
                <c:pt idx="2">
                  <c:v>-8.0058188394757108E-3</c:v>
                </c:pt>
                <c:pt idx="3">
                  <c:v>-7.1186403920944904E-3</c:v>
                </c:pt>
                <c:pt idx="4">
                  <c:v>-1.5003155660916799E-2</c:v>
                </c:pt>
                <c:pt idx="5">
                  <c:v>-1.55767001275606E-2</c:v>
                </c:pt>
                <c:pt idx="6">
                  <c:v>-2.2010683183339201E-2</c:v>
                </c:pt>
                <c:pt idx="7">
                  <c:v>-2.0182213689048999E-2</c:v>
                </c:pt>
                <c:pt idx="8">
                  <c:v>-1.99037605727839E-2</c:v>
                </c:pt>
                <c:pt idx="9">
                  <c:v>-1.56160433446999E-2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0.84930467242555396</c:v>
                </c:pt>
                <c:pt idx="1">
                  <c:v>0.179522771487171</c:v>
                </c:pt>
                <c:pt idx="2">
                  <c:v>6.3000630011371406E-2</c:v>
                </c:pt>
                <c:pt idx="3">
                  <c:v>3.0664285614315201E-4</c:v>
                </c:pt>
                <c:pt idx="4">
                  <c:v>-1.8459814746524701E-2</c:v>
                </c:pt>
                <c:pt idx="5">
                  <c:v>-5.5799411785264201E-2</c:v>
                </c:pt>
                <c:pt idx="6">
                  <c:v>-7.8565236209133596E-2</c:v>
                </c:pt>
                <c:pt idx="7">
                  <c:v>-9.3258538049658099E-2</c:v>
                </c:pt>
                <c:pt idx="8">
                  <c:v>-0.11921281140869899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0.29890999872155499</c:v>
                </c:pt>
                <c:pt idx="1">
                  <c:v>7.9611797640171206E-2</c:v>
                </c:pt>
                <c:pt idx="2">
                  <c:v>3.4025215001991099E-2</c:v>
                </c:pt>
                <c:pt idx="3">
                  <c:v>1.54409845681008E-2</c:v>
                </c:pt>
                <c:pt idx="4">
                  <c:v>-3.8333403585871402E-3</c:v>
                </c:pt>
                <c:pt idx="5">
                  <c:v>-1.41923356777824E-2</c:v>
                </c:pt>
                <c:pt idx="6">
                  <c:v>-3.5636234264140802E-2</c:v>
                </c:pt>
                <c:pt idx="7">
                  <c:v>-5.5121822924640997E-2</c:v>
                </c:pt>
                <c:pt idx="8">
                  <c:v>-8.1468650136925502E-2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7.7563838898589602E-2</c:v>
                </c:pt>
                <c:pt idx="1">
                  <c:v>2.3888503388280499E-3</c:v>
                </c:pt>
                <c:pt idx="2">
                  <c:v>-2.6430744312455901E-2</c:v>
                </c:pt>
                <c:pt idx="3">
                  <c:v>-4.7865426332991103E-2</c:v>
                </c:pt>
                <c:pt idx="4">
                  <c:v>-6.0236377730111999E-2</c:v>
                </c:pt>
                <c:pt idx="5">
                  <c:v>-7.5757728119516698E-2</c:v>
                </c:pt>
                <c:pt idx="6">
                  <c:v>-8.1823897510319502E-2</c:v>
                </c:pt>
                <c:pt idx="7">
                  <c:v>-8.0742123831135895E-2</c:v>
                </c:pt>
                <c:pt idx="8">
                  <c:v>-9.0659413030711095E-2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0.44741661220739598</c:v>
                </c:pt>
                <c:pt idx="1">
                  <c:v>7.6765891806659506E-2</c:v>
                </c:pt>
                <c:pt idx="2">
                  <c:v>-3.2300541867004498E-3</c:v>
                </c:pt>
                <c:pt idx="3">
                  <c:v>-5.4454226356204602E-2</c:v>
                </c:pt>
                <c:pt idx="4">
                  <c:v>-7.1938969503623204E-2</c:v>
                </c:pt>
                <c:pt idx="5">
                  <c:v>-8.5879143490652898E-2</c:v>
                </c:pt>
                <c:pt idx="6">
                  <c:v>-9.9726350659609705E-2</c:v>
                </c:pt>
                <c:pt idx="7">
                  <c:v>-0.11275741878996499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79040"/>
        <c:axId val="155480832"/>
      </c:lineChart>
      <c:catAx>
        <c:axId val="1554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480832"/>
        <c:crosses val="autoZero"/>
        <c:auto val="1"/>
        <c:lblAlgn val="ctr"/>
        <c:lblOffset val="100"/>
        <c:noMultiLvlLbl val="0"/>
      </c:catAx>
      <c:valAx>
        <c:axId val="155480832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5479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0.64123</cdr:x>
      <cdr:y>0</cdr:y>
    </cdr:from>
    <cdr:to>
      <cdr:x>0.78733</cdr:x>
      <cdr:y>0.33683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5277107" y="0"/>
          <a:ext cx="1202268" cy="162560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0.16655</cdr:x>
      <cdr:y>0</cdr:y>
    </cdr:from>
    <cdr:to>
      <cdr:x>0.3174</cdr:x>
      <cdr:y>0.12553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0638" y="0"/>
          <a:ext cx="1241417" cy="605818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Size</a:t>
            </a:r>
            <a:r>
              <a:rPr lang="en-US" sz="1200" baseline="0" dirty="0" smtClean="0"/>
              <a:t> of government varies greatly: Primary </a:t>
            </a:r>
            <a:r>
              <a:rPr lang="en-US" sz="1200" dirty="0" smtClean="0"/>
              <a:t>Government spending is around 40 percent of GDP in Argentina and Brazil—similar to that of some European nations with larger welfare states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while it is only around 20 percent in Mexico and Peru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Redistributive Impact </a:t>
            </a:r>
            <a:r>
              <a:rPr lang="en-US" b="1" dirty="0" err="1" smtClean="0"/>
              <a:t>Heterogeneous</a:t>
            </a:r>
            <a:r>
              <a:rPr lang="en-US" dirty="0" err="1" smtClean="0"/>
              <a:t>Taxes</a:t>
            </a:r>
            <a:r>
              <a:rPr lang="en-US" dirty="0" smtClean="0"/>
              <a:t> and transfers reduce inequality by nontrivial amounts in Argentina, Brazil, and Uruguay, less so in Mexico, and relatively little in Bolivia and Peru</a:t>
            </a:r>
          </a:p>
          <a:p>
            <a:r>
              <a:rPr lang="en-US" dirty="0" smtClean="0"/>
              <a:t>Bolivia 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Direct Taxes Progressive but Underutilized </a:t>
            </a:r>
            <a:r>
              <a:rPr lang="en-US" dirty="0" smtClean="0"/>
              <a:t>Personal income tax varies from around five percent of GDP in Uruguay to nearly zero in Bolivia</a:t>
            </a:r>
          </a:p>
          <a:p>
            <a:pPr lvl="0"/>
            <a:r>
              <a:rPr lang="en-US" dirty="0" smtClean="0"/>
              <a:t>In all countries in which they exist, direct taxes are progressive, but because direct taxes are a small percentage of GDP almost everywhere, their redistributive impact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Cash transfers reduce extreme poverty by more than 60 percent in </a:t>
            </a:r>
            <a:r>
              <a:rPr lang="en-US" sz="1200" b="1" dirty="0" smtClean="0"/>
              <a:t>Uruguay</a:t>
            </a:r>
            <a:r>
              <a:rPr lang="en-US" sz="1200" dirty="0" smtClean="0"/>
              <a:t> and </a:t>
            </a:r>
            <a:r>
              <a:rPr lang="en-US" sz="1200" b="1" dirty="0" smtClean="0"/>
              <a:t>Argentina</a:t>
            </a:r>
            <a:r>
              <a:rPr lang="en-US" sz="1200" dirty="0" smtClean="0"/>
              <a:t> but only by 7 percent in </a:t>
            </a:r>
            <a:r>
              <a:rPr lang="en-US" sz="1200" b="1" dirty="0" smtClean="0"/>
              <a:t>Peru</a:t>
            </a:r>
            <a:r>
              <a:rPr lang="en-US" sz="1200" dirty="0" smtClean="0"/>
              <a:t>, which spends too little on cash transfers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Bolivia</a:t>
            </a:r>
            <a:r>
              <a:rPr lang="en-US" sz="1200" dirty="0" smtClean="0"/>
              <a:t> spends five times more in cash transfers than </a:t>
            </a:r>
            <a:r>
              <a:rPr lang="en-US" sz="1200" b="1" dirty="0" smtClean="0"/>
              <a:t>Peru</a:t>
            </a:r>
            <a:r>
              <a:rPr lang="en-US" sz="1200" dirty="0" smtClean="0"/>
              <a:t> (as a share of GDP) but because funds are not targeted to the poor, the amount of redistribution and poverty reduction has been limited: it is only slightly higher than in Peru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/>
              <a:t>Peru’s </a:t>
            </a:r>
            <a:r>
              <a:rPr lang="en-US" sz="4000" b="1" dirty="0" err="1" smtClean="0"/>
              <a:t>Juntos</a:t>
            </a:r>
            <a:r>
              <a:rPr lang="en-US" sz="4000" dirty="0" smtClean="0"/>
              <a:t>, although quite effective because of its fine targeting, achieves very limited poverty and inequality reduction because the scale of the program is small: </a:t>
            </a:r>
          </a:p>
          <a:p>
            <a:pPr lvl="1"/>
            <a:r>
              <a:rPr lang="en-US" sz="4000" dirty="0" smtClean="0"/>
              <a:t>coverage of extreme poor is below 60 percent and per capita transfer is low (compared to poverty gap)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Brazil</a:t>
            </a:r>
            <a:r>
              <a:rPr lang="en-US" dirty="0" smtClean="0"/>
              <a:t> and </a:t>
            </a:r>
            <a:r>
              <a:rPr lang="en-US" b="1" dirty="0" smtClean="0"/>
              <a:t>Bolivia</a:t>
            </a:r>
            <a:r>
              <a:rPr lang="en-US" dirty="0" smtClean="0"/>
              <a:t>, indirect taxes wipe out most of the effect of direct transfers, and poverty is almost the same after as before taxes and cash transfers. </a:t>
            </a:r>
          </a:p>
          <a:p>
            <a:r>
              <a:rPr lang="en-US" dirty="0" smtClean="0"/>
              <a:t>In contrast, in </a:t>
            </a:r>
            <a:r>
              <a:rPr lang="en-US" b="1" dirty="0" smtClean="0"/>
              <a:t>Mexico</a:t>
            </a:r>
            <a:r>
              <a:rPr lang="en-US" dirty="0" smtClean="0"/>
              <a:t>, indirect taxes and subsidies reduce poverty further, because exemptions and informality allow the poor to pay little in the form of indirect </a:t>
            </a:r>
            <a:r>
              <a:rPr lang="en-US" dirty="0" smtClean="0"/>
              <a:t>taxes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MMITMENTOEQUITY.OR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Fiscal Policy, Poverty and Redistribution in </a:t>
            </a:r>
            <a:r>
              <a:rPr lang="en-US" b="1" smtClean="0"/>
              <a:t>Latin America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Nora Lustig </a:t>
            </a:r>
            <a:br>
              <a:rPr lang="en-US" sz="3600" b="1" dirty="0" smtClean="0"/>
            </a:br>
            <a:r>
              <a:rPr lang="en-US" sz="3600" b="1" dirty="0" smtClean="0"/>
              <a:t>Tulane University </a:t>
            </a:r>
            <a:br>
              <a:rPr lang="en-US" sz="3600" b="1" dirty="0" smtClean="0"/>
            </a:br>
            <a:r>
              <a:rPr lang="en-US" sz="3600" b="1" dirty="0" smtClean="0"/>
              <a:t>Nonresident Fellow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USAID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Washington, DC, July 30, 2013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dirty="0" smtClean="0"/>
              <a:t>Special issue: Lustig, </a:t>
            </a:r>
            <a:r>
              <a:rPr lang="en-US" sz="3000" dirty="0" err="1" smtClean="0"/>
              <a:t>Pessino</a:t>
            </a:r>
            <a:r>
              <a:rPr lang="en-US" sz="3000" dirty="0" smtClean="0"/>
              <a:t> and Scott. Editors. “Fiscal Policy, Poverty and Redistribution in Latin </a:t>
            </a:r>
            <a:r>
              <a:rPr lang="en-US" sz="3000" dirty="0" err="1" smtClean="0"/>
              <a:t>America,”</a:t>
            </a:r>
            <a:r>
              <a:rPr lang="en-US" sz="3000" i="1" dirty="0" err="1" smtClean="0"/>
              <a:t>Public</a:t>
            </a:r>
            <a:r>
              <a:rPr lang="en-US" sz="3000" i="1" dirty="0" smtClean="0"/>
              <a:t> Finance Review </a:t>
            </a:r>
            <a:r>
              <a:rPr lang="en-US" sz="3000" dirty="0" smtClean="0"/>
              <a:t>(forthcoming)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Argentina: Nora Lustig and </a:t>
            </a:r>
            <a:r>
              <a:rPr lang="en-US" sz="2600" dirty="0" err="1" smtClean="0"/>
              <a:t>Carola</a:t>
            </a:r>
            <a:r>
              <a:rPr lang="en-US" sz="2600" dirty="0" smtClean="0"/>
              <a:t> </a:t>
            </a:r>
            <a:r>
              <a:rPr lang="en-US" sz="2600" dirty="0" err="1" smtClean="0"/>
              <a:t>Pessino</a:t>
            </a:r>
            <a:endParaRPr lang="en-US" sz="2600" dirty="0" smtClean="0"/>
          </a:p>
          <a:p>
            <a:pPr lvl="1"/>
            <a:r>
              <a:rPr lang="en-US" sz="2600" dirty="0" smtClean="0"/>
              <a:t>Bolivia: George Gray Molina, Wilson Jimenez, Veronica Paz and Ernesto </a:t>
            </a:r>
            <a:r>
              <a:rPr lang="en-US" sz="2600" dirty="0" err="1" smtClean="0"/>
              <a:t>Yañez</a:t>
            </a:r>
            <a:endParaRPr lang="en-US" sz="2600" dirty="0" smtClean="0"/>
          </a:p>
          <a:p>
            <a:pPr lvl="1"/>
            <a:r>
              <a:rPr lang="en-US" sz="2600" dirty="0" smtClean="0"/>
              <a:t>Brazil: Sean Higgins and </a:t>
            </a:r>
            <a:r>
              <a:rPr lang="en-US" sz="2600" dirty="0" err="1" smtClean="0"/>
              <a:t>Claudiney</a:t>
            </a:r>
            <a:r>
              <a:rPr lang="en-US" sz="2600" dirty="0" smtClean="0"/>
              <a:t> Pereira</a:t>
            </a:r>
          </a:p>
          <a:p>
            <a:pPr lvl="1"/>
            <a:r>
              <a:rPr lang="en-US" sz="2600" dirty="0" smtClean="0"/>
              <a:t>Mexico: John Scott</a:t>
            </a:r>
          </a:p>
          <a:p>
            <a:pPr lvl="1"/>
            <a:r>
              <a:rPr lang="en-US" sz="2600" dirty="0" smtClean="0"/>
              <a:t>Peru: Miguel Jaramillo</a:t>
            </a:r>
          </a:p>
          <a:p>
            <a:pPr lvl="1"/>
            <a:r>
              <a:rPr lang="en-US" sz="2600" dirty="0" smtClean="0"/>
              <a:t>Uruguay: Marisa </a:t>
            </a:r>
            <a:r>
              <a:rPr lang="en-US" sz="2600" dirty="0" err="1" smtClean="0"/>
              <a:t>Bucheli</a:t>
            </a:r>
            <a:r>
              <a:rPr lang="en-US" sz="2600" dirty="0" smtClean="0"/>
              <a:t>, Nora Lustig, </a:t>
            </a:r>
            <a:r>
              <a:rPr lang="en-US" sz="2600" dirty="0" err="1" smtClean="0"/>
              <a:t>Maximo</a:t>
            </a:r>
            <a:r>
              <a:rPr lang="en-US" sz="2600" dirty="0" smtClean="0"/>
              <a:t> Rossi and </a:t>
            </a:r>
            <a:r>
              <a:rPr lang="en-US" sz="2600" dirty="0" err="1" smtClean="0"/>
              <a:t>Florencia</a:t>
            </a:r>
            <a:r>
              <a:rPr lang="en-US" sz="2600" dirty="0" smtClean="0"/>
              <a:t> </a:t>
            </a:r>
            <a:r>
              <a:rPr lang="en-US" sz="2600" dirty="0" err="1" smtClean="0"/>
              <a:t>Amabile</a:t>
            </a:r>
            <a:endParaRPr lang="en-US" sz="26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Government transfer or market income?</a:t>
            </a:r>
          </a:p>
          <a:p>
            <a:pPr lvl="1"/>
            <a:r>
              <a:rPr lang="en-US" dirty="0" smtClean="0"/>
              <a:t>No agreement in literature for pay as you go systems</a:t>
            </a:r>
          </a:p>
          <a:p>
            <a:r>
              <a:rPr lang="en-US" dirty="0" smtClean="0"/>
              <a:t>CEQ Benchmark</a:t>
            </a:r>
          </a:p>
          <a:p>
            <a:pPr lvl="1"/>
            <a:r>
              <a:rPr lang="en-US" dirty="0"/>
              <a:t>Contributory pensions are part of market income</a:t>
            </a:r>
          </a:p>
          <a:p>
            <a:pPr lvl="1"/>
            <a:r>
              <a:rPr lang="en-US" dirty="0"/>
              <a:t>Contributions to pensions are not subtracted</a:t>
            </a:r>
          </a:p>
          <a:p>
            <a:r>
              <a:rPr lang="en-US" dirty="0" smtClean="0"/>
              <a:t>CEQ Sensitivity Analysis</a:t>
            </a:r>
          </a:p>
          <a:p>
            <a:pPr lvl="1"/>
            <a:r>
              <a:rPr lang="en-US" dirty="0" smtClean="0"/>
              <a:t>Contributory pensions are a government transfer</a:t>
            </a:r>
          </a:p>
          <a:p>
            <a:pPr lvl="1"/>
            <a:r>
              <a:rPr lang="en-US" dirty="0" smtClean="0"/>
              <a:t>Contributions to pensions are subtracted like tax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3126"/>
            <a:ext cx="8229600" cy="1143000"/>
          </a:xfrm>
          <a:prstGeom prst="rect">
            <a:avLst/>
          </a:prstGeom>
          <a:solidFill>
            <a:srgbClr val="3EDAE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Contributory Pensions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30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00200"/>
            <a:ext cx="8705389" cy="500086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the uncontroversial wages and salaries, income from capital and private transfers (e.g., remittances), it includes:</a:t>
            </a:r>
          </a:p>
          <a:p>
            <a:pPr lvl="1"/>
            <a:r>
              <a:rPr lang="en-US" dirty="0" smtClean="0"/>
              <a:t>Auto-consumption (with some exceptions)</a:t>
            </a:r>
          </a:p>
          <a:p>
            <a:pPr lvl="1"/>
            <a:r>
              <a:rPr lang="en-US" dirty="0" smtClean="0"/>
              <a:t>Imputed rent for owner’s occupied housing</a:t>
            </a:r>
          </a:p>
          <a:p>
            <a:pPr lvl="1"/>
            <a:r>
              <a:rPr lang="en-US" dirty="0" smtClean="0"/>
              <a:t>Contributory pensions from individualized accounts</a:t>
            </a:r>
          </a:p>
          <a:p>
            <a:pPr lvl="1"/>
            <a:r>
              <a:rPr lang="en-US" dirty="0" smtClean="0"/>
              <a:t>Benchmark: Contributory pensions from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Net 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3" y="1600200"/>
            <a:ext cx="8552117" cy="50008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Start with market income</a:t>
            </a:r>
          </a:p>
          <a:p>
            <a:r>
              <a:rPr lang="en-US" sz="2400" dirty="0" smtClean="0"/>
              <a:t>Subtract direct taxes</a:t>
            </a:r>
          </a:p>
          <a:p>
            <a:pPr lvl="1"/>
            <a:r>
              <a:rPr lang="en-US" sz="2400" dirty="0" smtClean="0"/>
              <a:t>individual income taxes</a:t>
            </a:r>
          </a:p>
          <a:p>
            <a:pPr lvl="1"/>
            <a:r>
              <a:rPr lang="en-US" sz="2400" dirty="0" smtClean="0"/>
              <a:t>corporate taxes (when possible); NOT IN CURRENT VERSIONS</a:t>
            </a:r>
          </a:p>
          <a:p>
            <a:pPr lvl="1"/>
            <a:r>
              <a:rPr lang="en-US" sz="2400" dirty="0" smtClean="0"/>
              <a:t>property and other direct taxes (when possible)</a:t>
            </a:r>
          </a:p>
          <a:p>
            <a:r>
              <a:rPr lang="en-US" sz="2400" dirty="0" smtClean="0"/>
              <a:t>Subtract contributions to social security</a:t>
            </a:r>
          </a:p>
          <a:p>
            <a:pPr lvl="1"/>
            <a:r>
              <a:rPr lang="en-US" sz="2400" dirty="0"/>
              <a:t>Benchmark: contributions going to </a:t>
            </a:r>
            <a:r>
              <a:rPr lang="en-US" sz="2400" dirty="0" smtClean="0"/>
              <a:t>pensions </a:t>
            </a:r>
            <a:r>
              <a:rPr lang="en-US" sz="2400" dirty="0"/>
              <a:t>are NOT subtracted; all the other contributions are</a:t>
            </a:r>
          </a:p>
          <a:p>
            <a:pPr lvl="1"/>
            <a:r>
              <a:rPr lang="en-US" sz="2400" dirty="0"/>
              <a:t>Sensitivity Analysis: all contributions to social security are </a:t>
            </a:r>
            <a:r>
              <a:rPr lang="en-US" sz="2400" dirty="0" smtClean="0"/>
              <a:t>subtracted</a:t>
            </a:r>
          </a:p>
          <a:p>
            <a:r>
              <a:rPr lang="en-US" sz="2400" dirty="0" smtClean="0"/>
              <a:t>If survey reports after tax and cash transfers income, go backwards to construct net market and market income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Disposable, Post-fiscal, Final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8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Disposable income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direct transfers</a:t>
            </a:r>
          </a:p>
          <a:p>
            <a:pPr lvl="1"/>
            <a:r>
              <a:rPr lang="en-US" dirty="0" smtClean="0"/>
              <a:t>Includes cash transfers and food transfers</a:t>
            </a:r>
          </a:p>
          <a:p>
            <a:pPr lvl="1"/>
            <a:r>
              <a:rPr lang="en-US" dirty="0"/>
              <a:t>Sensitivity analysis: pensions are a direct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Post-fiscal income</a:t>
            </a:r>
          </a:p>
          <a:p>
            <a:pPr lvl="1"/>
            <a:r>
              <a:rPr lang="en-US" dirty="0" smtClean="0"/>
              <a:t>Add indirect </a:t>
            </a:r>
            <a:r>
              <a:rPr lang="en-US" dirty="0"/>
              <a:t>s</a:t>
            </a:r>
            <a:r>
              <a:rPr lang="en-US" dirty="0" smtClean="0"/>
              <a:t>ubsidies</a:t>
            </a:r>
          </a:p>
          <a:p>
            <a:pPr lvl="1"/>
            <a:r>
              <a:rPr lang="en-US" dirty="0" smtClean="0"/>
              <a:t>Subtract indirect taxes</a:t>
            </a:r>
          </a:p>
          <a:p>
            <a:r>
              <a:rPr lang="en-US" dirty="0" smtClean="0"/>
              <a:t>Final income</a:t>
            </a:r>
          </a:p>
          <a:p>
            <a:pPr lvl="1"/>
            <a:r>
              <a:rPr lang="en-US" dirty="0" smtClean="0"/>
              <a:t>Add in-kind transfers from free or subsidized public services in education, health, housing</a:t>
            </a:r>
          </a:p>
          <a:p>
            <a:pPr lvl="1"/>
            <a:r>
              <a:rPr lang="en-US" dirty="0" smtClean="0"/>
              <a:t>Currently, government cost method is used to value these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Scaling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Household surveys understate “true” income</a:t>
            </a:r>
            <a:endParaRPr lang="en-US" sz="4000" dirty="0"/>
          </a:p>
          <a:p>
            <a:pPr lvl="1"/>
            <a:r>
              <a:rPr lang="en-US" sz="3600" dirty="0" smtClean="0"/>
              <a:t>Underreporting</a:t>
            </a:r>
            <a:endParaRPr lang="en-US" sz="3600" dirty="0"/>
          </a:p>
          <a:p>
            <a:pPr lvl="1"/>
            <a:r>
              <a:rPr lang="en-US" sz="3600" dirty="0" smtClean="0"/>
              <a:t>Lack of adequate questions</a:t>
            </a:r>
            <a:endParaRPr lang="en-US" sz="3600" dirty="0"/>
          </a:p>
          <a:p>
            <a:pPr lvl="1"/>
            <a:r>
              <a:rPr lang="en-US" sz="3600" dirty="0" smtClean="0"/>
              <a:t>Society’s richest not captured by survey</a:t>
            </a:r>
            <a:endParaRPr lang="en-US" sz="3600" dirty="0"/>
          </a:p>
          <a:p>
            <a:r>
              <a:rPr lang="en-US" sz="4000" dirty="0" smtClean="0"/>
              <a:t>HOWEVER, No scaling up for poverty measures (no corrections for under-reporting)</a:t>
            </a:r>
            <a:endParaRPr lang="en-US" sz="4000" dirty="0"/>
          </a:p>
          <a:p>
            <a:r>
              <a:rPr lang="en-US" sz="4000" dirty="0" smtClean="0"/>
              <a:t>Scaling up for inequality and distributional measures t</a:t>
            </a:r>
            <a:r>
              <a:rPr lang="en-US" sz="3600" dirty="0" smtClean="0"/>
              <a:t>o avoid overstating impact of in-kind transfers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Tax Shifting and Tax Evasion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direct personal income taxes is borne by the recipient of </a:t>
            </a:r>
            <a:r>
              <a:rPr lang="en-US" dirty="0" smtClean="0"/>
              <a:t>income </a:t>
            </a:r>
          </a:p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payroll and social security taxes falls entirely on </a:t>
            </a:r>
            <a:r>
              <a:rPr lang="en-US" dirty="0" smtClean="0"/>
              <a:t>workers </a:t>
            </a:r>
            <a:endParaRPr lang="en-US" dirty="0"/>
          </a:p>
          <a:p>
            <a:r>
              <a:rPr lang="en-US" dirty="0" smtClean="0"/>
              <a:t>Consumption taxes </a:t>
            </a:r>
            <a:r>
              <a:rPr lang="en-US" dirty="0"/>
              <a:t>are assumed to be shifted forward to consumers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who do not participate in the contributory social security system </a:t>
            </a:r>
            <a:r>
              <a:rPr lang="en-US" dirty="0" smtClean="0"/>
              <a:t>assumed not to pay </a:t>
            </a:r>
            <a:r>
              <a:rPr lang="en-US" dirty="0"/>
              <a:t>income or payroll </a:t>
            </a:r>
            <a:r>
              <a:rPr lang="en-US" dirty="0" smtClean="0"/>
              <a:t>taxes</a:t>
            </a:r>
          </a:p>
          <a:p>
            <a:r>
              <a:rPr lang="en-US" dirty="0"/>
              <a:t>D</a:t>
            </a:r>
            <a:r>
              <a:rPr lang="en-US" dirty="0" smtClean="0"/>
              <a:t>epending on the country, purchases in </a:t>
            </a:r>
            <a:r>
              <a:rPr lang="en-US" dirty="0"/>
              <a:t>informal sector establishments </a:t>
            </a:r>
            <a:r>
              <a:rPr lang="en-US" dirty="0" smtClean="0"/>
              <a:t>or in rural areas assumed not to pay consumption taxes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Valuation of Public Services: Education and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600200"/>
            <a:ext cx="869666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Valuation </a:t>
            </a:r>
            <a:r>
              <a:rPr lang="en-US" dirty="0"/>
              <a:t>of public spending on education and health </a:t>
            </a:r>
            <a:r>
              <a:rPr lang="en-US" dirty="0" smtClean="0"/>
              <a:t>followed is </a:t>
            </a:r>
            <a:r>
              <a:rPr lang="en-US" dirty="0"/>
              <a:t>the so-</a:t>
            </a:r>
            <a:r>
              <a:rPr lang="en-US" dirty="0" smtClean="0"/>
              <a:t>called </a:t>
            </a:r>
            <a:r>
              <a:rPr lang="en-US" dirty="0"/>
              <a:t>‘government cost’ approach. 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per beneficiary input costs obtained from administrative data as the measure of marginal benefits.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approach—also known as ‘classic’ or ‘</a:t>
            </a:r>
            <a:r>
              <a:rPr lang="en-US" dirty="0" err="1"/>
              <a:t>nonbehavioral</a:t>
            </a:r>
            <a:r>
              <a:rPr lang="en-US" dirty="0"/>
              <a:t> approach’—amounts to asking the following question: how much would the income of a household have to be increased if it had to pay for the free or subsidized public service at full cost?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Suppose you want to know…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3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Assessment of current fiscal system or parts of </a:t>
            </a:r>
            <a:r>
              <a:rPr lang="en-US" b="1" dirty="0" smtClean="0"/>
              <a:t>it:</a:t>
            </a:r>
          </a:p>
          <a:p>
            <a:r>
              <a:rPr lang="en-US" dirty="0" smtClean="0"/>
              <a:t>What </a:t>
            </a:r>
            <a:r>
              <a:rPr lang="en-US" dirty="0"/>
              <a:t>is the impact of taxes and government transfers on inequality and poverty? </a:t>
            </a:r>
            <a:endParaRPr lang="en-US" dirty="0" smtClean="0"/>
          </a:p>
          <a:p>
            <a:r>
              <a:rPr lang="en-US" dirty="0" smtClean="0"/>
              <a:t>Who are the net tax payers to the “</a:t>
            </a:r>
            <a:r>
              <a:rPr lang="en-US" dirty="0" err="1" smtClean="0"/>
              <a:t>fisc</a:t>
            </a:r>
            <a:r>
              <a:rPr lang="en-US" dirty="0" smtClean="0"/>
              <a:t>” (with and without imputing benefits from in-kind transfers)?</a:t>
            </a:r>
            <a:endParaRPr lang="en-US" dirty="0"/>
          </a:p>
          <a:p>
            <a:r>
              <a:rPr lang="en-US" dirty="0"/>
              <a:t>How equitable is access to government education </a:t>
            </a:r>
            <a:r>
              <a:rPr lang="en-US" dirty="0" smtClean="0"/>
              <a:t>and/or </a:t>
            </a:r>
            <a:r>
              <a:rPr lang="en-US" dirty="0"/>
              <a:t>health services? </a:t>
            </a:r>
            <a:r>
              <a:rPr lang="en-US" dirty="0" smtClean="0"/>
              <a:t>By income, gender, ethnic origin, for example.</a:t>
            </a:r>
          </a:p>
          <a:p>
            <a:r>
              <a:rPr lang="en-US" dirty="0" smtClean="0"/>
              <a:t>How progressive is taxation and spending (as a whole and by categories)?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792863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/>
              <a:t>variation among countries </a:t>
            </a:r>
            <a:r>
              <a:rPr lang="en-US" dirty="0" smtClean="0"/>
              <a:t>in terms of:</a:t>
            </a:r>
          </a:p>
          <a:p>
            <a:pPr lvl="1"/>
            <a:r>
              <a:rPr lang="en-US" sz="3200" dirty="0" smtClean="0"/>
              <a:t> Policy choices (or outcomes of political processes?)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mpact </a:t>
            </a:r>
            <a:r>
              <a:rPr lang="en-US" sz="3200" dirty="0"/>
              <a:t>of those choices </a:t>
            </a:r>
            <a:r>
              <a:rPr lang="en-US" sz="3200" dirty="0" smtClean="0"/>
              <a:t>on: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ncome </a:t>
            </a:r>
            <a:r>
              <a:rPr lang="en-US" sz="3200" dirty="0"/>
              <a:t>redistribution and poverty </a:t>
            </a:r>
            <a:r>
              <a:rPr lang="en-US" sz="3200" dirty="0" smtClean="0"/>
              <a:t>reduction</a:t>
            </a:r>
          </a:p>
          <a:p>
            <a:pPr lvl="2"/>
            <a:r>
              <a:rPr lang="en-US" sz="3200" dirty="0" smtClean="0"/>
              <a:t>Progressivity of taxes and spending</a:t>
            </a:r>
          </a:p>
          <a:p>
            <a:pPr lvl="2"/>
            <a:r>
              <a:rPr lang="en-US" sz="3200" dirty="0" smtClean="0"/>
              <a:t>Winners and losers; who bears the burden/benefits of taxes/transfers</a:t>
            </a:r>
          </a:p>
          <a:p>
            <a:pPr lvl="2"/>
            <a:r>
              <a:rPr lang="en-US" sz="3200" dirty="0" smtClean="0"/>
              <a:t>Inequality of opportunity</a:t>
            </a:r>
          </a:p>
          <a:p>
            <a:pPr lvl="2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Taxes, Transfers, Subsidies and Free Government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63"/>
            <a:ext cx="9144000" cy="51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6831"/>
            <a:ext cx="9144000" cy="492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45204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Direct and Indirect Taxes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229600" cy="49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1561667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94400" y="3619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04142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Distribution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387813" y="2328497"/>
            <a:ext cx="656455" cy="1138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6324" y="1841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Government Services Valued at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55"/>
            <a:ext cx="9144000" cy="51226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64200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/>
              <a:t>Suppose you want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Impact of hypothetical or actual </a:t>
            </a:r>
            <a:r>
              <a:rPr lang="en-US" b="1" dirty="0" smtClean="0"/>
              <a:t>reforms: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How do inequality and poverty change when you eliminate VAT exemptions?</a:t>
            </a:r>
          </a:p>
          <a:p>
            <a:r>
              <a:rPr lang="en-US" dirty="0" smtClean="0"/>
              <a:t>Who benefits from </a:t>
            </a:r>
            <a:r>
              <a:rPr lang="en-US" dirty="0"/>
              <a:t>the elimination of user fees in primary </a:t>
            </a:r>
            <a:r>
              <a:rPr lang="en-US" dirty="0" smtClean="0"/>
              <a:t>education or the expansion of noncontributory pensions? </a:t>
            </a:r>
          </a:p>
          <a:p>
            <a:r>
              <a:rPr lang="en-US" dirty="0" smtClean="0"/>
              <a:t>Who loses from the elimination of energy subsidies?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0" y="0"/>
            <a:ext cx="9137650" cy="1177892"/>
          </a:xfrm>
          <a:prstGeom prst="rect">
            <a:avLst/>
          </a:prstGeom>
          <a:solidFill>
            <a:srgbClr val="43D9E7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/>
              <a:t>REDISTRIBUTION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Tracking the </a:t>
            </a:r>
            <a:r>
              <a:rPr lang="en-US" b="1" dirty="0" err="1" smtClean="0"/>
              <a:t>Gini</a:t>
            </a:r>
            <a:r>
              <a:rPr lang="en-US" b="1" dirty="0" smtClean="0"/>
              <a:t> coefficient from Market to Final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344307"/>
            <a:ext cx="9144000" cy="50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Defining Progressive/Regressive </a:t>
            </a:r>
            <a:br>
              <a:rPr lang="en-US" sz="3200" b="1" dirty="0" smtClean="0"/>
            </a:br>
            <a:r>
              <a:rPr lang="en-US" sz="3200" b="1" dirty="0" smtClean="0"/>
              <a:t>Taxes and Transfers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0951"/>
            <a:ext cx="8229600" cy="5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err="1" smtClean="0"/>
              <a:t>Kakwani</a:t>
            </a:r>
            <a:r>
              <a:rPr lang="en-US" b="1" dirty="0" smtClean="0"/>
              <a:t> Index for Taxes: Red= regressive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3" y="1608271"/>
            <a:ext cx="7224163" cy="4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174155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smtClean="0"/>
              <a:t>Concentration Coefficients for Transfers</a:t>
            </a:r>
            <a:br>
              <a:rPr lang="en-US" b="1" dirty="0" smtClean="0"/>
            </a:br>
            <a:r>
              <a:rPr lang="en-US" sz="4000" b="1" dirty="0" smtClean="0"/>
              <a:t>Green= progressive in abs terms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853208"/>
            <a:ext cx="8042619" cy="4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groups</a:t>
            </a:r>
          </a:p>
          <a:p>
            <a:r>
              <a:rPr lang="en-US" sz="4400" dirty="0" smtClean="0"/>
              <a:t>Fiscal Mobility and Degree of Impoverishment</a:t>
            </a:r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Impoverishment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Fiscal Mobility Matrix for Brazil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3" y="1474209"/>
            <a:ext cx="7526111" cy="51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71600" y="2692399"/>
            <a:ext cx="3048000" cy="2150533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8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31719" y="1318151"/>
            <a:ext cx="7957345" cy="526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Standard vs. Behavioral, CGEs, </a:t>
            </a:r>
            <a:r>
              <a:rPr lang="en-US" sz="4400" dirty="0" err="1" smtClean="0">
                <a:solidFill>
                  <a:schemeClr val="tx1"/>
                </a:solidFill>
                <a:latin typeface="+mj-lt"/>
                <a:cs typeface="Corbel"/>
              </a:rPr>
              <a:t>Intertemporal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 </a:t>
            </a:r>
          </a:p>
          <a:p>
            <a:pPr algn="l"/>
            <a:endParaRPr lang="en-US" sz="4400" dirty="0" smtClean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Partial </a:t>
            </a:r>
            <a:r>
              <a:rPr lang="en-US" sz="4400" dirty="0">
                <a:solidFill>
                  <a:schemeClr val="tx1"/>
                </a:solidFill>
                <a:latin typeface="+mj-lt"/>
                <a:cs typeface="Corbel"/>
              </a:rPr>
              <a:t>vs.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Comprehensive</a:t>
            </a: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Average vs. Marginal</a:t>
            </a:r>
          </a:p>
          <a:p>
            <a:endParaRPr lang="en-US" sz="4000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4959" y="0"/>
            <a:ext cx="9148959" cy="1015663"/>
          </a:xfrm>
          <a:prstGeom prst="rect">
            <a:avLst/>
          </a:prstGeom>
          <a:solidFill>
            <a:srgbClr val="3EDA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800" b="1" dirty="0" smtClean="0">
                <a:latin typeface="Corbel"/>
                <a:cs typeface="Corbel"/>
              </a:rPr>
              <a:t>Types of Incidence Analysis</a:t>
            </a:r>
            <a:endParaRPr lang="en-US" sz="5800" b="1" dirty="0">
              <a:latin typeface="Corbel"/>
              <a:cs typeface="Corbe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Welfare Indicator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r>
              <a:rPr lang="en-US" sz="5400" dirty="0" smtClean="0"/>
              <a:t>Income vs. Consumption</a:t>
            </a:r>
          </a:p>
          <a:p>
            <a:r>
              <a:rPr lang="en-US" sz="5400" dirty="0" smtClean="0"/>
              <a:t>Current vs. Lifetime</a:t>
            </a:r>
          </a:p>
          <a:p>
            <a:r>
              <a:rPr lang="en-US" sz="5400" dirty="0" smtClean="0"/>
              <a:t>Per capita vs. </a:t>
            </a:r>
            <a:r>
              <a:rPr lang="en-US" sz="5400" dirty="0" err="1" smtClean="0"/>
              <a:t>equivalized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161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pPr marL="1117600" indent="-11176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elements of “applied” standard incidence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6138"/>
            <a:ext cx="8534400" cy="55894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Start with:</a:t>
            </a:r>
            <a:endParaRPr lang="en-US" sz="3600" dirty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Pre-tax/pre-transfer income/consumption of unit </a:t>
            </a:r>
            <a:r>
              <a:rPr lang="en-US" sz="3600" i="1" dirty="0"/>
              <a:t>h</a:t>
            </a:r>
            <a:r>
              <a:rPr lang="en-US" sz="3600" i="1" dirty="0" smtClean="0"/>
              <a:t>, or</a:t>
            </a:r>
            <a:r>
              <a:rPr lang="en-US" sz="3600" dirty="0" smtClean="0"/>
              <a:t>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Taxes/transfers programs </a:t>
            </a:r>
            <a:r>
              <a:rPr lang="en-US" sz="3600" i="1" dirty="0" smtClean="0"/>
              <a:t>T</a:t>
            </a:r>
            <a:r>
              <a:rPr lang="en-US" sz="3600" i="1" baseline="-25000" dirty="0" smtClean="0"/>
              <a:t>i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“Allocators”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to unit </a:t>
            </a:r>
            <a:r>
              <a:rPr lang="en-US" sz="3600" i="1" dirty="0" smtClean="0"/>
              <a:t>h</a:t>
            </a:r>
            <a:r>
              <a:rPr lang="en-US" sz="3600" dirty="0" smtClean="0"/>
              <a:t>, or 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(or the share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borne by unit </a:t>
            </a:r>
            <a:r>
              <a:rPr lang="en-US" sz="3600" i="1" dirty="0" smtClean="0"/>
              <a:t>h</a:t>
            </a:r>
            <a:r>
              <a:rPr lang="en-US" sz="36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Then, post-tax/post-transfer income of unit h (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dirty="0" smtClean="0"/>
              <a:t>) is:</a:t>
            </a: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=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r>
              <a:rPr lang="en-US" sz="3600" i="1" dirty="0" smtClean="0"/>
              <a:t> </a:t>
            </a:r>
            <a:r>
              <a:rPr lang="en-US" sz="3600" dirty="0" smtClean="0"/>
              <a:t>- ∑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T</a:t>
            </a:r>
            <a:r>
              <a:rPr lang="en-US" sz="3600" i="1" baseline="-25000" dirty="0" err="1" smtClean="0"/>
              <a:t>i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endParaRPr lang="en-US" sz="3600" i="1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6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Direct </a:t>
            </a:r>
            <a:r>
              <a:rPr lang="en-US" sz="4000" dirty="0" smtClean="0"/>
              <a:t>Identification in </a:t>
            </a:r>
            <a:r>
              <a:rPr lang="en-US" sz="4000" dirty="0" err="1" smtClean="0"/>
              <a:t>microdata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If not in </a:t>
            </a:r>
            <a:r>
              <a:rPr lang="en-US" sz="4000" dirty="0" err="1" smtClean="0"/>
              <a:t>microdata</a:t>
            </a:r>
            <a:r>
              <a:rPr lang="en-US" sz="4000" dirty="0" smtClean="0"/>
              <a:t>, then:</a:t>
            </a:r>
          </a:p>
          <a:p>
            <a:pPr lvl="1"/>
            <a:r>
              <a:rPr lang="en-US" sz="3600" dirty="0" smtClean="0"/>
              <a:t>(micro) Simulation: statutory vs. tax shifting or take-up assumptions</a:t>
            </a:r>
          </a:p>
          <a:p>
            <a:pPr lvl="1"/>
            <a:r>
              <a:rPr lang="en-US" sz="3600" dirty="0"/>
              <a:t>Imputation</a:t>
            </a:r>
          </a:p>
          <a:p>
            <a:pPr lvl="1"/>
            <a:r>
              <a:rPr lang="en-US" sz="3600" dirty="0" smtClean="0"/>
              <a:t>Inference</a:t>
            </a:r>
            <a:endParaRPr lang="en-US" sz="3600" dirty="0"/>
          </a:p>
          <a:p>
            <a:pPr lvl="1"/>
            <a:r>
              <a:rPr lang="en-US" sz="3600" dirty="0" smtClean="0"/>
              <a:t>Alternate </a:t>
            </a:r>
            <a:r>
              <a:rPr lang="en-US" sz="3600" dirty="0"/>
              <a:t>Survey</a:t>
            </a:r>
          </a:p>
          <a:p>
            <a:pPr lvl="1"/>
            <a:r>
              <a:rPr lang="en-US" sz="3600" dirty="0"/>
              <a:t>Secondary Sources </a:t>
            </a:r>
          </a:p>
          <a:p>
            <a:pPr marL="400050" lvl="1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/>
          </a:bodyPr>
          <a:lstStyle/>
          <a:p>
            <a:pPr marL="571500" indent="-571500"/>
            <a:endParaRPr lang="en-US" sz="4400" dirty="0" smtClean="0"/>
          </a:p>
          <a:p>
            <a:pPr marL="571500" indent="-571500"/>
            <a:r>
              <a:rPr lang="en-US" sz="4400" dirty="0" smtClean="0"/>
              <a:t>Tax shifting assumptions</a:t>
            </a:r>
          </a:p>
          <a:p>
            <a:pPr marL="571500" indent="-571500"/>
            <a:r>
              <a:rPr lang="en-US" sz="4400" dirty="0" smtClean="0"/>
              <a:t>Tax evasion assumptions</a:t>
            </a:r>
          </a:p>
          <a:p>
            <a:pPr marL="571500" indent="-571500"/>
            <a:r>
              <a:rPr lang="en-US" sz="4400" dirty="0" smtClean="0"/>
              <a:t>Take-up of cash transfers programs</a:t>
            </a:r>
          </a:p>
          <a:p>
            <a:pPr marL="571500" indent="-571500"/>
            <a:r>
              <a:rPr lang="en-US" sz="4400" dirty="0" smtClean="0"/>
              <a:t>Monetizing in-kind transfers</a:t>
            </a:r>
          </a:p>
          <a:p>
            <a:pPr marL="571500" indent="-571500"/>
            <a:endParaRPr lang="en-US" sz="4400" dirty="0"/>
          </a:p>
          <a:p>
            <a:pPr marL="571500" indent="-571500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Commitment to Equity Assessments (CEQ) for Latin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624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Comprehensive standard </a:t>
            </a:r>
            <a:r>
              <a:rPr lang="en-US" smtClean="0"/>
              <a:t>fiscal incidence analysis </a:t>
            </a:r>
            <a:r>
              <a:rPr lang="en-US" dirty="0" smtClean="0"/>
              <a:t>of current systems </a:t>
            </a:r>
          </a:p>
          <a:p>
            <a:r>
              <a:rPr lang="en-US" dirty="0"/>
              <a:t>N</a:t>
            </a:r>
            <a:r>
              <a:rPr lang="en-US" dirty="0" smtClean="0"/>
              <a:t>o behavior and no general equilibrium effects</a:t>
            </a:r>
          </a:p>
          <a:p>
            <a:r>
              <a:rPr lang="en-US" dirty="0" smtClean="0"/>
              <a:t>Harmonizes definitions and methodological approaches to facilitate cross-country comparisons</a:t>
            </a:r>
          </a:p>
          <a:p>
            <a:r>
              <a:rPr lang="en-US" dirty="0" smtClean="0"/>
              <a:t>Uses income per capita as the welfare indicator</a:t>
            </a:r>
          </a:p>
          <a:p>
            <a:r>
              <a:rPr lang="en-US" dirty="0" smtClean="0"/>
              <a:t>Allocators vary =&gt; full transparency in the method used for each category, tax shifting assumptions, etc.</a:t>
            </a:r>
          </a:p>
          <a:p>
            <a:r>
              <a:rPr lang="en-US" dirty="0" smtClean="0"/>
              <a:t>Mainly average incidence; a few cases with marginal incidence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23715</TotalTime>
  <Words>1342</Words>
  <Application>Microsoft Office PowerPoint</Application>
  <PresentationFormat>On-screen Show (4:3)</PresentationFormat>
  <Paragraphs>212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Fiscal Policy, Poverty and Redistribution in Latin America  Nora Lustig  Tulane University  Nonresident Fellow CGD and IAD</vt:lpstr>
      <vt:lpstr>Suppose you want to know…</vt:lpstr>
      <vt:lpstr>Suppose you want to know…</vt:lpstr>
      <vt:lpstr>PowerPoint Presentation</vt:lpstr>
      <vt:lpstr>Welfare Indicator</vt:lpstr>
      <vt:lpstr>Basic elements of “applied” standard incidence</vt:lpstr>
      <vt:lpstr>Allocation Methods</vt:lpstr>
      <vt:lpstr>Allocation Methods</vt:lpstr>
      <vt:lpstr>Commitment to Equity Assessments (CEQ) for Latin America</vt:lpstr>
      <vt:lpstr>www.commitmentoequity.org </vt:lpstr>
      <vt:lpstr>PowerPoint Presentation</vt:lpstr>
      <vt:lpstr>PowerPoint Presentation</vt:lpstr>
      <vt:lpstr>PowerPoint Presentation</vt:lpstr>
      <vt:lpstr>Market Income</vt:lpstr>
      <vt:lpstr>Net Market Income</vt:lpstr>
      <vt:lpstr>Disposable, Post-fiscal, Final Income</vt:lpstr>
      <vt:lpstr>Scaling Up</vt:lpstr>
      <vt:lpstr>Tax Shifting and Tax Evasion Assumptions</vt:lpstr>
      <vt:lpstr>Valuation of Public Services: Education and Health</vt:lpstr>
      <vt:lpstr>Results</vt:lpstr>
      <vt:lpstr>Budget Size and Composition Primary and Social Spending as % of GDP</vt:lpstr>
      <vt:lpstr>Gini Before and After Taxes, Transfers, Subsidies and Free Government Services</vt:lpstr>
      <vt:lpstr>Gini Before and After Direct Taxes</vt:lpstr>
      <vt:lpstr>Direct and Indirect Taxes as % of GDP</vt:lpstr>
      <vt:lpstr>Headcount: Before and After Cash Transfers</vt:lpstr>
      <vt:lpstr>Coverage of Direct Cash Transfers</vt:lpstr>
      <vt:lpstr>Distribution of Direct Cash Transfers (Percent going to poor and nonpoor)</vt:lpstr>
      <vt:lpstr> Headcount Ratio Before and After Indirect Taxes</vt:lpstr>
      <vt:lpstr>Gini Before and After Government Services Valued at Cost</vt:lpstr>
      <vt:lpstr>PowerPoint Presentation</vt:lpstr>
      <vt:lpstr>Defining Progressive/Regressive  Taxes and Transfers</vt:lpstr>
      <vt:lpstr>Progressivity Kakwani Index for Taxes: Red= regressive </vt:lpstr>
      <vt:lpstr>Progressivity Concentration Coefficients for Transfers Green= progressive in abs terms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Impoverishment Fiscal Mobility Matrix for Brazil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Callison, Stuart (EGAT/EG)</cp:lastModifiedBy>
  <cp:revision>333</cp:revision>
  <dcterms:created xsi:type="dcterms:W3CDTF">2012-05-09T21:56:01Z</dcterms:created>
  <dcterms:modified xsi:type="dcterms:W3CDTF">2013-06-18T17:38:42Z</dcterms:modified>
</cp:coreProperties>
</file>