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71" r:id="rId9"/>
    <p:sldId id="262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Conferences\IARIW_Rio\Graphs%20for%20pp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Conferences\IARIW_Rio\Graphs%20for%20pp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Inequality by Income Concept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76200" cap="rnd">
              <a:solidFill>
                <a:srgbClr val="000099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000099"/>
              </a:solidFill>
              <a:ln w="76200">
                <a:solidFill>
                  <a:srgbClr val="000099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Brazil Ineq'!$B$2:$F$2</c:f>
              <c:strCache>
                <c:ptCount val="5"/>
                <c:pt idx="0">
                  <c:v>Market</c:v>
                </c:pt>
                <c:pt idx="1">
                  <c:v>Net Market</c:v>
                </c:pt>
                <c:pt idx="2">
                  <c:v>Disposable</c:v>
                </c:pt>
                <c:pt idx="3">
                  <c:v>Post-Fiscal</c:v>
                </c:pt>
                <c:pt idx="4">
                  <c:v>Final</c:v>
                </c:pt>
              </c:strCache>
            </c:strRef>
          </c:cat>
          <c:val>
            <c:numRef>
              <c:f>'US Brazil Ineq'!$B$3:$F$3</c:f>
              <c:numCache>
                <c:formatCode>0.000</c:formatCode>
                <c:ptCount val="5"/>
                <c:pt idx="0">
                  <c:v>0.45100000000000001</c:v>
                </c:pt>
                <c:pt idx="1">
                  <c:v>0.41499999999999998</c:v>
                </c:pt>
                <c:pt idx="2">
                  <c:v>0.38</c:v>
                </c:pt>
                <c:pt idx="3">
                  <c:v>0.38700000000000001</c:v>
                </c:pt>
                <c:pt idx="4">
                  <c:v>0.33300000000000002</c:v>
                </c:pt>
              </c:numCache>
            </c:numRef>
          </c:val>
          <c:smooth val="0"/>
        </c:ser>
        <c:ser>
          <c:idx val="1"/>
          <c:order val="1"/>
          <c:spPr>
            <a:ln w="76200" cap="rnd" cmpd="sng">
              <a:solidFill>
                <a:srgbClr val="247649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247649"/>
              </a:solidFill>
              <a:ln w="76200">
                <a:solidFill>
                  <a:srgbClr val="247649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Brazil Ineq'!$B$2:$F$2</c:f>
              <c:strCache>
                <c:ptCount val="5"/>
                <c:pt idx="0">
                  <c:v>Market</c:v>
                </c:pt>
                <c:pt idx="1">
                  <c:v>Net Market</c:v>
                </c:pt>
                <c:pt idx="2">
                  <c:v>Disposable</c:v>
                </c:pt>
                <c:pt idx="3">
                  <c:v>Post-Fiscal</c:v>
                </c:pt>
                <c:pt idx="4">
                  <c:v>Final</c:v>
                </c:pt>
              </c:strCache>
            </c:strRef>
          </c:cat>
          <c:val>
            <c:numRef>
              <c:f>'US Brazil Ineq'!$B$11:$F$11</c:f>
              <c:numCache>
                <c:formatCode>0.000</c:formatCode>
                <c:ptCount val="5"/>
                <c:pt idx="0">
                  <c:v>0.55100000000000005</c:v>
                </c:pt>
                <c:pt idx="1">
                  <c:v>0.53300000000000003</c:v>
                </c:pt>
                <c:pt idx="2">
                  <c:v>0.51200000000000001</c:v>
                </c:pt>
                <c:pt idx="3">
                  <c:v>0.50900000000000001</c:v>
                </c:pt>
                <c:pt idx="4">
                  <c:v>0.432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178384"/>
        <c:axId val="367181104"/>
      </c:lineChart>
      <c:catAx>
        <c:axId val="36717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181104"/>
        <c:crosses val="autoZero"/>
        <c:auto val="1"/>
        <c:lblAlgn val="ctr"/>
        <c:lblOffset val="100"/>
        <c:noMultiLvlLbl val="0"/>
      </c:catAx>
      <c:valAx>
        <c:axId val="367181104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Gini Coefficient</a:t>
                </a:r>
              </a:p>
            </c:rich>
          </c:tx>
          <c:layout>
            <c:manualLayout>
              <c:xMode val="edge"/>
              <c:yMode val="edge"/>
              <c:x val="6.7701565821382597E-3"/>
              <c:y val="0.371208994544892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17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Change between Market and Disposable Income Ginis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dkHorz">
                <a:fgClr>
                  <a:srgbClr val="247649"/>
                </a:fgClr>
                <a:bgClr>
                  <a:srgbClr val="FFFF00"/>
                </a:bgClr>
              </a:patt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pattFill prst="pct90">
                <a:fgClr>
                  <a:srgbClr val="00009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cat>
            <c:strRef>
              <c:f>'Direct w Euro'!$A$1:$A$17</c:f>
              <c:strCache>
                <c:ptCount val="17"/>
                <c:pt idx="0">
                  <c:v>Brazil</c:v>
                </c:pt>
                <c:pt idx="1">
                  <c:v>Greece</c:v>
                </c:pt>
                <c:pt idx="2">
                  <c:v>United States</c:v>
                </c:pt>
                <c:pt idx="3">
                  <c:v>Italy</c:v>
                </c:pt>
                <c:pt idx="4">
                  <c:v>Portugal</c:v>
                </c:pt>
                <c:pt idx="5">
                  <c:v>Spain</c:v>
                </c:pt>
                <c:pt idx="6">
                  <c:v>Netherlands</c:v>
                </c:pt>
                <c:pt idx="7">
                  <c:v>France</c:v>
                </c:pt>
                <c:pt idx="8">
                  <c:v>Austria</c:v>
                </c:pt>
                <c:pt idx="9">
                  <c:v>Germany</c:v>
                </c:pt>
                <c:pt idx="10">
                  <c:v>Sweden</c:v>
                </c:pt>
                <c:pt idx="11">
                  <c:v>Luxembourg</c:v>
                </c:pt>
                <c:pt idx="12">
                  <c:v>Belgium</c:v>
                </c:pt>
                <c:pt idx="13">
                  <c:v>UK</c:v>
                </c:pt>
                <c:pt idx="14">
                  <c:v>Finland</c:v>
                </c:pt>
                <c:pt idx="15">
                  <c:v>Denmark</c:v>
                </c:pt>
                <c:pt idx="16">
                  <c:v>Ireland</c:v>
                </c:pt>
              </c:strCache>
            </c:strRef>
          </c:cat>
          <c:val>
            <c:numRef>
              <c:f>'Direct w Euro'!$G$1:$G$17</c:f>
              <c:numCache>
                <c:formatCode>General</c:formatCode>
                <c:ptCount val="17"/>
                <c:pt idx="0">
                  <c:v>-3.9000000000000035E-2</c:v>
                </c:pt>
                <c:pt idx="1">
                  <c:v>-7.0000000000000007E-2</c:v>
                </c:pt>
                <c:pt idx="2">
                  <c:v>-7.1000000000000008E-2</c:v>
                </c:pt>
                <c:pt idx="3">
                  <c:v>-8.2000000000000017E-2</c:v>
                </c:pt>
                <c:pt idx="4">
                  <c:v>-9.9000000000000032E-2</c:v>
                </c:pt>
                <c:pt idx="5">
                  <c:v>-0.10499999999999998</c:v>
                </c:pt>
                <c:pt idx="6">
                  <c:v>-0.11199999999999999</c:v>
                </c:pt>
                <c:pt idx="7">
                  <c:v>-0.11500000000000005</c:v>
                </c:pt>
                <c:pt idx="8">
                  <c:v>-0.11999999999999997</c:v>
                </c:pt>
                <c:pt idx="9">
                  <c:v>-0.124</c:v>
                </c:pt>
                <c:pt idx="10">
                  <c:v>-0.124</c:v>
                </c:pt>
                <c:pt idx="11">
                  <c:v>-0.14000000000000001</c:v>
                </c:pt>
                <c:pt idx="12">
                  <c:v>-0.14900000000000002</c:v>
                </c:pt>
                <c:pt idx="13">
                  <c:v>-0.15100000000000002</c:v>
                </c:pt>
                <c:pt idx="14">
                  <c:v>-0.15400000000000003</c:v>
                </c:pt>
                <c:pt idx="15">
                  <c:v>-0.16500000000000004</c:v>
                </c:pt>
                <c:pt idx="16">
                  <c:v>-0.17099999999999999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031552"/>
        <c:axId val="37032096"/>
      </c:barChart>
      <c:catAx>
        <c:axId val="3703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32096"/>
        <c:crosses val="autoZero"/>
        <c:auto val="1"/>
        <c:lblAlgn val="ctr"/>
        <c:lblOffset val="100"/>
        <c:noMultiLvlLbl val="0"/>
      </c:catAx>
      <c:valAx>
        <c:axId val="3703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3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Concentration Coefficients of Education Spending in Latin America</a:t>
            </a:r>
          </a:p>
        </c:rich>
      </c:tx>
      <c:layout>
        <c:manualLayout>
          <c:xMode val="edge"/>
          <c:yMode val="edge"/>
          <c:x val="0.1085674589179413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206036745406826E-2"/>
          <c:y val="0.13578469507999782"/>
          <c:w val="0.7214151150921192"/>
          <c:h val="0.61600856523055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'Education LAC'!$A$3</c:f>
              <c:strCache>
                <c:ptCount val="1"/>
                <c:pt idx="0">
                  <c:v>Pre-school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LAC'!$B$3:$G$3</c:f>
              <c:numCache>
                <c:formatCode>0.00</c:formatCode>
                <c:ptCount val="6"/>
                <c:pt idx="1">
                  <c:v>-0.20649999999999999</c:v>
                </c:pt>
                <c:pt idx="2">
                  <c:v>-0.32630186999999999</c:v>
                </c:pt>
                <c:pt idx="3">
                  <c:v>-0.24258922999999999</c:v>
                </c:pt>
                <c:pt idx="4">
                  <c:v>-0.24858986999999999</c:v>
                </c:pt>
                <c:pt idx="5">
                  <c:v>-0.44669209999999998</c:v>
                </c:pt>
              </c:numCache>
            </c:numRef>
          </c:val>
        </c:ser>
        <c:ser>
          <c:idx val="1"/>
          <c:order val="1"/>
          <c:tx>
            <c:strRef>
              <c:f>'Education LAC'!$A$5</c:f>
              <c:strCache>
                <c:ptCount val="1"/>
                <c:pt idx="0">
                  <c:v>Primary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LAC'!$B$5:$G$5</c:f>
              <c:numCache>
                <c:formatCode>0.00</c:formatCode>
                <c:ptCount val="6"/>
                <c:pt idx="0">
                  <c:v>-0.39600000000000002</c:v>
                </c:pt>
                <c:pt idx="1">
                  <c:v>-0.25440000000000002</c:v>
                </c:pt>
                <c:pt idx="2">
                  <c:v>-0.31129021000000001</c:v>
                </c:pt>
                <c:pt idx="3">
                  <c:v>-0.24986544999999999</c:v>
                </c:pt>
                <c:pt idx="4">
                  <c:v>-0.34448925000000002</c:v>
                </c:pt>
                <c:pt idx="5">
                  <c:v>-0.43052938000000002</c:v>
                </c:pt>
              </c:numCache>
            </c:numRef>
          </c:val>
        </c:ser>
        <c:ser>
          <c:idx val="2"/>
          <c:order val="2"/>
          <c:tx>
            <c:strRef>
              <c:f>'Education LAC'!$A$7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LAC'!$B$7:$G$7</c:f>
              <c:numCache>
                <c:formatCode>0.00</c:formatCode>
                <c:ptCount val="6"/>
                <c:pt idx="0">
                  <c:v>-0.246</c:v>
                </c:pt>
                <c:pt idx="1">
                  <c:v>-0.1153</c:v>
                </c:pt>
                <c:pt idx="2">
                  <c:v>-0.2120707</c:v>
                </c:pt>
                <c:pt idx="3">
                  <c:v>-8.49654270277303E-2</c:v>
                </c:pt>
                <c:pt idx="4">
                  <c:v>-0.20092336999999999</c:v>
                </c:pt>
                <c:pt idx="5">
                  <c:v>-0.12</c:v>
                </c:pt>
              </c:numCache>
            </c:numRef>
          </c:val>
        </c:ser>
        <c:ser>
          <c:idx val="3"/>
          <c:order val="3"/>
          <c:tx>
            <c:strRef>
              <c:f>'Education LAC'!$A$9</c:f>
              <c:strCache>
                <c:ptCount val="1"/>
                <c:pt idx="0">
                  <c:v>Tertiary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LAC'!$B$9:$G$9</c:f>
              <c:numCache>
                <c:formatCode>0.00</c:formatCode>
                <c:ptCount val="6"/>
                <c:pt idx="0">
                  <c:v>0.2</c:v>
                </c:pt>
                <c:pt idx="1">
                  <c:v>0.2974</c:v>
                </c:pt>
                <c:pt idx="2">
                  <c:v>0.43674291999999998</c:v>
                </c:pt>
                <c:pt idx="3">
                  <c:v>0.31933829000000002</c:v>
                </c:pt>
                <c:pt idx="4">
                  <c:v>0.31</c:v>
                </c:pt>
                <c:pt idx="5">
                  <c:v>0.46978578999999998</c:v>
                </c:pt>
              </c:numCache>
            </c:numRef>
          </c:val>
        </c:ser>
        <c:ser>
          <c:idx val="4"/>
          <c:order val="4"/>
          <c:tx>
            <c:strRef>
              <c:f>'Education LAC'!$A$11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LAC'!$B$11:$G$11</c:f>
              <c:numCache>
                <c:formatCode>0.00</c:formatCode>
                <c:ptCount val="6"/>
                <c:pt idx="0">
                  <c:v>-0.16700000000000001</c:v>
                </c:pt>
                <c:pt idx="1">
                  <c:v>-1.84E-2</c:v>
                </c:pt>
                <c:pt idx="2">
                  <c:v>-0.15383526</c:v>
                </c:pt>
                <c:pt idx="3">
                  <c:v>-8.6627019999999999E-2</c:v>
                </c:pt>
                <c:pt idx="4">
                  <c:v>-0.17</c:v>
                </c:pt>
                <c:pt idx="5">
                  <c:v>-0.11020061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9192944"/>
        <c:axId val="234838880"/>
      </c:barChart>
      <c:catAx>
        <c:axId val="31919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838880"/>
        <c:crosses val="autoZero"/>
        <c:auto val="1"/>
        <c:lblAlgn val="ctr"/>
        <c:lblOffset val="100"/>
        <c:noMultiLvlLbl val="0"/>
      </c:catAx>
      <c:valAx>
        <c:axId val="234838880"/>
        <c:scaling>
          <c:orientation val="minMax"/>
          <c:max val="0.5"/>
          <c:min val="-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19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567785259626404"/>
          <c:y val="0.23681043247972383"/>
          <c:w val="0.16422958510666338"/>
          <c:h val="0.694574495755598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BFAF3-1146-4D22-88FF-790370D7BECB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13B88-C080-47DE-99A9-1F1A3B729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13B88-C080-47DE-99A9-1F1A3B7292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1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92B18-DBF5-40B2-9687-F35A4F77E3C5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2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45D3-1E06-4669-BC49-EA3C1F538835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21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056-DC68-486A-8879-44AFC19EFFDF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6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405-AE24-4411-9F64-7F19E98E0726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0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03D5-323F-4B63-9CEC-CBD3C5022A9B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1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3D6-49D6-4C83-82FA-33889736BE0A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4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2B96-0F0E-41B2-8DFB-889E6935D33B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0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7BDE-CF38-4474-9B09-0ACA6AD68E10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5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804D-9055-4A33-A13B-393DEC84BB40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592D-FDE6-4D35-AAAC-D887797D9B14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7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85A5-C886-4E61-99C6-69FF714DB02A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56AC2-35CC-4886-9F95-E10169AA679B}" type="datetime1">
              <a:rPr lang="en-US" smtClean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4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402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Comparing Taxation, Transfers, and Redistribution </a:t>
            </a:r>
            <a:br>
              <a:rPr lang="en-US" b="1" dirty="0" smtClean="0"/>
            </a:br>
            <a:r>
              <a:rPr lang="en-US" b="1" dirty="0" smtClean="0"/>
              <a:t>in Brazil and the United States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4857"/>
            <a:ext cx="4328160" cy="1655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Sean Higgins</a:t>
            </a:r>
          </a:p>
          <a:p>
            <a:r>
              <a:rPr lang="en-US" sz="3200" dirty="0" smtClean="0"/>
              <a:t>Nora </a:t>
            </a:r>
            <a:r>
              <a:rPr lang="en-US" sz="3200" dirty="0" smtClean="0"/>
              <a:t>Lustig</a:t>
            </a:r>
            <a:endParaRPr lang="en-US" sz="3200" dirty="0" smtClean="0"/>
          </a:p>
          <a:p>
            <a:r>
              <a:rPr lang="en-US" sz="3200" dirty="0" smtClean="0"/>
              <a:t>Whitney Ruble</a:t>
            </a:r>
          </a:p>
          <a:p>
            <a:r>
              <a:rPr lang="en-US" sz="3200" i="1" dirty="0" smtClean="0"/>
              <a:t>Tulane University</a:t>
            </a:r>
            <a:endParaRPr lang="en-US" sz="3200" i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852160" y="3728085"/>
            <a:ext cx="427482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Timothy </a:t>
            </a:r>
            <a:r>
              <a:rPr lang="en-US" sz="3200" dirty="0" smtClean="0"/>
              <a:t>Smeeding</a:t>
            </a:r>
            <a:endParaRPr lang="en-US" sz="3200" dirty="0" smtClean="0"/>
          </a:p>
          <a:p>
            <a:r>
              <a:rPr lang="en-US" sz="3200" i="1" dirty="0" smtClean="0"/>
              <a:t>University of Wisconsin at Madison</a:t>
            </a:r>
            <a:endParaRPr lang="en-US" sz="3200" i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69670" y="5807075"/>
            <a:ext cx="10264140" cy="82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IARIW-IBGE Conference on Income, Wealth and Well-being in Latin </a:t>
            </a:r>
            <a:r>
              <a:rPr lang="en-US" dirty="0" smtClean="0"/>
              <a:t>America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Rio </a:t>
            </a:r>
            <a:r>
              <a:rPr lang="en-US" dirty="0"/>
              <a:t>de Janeiro, Brazil, September 11-14, 2013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Direct Taxes and Transfers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326697"/>
          </a:xfrm>
        </p:spPr>
        <p:txBody>
          <a:bodyPr/>
          <a:lstStyle/>
          <a:p>
            <a:r>
              <a:rPr lang="en-US" dirty="0" smtClean="0"/>
              <a:t>Underutilized individual income tax in Brazil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2.1% of GDP, compared to 8.2% in US</a:t>
            </a:r>
            <a:endParaRPr lang="en-US" dirty="0"/>
          </a:p>
          <a:p>
            <a:r>
              <a:rPr lang="en-US" dirty="0" smtClean="0"/>
              <a:t>Less progressive direct taxes in Brazil (regardless of size)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Kakwani</a:t>
            </a:r>
            <a:r>
              <a:rPr lang="en-US" dirty="0" smtClean="0"/>
              <a:t> of 0.194 in the US compared to 0.122 in Brazil</a:t>
            </a:r>
          </a:p>
          <a:p>
            <a:r>
              <a:rPr lang="en-US" dirty="0" smtClean="0"/>
              <a:t>Brazil’s well-targeted programs are small: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Bolsa</a:t>
            </a:r>
            <a:r>
              <a:rPr lang="en-US" dirty="0" smtClean="0"/>
              <a:t> </a:t>
            </a:r>
            <a:r>
              <a:rPr lang="en-US" dirty="0" err="1" smtClean="0"/>
              <a:t>Família</a:t>
            </a:r>
            <a:r>
              <a:rPr lang="en-US" dirty="0" smtClean="0"/>
              <a:t> (conditional cash transfers)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Beneficio</a:t>
            </a:r>
            <a:r>
              <a:rPr lang="en-US" dirty="0" smtClean="0"/>
              <a:t> de </a:t>
            </a:r>
            <a:r>
              <a:rPr lang="en-US" dirty="0" err="1" smtClean="0"/>
              <a:t>Prestação</a:t>
            </a:r>
            <a:r>
              <a:rPr lang="en-US" dirty="0" smtClean="0"/>
              <a:t> </a:t>
            </a:r>
            <a:r>
              <a:rPr lang="en-US" dirty="0" err="1" smtClean="0"/>
              <a:t>Continuada</a:t>
            </a:r>
            <a:r>
              <a:rPr lang="en-US" dirty="0" smtClean="0"/>
              <a:t> (non-contributory pensions)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Programa</a:t>
            </a:r>
            <a:r>
              <a:rPr lang="en-US" dirty="0" smtClean="0"/>
              <a:t> de </a:t>
            </a:r>
            <a:r>
              <a:rPr lang="en-US" dirty="0" err="1" smtClean="0"/>
              <a:t>Aquisição</a:t>
            </a:r>
            <a:r>
              <a:rPr lang="en-US" dirty="0" smtClean="0"/>
              <a:t> de </a:t>
            </a:r>
            <a:r>
              <a:rPr lang="en-US" dirty="0" err="1" smtClean="0"/>
              <a:t>Alimentos</a:t>
            </a:r>
            <a:r>
              <a:rPr lang="en-US" dirty="0" smtClean="0"/>
              <a:t> – </a:t>
            </a:r>
            <a:r>
              <a:rPr lang="en-US" dirty="0" err="1" smtClean="0"/>
              <a:t>Leite</a:t>
            </a:r>
            <a:r>
              <a:rPr lang="en-US" dirty="0" smtClean="0"/>
              <a:t> (milk transfers)</a:t>
            </a:r>
          </a:p>
          <a:p>
            <a:pPr marL="457200" lvl="1" indent="0">
              <a:buNone/>
            </a:pPr>
            <a:r>
              <a:rPr lang="en-US" sz="2800" dirty="0" smtClean="0"/>
              <a:t>…make up less than 1% of GDP combined!</a:t>
            </a:r>
          </a:p>
          <a:p>
            <a:r>
              <a:rPr lang="en-US" sz="3200" dirty="0" smtClean="0"/>
              <a:t>Food stamps in US increase incomes of bottom </a:t>
            </a:r>
            <a:r>
              <a:rPr lang="en-US" sz="3200" dirty="0" err="1" smtClean="0"/>
              <a:t>decile</a:t>
            </a:r>
            <a:r>
              <a:rPr lang="en-US" sz="3200" dirty="0" smtClean="0"/>
              <a:t> (in %) more than any transfer program in Brazil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Indirect Taxes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US" dirty="0" smtClean="0"/>
              <a:t>Large but only slightly regressive in Brazil</a:t>
            </a:r>
          </a:p>
          <a:p>
            <a:r>
              <a:rPr lang="en-US" dirty="0" smtClean="0"/>
              <a:t>Smaller but much more regressive in US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6532" y="2424112"/>
            <a:ext cx="5962016" cy="425100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158548" y="2424112"/>
            <a:ext cx="6033452" cy="4251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2651126"/>
            <a:ext cx="137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96748" y="2651126"/>
            <a:ext cx="84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6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Household Energy Subsidies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851400"/>
          </a:xfrm>
        </p:spPr>
        <p:txBody>
          <a:bodyPr/>
          <a:lstStyle/>
          <a:p>
            <a:r>
              <a:rPr lang="en-US" dirty="0" smtClean="0"/>
              <a:t>Targeted to low-income families</a:t>
            </a:r>
          </a:p>
          <a:p>
            <a:r>
              <a:rPr lang="en-US" dirty="0" smtClean="0"/>
              <a:t>Progressive in absolute terms in both countries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Concentration coefficient of -0.73 in US, -0.33 in Brazil</a:t>
            </a:r>
          </a:p>
          <a:p>
            <a:r>
              <a:rPr lang="en-US" dirty="0" smtClean="0"/>
              <a:t>But very small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Increase incomes of poorest </a:t>
            </a:r>
            <a:r>
              <a:rPr lang="en-US" dirty="0" err="1" smtClean="0"/>
              <a:t>decile</a:t>
            </a:r>
            <a:r>
              <a:rPr lang="en-US" dirty="0" smtClean="0"/>
              <a:t> by only around 1% in both countries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In-kind Transfers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important part of redistribution in both countries</a:t>
            </a:r>
          </a:p>
          <a:p>
            <a:r>
              <a:rPr lang="en-US" dirty="0" smtClean="0"/>
              <a:t>US: </a:t>
            </a:r>
            <a:r>
              <a:rPr lang="en-US" dirty="0" err="1" smtClean="0"/>
              <a:t>Gini</a:t>
            </a:r>
            <a:r>
              <a:rPr lang="en-US" dirty="0" smtClean="0"/>
              <a:t> reduced from </a:t>
            </a:r>
            <a:r>
              <a:rPr lang="en-US" b="1" dirty="0" smtClean="0"/>
              <a:t>0.45 </a:t>
            </a:r>
            <a:r>
              <a:rPr lang="en-US" dirty="0" smtClean="0"/>
              <a:t>(market income) to </a:t>
            </a:r>
            <a:r>
              <a:rPr lang="en-US" b="1" dirty="0" smtClean="0"/>
              <a:t>0.33</a:t>
            </a:r>
            <a:r>
              <a:rPr lang="en-US" dirty="0" smtClean="0"/>
              <a:t> (final income)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5.2 percentage points due to spending on non-tertiary education, health, and housing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Health: </a:t>
            </a:r>
            <a:r>
              <a:rPr lang="en-US" sz="2600" dirty="0" smtClean="0"/>
              <a:t>Medicaid is highly progressive in absolute terms (CC = -0.51)</a:t>
            </a:r>
            <a:endParaRPr lang="en-US" sz="2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Brazil: </a:t>
            </a:r>
            <a:r>
              <a:rPr lang="en-US" dirty="0" err="1" smtClean="0"/>
              <a:t>Gini</a:t>
            </a:r>
            <a:r>
              <a:rPr lang="en-US" dirty="0" smtClean="0"/>
              <a:t> reduced from </a:t>
            </a:r>
            <a:r>
              <a:rPr lang="en-US" b="1" dirty="0" smtClean="0"/>
              <a:t>0.55 </a:t>
            </a:r>
            <a:r>
              <a:rPr lang="en-US" dirty="0" smtClean="0"/>
              <a:t>(market income) to </a:t>
            </a:r>
            <a:r>
              <a:rPr lang="en-US" b="1" dirty="0" smtClean="0"/>
              <a:t>0.43 </a:t>
            </a:r>
            <a:r>
              <a:rPr lang="en-US" dirty="0" smtClean="0"/>
              <a:t>(final income)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7.7 percentage points due to spending on non-tertiary education and health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All three types of public health spending analyzed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Preventative care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Basic care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Inpatient care</a:t>
            </a:r>
          </a:p>
          <a:p>
            <a:pPr marL="457200" lvl="1" indent="0">
              <a:buNone/>
            </a:pPr>
            <a:r>
              <a:rPr lang="en-US" sz="2600" dirty="0" smtClean="0"/>
              <a:t>…are progressive in absolute terms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US" dirty="0" smtClean="0"/>
              <a:t>Spending on public preschool is particularly progressive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Head Start has a concentration coefficient of -0.68 in 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Public preschool has concentration coefficient of -0.30 in Brazil</a:t>
            </a:r>
          </a:p>
          <a:p>
            <a:r>
              <a:rPr lang="en-US" dirty="0" smtClean="0"/>
              <a:t>Tertiary education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Not possible to determine beneficiaries in US, so excluded for both countries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When included for Brazil, tertiary education spending almost neutral;      overall education spending still progressive in absolute terms</a:t>
            </a:r>
            <a:endParaRPr lang="en-US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960505"/>
              </p:ext>
            </p:extLst>
          </p:nvPr>
        </p:nvGraphicFramePr>
        <p:xfrm>
          <a:off x="253218" y="4207999"/>
          <a:ext cx="7967590" cy="2537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98413" y="4459458"/>
            <a:ext cx="3671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Sources: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Argentina: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Pessino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Bolivia: Paz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Arauco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Brazil: Higgins and Pereira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Mexico: Scott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Peru: Jaramillo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Uruguay: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Bucheli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(2013)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326696"/>
          </a:xfrm>
        </p:spPr>
        <p:txBody>
          <a:bodyPr>
            <a:normAutofit/>
          </a:bodyPr>
          <a:lstStyle/>
          <a:p>
            <a:r>
              <a:rPr lang="en-US" dirty="0" smtClean="0"/>
              <a:t>Two largest economies and most populous countries in Western Hemisphere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Large racial/ethnic minorities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High income inequality and inequality of opportunity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Low intergenerational mobility</a:t>
            </a:r>
          </a:p>
          <a:p>
            <a:r>
              <a:rPr lang="en-US" dirty="0" smtClean="0"/>
              <a:t>Both countries have persistently been relatively unequal given their level of development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 1989, Brazil was the second most unequal country in the world behind only Sierra Leone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(Ferreira,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Leite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and Litchfield, 2008)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 1985, the United States was the second most unequal OECD country behind only Turkey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(OECD, 2011)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US had similar level of inequality to Brazil today when it had similar level of development: </a:t>
            </a:r>
            <a:r>
              <a:rPr lang="en-US" dirty="0" err="1" smtClean="0"/>
              <a:t>Gini</a:t>
            </a:r>
            <a:r>
              <a:rPr lang="en-US" dirty="0" smtClean="0"/>
              <a:t> of 0.55 in 1940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Plotnick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al., 1998)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8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369"/>
            <a:ext cx="10515600" cy="5326696"/>
          </a:xfrm>
        </p:spPr>
        <p:txBody>
          <a:bodyPr/>
          <a:lstStyle/>
          <a:p>
            <a:r>
              <a:rPr lang="en-US" dirty="0" smtClean="0"/>
              <a:t>High inequality of opportunity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Brazil among highest of a large sample of countries and US high among developed countries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Brunori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Ferriera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Peragine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2013)</a:t>
            </a:r>
          </a:p>
          <a:p>
            <a:r>
              <a:rPr lang="en-US" dirty="0" smtClean="0"/>
              <a:t>Low intergenerational mobility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Corak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, 2011)</a:t>
            </a:r>
          </a:p>
          <a:p>
            <a:r>
              <a:rPr lang="en-US" dirty="0" smtClean="0"/>
              <a:t>Possibly “converging” levels of inequality and mobility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Inequality is higher in Brazil than the US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But falling in Brazil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(Barros et al., 2010)</a:t>
            </a:r>
            <a:endParaRPr lang="en-US" sz="22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and rising in the US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Kenworthy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Smeeding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, 2013)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Reasons to believe trends could continue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Intergenerational mobility is lower in Brazil than the US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But rising in Brazil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(Ferreira et al. 2013)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and falling in the US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(Aaronson and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Mazumder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, 2008)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74566" y="802343"/>
            <a:ext cx="2168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(continued)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4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Our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3660776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Comprehensive fiscal incidence analysis for the US and Brazil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Direct taxes (individual income tax, payroll taxes, corporate income tax, property taxes)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Direct transfers (cash transfers for poor and elderly, unemployment benefits, food transfers, refundable tax credits)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Indirect taxes (sales and excise taxes)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Indirect subsidies (household energy subsidies)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In-kind transfers (government-provided health, education, and housing)</a:t>
            </a:r>
          </a:p>
          <a:p>
            <a:r>
              <a:rPr lang="en-US" dirty="0" smtClean="0"/>
              <a:t>Multiple data sources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4440" y="4986339"/>
            <a:ext cx="5074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Current Population Survey 2011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American Community Survey 2011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National Household Education Survey 2007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4986339"/>
            <a:ext cx="4351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Pesquisa</a:t>
            </a:r>
            <a:r>
              <a:rPr lang="en-US" sz="2400" dirty="0" smtClean="0"/>
              <a:t> de </a:t>
            </a:r>
            <a:r>
              <a:rPr lang="en-US" sz="2400" dirty="0" err="1" smtClean="0"/>
              <a:t>Orçamentos</a:t>
            </a:r>
            <a:r>
              <a:rPr lang="en-US" sz="2400" dirty="0" smtClean="0"/>
              <a:t> </a:t>
            </a:r>
            <a:r>
              <a:rPr lang="en-US" sz="2400" dirty="0" err="1" smtClean="0"/>
              <a:t>Familiares</a:t>
            </a:r>
            <a:r>
              <a:rPr lang="en-US" sz="2400" dirty="0" smtClean="0"/>
              <a:t> 2008-2009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Pesquisa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Amostra</a:t>
            </a:r>
            <a:r>
              <a:rPr lang="en-US" sz="2400" dirty="0" smtClean="0"/>
              <a:t> de </a:t>
            </a:r>
            <a:r>
              <a:rPr lang="en-US" sz="2400" dirty="0" err="1" smtClean="0"/>
              <a:t>Domicílios</a:t>
            </a:r>
            <a:r>
              <a:rPr lang="en-US" sz="2400" dirty="0" smtClean="0"/>
              <a:t> 2008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Preview of Results: Inequality Reduction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257102"/>
              </p:ext>
            </p:extLst>
          </p:nvPr>
        </p:nvGraphicFramePr>
        <p:xfrm>
          <a:off x="1043940" y="1325562"/>
          <a:ext cx="100203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09900" y="2844800"/>
            <a:ext cx="124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Brazil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3009900" y="4152900"/>
            <a:ext cx="1435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U.S.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Construction of Income Concepts: Brazil</a:t>
            </a:r>
            <a:endParaRPr lang="en-US" b="1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331" y="954909"/>
            <a:ext cx="8669338" cy="5903091"/>
          </a:xfrm>
          <a:prstGeom prst="rect">
            <a:avLst/>
          </a:prstGeom>
        </p:spPr>
      </p:pic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12700"/>
            <a:ext cx="10858500" cy="1325563"/>
          </a:xfrm>
        </p:spPr>
        <p:txBody>
          <a:bodyPr/>
          <a:lstStyle/>
          <a:p>
            <a:pPr algn="ctr"/>
            <a:r>
              <a:rPr lang="en-US" b="1" dirty="0" smtClean="0"/>
              <a:t>Construction of Income Concepts: United States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763" y="945849"/>
            <a:ext cx="8428473" cy="581629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3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9151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Definitions of Progressivity for Transfers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841889" y="5527548"/>
            <a:ext cx="224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adapted from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and Higgins (2013)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797" y="701893"/>
            <a:ext cx="7576406" cy="6050064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Direct Taxes and Transfers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/>
          <a:lstStyle/>
          <a:p>
            <a:r>
              <a:rPr lang="en-US" dirty="0" smtClean="0"/>
              <a:t>Direct taxes and transfers reduce inequality by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7.0 percentage points in US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3.9 percentage points in Brazil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573217"/>
              </p:ext>
            </p:extLst>
          </p:nvPr>
        </p:nvGraphicFramePr>
        <p:xfrm>
          <a:off x="1402080" y="2604772"/>
          <a:ext cx="78867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32620" y="4476572"/>
            <a:ext cx="23393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authors’ calculations for Brazil and US;  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Immervoll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(2009) for Europe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</TotalTime>
  <Words>868</Words>
  <Application>Microsoft Office PowerPoint</Application>
  <PresentationFormat>Widescreen</PresentationFormat>
  <Paragraphs>123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Comparing Taxation, Transfers, and Redistribution  in Brazil and the United States</vt:lpstr>
      <vt:lpstr>Motivation</vt:lpstr>
      <vt:lpstr>Motivation</vt:lpstr>
      <vt:lpstr>Our Analysis</vt:lpstr>
      <vt:lpstr>Preview of Results: Inequality Reduction</vt:lpstr>
      <vt:lpstr>Construction of Income Concepts: Brazil</vt:lpstr>
      <vt:lpstr>Construction of Income Concepts: United States</vt:lpstr>
      <vt:lpstr>Definitions of Progressivity for Transfers</vt:lpstr>
      <vt:lpstr>Direct Taxes and Transfers</vt:lpstr>
      <vt:lpstr>Direct Taxes and Transfers</vt:lpstr>
      <vt:lpstr>Indirect Taxes</vt:lpstr>
      <vt:lpstr>Household Energy Subsidies</vt:lpstr>
      <vt:lpstr>In-kind Transfers</vt:lpstr>
      <vt:lpstr>Education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Taxation, Transfers, and Redistribution  in Brazil and the United States</dc:title>
  <dc:creator>Sean Higgins</dc:creator>
  <cp:lastModifiedBy>Sean Higgins</cp:lastModifiedBy>
  <cp:revision>45</cp:revision>
  <dcterms:created xsi:type="dcterms:W3CDTF">2013-09-09T16:05:03Z</dcterms:created>
  <dcterms:modified xsi:type="dcterms:W3CDTF">2013-09-13T04:48:00Z</dcterms:modified>
</cp:coreProperties>
</file>