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0" r:id="rId3"/>
    <p:sldId id="357" r:id="rId4"/>
    <p:sldId id="361" r:id="rId5"/>
    <p:sldId id="360" r:id="rId6"/>
    <p:sldId id="358" r:id="rId7"/>
    <p:sldId id="390" r:id="rId8"/>
    <p:sldId id="364" r:id="rId9"/>
    <p:sldId id="409" r:id="rId10"/>
    <p:sldId id="410" r:id="rId11"/>
    <p:sldId id="431" r:id="rId12"/>
    <p:sldId id="437" r:id="rId13"/>
    <p:sldId id="453" r:id="rId14"/>
    <p:sldId id="452" r:id="rId15"/>
    <p:sldId id="456" r:id="rId16"/>
    <p:sldId id="457" r:id="rId17"/>
    <p:sldId id="455" r:id="rId18"/>
    <p:sldId id="438" r:id="rId19"/>
    <p:sldId id="449" r:id="rId20"/>
    <p:sldId id="441" r:id="rId21"/>
    <p:sldId id="442" r:id="rId22"/>
    <p:sldId id="450" r:id="rId23"/>
    <p:sldId id="458" r:id="rId24"/>
    <p:sldId id="451" r:id="rId25"/>
    <p:sldId id="427" r:id="rId26"/>
    <p:sldId id="331" r:id="rId27"/>
    <p:sldId id="332" r:id="rId28"/>
    <p:sldId id="33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6EE"/>
    <a:srgbClr val="74ACDF"/>
    <a:srgbClr val="319C00"/>
    <a:srgbClr val="D91023"/>
    <a:srgbClr val="F7E214"/>
    <a:srgbClr val="006C00"/>
    <a:srgbClr val="86C7E3"/>
    <a:srgbClr val="DE310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1182" autoAdjust="0"/>
  </p:normalViewPr>
  <p:slideViewPr>
    <p:cSldViewPr snapToGrid="0" snapToObjects="1">
      <p:cViewPr varScale="1">
        <p:scale>
          <a:sx n="69" d="100"/>
          <a:sy n="69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standard%20indicators%20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standard%20indicators%20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UNAM\comparison%20with%20E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noralustig:Desktop:Mexico%201992-2010%20sep%202013:use%20for%20graphs%20CEQ%20Standard%20Indicators%20Web%20Sept19%202013%20editab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lustig:Desktop:Mexico%201992-2010%20Aug%202013:1996&amp;2010%20libro:CEQ_Mexico_graficas@16_libro%2096%2000%2010_%20sep%2022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UNAM\poverty%20across%20income%20concep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ropbox\Conferences\UNAM\MX%20FROM%20SCOTTcc%20edu%201992-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antha\Documents\Fall%2013\WB\Incidencia%20Mexico\CEQ_Mexico_graficas@16_libro%2096%2000%2010_%20sep%2015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9816272965874E-2"/>
          <c:y val="4.6194218084325445E-2"/>
          <c:w val="0.67122462817147854"/>
          <c:h val="0.82232586069384594"/>
        </c:manualLayout>
      </c:layout>
      <c:lineChart>
        <c:grouping val="standard"/>
        <c:varyColors val="0"/>
        <c:ser>
          <c:idx val="0"/>
          <c:order val="0"/>
          <c:tx>
            <c:strRef>
              <c:f>Gini!$C$11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rgbClr val="74ACD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Gini!$D$11:$H$11</c:f>
              <c:numCache>
                <c:formatCode>0.00</c:formatCode>
                <c:ptCount val="5"/>
                <c:pt idx="0">
                  <c:v>#N/A</c:v>
                </c:pt>
                <c:pt idx="1">
                  <c:v>0.48899999999999999</c:v>
                </c:pt>
                <c:pt idx="2">
                  <c:v>0.44729000000000002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Gini!$C$12</c:f>
              <c:strCache>
                <c:ptCount val="1"/>
                <c:pt idx="0">
                  <c:v>Bolivia</c:v>
                </c:pt>
              </c:strCache>
            </c:strRef>
          </c:tx>
          <c:spPr>
            <a:ln w="28575" cap="rnd">
              <a:solidFill>
                <a:srgbClr val="F7E21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Gini!$D$12:$H$12</c:f>
              <c:numCache>
                <c:formatCode>0.00</c:formatCode>
                <c:ptCount val="5"/>
                <c:pt idx="0">
                  <c:v>0.503</c:v>
                </c:pt>
                <c:pt idx="1">
                  <c:v>0.503</c:v>
                </c:pt>
                <c:pt idx="2">
                  <c:v>0.49299999999999999</c:v>
                </c:pt>
                <c:pt idx="3">
                  <c:v>0.50280000000000002</c:v>
                </c:pt>
                <c:pt idx="4">
                  <c:v>0.44600000000000001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Gini!$C$13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006C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Gini!$D$13:$H$13</c:f>
              <c:numCache>
                <c:formatCode>0.00</c:formatCode>
                <c:ptCount val="5"/>
                <c:pt idx="0">
                  <c:v>0.57879999999999998</c:v>
                </c:pt>
                <c:pt idx="1">
                  <c:v>0.56479999999999997</c:v>
                </c:pt>
                <c:pt idx="2">
                  <c:v>0.54379999999999995</c:v>
                </c:pt>
                <c:pt idx="3">
                  <c:v>0.54549999999999998</c:v>
                </c:pt>
                <c:pt idx="4">
                  <c:v>0.439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Gini!$C$14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rgbClr val="FE00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Gini!$D$14:$H$14</c:f>
              <c:numCache>
                <c:formatCode>0.00</c:formatCode>
                <c:ptCount val="5"/>
                <c:pt idx="0">
                  <c:v>0.56399999999999995</c:v>
                </c:pt>
                <c:pt idx="1">
                  <c:v>0.54600000000000004</c:v>
                </c:pt>
                <c:pt idx="2">
                  <c:v>0.52600000000000002</c:v>
                </c:pt>
                <c:pt idx="3">
                  <c:v>0.52500000000000002</c:v>
                </c:pt>
                <c:pt idx="4">
                  <c:v>0.438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Gini!$C$15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FDF50E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Gini!$D$15:$H$15</c:f>
              <c:numCache>
                <c:formatCode>0.00</c:formatCode>
                <c:ptCount val="5"/>
                <c:pt idx="0">
                  <c:v>0.57535677229843918</c:v>
                </c:pt>
                <c:pt idx="1">
                  <c:v>0.57371386254940382</c:v>
                </c:pt>
                <c:pt idx="2">
                  <c:v>0.56828666650318072</c:v>
                </c:pt>
                <c:pt idx="3">
                  <c:v>0.56864499169525318</c:v>
                </c:pt>
                <c:pt idx="4">
                  <c:v>0.53450873351458394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Gini!$C$16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180094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Gini!$D$16:$H$16</c:f>
              <c:numCache>
                <c:formatCode>0.00</c:formatCode>
                <c:ptCount val="5"/>
                <c:pt idx="0">
                  <c:v>0.50800000000000001</c:v>
                </c:pt>
                <c:pt idx="1">
                  <c:v>0.5</c:v>
                </c:pt>
                <c:pt idx="2">
                  <c:v>0.48899999999999999</c:v>
                </c:pt>
                <c:pt idx="3">
                  <c:v>0.48599999999999999</c:v>
                </c:pt>
                <c:pt idx="4">
                  <c:v>0.40200000000000002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Gini!$C$17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86C7E3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Gini!$D$17:$H$17</c:f>
              <c:numCache>
                <c:formatCode>0.00</c:formatCode>
                <c:ptCount val="5"/>
                <c:pt idx="0">
                  <c:v>0.50586299999999995</c:v>
                </c:pt>
                <c:pt idx="1">
                  <c:v>0.50442600000000004</c:v>
                </c:pt>
                <c:pt idx="2">
                  <c:v>0.498199</c:v>
                </c:pt>
                <c:pt idx="3">
                  <c:v>0.49828</c:v>
                </c:pt>
                <c:pt idx="4">
                  <c:v>0.46486300000000003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Gini!$C$19</c:f>
              <c:strCache>
                <c:ptCount val="1"/>
                <c:pt idx="0">
                  <c:v>Paraguay</c:v>
                </c:pt>
              </c:strCache>
            </c:strRef>
          </c:tx>
          <c:spPr>
            <a:ln w="28575" cap="rnd">
              <a:solidFill>
                <a:srgbClr val="DE310F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Gini!$D$19:$H$19</c:f>
              <c:numCache>
                <c:formatCode>0.00</c:formatCode>
                <c:ptCount val="5"/>
                <c:pt idx="0">
                  <c:v>0.50022233000000005</c:v>
                </c:pt>
                <c:pt idx="1">
                  <c:v>0.49902994000000001</c:v>
                </c:pt>
                <c:pt idx="2">
                  <c:v>0.49538585000000002</c:v>
                </c:pt>
                <c:pt idx="3">
                  <c:v>0.50201116999999995</c:v>
                </c:pt>
                <c:pt idx="4">
                  <c:v>0.47961928999999998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Gini!$C$20</c:f>
              <c:strCache>
                <c:ptCount val="1"/>
                <c:pt idx="0">
                  <c:v>Peru</c:v>
                </c:pt>
              </c:strCache>
            </c:strRef>
          </c:tx>
          <c:spPr>
            <a:ln w="28575" cap="rnd">
              <a:solidFill>
                <a:srgbClr val="D9102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Gini!$D$20:$H$20</c:f>
              <c:numCache>
                <c:formatCode>0.00</c:formatCode>
                <c:ptCount val="5"/>
                <c:pt idx="0">
                  <c:v>0.50390000000000001</c:v>
                </c:pt>
                <c:pt idx="1">
                  <c:v>0.49809999999999999</c:v>
                </c:pt>
                <c:pt idx="2">
                  <c:v>0.49370000000000003</c:v>
                </c:pt>
                <c:pt idx="3">
                  <c:v>0.49209999999999998</c:v>
                </c:pt>
                <c:pt idx="4">
                  <c:v>0.46570499999999998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Gini!$C$21</c:f>
              <c:strCache>
                <c:ptCount val="1"/>
                <c:pt idx="0">
                  <c:v>Uruguay</c:v>
                </c:pt>
              </c:strCache>
            </c:strRef>
          </c:tx>
          <c:spPr>
            <a:ln w="28575" cap="rnd">
              <a:solidFill>
                <a:srgbClr val="AAACDF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Gini!$D$21:$H$21</c:f>
              <c:numCache>
                <c:formatCode>0.00</c:formatCode>
                <c:ptCount val="5"/>
                <c:pt idx="0">
                  <c:v>0.49199431999999998</c:v>
                </c:pt>
                <c:pt idx="1">
                  <c:v>0.47798602000000001</c:v>
                </c:pt>
                <c:pt idx="2">
                  <c:v>0.45699601000000001</c:v>
                </c:pt>
                <c:pt idx="3">
                  <c:v>0.45896705999999998</c:v>
                </c:pt>
                <c:pt idx="4">
                  <c:v>0.39263057000000001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2126496"/>
        <c:axId val="1892116704"/>
      </c:lineChart>
      <c:catAx>
        <c:axId val="18921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116704"/>
        <c:crosses val="autoZero"/>
        <c:auto val="1"/>
        <c:lblAlgn val="ctr"/>
        <c:lblOffset val="100"/>
        <c:noMultiLvlLbl val="0"/>
      </c:catAx>
      <c:valAx>
        <c:axId val="1892116704"/>
        <c:scaling>
          <c:orientation val="minMax"/>
          <c:max val="0.58000000000000007"/>
          <c:min val="0.3800000000000000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12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116622922134734"/>
          <c:y val="0.15910188123225141"/>
          <c:w val="0.25655643044619425"/>
          <c:h val="0.64872849227179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19816272965874E-2"/>
          <c:y val="4.6194218084325445E-2"/>
          <c:w val="0.67122462817147854"/>
          <c:h val="0.82232586069384594"/>
        </c:manualLayout>
      </c:layout>
      <c:lineChart>
        <c:grouping val="standard"/>
        <c:varyColors val="0"/>
        <c:ser>
          <c:idx val="0"/>
          <c:order val="0"/>
          <c:tx>
            <c:strRef>
              <c:f>Gini!$C$11</c:f>
              <c:strCache>
                <c:ptCount val="1"/>
                <c:pt idx="0">
                  <c:v>Argentina</c:v>
                </c:pt>
              </c:strCache>
            </c:strRef>
          </c:tx>
          <c:spPr>
            <a:ln w="28575" cap="rnd">
              <a:solidFill>
                <a:srgbClr val="74ACDF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Gini!$D$11:$H$11</c:f>
              <c:numCache>
                <c:formatCode>0.00</c:formatCode>
                <c:ptCount val="5"/>
                <c:pt idx="0">
                  <c:v>#N/A</c:v>
                </c:pt>
                <c:pt idx="1">
                  <c:v>0.48899999999999999</c:v>
                </c:pt>
                <c:pt idx="2">
                  <c:v>0.44729000000000002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Gini!$C$12</c:f>
              <c:strCache>
                <c:ptCount val="1"/>
                <c:pt idx="0">
                  <c:v>Bolivia</c:v>
                </c:pt>
              </c:strCache>
            </c:strRef>
          </c:tx>
          <c:spPr>
            <a:ln w="28575" cap="rnd">
              <a:solidFill>
                <a:srgbClr val="F7E214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Gini!$D$12:$H$12</c:f>
              <c:numCache>
                <c:formatCode>0.00</c:formatCode>
                <c:ptCount val="5"/>
                <c:pt idx="0">
                  <c:v>0.503</c:v>
                </c:pt>
                <c:pt idx="1">
                  <c:v>0.503</c:v>
                </c:pt>
                <c:pt idx="2">
                  <c:v>0.49299999999999999</c:v>
                </c:pt>
                <c:pt idx="3">
                  <c:v>0.50280000000000002</c:v>
                </c:pt>
                <c:pt idx="4">
                  <c:v>0.44600000000000001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Gini!$C$13</c:f>
              <c:strCache>
                <c:ptCount val="1"/>
                <c:pt idx="0">
                  <c:v>Brazil</c:v>
                </c:pt>
              </c:strCache>
            </c:strRef>
          </c:tx>
          <c:spPr>
            <a:ln w="28575" cap="rnd">
              <a:solidFill>
                <a:srgbClr val="006C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Gini!$D$13:$H$13</c:f>
              <c:numCache>
                <c:formatCode>0.00</c:formatCode>
                <c:ptCount val="5"/>
                <c:pt idx="0">
                  <c:v>0.57879999999999998</c:v>
                </c:pt>
                <c:pt idx="1">
                  <c:v>0.56479999999999997</c:v>
                </c:pt>
                <c:pt idx="2">
                  <c:v>0.54379999999999995</c:v>
                </c:pt>
                <c:pt idx="3">
                  <c:v>0.54549999999999998</c:v>
                </c:pt>
                <c:pt idx="4">
                  <c:v>0.439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Gini!$C$14</c:f>
              <c:strCache>
                <c:ptCount val="1"/>
                <c:pt idx="0">
                  <c:v>Chile</c:v>
                </c:pt>
              </c:strCache>
            </c:strRef>
          </c:tx>
          <c:spPr>
            <a:ln w="28575" cap="rnd">
              <a:solidFill>
                <a:srgbClr val="FE0000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Gini!$D$14:$H$14</c:f>
              <c:numCache>
                <c:formatCode>0.00</c:formatCode>
                <c:ptCount val="5"/>
                <c:pt idx="0">
                  <c:v>0.56399999999999995</c:v>
                </c:pt>
                <c:pt idx="1">
                  <c:v>0.54600000000000004</c:v>
                </c:pt>
                <c:pt idx="2">
                  <c:v>0.52600000000000002</c:v>
                </c:pt>
                <c:pt idx="3">
                  <c:v>0.52500000000000002</c:v>
                </c:pt>
                <c:pt idx="4">
                  <c:v>0.438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Gini!$C$15</c:f>
              <c:strCache>
                <c:ptCount val="1"/>
                <c:pt idx="0">
                  <c:v>Colombia</c:v>
                </c:pt>
              </c:strCache>
            </c:strRef>
          </c:tx>
          <c:spPr>
            <a:ln w="28575" cap="rnd">
              <a:solidFill>
                <a:srgbClr val="FDF50E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Gini!$D$15:$H$15</c:f>
              <c:numCache>
                <c:formatCode>0.00</c:formatCode>
                <c:ptCount val="5"/>
                <c:pt idx="0">
                  <c:v>0.57535677229843918</c:v>
                </c:pt>
                <c:pt idx="1">
                  <c:v>0.57371386254940382</c:v>
                </c:pt>
                <c:pt idx="2">
                  <c:v>0.56828666650318072</c:v>
                </c:pt>
                <c:pt idx="3">
                  <c:v>0.56864499169525318</c:v>
                </c:pt>
                <c:pt idx="4">
                  <c:v>0.53450873351458394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Gini!$C$16</c:f>
              <c:strCache>
                <c:ptCount val="1"/>
                <c:pt idx="0">
                  <c:v>Costa Rica</c:v>
                </c:pt>
              </c:strCache>
            </c:strRef>
          </c:tx>
          <c:spPr>
            <a:ln w="28575" cap="rnd">
              <a:solidFill>
                <a:srgbClr val="180094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Gini!$D$16:$H$16</c:f>
              <c:numCache>
                <c:formatCode>0.00</c:formatCode>
                <c:ptCount val="5"/>
                <c:pt idx="0">
                  <c:v>0.50800000000000001</c:v>
                </c:pt>
                <c:pt idx="1">
                  <c:v>0.5</c:v>
                </c:pt>
                <c:pt idx="2">
                  <c:v>0.48899999999999999</c:v>
                </c:pt>
                <c:pt idx="3">
                  <c:v>0.48599999999999999</c:v>
                </c:pt>
                <c:pt idx="4">
                  <c:v>0.40200000000000002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Gini!$C$17</c:f>
              <c:strCache>
                <c:ptCount val="1"/>
                <c:pt idx="0">
                  <c:v>Guatemala</c:v>
                </c:pt>
              </c:strCache>
            </c:strRef>
          </c:tx>
          <c:spPr>
            <a:ln w="28575" cap="rnd">
              <a:solidFill>
                <a:srgbClr val="86C7E3"/>
              </a:solidFill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Gini!$D$17:$H$17</c:f>
              <c:numCache>
                <c:formatCode>0.00</c:formatCode>
                <c:ptCount val="5"/>
                <c:pt idx="0">
                  <c:v>0.50586299999999995</c:v>
                </c:pt>
                <c:pt idx="1">
                  <c:v>0.50442600000000004</c:v>
                </c:pt>
                <c:pt idx="2">
                  <c:v>0.498199</c:v>
                </c:pt>
                <c:pt idx="3">
                  <c:v>0.49828</c:v>
                </c:pt>
                <c:pt idx="4">
                  <c:v>0.46486300000000003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Gini!$C$18</c:f>
              <c:strCache>
                <c:ptCount val="1"/>
                <c:pt idx="0">
                  <c:v>Mexico</c:v>
                </c:pt>
              </c:strCache>
            </c:strRef>
          </c:tx>
          <c:spPr>
            <a:ln w="38100" cap="rnd">
              <a:solidFill>
                <a:srgbClr val="319C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527174838098082E-2"/>
                  <c:y val="-2.4672218887263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36720588821039E-2"/>
                  <c:y val="2.4672218887263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41493464182447E-2"/>
                  <c:y val="2.6915147877014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80908498554189E-2"/>
                  <c:y val="2.915807686676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414934641824418E-2"/>
                  <c:y val="2.6915147877014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319C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Gini!$D$18:$H$18</c:f>
              <c:numCache>
                <c:formatCode>0.00</c:formatCode>
                <c:ptCount val="5"/>
                <c:pt idx="0">
                  <c:v>0.51067918000000001</c:v>
                </c:pt>
                <c:pt idx="1">
                  <c:v>0.49749896999999998</c:v>
                </c:pt>
                <c:pt idx="2">
                  <c:v>0.48764236999999999</c:v>
                </c:pt>
                <c:pt idx="3">
                  <c:v>0.48088023000000002</c:v>
                </c:pt>
                <c:pt idx="4">
                  <c:v>0.42938942000000002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Gini!$C$19</c:f>
              <c:strCache>
                <c:ptCount val="1"/>
                <c:pt idx="0">
                  <c:v>Paraguay</c:v>
                </c:pt>
              </c:strCache>
            </c:strRef>
          </c:tx>
          <c:spPr>
            <a:ln w="28575" cap="rnd">
              <a:solidFill>
                <a:srgbClr val="DE310F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Gini!$D$19:$H$19</c:f>
              <c:numCache>
                <c:formatCode>0.00</c:formatCode>
                <c:ptCount val="5"/>
                <c:pt idx="0">
                  <c:v>0.50022233000000005</c:v>
                </c:pt>
                <c:pt idx="1">
                  <c:v>0.49902994000000001</c:v>
                </c:pt>
                <c:pt idx="2">
                  <c:v>0.49538585000000002</c:v>
                </c:pt>
                <c:pt idx="3">
                  <c:v>0.50201116999999995</c:v>
                </c:pt>
                <c:pt idx="4">
                  <c:v>0.47961928999999998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Gini!$C$20</c:f>
              <c:strCache>
                <c:ptCount val="1"/>
                <c:pt idx="0">
                  <c:v>Peru</c:v>
                </c:pt>
              </c:strCache>
            </c:strRef>
          </c:tx>
          <c:spPr>
            <a:ln w="28575" cap="rnd">
              <a:solidFill>
                <a:srgbClr val="D9102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Gini!$D$20:$H$20</c:f>
              <c:numCache>
                <c:formatCode>0.00</c:formatCode>
                <c:ptCount val="5"/>
                <c:pt idx="0">
                  <c:v>0.50390000000000001</c:v>
                </c:pt>
                <c:pt idx="1">
                  <c:v>0.49809999999999999</c:v>
                </c:pt>
                <c:pt idx="2">
                  <c:v>0.49370000000000003</c:v>
                </c:pt>
                <c:pt idx="3">
                  <c:v>0.49209999999999998</c:v>
                </c:pt>
                <c:pt idx="4">
                  <c:v>0.46570499999999998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Gini!$C$21</c:f>
              <c:strCache>
                <c:ptCount val="1"/>
                <c:pt idx="0">
                  <c:v>Uruguay</c:v>
                </c:pt>
              </c:strCache>
            </c:strRef>
          </c:tx>
          <c:spPr>
            <a:ln w="28575" cap="rnd">
              <a:solidFill>
                <a:srgbClr val="AAACDF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Gini!$D$10:$H$10</c:f>
              <c:strCache>
                <c:ptCount val="5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  <c:pt idx="4">
                  <c:v>Ingreso Final</c:v>
                </c:pt>
              </c:strCache>
            </c:strRef>
          </c:cat>
          <c:val>
            <c:numRef>
              <c:f>Gini!$D$21:$H$21</c:f>
              <c:numCache>
                <c:formatCode>0.00</c:formatCode>
                <c:ptCount val="5"/>
                <c:pt idx="0">
                  <c:v>0.49199431999999998</c:v>
                </c:pt>
                <c:pt idx="1">
                  <c:v>0.47798602000000001</c:v>
                </c:pt>
                <c:pt idx="2">
                  <c:v>0.45699601000000001</c:v>
                </c:pt>
                <c:pt idx="3">
                  <c:v>0.45896705999999998</c:v>
                </c:pt>
                <c:pt idx="4">
                  <c:v>0.39263057000000001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7769744"/>
        <c:axId val="1847768112"/>
      </c:lineChart>
      <c:catAx>
        <c:axId val="18477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68112"/>
        <c:crosses val="autoZero"/>
        <c:auto val="1"/>
        <c:lblAlgn val="ctr"/>
        <c:lblOffset val="100"/>
        <c:noMultiLvlLbl val="0"/>
      </c:catAx>
      <c:valAx>
        <c:axId val="1847768112"/>
        <c:scaling>
          <c:orientation val="minMax"/>
          <c:max val="0.58000000000000007"/>
          <c:min val="0.3800000000000000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76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116622922134734"/>
          <c:y val="0.15910188123225141"/>
          <c:w val="0.25655643044619425"/>
          <c:h val="0.64872849227179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Cambio</a:t>
            </a:r>
            <a:r>
              <a:rPr lang="en-US" sz="2400" dirty="0"/>
              <a:t> de </a:t>
            </a:r>
            <a:r>
              <a:rPr lang="en-US" sz="2400" dirty="0" err="1"/>
              <a:t>Gini</a:t>
            </a:r>
            <a:r>
              <a:rPr lang="en-US" sz="2400" dirty="0"/>
              <a:t> entre </a:t>
            </a:r>
          </a:p>
          <a:p>
            <a:pPr>
              <a:defRPr/>
            </a:pPr>
            <a:r>
              <a:rPr lang="en-US" sz="2400" dirty="0" err="1"/>
              <a:t>Ingreso</a:t>
            </a:r>
            <a:r>
              <a:rPr lang="en-US" sz="2400" dirty="0"/>
              <a:t> de Mercado e </a:t>
            </a:r>
            <a:r>
              <a:rPr lang="en-US" sz="2400" dirty="0" err="1"/>
              <a:t>Ingreso</a:t>
            </a:r>
            <a:r>
              <a:rPr lang="en-US" sz="2400" dirty="0"/>
              <a:t> </a:t>
            </a:r>
            <a:r>
              <a:rPr lang="en-US" sz="2400" dirty="0" err="1"/>
              <a:t>Disponible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319C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Sheet1!$A$1:$A$22</c:f>
              <c:strCache>
                <c:ptCount val="22"/>
                <c:pt idx="0">
                  <c:v>Bolivia</c:v>
                </c:pt>
                <c:pt idx="1">
                  <c:v>Perú</c:v>
                </c:pt>
                <c:pt idx="2">
                  <c:v>México</c:v>
                </c:pt>
                <c:pt idx="3">
                  <c:v>Uruguay</c:v>
                </c:pt>
                <c:pt idx="4">
                  <c:v>Brasil</c:v>
                </c:pt>
                <c:pt idx="5">
                  <c:v>Argentina</c:v>
                </c:pt>
                <c:pt idx="6">
                  <c:v>Grecia</c:v>
                </c:pt>
                <c:pt idx="7">
                  <c:v>Estados Unidos</c:v>
                </c:pt>
                <c:pt idx="8">
                  <c:v>Italia</c:v>
                </c:pt>
                <c:pt idx="9">
                  <c:v>Portugal</c:v>
                </c:pt>
                <c:pt idx="10">
                  <c:v>España</c:v>
                </c:pt>
                <c:pt idx="11">
                  <c:v>Holanda</c:v>
                </c:pt>
                <c:pt idx="12">
                  <c:v>Francia</c:v>
                </c:pt>
                <c:pt idx="13">
                  <c:v>Austria</c:v>
                </c:pt>
                <c:pt idx="14">
                  <c:v>Alemania</c:v>
                </c:pt>
                <c:pt idx="15">
                  <c:v>Suecia</c:v>
                </c:pt>
                <c:pt idx="16">
                  <c:v>Luxemburgo</c:v>
                </c:pt>
                <c:pt idx="17">
                  <c:v>Bélgica</c:v>
                </c:pt>
                <c:pt idx="18">
                  <c:v>Reino Unido</c:v>
                </c:pt>
                <c:pt idx="19">
                  <c:v>Finlandia</c:v>
                </c:pt>
                <c:pt idx="20">
                  <c:v>Dinamarca</c:v>
                </c:pt>
                <c:pt idx="21">
                  <c:v>Irlanda</c:v>
                </c:pt>
              </c:strCache>
            </c:strRef>
          </c:cat>
          <c:val>
            <c:numRef>
              <c:f>Sheet1!$G$1:$G$22</c:f>
              <c:numCache>
                <c:formatCode>General</c:formatCode>
                <c:ptCount val="22"/>
                <c:pt idx="0">
                  <c:v>-1.0000000000000009E-2</c:v>
                </c:pt>
                <c:pt idx="1">
                  <c:v>-1.0199999999999987E-2</c:v>
                </c:pt>
                <c:pt idx="2">
                  <c:v>-2.3036810000000019E-2</c:v>
                </c:pt>
                <c:pt idx="3">
                  <c:v>-3.4998309999999977E-2</c:v>
                </c:pt>
                <c:pt idx="4">
                  <c:v>-3.5000000000000031E-2</c:v>
                </c:pt>
                <c:pt idx="5">
                  <c:v>-4.1709999999999969E-2</c:v>
                </c:pt>
                <c:pt idx="6">
                  <c:v>-7.0000000000000007E-2</c:v>
                </c:pt>
                <c:pt idx="7">
                  <c:v>-7.1000000000000008E-2</c:v>
                </c:pt>
                <c:pt idx="8">
                  <c:v>-8.2000000000000017E-2</c:v>
                </c:pt>
                <c:pt idx="9">
                  <c:v>-9.9000000000000032E-2</c:v>
                </c:pt>
                <c:pt idx="10">
                  <c:v>-0.10499999999999998</c:v>
                </c:pt>
                <c:pt idx="11">
                  <c:v>-0.11199999999999999</c:v>
                </c:pt>
                <c:pt idx="12">
                  <c:v>-0.11500000000000005</c:v>
                </c:pt>
                <c:pt idx="13">
                  <c:v>-0.11999999999999997</c:v>
                </c:pt>
                <c:pt idx="14">
                  <c:v>-0.124</c:v>
                </c:pt>
                <c:pt idx="15">
                  <c:v>-0.124</c:v>
                </c:pt>
                <c:pt idx="16">
                  <c:v>-0.14000000000000001</c:v>
                </c:pt>
                <c:pt idx="17">
                  <c:v>-0.14900000000000002</c:v>
                </c:pt>
                <c:pt idx="18">
                  <c:v>-0.15100000000000002</c:v>
                </c:pt>
                <c:pt idx="19">
                  <c:v>-0.15400000000000003</c:v>
                </c:pt>
                <c:pt idx="20">
                  <c:v>-0.16500000000000004</c:v>
                </c:pt>
                <c:pt idx="21">
                  <c:v>-0.17099999999999999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4"/>
        <c:axId val="1894965424"/>
        <c:axId val="1894966512"/>
      </c:barChart>
      <c:catAx>
        <c:axId val="189496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4966512"/>
        <c:crosses val="autoZero"/>
        <c:auto val="1"/>
        <c:lblAlgn val="ctr"/>
        <c:lblOffset val="100"/>
        <c:noMultiLvlLbl val="0"/>
      </c:catAx>
      <c:valAx>
        <c:axId val="189496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496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65317630079652"/>
          <c:y val="0.11334887973195329"/>
          <c:w val="0.51868532147380553"/>
          <c:h val="0.71129677453497964"/>
        </c:manualLayout>
      </c:layout>
      <c:lineChart>
        <c:grouping val="standard"/>
        <c:varyColors val="0"/>
        <c:ser>
          <c:idx val="0"/>
          <c:order val="0"/>
          <c:tx>
            <c:strRef>
              <c:f>Sheet2!$D$9</c:f>
              <c:strCache>
                <c:ptCount val="1"/>
                <c:pt idx="0">
                  <c:v>Argentina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Sheet2!$E$9:$F$9</c:f>
              <c:numCache>
                <c:formatCode>0.0%</c:formatCode>
                <c:ptCount val="2"/>
                <c:pt idx="0">
                  <c:v>0.13</c:v>
                </c:pt>
                <c:pt idx="1">
                  <c:v>5.5E-2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Sheet2!$D$10</c:f>
              <c:strCache>
                <c:ptCount val="1"/>
                <c:pt idx="0">
                  <c:v>Brasil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Sheet2!$E$10:$F$10</c:f>
              <c:numCache>
                <c:formatCode>0.0%</c:formatCode>
                <c:ptCount val="2"/>
                <c:pt idx="0">
                  <c:v>0.15679999999999999</c:v>
                </c:pt>
                <c:pt idx="1">
                  <c:v>0.11169999999999999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Sheet2!$D$11</c:f>
              <c:strCache>
                <c:ptCount val="1"/>
                <c:pt idx="0">
                  <c:v>Mexico (2010)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Sheet2!$E$11:$F$11</c:f>
              <c:numCache>
                <c:formatCode>0.0%</c:formatCode>
                <c:ptCount val="2"/>
                <c:pt idx="0">
                  <c:v>0.1263946</c:v>
                </c:pt>
                <c:pt idx="1">
                  <c:v>0.1068438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Sheet2!$D$12</c:f>
              <c:strCache>
                <c:ptCount val="1"/>
                <c:pt idx="0">
                  <c:v>Uruguay (2009)</c:v>
                </c:pt>
              </c:strCache>
            </c:strRef>
          </c:tx>
          <c:marker>
            <c:symbol val="none"/>
          </c:marker>
          <c:cat>
            <c:strRef>
              <c:f>Sheet2!$E$8:$F$8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Sheet2!$E$12:$F$12</c:f>
              <c:numCache>
                <c:formatCode>0.0%</c:formatCode>
                <c:ptCount val="2"/>
                <c:pt idx="0">
                  <c:v>5.1346984399999997E-2</c:v>
                </c:pt>
                <c:pt idx="1">
                  <c:v>1.4507387199999999E-2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3744704"/>
        <c:axId val="1903757216"/>
      </c:lineChart>
      <c:catAx>
        <c:axId val="190374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03757216"/>
        <c:crosses val="autoZero"/>
        <c:auto val="1"/>
        <c:lblAlgn val="ctr"/>
        <c:lblOffset val="100"/>
        <c:noMultiLvlLbl val="0"/>
      </c:catAx>
      <c:valAx>
        <c:axId val="19037572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90374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49622800035702"/>
          <c:y val="0.17421506951939683"/>
          <c:w val="0.28723037781959465"/>
          <c:h val="0.342283922295196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</c:pivotFmt>
      <c:pivotFmt>
        <c:idx val="1"/>
      </c:pivotFmt>
      <c:pivotFmt>
        <c:idx val="2"/>
      </c:pivotFmt>
      <c:pivotFmt>
        <c:idx val="3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dLbl>
          <c:idx val="0"/>
          <c:numFmt formatCode="#,##0.0" sourceLinked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272045812343473"/>
          <c:y val="8.9064948571355607E-2"/>
          <c:w val="0.72342941657306703"/>
          <c:h val="0.79357837757565919"/>
        </c:manualLayout>
      </c:layout>
      <c:lineChart>
        <c:grouping val="standard"/>
        <c:varyColors val="0"/>
        <c:ser>
          <c:idx val="1"/>
          <c:order val="0"/>
          <c:tx>
            <c:strRef>
              <c:f>'Desig y Pob Mex 96 y 2010'!$B$29</c:f>
              <c:strCache>
                <c:ptCount val="1"/>
                <c:pt idx="0">
                  <c:v>1996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3.7501484460506933E-2"/>
                  <c:y val="4.504750560965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131983784876916E-2"/>
                  <c:y val="5.1053839690943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'Desig y Pob Mex 96 y 2010'!$C$28:$D$28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'Desig y Pob Mex 96 y 2010'!$C$29:$D$29</c:f>
              <c:numCache>
                <c:formatCode>0.00</c:formatCode>
                <c:ptCount val="2"/>
                <c:pt idx="0">
                  <c:v>30.235989264190501</c:v>
                </c:pt>
                <c:pt idx="1">
                  <c:v>29.909435822464999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'Desig y Pob Mex 96 y 2010'!$B$30</c:f>
              <c:strCache>
                <c:ptCount val="1"/>
                <c:pt idx="0">
                  <c:v>2010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-2.9348987838657598E-2"/>
                  <c:y val="3.904117152836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457489865548118E-2"/>
                  <c:y val="4.567486011035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'Desig y Pob Mex 96 y 2010'!$C$28:$D$28</c:f>
              <c:strCache>
                <c:ptCount val="2"/>
                <c:pt idx="0">
                  <c:v>Ingreso de Mercado Neto</c:v>
                </c:pt>
                <c:pt idx="1">
                  <c:v>Ingreso Disponible</c:v>
                </c:pt>
              </c:strCache>
            </c:strRef>
          </c:cat>
          <c:val>
            <c:numRef>
              <c:f>'Desig y Pob Mex 96 y 2010'!$C$30:$D$30</c:f>
              <c:numCache>
                <c:formatCode>0.00</c:formatCode>
                <c:ptCount val="2"/>
                <c:pt idx="0">
                  <c:v>12.594066029532099</c:v>
                </c:pt>
                <c:pt idx="1">
                  <c:v>9.8019414902734852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763216"/>
        <c:axId val="1847763760"/>
      </c:lineChart>
      <c:catAx>
        <c:axId val="1847763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7763760"/>
        <c:crosses val="autoZero"/>
        <c:auto val="1"/>
        <c:lblAlgn val="ctr"/>
        <c:lblOffset val="100"/>
        <c:noMultiLvlLbl val="0"/>
      </c:catAx>
      <c:valAx>
        <c:axId val="1847763760"/>
        <c:scaling>
          <c:orientation val="minMax"/>
          <c:min val="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847763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91664532753354"/>
          <c:y val="0.39088087145759298"/>
          <c:w val="0.13008335467246632"/>
          <c:h val="0.15216834572080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6249255363139"/>
          <c:y val="0.11071987441443236"/>
          <c:w val="0.68516810962585639"/>
          <c:h val="0.71296097877005882"/>
        </c:manualLayout>
      </c:layout>
      <c:lineChart>
        <c:grouping val="standard"/>
        <c:varyColors val="0"/>
        <c:ser>
          <c:idx val="0"/>
          <c:order val="0"/>
          <c:tx>
            <c:v>Argentina</c:v>
          </c:tx>
          <c:spPr>
            <a:ln w="38100">
              <a:solidFill>
                <a:srgbClr val="74ACDF"/>
              </a:solidFill>
              <a:prstDash val="sysDash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('Poverty$2.5PPP'!$H$9,'Poverty$2.5PPP'!$E$9:$F$9)</c:f>
              <c:numCache>
                <c:formatCode>0.0%</c:formatCode>
                <c:ptCount val="3"/>
                <c:pt idx="1">
                  <c:v>0.13</c:v>
                </c:pt>
                <c:pt idx="2">
                  <c:v>5.5E-2</c:v>
                </c:pt>
              </c:numCache>
            </c:numRef>
          </c:val>
          <c:smooth val="0"/>
        </c:ser>
        <c:ser>
          <c:idx val="1"/>
          <c:order val="1"/>
          <c:tx>
            <c:v>Bolivia</c:v>
          </c:tx>
          <c:spPr>
            <a:ln w="38100">
              <a:solidFill>
                <a:srgbClr val="F7E214"/>
              </a:solidFill>
              <a:prstDash val="sysDash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'Poverty$2.5PPP'!$D$10:$G$10</c:f>
              <c:numCache>
                <c:formatCode>0.0%</c:formatCode>
                <c:ptCount val="4"/>
                <c:pt idx="0">
                  <c:v>0.19603999999999999</c:v>
                </c:pt>
                <c:pt idx="1">
                  <c:v>0.19603999999999999</c:v>
                </c:pt>
                <c:pt idx="2">
                  <c:v>0.17573</c:v>
                </c:pt>
                <c:pt idx="3">
                  <c:v>0.20244999999999999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'Poverty$2.5PPP'!$C$11</c:f>
              <c:strCache>
                <c:ptCount val="1"/>
                <c:pt idx="0">
                  <c:v>Brazil</c:v>
                </c:pt>
              </c:strCache>
            </c:strRef>
          </c:tx>
          <c:spPr>
            <a:ln w="38100">
              <a:solidFill>
                <a:srgbClr val="006C00"/>
              </a:solidFill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'Poverty$2.5PPP'!$D$11:$G$11</c:f>
              <c:numCache>
                <c:formatCode>0.0%</c:formatCode>
                <c:ptCount val="4"/>
                <c:pt idx="0">
                  <c:v>0.15110000000000001</c:v>
                </c:pt>
                <c:pt idx="1">
                  <c:v>0.15679999999999999</c:v>
                </c:pt>
                <c:pt idx="2">
                  <c:v>0.11169999999999999</c:v>
                </c:pt>
                <c:pt idx="3">
                  <c:v>0.1633</c:v>
                </c:pt>
              </c:numCache>
            </c:numRef>
          </c:val>
          <c:smooth val="0"/>
        </c:ser>
        <c:ser>
          <c:idx val="8"/>
          <c:order val="3"/>
          <c:tx>
            <c:strRef>
              <c:f>'Poverty$2.5PPP'!$C$12</c:f>
              <c:strCache>
                <c:ptCount val="1"/>
                <c:pt idx="0">
                  <c:v>Mexico</c:v>
                </c:pt>
              </c:strCache>
            </c:strRef>
          </c:tx>
          <c:spPr>
            <a:ln w="38100">
              <a:solidFill>
                <a:srgbClr val="319C00"/>
              </a:solidFill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'Poverty$2.5PPP'!$D$12:$G$12</c:f>
              <c:numCache>
                <c:formatCode>0.0%</c:formatCode>
                <c:ptCount val="4"/>
                <c:pt idx="0">
                  <c:v>0.12560869999999999</c:v>
                </c:pt>
                <c:pt idx="1">
                  <c:v>0.1263946</c:v>
                </c:pt>
                <c:pt idx="2">
                  <c:v>0.1068438</c:v>
                </c:pt>
                <c:pt idx="3">
                  <c:v>0.1066049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'Poverty$2.5PPP'!$C$13</c:f>
              <c:strCache>
                <c:ptCount val="1"/>
                <c:pt idx="0">
                  <c:v>Peru</c:v>
                </c:pt>
              </c:strCache>
            </c:strRef>
          </c:tx>
          <c:spPr>
            <a:ln w="38100">
              <a:solidFill>
                <a:srgbClr val="D91023"/>
              </a:solidFill>
              <a:prstDash val="sysDot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'Poverty$2.5PPP'!$D$13:$G$13</c:f>
              <c:numCache>
                <c:formatCode>0.0%</c:formatCode>
                <c:ptCount val="4"/>
                <c:pt idx="0">
                  <c:v>0.1515</c:v>
                </c:pt>
                <c:pt idx="1">
                  <c:v>0.1515</c:v>
                </c:pt>
                <c:pt idx="2">
                  <c:v>0.1404</c:v>
                </c:pt>
                <c:pt idx="3">
                  <c:v>0.14499999999999999</c:v>
                </c:pt>
              </c:numCache>
            </c:numRef>
          </c:val>
          <c:smooth val="0"/>
        </c:ser>
        <c:ser>
          <c:idx val="11"/>
          <c:order val="5"/>
          <c:tx>
            <c:strRef>
              <c:f>'Poverty$2.5PPP'!$C$14</c:f>
              <c:strCache>
                <c:ptCount val="1"/>
                <c:pt idx="0">
                  <c:v>Uruguay</c:v>
                </c:pt>
              </c:strCache>
            </c:strRef>
          </c:tx>
          <c:spPr>
            <a:ln w="38100">
              <a:solidFill>
                <a:srgbClr val="AAC6EE"/>
              </a:solidFill>
              <a:prstDash val="sysDot"/>
            </a:ln>
          </c:spPr>
          <c:marker>
            <c:symbol val="none"/>
          </c:marker>
          <c:cat>
            <c:strRef>
              <c:f>'Poverty$2.5PPP'!$D$8:$G$8</c:f>
              <c:strCache>
                <c:ptCount val="4"/>
                <c:pt idx="0">
                  <c:v>Ingreso de Mercado</c:v>
                </c:pt>
                <c:pt idx="1">
                  <c:v>Ingreso de Mercado Neto</c:v>
                </c:pt>
                <c:pt idx="2">
                  <c:v>Ingreso Disponible</c:v>
                </c:pt>
                <c:pt idx="3">
                  <c:v>Ingreso Post-Fiscal</c:v>
                </c:pt>
              </c:strCache>
            </c:strRef>
          </c:cat>
          <c:val>
            <c:numRef>
              <c:f>'Poverty$2.5PPP'!$D$14:$G$14</c:f>
              <c:numCache>
                <c:formatCode>0.0%</c:formatCode>
                <c:ptCount val="4"/>
                <c:pt idx="0">
                  <c:v>5.0990513600000002E-2</c:v>
                </c:pt>
                <c:pt idx="1">
                  <c:v>5.1346984399999997E-2</c:v>
                </c:pt>
                <c:pt idx="2">
                  <c:v>1.4507387199999999E-2</c:v>
                </c:pt>
                <c:pt idx="3">
                  <c:v>2.3391168E-2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073216"/>
        <c:axId val="284049280"/>
      </c:lineChart>
      <c:catAx>
        <c:axId val="28407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284049280"/>
        <c:crosses val="autoZero"/>
        <c:auto val="0"/>
        <c:lblAlgn val="ctr"/>
        <c:lblOffset val="100"/>
        <c:noMultiLvlLbl val="0"/>
      </c:catAx>
      <c:valAx>
        <c:axId val="284049280"/>
        <c:scaling>
          <c:orientation val="minMax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284073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  <a:cs typeface="Garamond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Coeficiente de Concentración del Gasto Público en Educación Universitaria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210629921259796E-2"/>
          <c:y val="0.31880600054303554"/>
          <c:w val="0.79160773121475292"/>
          <c:h val="0.54676825957100195"/>
        </c:manualLayout>
      </c:layout>
      <c:lineChart>
        <c:grouping val="standard"/>
        <c:varyColors val="0"/>
        <c:ser>
          <c:idx val="0"/>
          <c:order val="0"/>
          <c:tx>
            <c:strRef>
              <c:f>Hoja2!$B$7</c:f>
              <c:strCache>
                <c:ptCount val="1"/>
                <c:pt idx="0">
                  <c:v>Tertiary</c:v>
                </c:pt>
              </c:strCache>
            </c:strRef>
          </c:tx>
          <c:marker>
            <c:symbol val="none"/>
          </c:marker>
          <c:cat>
            <c:numRef>
              <c:f>Hoja2!$C$6:$K$6</c:f>
              <c:numCache>
                <c:formatCode>General</c:formatCode>
                <c:ptCount val="9"/>
                <c:pt idx="0">
                  <c:v>1992</c:v>
                </c:pt>
                <c:pt idx="1">
                  <c:v>1994</c:v>
                </c:pt>
                <c:pt idx="2">
                  <c:v>1996</c:v>
                </c:pt>
                <c:pt idx="3">
                  <c:v>1998</c:v>
                </c:pt>
                <c:pt idx="4">
                  <c:v>2000</c:v>
                </c:pt>
                <c:pt idx="5">
                  <c:v>2002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</c:numCache>
            </c:numRef>
          </c:cat>
          <c:val>
            <c:numRef>
              <c:f>Hoja2!$C$7:$K$7</c:f>
              <c:numCache>
                <c:formatCode>0.00</c:formatCode>
                <c:ptCount val="9"/>
                <c:pt idx="0">
                  <c:v>0.54713616801351739</c:v>
                </c:pt>
                <c:pt idx="1">
                  <c:v>0.52757980112792002</c:v>
                </c:pt>
                <c:pt idx="2">
                  <c:v>0.50926837754634957</c:v>
                </c:pt>
                <c:pt idx="3">
                  <c:v>0.45172300292182621</c:v>
                </c:pt>
                <c:pt idx="4">
                  <c:v>0.43495883466256346</c:v>
                </c:pt>
                <c:pt idx="5">
                  <c:v>0.39838292879007708</c:v>
                </c:pt>
                <c:pt idx="6">
                  <c:v>0.34694003945444951</c:v>
                </c:pt>
                <c:pt idx="7">
                  <c:v>0.33564761999999998</c:v>
                </c:pt>
                <c:pt idx="8">
                  <c:v>0.31933829000000002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049824"/>
        <c:axId val="284058528"/>
      </c:lineChart>
      <c:catAx>
        <c:axId val="28404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058528"/>
        <c:crosses val="autoZero"/>
        <c:auto val="1"/>
        <c:lblAlgn val="ctr"/>
        <c:lblOffset val="100"/>
        <c:noMultiLvlLbl val="0"/>
      </c:catAx>
      <c:valAx>
        <c:axId val="284058528"/>
        <c:scaling>
          <c:orientation val="minMax"/>
          <c:min val="0.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8404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42951545950371"/>
          <c:y val="6.7137809187279157E-2"/>
          <c:w val="0.49005156270359823"/>
          <c:h val="0.83027072146017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'Coeficientes de concentración'!$C$114</c:f>
              <c:strCache>
                <c:ptCount val="1"/>
                <c:pt idx="0">
                  <c:v> 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506561679789999E-2"/>
                  <c:y val="-4.0339081098064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328841698131295E-2"/>
                  <c:y val="1.09704489110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6641878098571E-2"/>
                  <c:y val="2.4116142343740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311218954940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3412438028579802E-2"/>
                  <c:y val="2.4113172741186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57930433659619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5866451589384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30976637973375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44531933508311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324774253171802E-2"/>
                  <c:y val="4.42142406289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6371501118992701E-2"/>
                  <c:y val="4.4214240628996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3090169470232499E-2"/>
                  <c:y val="2.4117137124915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68332067481522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9732247010790299E-2"/>
                  <c:y val="-2.4116142343740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19065462683583E-2"/>
                  <c:y val="2.4117137124914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457848775377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5.9532731341791802E-3"/>
                  <c:y val="2.21071203144980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041822798481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46495485063437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concentración'!$C$115:$C$133</c:f>
              <c:numCache>
                <c:formatCode>0.00%</c:formatCode>
                <c:ptCount val="19"/>
                <c:pt idx="0">
                  <c:v>#N/A</c:v>
                </c:pt>
                <c:pt idx="1">
                  <c:v>#N/A</c:v>
                </c:pt>
                <c:pt idx="2">
                  <c:v>3.4913756070954698E-2</c:v>
                </c:pt>
                <c:pt idx="3">
                  <c:v>5.3408225240853403E-2</c:v>
                </c:pt>
                <c:pt idx="4">
                  <c:v>1.2740866306197401E-2</c:v>
                </c:pt>
                <c:pt idx="5">
                  <c:v>0.12655500431186101</c:v>
                </c:pt>
                <c:pt idx="6">
                  <c:v>3.0984754347558E-2</c:v>
                </c:pt>
                <c:pt idx="7">
                  <c:v>5.6767635496839004E-3</c:v>
                </c:pt>
                <c:pt idx="8">
                  <c:v>0.45404037199362401</c:v>
                </c:pt>
                <c:pt idx="9">
                  <c:v>4.8892001778583598E-3</c:v>
                </c:pt>
                <c:pt idx="10">
                  <c:v>0.19899841787955899</c:v>
                </c:pt>
                <c:pt idx="11">
                  <c:v>4.2856879083012799E-2</c:v>
                </c:pt>
                <c:pt idx="12">
                  <c:v>2.9557101731243599E-2</c:v>
                </c:pt>
                <c:pt idx="13">
                  <c:v>2.1981983886959999E-2</c:v>
                </c:pt>
                <c:pt idx="14">
                  <c:v>5.4661899499632502E-2</c:v>
                </c:pt>
                <c:pt idx="15">
                  <c:v>6.8261044491073397E-2</c:v>
                </c:pt>
                <c:pt idx="16">
                  <c:v>1.4627902505620301E-2</c:v>
                </c:pt>
                <c:pt idx="17">
                  <c:v>1.8442988289578799E-2</c:v>
                </c:pt>
                <c:pt idx="18">
                  <c:v>5.4814971412247399E-4</c:v>
                </c:pt>
              </c:numCache>
            </c:numRef>
          </c:val>
        </c:ser>
        <c:ser>
          <c:idx val="1"/>
          <c:order val="1"/>
          <c:tx>
            <c:strRef>
              <c:f>'Coeficientes de concentración'!$D$114</c:f>
              <c:strCache>
                <c:ptCount val="1"/>
                <c:pt idx="0">
                  <c:v>CEQ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concentración'!$D$115:$D$133</c:f>
              <c:numCache>
                <c:formatCode>General</c:formatCode>
                <c:ptCount val="19"/>
                <c:pt idx="8" formatCode="0.00">
                  <c:v>-5.8815341442823403E-2</c:v>
                </c:pt>
              </c:numCache>
            </c:numRef>
          </c:val>
        </c:ser>
        <c:ser>
          <c:idx val="3"/>
          <c:order val="2"/>
          <c:tx>
            <c:strRef>
              <c:f>'Coeficientes de concentración'!$E$114</c:f>
              <c:strCache>
                <c:ptCount val="1"/>
                <c:pt idx="0">
                  <c:v>Gasto educacion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concentración'!$E$115:$E$133</c:f>
              <c:numCache>
                <c:formatCode>General</c:formatCode>
                <c:ptCount val="19"/>
                <c:pt idx="2" formatCode="0.00">
                  <c:v>0.317986339330673</c:v>
                </c:pt>
                <c:pt idx="6" formatCode="0.00">
                  <c:v>2.7107419446110701E-2</c:v>
                </c:pt>
                <c:pt idx="10" formatCode="0.00">
                  <c:v>-8.7859459221363095E-2</c:v>
                </c:pt>
                <c:pt idx="11" formatCode="0.00">
                  <c:v>-0.158909797668457</c:v>
                </c:pt>
                <c:pt idx="13" formatCode="0.00">
                  <c:v>-0.24706527590751601</c:v>
                </c:pt>
                <c:pt idx="15" formatCode="0.00">
                  <c:v>-0.25174534320831299</c:v>
                </c:pt>
              </c:numCache>
            </c:numRef>
          </c:val>
        </c:ser>
        <c:ser>
          <c:idx val="4"/>
          <c:order val="3"/>
          <c:tx>
            <c:strRef>
              <c:f>'Coeficientes de concentración'!$F$114</c:f>
              <c:strCache>
                <c:ptCount val="1"/>
                <c:pt idx="0">
                  <c:v>Gini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concentración'!$F$115:$F$133</c:f>
              <c:numCache>
                <c:formatCode>General</c:formatCode>
                <c:ptCount val="19"/>
                <c:pt idx="0" formatCode="0.00">
                  <c:v>0.49223122000694303</c:v>
                </c:pt>
              </c:numCache>
            </c:numRef>
          </c:val>
        </c:ser>
        <c:ser>
          <c:idx val="5"/>
          <c:order val="4"/>
          <c:tx>
            <c:strRef>
              <c:f>'Coeficientes de concentración'!$G$114</c:f>
              <c:strCache>
                <c:ptCount val="1"/>
                <c:pt idx="0">
                  <c:v>Gasto salud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concentración'!$G$115:$G$133</c:f>
              <c:numCache>
                <c:formatCode>General</c:formatCode>
                <c:ptCount val="19"/>
                <c:pt idx="3" formatCode="0.00">
                  <c:v>0.31438717246055597</c:v>
                </c:pt>
                <c:pt idx="4" formatCode="0.00">
                  <c:v>0.29482841491699202</c:v>
                </c:pt>
                <c:pt idx="5" formatCode="0.00">
                  <c:v>5.4861646145582199E-2</c:v>
                </c:pt>
                <c:pt idx="14" formatCode="0.00">
                  <c:v>-0.249420180916786</c:v>
                </c:pt>
                <c:pt idx="16" formatCode="0.00">
                  <c:v>-0.33144772052764898</c:v>
                </c:pt>
              </c:numCache>
            </c:numRef>
          </c:val>
        </c:ser>
        <c:ser>
          <c:idx val="6"/>
          <c:order val="5"/>
          <c:tx>
            <c:strRef>
              <c:f>'Coeficientes de concentración'!$H$114</c:f>
              <c:strCache>
                <c:ptCount val="1"/>
                <c:pt idx="0">
                  <c:v>Becas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concentración'!$H$115:$H$133</c:f>
              <c:numCache>
                <c:formatCode>0.00</c:formatCode>
                <c:ptCount val="19"/>
                <c:pt idx="1">
                  <c:v>0.386776983737946</c:v>
                </c:pt>
              </c:numCache>
            </c:numRef>
          </c:val>
        </c:ser>
        <c:ser>
          <c:idx val="7"/>
          <c:order val="6"/>
          <c:tx>
            <c:strRef>
              <c:f>'Coeficientes de concentración'!$I$114</c:f>
              <c:strCache>
                <c:ptCount val="1"/>
                <c:pt idx="0">
                  <c:v>Transferencias focalizadas</c:v>
                </c:pt>
              </c:strCache>
            </c:strRef>
          </c:tx>
          <c:invertIfNegative val="0"/>
          <c:dLbls>
            <c:dLbl>
              <c:idx val="18"/>
              <c:layout>
                <c:manualLayout>
                  <c:x val="-1.38888888888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'Coeficientes de concentración'!$B$115:$B$133</c:f>
              <c:strCache>
                <c:ptCount val="19"/>
                <c:pt idx="0">
                  <c:v>Est. comparacion Ing neto mcdo</c:v>
                </c:pt>
                <c:pt idx="1">
                  <c:v>Becas</c:v>
                </c:pt>
                <c:pt idx="2">
                  <c:v>Educacion terciaria</c:v>
                </c:pt>
                <c:pt idx="3">
                  <c:v>IMSS</c:v>
                </c:pt>
                <c:pt idx="4">
                  <c:v>ISSSTE</c:v>
                </c:pt>
                <c:pt idx="5">
                  <c:v>Salud total</c:v>
                </c:pt>
                <c:pt idx="6">
                  <c:v>Educacion preparatoria</c:v>
                </c:pt>
                <c:pt idx="7">
                  <c:v>Adultos Mayores</c:v>
                </c:pt>
                <c:pt idx="8">
                  <c:v>Gasto CEQ</c:v>
                </c:pt>
                <c:pt idx="9">
                  <c:v>Procampo</c:v>
                </c:pt>
                <c:pt idx="10">
                  <c:v>Educacion total</c:v>
                </c:pt>
                <c:pt idx="11">
                  <c:v>Educacion secundaria</c:v>
                </c:pt>
                <c:pt idx="12">
                  <c:v>Transferencias totales</c:v>
                </c:pt>
                <c:pt idx="13">
                  <c:v>Preescolar</c:v>
                </c:pt>
                <c:pt idx="14">
                  <c:v>SSAF</c:v>
                </c:pt>
                <c:pt idx="15">
                  <c:v>Educacion primaria</c:v>
                </c:pt>
                <c:pt idx="16">
                  <c:v>Seguro popular</c:v>
                </c:pt>
                <c:pt idx="17">
                  <c:v>Oportunidades</c:v>
                </c:pt>
                <c:pt idx="18">
                  <c:v>Empleo temporal</c:v>
                </c:pt>
              </c:strCache>
            </c:strRef>
          </c:cat>
          <c:val>
            <c:numRef>
              <c:f>'Coeficientes de concentración'!$I$115:$I$133</c:f>
              <c:numCache>
                <c:formatCode>General</c:formatCode>
                <c:ptCount val="19"/>
                <c:pt idx="7" formatCode="0.00">
                  <c:v>-5.4278589785099002E-2</c:v>
                </c:pt>
                <c:pt idx="9" formatCode="0.00">
                  <c:v>-7.3434434831142398E-2</c:v>
                </c:pt>
                <c:pt idx="12" formatCode="0.00">
                  <c:v>-0.229841679334641</c:v>
                </c:pt>
                <c:pt idx="17" formatCode="0.00">
                  <c:v>-0.50684952735900901</c:v>
                </c:pt>
                <c:pt idx="18" formatCode="0.00">
                  <c:v>-0.65087103843689098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062880"/>
        <c:axId val="284045472"/>
      </c:barChart>
      <c:catAx>
        <c:axId val="284062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284045472"/>
        <c:crosses val="autoZero"/>
        <c:auto val="1"/>
        <c:lblAlgn val="ctr"/>
        <c:lblOffset val="100"/>
        <c:noMultiLvlLbl val="0"/>
      </c:catAx>
      <c:valAx>
        <c:axId val="2840454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Coeficiente de concentracion (o Gini donde se indica)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284062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86451859417187"/>
          <c:y val="0.17388609109373696"/>
          <c:w val="0.14405380067617954"/>
          <c:h val="0.57448902367769394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0.02661</cdr:x>
      <cdr:y>0</cdr:y>
    </cdr:from>
    <cdr:to>
      <cdr:x>0.77046</cdr:x>
      <cdr:y>0.16921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773" y="0"/>
          <a:ext cx="4634555" cy="697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aseline="0" dirty="0" err="1" smtClean="0">
              <a:latin typeface="+mn-lt"/>
            </a:rPr>
            <a:t>Incidencia</a:t>
          </a:r>
          <a:r>
            <a:rPr lang="en-US" sz="1800" baseline="0" dirty="0" smtClean="0">
              <a:latin typeface="+mn-lt"/>
            </a:rPr>
            <a:t> de</a:t>
          </a:r>
          <a:r>
            <a:rPr lang="en-US" sz="1800" dirty="0" smtClean="0">
              <a:latin typeface="+mn-lt"/>
            </a:rPr>
            <a:t> </a:t>
          </a:r>
          <a:r>
            <a:rPr lang="en-US" sz="1800" dirty="0" err="1" smtClean="0">
              <a:latin typeface="+mn-lt"/>
            </a:rPr>
            <a:t>pobreza</a:t>
          </a:r>
          <a:r>
            <a:rPr lang="en-US" sz="1800" dirty="0" smtClean="0">
              <a:latin typeface="+mn-lt"/>
            </a:rPr>
            <a:t> (</a:t>
          </a:r>
          <a:r>
            <a:rPr lang="en-US" sz="1800" baseline="0" dirty="0" smtClean="0">
              <a:latin typeface="+mn-lt"/>
            </a:rPr>
            <a:t>$2.50 PPP </a:t>
          </a:r>
          <a:r>
            <a:rPr lang="en-US" sz="1800" baseline="0" dirty="0" err="1" smtClean="0">
              <a:latin typeface="+mn-lt"/>
            </a:rPr>
            <a:t>por</a:t>
          </a:r>
          <a:r>
            <a:rPr lang="en-US" sz="1800" baseline="0" dirty="0" smtClean="0">
              <a:latin typeface="+mn-lt"/>
            </a:rPr>
            <a:t> </a:t>
          </a:r>
          <a:r>
            <a:rPr lang="en-US" sz="1800" baseline="0" dirty="0" err="1" smtClean="0">
              <a:latin typeface="+mn-lt"/>
            </a:rPr>
            <a:t>día</a:t>
          </a:r>
          <a:r>
            <a:rPr lang="en-US" sz="1800" baseline="0" dirty="0" smtClean="0">
              <a:latin typeface="+mn-lt"/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3F034-0526-554B-A8E6-16A8D8B2A77A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D48D-7C45-3F44-8320-95DDC9E87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E8A99-04D3-5E4E-AC8C-6E2453279AEE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FF6CC-2222-D646-9C9E-8DFD4A988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72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Pero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mejorado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desde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años</a:t>
            </a:r>
            <a:r>
              <a:rPr lang="en-US" baseline="0" dirty="0" smtClean="0"/>
              <a:t> 90.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88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Comparar</a:t>
            </a:r>
            <a:r>
              <a:rPr lang="en-US" baseline="0" dirty="0" smtClean="0"/>
              <a:t> Peru a Argentina (43%) y Brazil (50%),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parecedios</a:t>
            </a:r>
            <a:r>
              <a:rPr lang="en-US" baseline="0" dirty="0" smtClean="0"/>
              <a:t> al OCDE. Si un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gastar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redistributivos</a:t>
            </a:r>
            <a:r>
              <a:rPr lang="en-US" baseline="0" dirty="0" smtClean="0"/>
              <a:t>. Como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Peru,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gobierno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un 0.13%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fraccionita</a:t>
            </a:r>
            <a:r>
              <a:rPr lang="en-US" baseline="0" dirty="0" smtClean="0"/>
              <a:t> de un </a:t>
            </a:r>
            <a:r>
              <a:rPr lang="en-US" baseline="0" dirty="0" err="1" smtClean="0"/>
              <a:t>porcentaje</a:t>
            </a:r>
            <a:r>
              <a:rPr lang="en-US" baseline="0" dirty="0" smtClean="0"/>
              <a:t>)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CCT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IVA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regresivo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Peru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grande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. No lo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en México </a:t>
            </a:r>
            <a:r>
              <a:rPr lang="en-US" baseline="0" dirty="0" err="1" smtClean="0"/>
              <a:t>debido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exenciones</a:t>
            </a:r>
            <a:r>
              <a:rPr lang="en-US" baseline="0" dirty="0" smtClean="0"/>
              <a:t> del IVA para </a:t>
            </a:r>
            <a:r>
              <a:rPr lang="en-US" baseline="0" dirty="0" err="1" smtClean="0"/>
              <a:t>alimentos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medicamentos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gráfica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="1" baseline="0" dirty="0" err="1" smtClean="0"/>
              <a:t>muy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importante</a:t>
            </a:r>
            <a:r>
              <a:rPr lang="en-US" b="1" baseline="0" dirty="0" smtClean="0"/>
              <a:t> </a:t>
            </a:r>
            <a:r>
              <a:rPr lang="en-US" b="0" baseline="0" dirty="0" err="1" smtClean="0"/>
              <a:t>porque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muestra</a:t>
            </a:r>
            <a:r>
              <a:rPr lang="en-US" b="0" baseline="0" dirty="0" smtClean="0"/>
              <a:t> los </a:t>
            </a:r>
            <a:r>
              <a:rPr lang="en-US" b="0" baseline="0" dirty="0" err="1" smtClean="0"/>
              <a:t>efectos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posibles</a:t>
            </a:r>
            <a:r>
              <a:rPr lang="en-US" b="0" baseline="0" dirty="0" smtClean="0"/>
              <a:t> de </a:t>
            </a:r>
            <a:r>
              <a:rPr lang="en-US" b="0" baseline="0" dirty="0" err="1" smtClean="0"/>
              <a:t>una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reforma</a:t>
            </a:r>
            <a:r>
              <a:rPr lang="en-US" b="0" baseline="0" dirty="0" smtClean="0"/>
              <a:t> fiscal en México </a:t>
            </a:r>
            <a:r>
              <a:rPr lang="en-US" b="0" baseline="0" dirty="0" err="1" smtClean="0"/>
              <a:t>que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ponga</a:t>
            </a:r>
            <a:r>
              <a:rPr lang="en-US" b="0" baseline="0" dirty="0" smtClean="0"/>
              <a:t> IVA a </a:t>
            </a:r>
            <a:r>
              <a:rPr lang="en-US" b="0" baseline="0" dirty="0" err="1" smtClean="0"/>
              <a:t>alimentos</a:t>
            </a:r>
            <a:r>
              <a:rPr lang="en-US" b="0" baseline="0" dirty="0" smtClean="0"/>
              <a:t> y </a:t>
            </a:r>
            <a:r>
              <a:rPr lang="en-US" b="0" baseline="0" dirty="0" err="1" smtClean="0"/>
              <a:t>medicamentos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Comparar</a:t>
            </a:r>
            <a:r>
              <a:rPr lang="en-US" baseline="0" dirty="0" smtClean="0"/>
              <a:t> Peru a Argentina (43%) y Brazil (50%),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parecedios</a:t>
            </a:r>
            <a:r>
              <a:rPr lang="en-US" baseline="0" dirty="0" smtClean="0"/>
              <a:t> al OCDE. Si un </a:t>
            </a:r>
            <a:r>
              <a:rPr lang="en-US" baseline="0" dirty="0" err="1" smtClean="0"/>
              <a:t>país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gastar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programas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redistributivos</a:t>
            </a:r>
            <a:r>
              <a:rPr lang="en-US" baseline="0" dirty="0" smtClean="0"/>
              <a:t>. Como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Peru, </a:t>
            </a:r>
            <a:r>
              <a:rPr lang="en-US" baseline="0" dirty="0" err="1" smtClean="0"/>
              <a:t>donde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gobierno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gasta</a:t>
            </a:r>
            <a:r>
              <a:rPr lang="en-US" baseline="0" dirty="0" smtClean="0"/>
              <a:t> un 0.13% (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fraccionita</a:t>
            </a:r>
            <a:r>
              <a:rPr lang="en-US" baseline="0" dirty="0" smtClean="0"/>
              <a:t> de un </a:t>
            </a:r>
            <a:r>
              <a:rPr lang="en-US" baseline="0" dirty="0" err="1" smtClean="0"/>
              <a:t>porcentaje</a:t>
            </a:r>
            <a:r>
              <a:rPr lang="en-US" baseline="0" dirty="0" smtClean="0"/>
              <a:t>)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CCT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IVA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regresivo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Peru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6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Neutral: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los </a:t>
            </a:r>
            <a:r>
              <a:rPr lang="en-US" baseline="0" dirty="0" err="1" smtClean="0"/>
              <a:t>ricos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benefician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proporcionalmente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ingreso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2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7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1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07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added the third</a:t>
            </a:r>
            <a:r>
              <a:rPr lang="en-US" baseline="0" dirty="0" smtClean="0"/>
              <a:t> bullet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izquierdo</a:t>
            </a:r>
            <a:r>
              <a:rPr lang="en-US" dirty="0" smtClean="0"/>
              <a:t>: </a:t>
            </a:r>
            <a:r>
              <a:rPr lang="en-US" dirty="0" err="1" smtClean="0"/>
              <a:t>resultados</a:t>
            </a:r>
            <a:r>
              <a:rPr lang="en-US" dirty="0" smtClean="0"/>
              <a:t> “</a:t>
            </a:r>
            <a:r>
              <a:rPr lang="en-US" dirty="0" err="1" smtClean="0"/>
              <a:t>finalizados</a:t>
            </a:r>
            <a:r>
              <a:rPr lang="en-US" dirty="0" smtClean="0"/>
              <a:t>”;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derecho</a:t>
            </a:r>
            <a:r>
              <a:rPr lang="en-US" dirty="0" smtClean="0"/>
              <a:t>: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proceso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7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12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Spend some time explaining this slide because</a:t>
            </a:r>
            <a:r>
              <a:rPr lang="en-US" baseline="0" dirty="0" smtClean="0"/>
              <a:t> people might not know what concentration curves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10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Noten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Brasil</a:t>
            </a:r>
            <a:r>
              <a:rPr lang="en-US" baseline="0" dirty="0" smtClean="0"/>
              <a:t> y Colombia, los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altísimo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antes de la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fiscal, </a:t>
            </a:r>
            <a:r>
              <a:rPr lang="en-US" baseline="0" dirty="0" err="1" smtClean="0"/>
              <a:t>terminan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puntos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distribuye</a:t>
            </a:r>
            <a:r>
              <a:rPr lang="en-US" baseline="0" dirty="0" smtClean="0"/>
              <a:t> mucho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con la </a:t>
            </a:r>
            <a:r>
              <a:rPr lang="en-US" baseline="0" dirty="0" err="1" smtClean="0"/>
              <a:t>política</a:t>
            </a:r>
            <a:r>
              <a:rPr lang="en-US" baseline="0" dirty="0" smtClean="0"/>
              <a:t> fiscal.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hay un </a:t>
            </a:r>
            <a:r>
              <a:rPr lang="en-US" baseline="0" dirty="0" err="1" smtClean="0"/>
              <a:t>contraste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importante</a:t>
            </a:r>
            <a:r>
              <a:rPr lang="en-US" baseline="0" dirty="0" smtClean="0"/>
              <a:t> entre </a:t>
            </a:r>
            <a:r>
              <a:rPr lang="en-US" baseline="0" dirty="0" smtClean="0"/>
              <a:t>un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empiezan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similar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situación</a:t>
            </a:r>
            <a:r>
              <a:rPr lang="en-US" baseline="0" dirty="0" smtClean="0"/>
              <a:t> pre-fiscal: Costa Rica, Guatemala, Peru, Bolivia y Paraguay. No obstante,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logros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distribución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: Paraguay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Perú</a:t>
            </a:r>
            <a:r>
              <a:rPr lang="en-US" baseline="0" dirty="0" smtClean="0"/>
              <a:t> y Guatemala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redistribuyen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mientras</a:t>
            </a:r>
            <a:r>
              <a:rPr lang="en-US" baseline="0" dirty="0" smtClean="0"/>
              <a:t> Costa Rica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mucho. ¿</a:t>
            </a:r>
            <a:r>
              <a:rPr lang="en-US" baseline="0" dirty="0" err="1" smtClean="0"/>
              <a:t>Cómo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compara</a:t>
            </a:r>
            <a:r>
              <a:rPr lang="en-US" baseline="0" dirty="0" smtClean="0"/>
              <a:t> México con los 10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vemos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gráfica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México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empieza</a:t>
            </a:r>
            <a:r>
              <a:rPr lang="en-US" baseline="0" dirty="0" smtClean="0"/>
              <a:t> con un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desigualdad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ingreso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mercado</a:t>
            </a:r>
            <a:r>
              <a:rPr lang="en-US" baseline="0" dirty="0" smtClean="0"/>
              <a:t> similar a la de </a:t>
            </a:r>
            <a:r>
              <a:rPr lang="en-US" baseline="0" dirty="0" err="1" smtClean="0"/>
              <a:t>ese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Redistribuye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Paraguay, Guatemala, </a:t>
            </a:r>
            <a:r>
              <a:rPr lang="en-US" baseline="0" dirty="0" err="1" smtClean="0"/>
              <a:t>Perú</a:t>
            </a:r>
            <a:r>
              <a:rPr lang="en-US" baseline="0" dirty="0" smtClean="0"/>
              <a:t> y Bolivia,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bastante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Costa Rica. </a:t>
            </a:r>
            <a:r>
              <a:rPr lang="en-US" baseline="0" dirty="0" err="1" smtClean="0"/>
              <a:t>Además</a:t>
            </a:r>
            <a:r>
              <a:rPr lang="en-US" baseline="0" dirty="0" smtClean="0"/>
              <a:t>, hay un par de </a:t>
            </a:r>
            <a:r>
              <a:rPr lang="en-US" baseline="0" dirty="0" err="1" smtClean="0"/>
              <a:t>países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Brasil</a:t>
            </a:r>
            <a:r>
              <a:rPr lang="en-US" baseline="0" dirty="0" smtClean="0"/>
              <a:t> y Chile)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coeficiente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Gini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ingreso</a:t>
            </a:r>
            <a:r>
              <a:rPr lang="en-US" baseline="0" dirty="0" smtClean="0"/>
              <a:t> de Mercado mucho mas alto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México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llegan</a:t>
            </a:r>
            <a:r>
              <a:rPr lang="en-US" baseline="0" dirty="0" smtClean="0"/>
              <a:t> a un </a:t>
            </a:r>
            <a:r>
              <a:rPr lang="en-US" baseline="0" dirty="0" err="1" smtClean="0"/>
              <a:t>Gini</a:t>
            </a:r>
            <a:r>
              <a:rPr lang="en-US" baseline="0" dirty="0" smtClean="0"/>
              <a:t> final </a:t>
            </a:r>
            <a:r>
              <a:rPr lang="en-US" baseline="0" dirty="0" err="1" smtClean="0"/>
              <a:t>casi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igual</a:t>
            </a:r>
            <a:r>
              <a:rPr lang="en-US" baseline="0" dirty="0" smtClean="0"/>
              <a:t> al de </a:t>
            </a:r>
            <a:r>
              <a:rPr lang="en-US" baseline="0" dirty="0" err="1" smtClean="0"/>
              <a:t>Méxco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destacar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i="1" baseline="0" dirty="0" smtClean="0"/>
              <a:t>en </a:t>
            </a:r>
            <a:r>
              <a:rPr lang="en-US" i="1" baseline="0" dirty="0" err="1" smtClean="0"/>
              <a:t>comparación</a:t>
            </a:r>
            <a:r>
              <a:rPr lang="en-US" i="1" baseline="0" dirty="0" smtClean="0"/>
              <a:t> con </a:t>
            </a:r>
            <a:r>
              <a:rPr lang="en-US" i="1" baseline="0" dirty="0" err="1" smtClean="0"/>
              <a:t>otros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países</a:t>
            </a:r>
            <a:r>
              <a:rPr lang="en-US" i="1" baseline="0" dirty="0" smtClean="0"/>
              <a:t> con un PIB per capita similar al de México </a:t>
            </a:r>
            <a:r>
              <a:rPr lang="en-US" i="0" baseline="0" dirty="0" smtClean="0"/>
              <a:t>(Argentina, Brazil, Chile, Costa Rica, Uruguay), México </a:t>
            </a:r>
            <a:r>
              <a:rPr lang="en-US" i="0" baseline="0" dirty="0" err="1" smtClean="0"/>
              <a:t>redistribuye</a:t>
            </a:r>
            <a:r>
              <a:rPr lang="en-US" i="0" baseline="0" dirty="0" smtClean="0"/>
              <a:t> </a:t>
            </a:r>
            <a:r>
              <a:rPr lang="en-US" b="1" i="0" baseline="0" dirty="0" err="1" smtClean="0"/>
              <a:t>poco</a:t>
            </a:r>
            <a:r>
              <a:rPr lang="en-US" b="0" i="0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F6CC-2222-D646-9C9E-8DFD4A988A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B7C8-D853-F948-93B4-0FC17AB506AB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1F30-74B3-9646-AC02-08F0F7EAC5EA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10E8-1EB3-6F45-A612-3993D826C928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600C-9E05-CB4C-BEAB-F00E546B1BFF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749E-89CE-8B49-A5ED-EF63DF81C914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2174-8965-E24E-BF13-DB0845897005}" type="datetime1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29FA-52A2-184A-BB7C-499CF792F580}" type="datetime1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17EF-5C8B-8242-9ACA-E8F16A467975}" type="datetime1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C0B5-EB45-264B-A55A-021604F85CFC}" type="datetime1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4CEA-F281-FF4B-9B8F-6F97D73E4A48}" type="datetime1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D7347-19D0-8F4C-9096-E48047D23715}" type="datetime1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00B-41E1-D34A-B6F3-3F05C5398C94}" type="datetime1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BA11-90B7-3B4A-84E3-62ECD06C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6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66" y="321733"/>
            <a:ext cx="8771467" cy="4301068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Los </a:t>
            </a:r>
            <a:r>
              <a:rPr lang="en-US" b="1" dirty="0" err="1" smtClean="0"/>
              <a:t>efectos</a:t>
            </a:r>
            <a:r>
              <a:rPr lang="en-US" b="1" dirty="0" smtClean="0"/>
              <a:t> de la </a:t>
            </a:r>
            <a:r>
              <a:rPr lang="en-US" b="1" dirty="0" err="1" smtClean="0"/>
              <a:t>política</a:t>
            </a:r>
            <a:r>
              <a:rPr lang="en-US" b="1" dirty="0" smtClean="0"/>
              <a:t> fiscal </a:t>
            </a:r>
            <a:br>
              <a:rPr lang="en-US" b="1" dirty="0" smtClean="0"/>
            </a:b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desigualdad</a:t>
            </a:r>
            <a:r>
              <a:rPr lang="en-US" b="1" dirty="0" smtClean="0"/>
              <a:t> y </a:t>
            </a:r>
            <a:r>
              <a:rPr lang="en-US" b="1" dirty="0" err="1" smtClean="0"/>
              <a:t>pobreza</a:t>
            </a:r>
            <a:r>
              <a:rPr lang="en-US" b="1" dirty="0" smtClean="0"/>
              <a:t> en </a:t>
            </a:r>
            <a:br>
              <a:rPr lang="en-US" b="1" dirty="0" smtClean="0"/>
            </a:br>
            <a:r>
              <a:rPr lang="en-US" b="1" dirty="0" smtClean="0"/>
              <a:t>México y </a:t>
            </a:r>
            <a:r>
              <a:rPr lang="en-US" b="1" dirty="0" err="1" smtClean="0"/>
              <a:t>otros</a:t>
            </a:r>
            <a:r>
              <a:rPr lang="en-US" b="1" dirty="0" smtClean="0"/>
              <a:t> </a:t>
            </a:r>
            <a:r>
              <a:rPr lang="en-US" b="1" dirty="0" err="1" smtClean="0"/>
              <a:t>países</a:t>
            </a:r>
            <a:r>
              <a:rPr lang="en-US" b="1" dirty="0" smtClean="0"/>
              <a:t> de </a:t>
            </a:r>
            <a:r>
              <a:rPr lang="en-US" b="1" dirty="0" err="1" smtClean="0"/>
              <a:t>América</a:t>
            </a:r>
            <a:r>
              <a:rPr lang="en-US" b="1" dirty="0" smtClean="0"/>
              <a:t> </a:t>
            </a:r>
            <a:r>
              <a:rPr lang="en-US" b="1" dirty="0" err="1" smtClean="0"/>
              <a:t>Látina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Nora </a:t>
            </a:r>
            <a:r>
              <a:rPr lang="en-US" sz="4000" dirty="0" err="1" smtClean="0"/>
              <a:t>Lustig</a:t>
            </a:r>
            <a:r>
              <a:rPr lang="en-US" sz="4000" dirty="0" smtClean="0"/>
              <a:t> y S</a:t>
            </a:r>
            <a:r>
              <a:rPr lang="en-US" sz="4000" dirty="0" smtClean="0"/>
              <a:t>ean </a:t>
            </a:r>
            <a:r>
              <a:rPr lang="en-US" sz="4000" dirty="0" smtClean="0"/>
              <a:t>Higgins</a:t>
            </a:r>
            <a:br>
              <a:rPr lang="en-US" sz="4000" dirty="0" smtClean="0"/>
            </a:br>
            <a:r>
              <a:rPr lang="en-US" sz="4000" dirty="0" err="1" smtClean="0"/>
              <a:t>Departamento</a:t>
            </a:r>
            <a:r>
              <a:rPr lang="en-US" sz="4000" dirty="0" smtClean="0"/>
              <a:t> de </a:t>
            </a:r>
            <a:r>
              <a:rPr lang="en-US" sz="4000" dirty="0" err="1" smtClean="0"/>
              <a:t>Economía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Tulane </a:t>
            </a:r>
            <a:r>
              <a:rPr lang="en-US" sz="4000" dirty="0" smtClean="0"/>
              <a:t>University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31486"/>
            <a:ext cx="7772400" cy="2038349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Instituto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Investigaciones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Económicas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Universidad </a:t>
            </a:r>
            <a:r>
              <a:rPr lang="en-US" dirty="0" err="1" smtClean="0">
                <a:solidFill>
                  <a:srgbClr val="000000"/>
                </a:solidFill>
              </a:rPr>
              <a:t>Nacional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Autónoma</a:t>
            </a:r>
            <a:r>
              <a:rPr lang="en-US" dirty="0" smtClean="0">
                <a:solidFill>
                  <a:srgbClr val="000000"/>
                </a:solidFill>
              </a:rPr>
              <a:t> de México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3 </a:t>
            </a:r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octubre</a:t>
            </a:r>
            <a:r>
              <a:rPr lang="en-US" dirty="0" smtClean="0">
                <a:solidFill>
                  <a:srgbClr val="000000"/>
                </a:solidFill>
              </a:rPr>
              <a:t> de 2013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333" y="3403221"/>
            <a:ext cx="1041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500562" y="23892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0700" y="296426"/>
            <a:ext cx="81153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/>
              <a:t>Definición</a:t>
            </a:r>
            <a:r>
              <a:rPr lang="en-US" sz="2800" b="1" dirty="0"/>
              <a:t> de </a:t>
            </a:r>
            <a:r>
              <a:rPr lang="en-US" sz="2800" b="1" dirty="0" err="1"/>
              <a:t>conceptos</a:t>
            </a:r>
            <a:r>
              <a:rPr lang="en-US" sz="2800" b="1" dirty="0"/>
              <a:t> </a:t>
            </a:r>
            <a:r>
              <a:rPr lang="en-US" sz="2800" b="1" dirty="0" smtClean="0"/>
              <a:t>– </a:t>
            </a:r>
            <a:r>
              <a:rPr lang="en-US" sz="2800" b="1" dirty="0" err="1"/>
              <a:t>análisis</a:t>
            </a:r>
            <a:r>
              <a:rPr lang="en-US" sz="2800" b="1" dirty="0"/>
              <a:t> </a:t>
            </a:r>
            <a:r>
              <a:rPr lang="en-US" sz="2800" b="1" dirty="0" smtClean="0"/>
              <a:t>de </a:t>
            </a:r>
            <a:r>
              <a:rPr lang="en-US" sz="2800" b="1" dirty="0" err="1" smtClean="0"/>
              <a:t>sensibilidad</a:t>
            </a:r>
            <a:endParaRPr lang="en-US" sz="28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75" y="846137"/>
            <a:ext cx="8648213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5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se reduce la </a:t>
            </a:r>
            <a:r>
              <a:rPr lang="en-US" dirty="0" err="1" smtClean="0"/>
              <a:t>desigualdad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política</a:t>
            </a:r>
            <a:r>
              <a:rPr lang="en-US" dirty="0" smtClean="0"/>
              <a:t> fiscal?</a:t>
            </a:r>
          </a:p>
          <a:p>
            <a:pPr lvl="1"/>
            <a:r>
              <a:rPr lang="en-US" dirty="0" err="1" smtClean="0"/>
              <a:t>Impuestos</a:t>
            </a:r>
            <a:endParaRPr lang="en-US" dirty="0" smtClean="0"/>
          </a:p>
          <a:p>
            <a:pPr lvl="1"/>
            <a:r>
              <a:rPr lang="en-US" dirty="0" err="1" smtClean="0"/>
              <a:t>Subsidios</a:t>
            </a:r>
            <a:endParaRPr lang="en-US" dirty="0" smtClean="0"/>
          </a:p>
          <a:p>
            <a:pPr lvl="1"/>
            <a:r>
              <a:rPr lang="en-US" dirty="0" err="1" smtClean="0"/>
              <a:t>Gasto</a:t>
            </a:r>
            <a:r>
              <a:rPr lang="en-US" dirty="0" smtClean="0"/>
              <a:t> 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Desigualdad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19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Desigualdad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Concepto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Ingreso</a:t>
            </a:r>
            <a:endParaRPr lang="en-US" sz="3600" b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873968"/>
              </p:ext>
            </p:extLst>
          </p:nvPr>
        </p:nvGraphicFramePr>
        <p:xfrm>
          <a:off x="161364" y="1195760"/>
          <a:ext cx="9265023" cy="56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1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Desigualdad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Concepto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Ingreso</a:t>
            </a:r>
            <a:endParaRPr lang="en-US" sz="3600" b="1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60043"/>
              </p:ext>
            </p:extLst>
          </p:nvPr>
        </p:nvGraphicFramePr>
        <p:xfrm>
          <a:off x="161364" y="1195760"/>
          <a:ext cx="9265023" cy="5662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52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600" b="1" dirty="0" err="1" smtClean="0"/>
              <a:t>Comparados</a:t>
            </a:r>
            <a:r>
              <a:rPr lang="en-US" sz="3600" b="1" dirty="0" smtClean="0"/>
              <a:t> con Europa…</a:t>
            </a:r>
            <a:endParaRPr lang="en-US" sz="3600" b="1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697124"/>
              </p:ext>
            </p:extLst>
          </p:nvPr>
        </p:nvGraphicFramePr>
        <p:xfrm>
          <a:off x="469900" y="912871"/>
          <a:ext cx="8032377" cy="4684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69900" y="5628125"/>
            <a:ext cx="8216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Fuentes: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América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Latina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CEQ (Argentina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2013); Bolivia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Paz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Arauco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Brasil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Higgins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Pereira (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2013); México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Scott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Perú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Jaramillo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Uruguay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Estados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Unidos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Higgins et al. (2013)). Europa –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Immervoll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(2009).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466667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México reduce la </a:t>
            </a:r>
            <a:r>
              <a:rPr lang="en-US" dirty="0" err="1" smtClean="0"/>
              <a:t>pobreza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</a:t>
            </a:r>
            <a:r>
              <a:rPr lang="en-US" dirty="0" err="1" smtClean="0"/>
              <a:t>latinoamericanos</a:t>
            </a:r>
            <a:r>
              <a:rPr lang="en-US" dirty="0" smtClean="0"/>
              <a:t> con similar PIB/capita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Pobreza</a:t>
            </a:r>
            <a:endParaRPr lang="en-US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44519854"/>
              </p:ext>
            </p:extLst>
          </p:nvPr>
        </p:nvGraphicFramePr>
        <p:xfrm>
          <a:off x="1246092" y="2602193"/>
          <a:ext cx="6778235" cy="4119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5738327" y="49061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estudios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CEQ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Argentina: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Brazil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Higgins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Pereira (2013)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Mexico: Scott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Uruguay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 al. (2013)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199"/>
            <a:ext cx="8466667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México: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reducción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en </a:t>
            </a:r>
            <a:r>
              <a:rPr lang="en-US" dirty="0" err="1" smtClean="0"/>
              <a:t>en</a:t>
            </a:r>
            <a:r>
              <a:rPr lang="en-US" dirty="0" smtClean="0"/>
              <a:t> 2010 </a:t>
            </a:r>
            <a:r>
              <a:rPr lang="en-US" dirty="0" err="1" smtClean="0"/>
              <a:t>que</a:t>
            </a:r>
            <a:r>
              <a:rPr lang="en-US" dirty="0" smtClean="0"/>
              <a:t> en 1996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Reducción</a:t>
            </a:r>
            <a:r>
              <a:rPr lang="en-US" b="1" dirty="0" smtClean="0"/>
              <a:t> de la </a:t>
            </a:r>
            <a:r>
              <a:rPr lang="en-US" b="1" dirty="0" err="1" smtClean="0"/>
              <a:t>Pobreza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09265550"/>
              </p:ext>
            </p:extLst>
          </p:nvPr>
        </p:nvGraphicFramePr>
        <p:xfrm>
          <a:off x="869577" y="2629131"/>
          <a:ext cx="6095999" cy="422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140823" y="5710018"/>
            <a:ext cx="2958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López-Calva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Scott y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Castañeda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7717" y="2628976"/>
            <a:ext cx="407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/>
              <a:t>pobreza</a:t>
            </a:r>
            <a:r>
              <a:rPr lang="en-US" dirty="0"/>
              <a:t> ($2.50 PPP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58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/>
              <a:t>factores</a:t>
            </a:r>
            <a:r>
              <a:rPr lang="en-US" dirty="0"/>
              <a:t> </a:t>
            </a:r>
            <a:r>
              <a:rPr lang="en-US" dirty="0" err="1"/>
              <a:t>limitan</a:t>
            </a:r>
            <a:r>
              <a:rPr lang="en-US" dirty="0"/>
              <a:t> el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redistributivo</a:t>
            </a:r>
            <a:r>
              <a:rPr lang="en-US" dirty="0"/>
              <a:t> </a:t>
            </a:r>
            <a:r>
              <a:rPr lang="en-US" dirty="0" smtClean="0"/>
              <a:t>y la </a:t>
            </a:r>
            <a:r>
              <a:rPr lang="en-US" dirty="0" err="1" smtClean="0"/>
              <a:t>reducción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de </a:t>
            </a:r>
            <a:r>
              <a:rPr lang="en-US" dirty="0"/>
              <a:t>la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smtClean="0"/>
              <a:t>fiscal?</a:t>
            </a: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err="1" smtClean="0"/>
              <a:t>Espacio</a:t>
            </a:r>
            <a:r>
              <a:rPr lang="en-US" dirty="0" smtClean="0"/>
              <a:t> fiscal</a:t>
            </a:r>
          </a:p>
          <a:p>
            <a:pPr lvl="1"/>
            <a:r>
              <a:rPr lang="es-ES" dirty="0"/>
              <a:t>Brasil es un estado grande (gasto primario es igual a 40% del PIB). No es problema de </a:t>
            </a:r>
            <a:r>
              <a:rPr lang="es-ES" dirty="0" smtClean="0"/>
              <a:t>presupuesto.</a:t>
            </a:r>
          </a:p>
          <a:p>
            <a:pPr lvl="1"/>
            <a:r>
              <a:rPr lang="es-ES" dirty="0" smtClean="0"/>
              <a:t>En contraste, México y Perú posiblemente requieran aumentar su recaudación para poder expandir sus transferencias.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Perú</a:t>
            </a:r>
            <a:r>
              <a:rPr lang="en-US" dirty="0" smtClean="0"/>
              <a:t>: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primario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de 20% del </a:t>
            </a:r>
            <a:r>
              <a:rPr lang="en-US" dirty="0" smtClean="0"/>
              <a:t>PIB</a:t>
            </a:r>
          </a:p>
          <a:p>
            <a:pPr marL="800100" lvl="1" indent="-342900"/>
            <a:r>
              <a:rPr lang="en-US" dirty="0" smtClean="0"/>
              <a:t>México: 24%</a:t>
            </a: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2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2"/>
            </a:pPr>
            <a:r>
              <a:rPr lang="en-US" dirty="0" err="1" smtClean="0"/>
              <a:t>Impuestos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intensivo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</a:t>
            </a:r>
            <a:r>
              <a:rPr lang="en-US" dirty="0" err="1" smtClean="0"/>
              <a:t>regresivos</a:t>
            </a:r>
            <a:r>
              <a:rPr lang="en-US" dirty="0" smtClean="0"/>
              <a:t> (e.g. IVA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graphicFrame>
        <p:nvGraphicFramePr>
          <p:cNvPr id="7" name="Gini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137590"/>
              </p:ext>
            </p:extLst>
          </p:nvPr>
        </p:nvGraphicFramePr>
        <p:xfrm>
          <a:off x="653143" y="2708275"/>
          <a:ext cx="7837713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2035402" y="2708275"/>
            <a:ext cx="407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Incidencia</a:t>
            </a:r>
            <a:r>
              <a:rPr lang="en-US" dirty="0"/>
              <a:t> de </a:t>
            </a:r>
            <a:r>
              <a:rPr lang="en-US" dirty="0" err="1"/>
              <a:t>pobreza</a:t>
            </a:r>
            <a:r>
              <a:rPr lang="en-US" dirty="0"/>
              <a:t> ($2.50 PPP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0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</a:t>
            </a:r>
            <a:r>
              <a:rPr lang="en-US" b="1" dirty="0" smtClean="0"/>
              <a:t>con la </a:t>
            </a:r>
            <a:r>
              <a:rPr lang="en-US" b="1" dirty="0" err="1" smtClean="0"/>
              <a:t>Equidad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(CEQ)</a:t>
            </a:r>
            <a:r>
              <a:rPr lang="en-US" b="1" dirty="0" smtClean="0"/>
              <a:t> </a:t>
            </a:r>
            <a:r>
              <a:rPr lang="en-US" b="1" dirty="0" err="1" smtClean="0"/>
              <a:t>América</a:t>
            </a:r>
            <a:r>
              <a:rPr lang="en-US" b="1" dirty="0" smtClean="0"/>
              <a:t> Latina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69" y="1600200"/>
            <a:ext cx="8817263" cy="5257800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Proyecto</a:t>
            </a:r>
            <a:r>
              <a:rPr lang="en-US" sz="3000" dirty="0" smtClean="0"/>
              <a:t> de Tulane University (CIPR y </a:t>
            </a:r>
            <a:r>
              <a:rPr lang="en-US" sz="3000" dirty="0" err="1" smtClean="0"/>
              <a:t>depto</a:t>
            </a:r>
            <a:r>
              <a:rPr lang="en-US" sz="3000" dirty="0" smtClean="0"/>
              <a:t>. de </a:t>
            </a:r>
            <a:r>
              <a:rPr lang="en-US" sz="3000" dirty="0" err="1" smtClean="0"/>
              <a:t>Economía</a:t>
            </a:r>
            <a:r>
              <a:rPr lang="en-US" sz="3000" dirty="0" smtClean="0"/>
              <a:t>) y </a:t>
            </a:r>
            <a:r>
              <a:rPr lang="en-US" sz="3000" dirty="0" err="1" smtClean="0"/>
              <a:t>Diálogo</a:t>
            </a:r>
            <a:r>
              <a:rPr lang="en-US" sz="3000" dirty="0" smtClean="0"/>
              <a:t> </a:t>
            </a:r>
            <a:r>
              <a:rPr lang="en-US" sz="3000" dirty="0" err="1" smtClean="0"/>
              <a:t>Interamericano</a:t>
            </a:r>
            <a:endParaRPr lang="en-US" sz="3000" dirty="0" smtClean="0"/>
          </a:p>
          <a:p>
            <a:r>
              <a:rPr lang="en-US" sz="3000" dirty="0" err="1" smtClean="0"/>
              <a:t>Dirigido</a:t>
            </a:r>
            <a:r>
              <a:rPr lang="en-US" sz="3000" dirty="0" smtClean="0"/>
              <a:t> </a:t>
            </a:r>
            <a:r>
              <a:rPr lang="en-US" sz="3000" dirty="0" err="1" smtClean="0"/>
              <a:t>por</a:t>
            </a:r>
            <a:r>
              <a:rPr lang="en-US" sz="3000" dirty="0" smtClean="0"/>
              <a:t> Nora Lustig (Tulane) y Peter Hakim (</a:t>
            </a:r>
            <a:r>
              <a:rPr lang="en-US" sz="3000" dirty="0" err="1" smtClean="0"/>
              <a:t>Diálogo</a:t>
            </a:r>
            <a:r>
              <a:rPr lang="en-US" sz="3000" dirty="0" smtClean="0"/>
              <a:t> </a:t>
            </a:r>
            <a:r>
              <a:rPr lang="en-US" sz="3000" dirty="0" err="1" smtClean="0"/>
              <a:t>Interamericano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dirty="0" err="1" smtClean="0"/>
              <a:t>Estudios</a:t>
            </a:r>
            <a:r>
              <a:rPr lang="en-US" sz="3000" dirty="0" smtClean="0"/>
              <a:t> de </a:t>
            </a:r>
            <a:r>
              <a:rPr lang="en-US" sz="3000" dirty="0" err="1" smtClean="0"/>
              <a:t>política</a:t>
            </a:r>
            <a:r>
              <a:rPr lang="en-US" sz="3000" dirty="0" smtClean="0"/>
              <a:t> fiscal y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impacto</a:t>
            </a:r>
            <a:r>
              <a:rPr lang="en-US" sz="3000" dirty="0" smtClean="0"/>
              <a:t> </a:t>
            </a:r>
            <a:r>
              <a:rPr lang="en-US" sz="3000" dirty="0" err="1" smtClean="0"/>
              <a:t>sobre</a:t>
            </a:r>
            <a:r>
              <a:rPr lang="en-US" sz="3000" dirty="0" smtClean="0"/>
              <a:t> la </a:t>
            </a:r>
            <a:r>
              <a:rPr lang="en-US" sz="3000" dirty="0" err="1" smtClean="0"/>
              <a:t>distribución</a:t>
            </a:r>
            <a:r>
              <a:rPr lang="en-US" sz="3000" dirty="0" smtClean="0"/>
              <a:t> del </a:t>
            </a:r>
            <a:r>
              <a:rPr lang="en-US" sz="3000" dirty="0" err="1" smtClean="0"/>
              <a:t>ingreso</a:t>
            </a:r>
            <a:r>
              <a:rPr lang="en-US" sz="3000" dirty="0" smtClean="0"/>
              <a:t>, la </a:t>
            </a:r>
            <a:r>
              <a:rPr lang="en-US" sz="3000" dirty="0" err="1" smtClean="0"/>
              <a:t>pobreza</a:t>
            </a:r>
            <a:r>
              <a:rPr lang="en-US" sz="3000" dirty="0" smtClean="0"/>
              <a:t> y el </a:t>
            </a:r>
            <a:r>
              <a:rPr lang="en-US" sz="3000" dirty="0" err="1" smtClean="0"/>
              <a:t>acceso</a:t>
            </a:r>
            <a:r>
              <a:rPr lang="en-US" sz="3000" dirty="0" smtClean="0"/>
              <a:t> a </a:t>
            </a:r>
            <a:r>
              <a:rPr lang="en-US" sz="3000" dirty="0" err="1" smtClean="0"/>
              <a:t>servicios</a:t>
            </a:r>
            <a:r>
              <a:rPr lang="en-US" sz="3000" dirty="0" smtClean="0"/>
              <a:t> </a:t>
            </a:r>
            <a:r>
              <a:rPr lang="en-US" sz="3000" dirty="0" err="1" smtClean="0"/>
              <a:t>básicos</a:t>
            </a:r>
            <a:r>
              <a:rPr lang="en-US" sz="3000" dirty="0" smtClean="0"/>
              <a:t> de </a:t>
            </a:r>
            <a:r>
              <a:rPr lang="en-US" sz="3000" dirty="0" err="1" smtClean="0"/>
              <a:t>educación</a:t>
            </a:r>
            <a:r>
              <a:rPr lang="en-US" sz="3000" dirty="0" smtClean="0"/>
              <a:t> y </a:t>
            </a:r>
            <a:r>
              <a:rPr lang="en-US" sz="3000" dirty="0" err="1" smtClean="0"/>
              <a:t>salud</a:t>
            </a:r>
            <a:endParaRPr lang="en-US" sz="3000" dirty="0"/>
          </a:p>
          <a:p>
            <a:r>
              <a:rPr lang="en-US" sz="3000" dirty="0" smtClean="0"/>
              <a:t>Hasta la </a:t>
            </a:r>
            <a:r>
              <a:rPr lang="en-US" sz="3000" dirty="0" err="1" smtClean="0"/>
              <a:t>fecha</a:t>
            </a:r>
            <a:r>
              <a:rPr lang="en-US" sz="3000" dirty="0" smtClean="0"/>
              <a:t> </a:t>
            </a:r>
            <a:r>
              <a:rPr lang="en-US" sz="3000" dirty="0" err="1" smtClean="0"/>
              <a:t>incluye</a:t>
            </a:r>
            <a:r>
              <a:rPr lang="en-US" sz="3000" dirty="0" smtClean="0"/>
              <a:t> a 12 </a:t>
            </a:r>
            <a:r>
              <a:rPr lang="en-US" sz="3000" dirty="0" err="1" smtClean="0"/>
              <a:t>países</a:t>
            </a:r>
            <a:r>
              <a:rPr lang="en-US" sz="3000" dirty="0" smtClean="0"/>
              <a:t> de </a:t>
            </a:r>
            <a:r>
              <a:rPr lang="en-US" sz="3000" dirty="0" err="1" smtClean="0"/>
              <a:t>América</a:t>
            </a:r>
            <a:r>
              <a:rPr lang="en-US" sz="3000" dirty="0" smtClean="0"/>
              <a:t> Latina</a:t>
            </a:r>
          </a:p>
          <a:p>
            <a:pPr lvl="1"/>
            <a:r>
              <a:rPr lang="en-US" sz="2600" dirty="0" err="1" smtClean="0"/>
              <a:t>Estudios</a:t>
            </a:r>
            <a:r>
              <a:rPr lang="en-US" sz="2600" dirty="0" smtClean="0"/>
              <a:t> de México: John Scott (2013); Luis Felipe </a:t>
            </a:r>
            <a:r>
              <a:rPr lang="en-US" sz="2600" dirty="0" err="1" smtClean="0"/>
              <a:t>López</a:t>
            </a:r>
            <a:r>
              <a:rPr lang="en-US" sz="2600" dirty="0" smtClean="0"/>
              <a:t> </a:t>
            </a:r>
            <a:r>
              <a:rPr lang="en-US" sz="2600" dirty="0" err="1" smtClean="0"/>
              <a:t>Calva</a:t>
            </a:r>
            <a:r>
              <a:rPr lang="en-US" sz="2600" dirty="0" smtClean="0"/>
              <a:t>, Nora </a:t>
            </a:r>
            <a:r>
              <a:rPr lang="en-US" sz="2600" dirty="0" err="1" smtClean="0"/>
              <a:t>Lustig</a:t>
            </a:r>
            <a:r>
              <a:rPr lang="en-US" sz="2600" dirty="0" smtClean="0"/>
              <a:t>, John Scott y Andres </a:t>
            </a:r>
            <a:r>
              <a:rPr lang="en-US" sz="2600" dirty="0" err="1" smtClean="0"/>
              <a:t>Castañeda</a:t>
            </a:r>
            <a:r>
              <a:rPr lang="en-US" sz="2600" dirty="0" smtClean="0"/>
              <a:t> (2013)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10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Subsidios</a:t>
            </a:r>
            <a:endParaRPr lang="en-US" dirty="0"/>
          </a:p>
          <a:p>
            <a:pPr marL="914400" lvl="1" indent="-514350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/>
              <a:t>excesivo</a:t>
            </a:r>
            <a:r>
              <a:rPr lang="en-US" dirty="0"/>
              <a:t> de </a:t>
            </a:r>
            <a:r>
              <a:rPr lang="en-US" dirty="0" err="1"/>
              <a:t>subsidios</a:t>
            </a:r>
            <a:r>
              <a:rPr lang="en-US" dirty="0"/>
              <a:t> </a:t>
            </a:r>
            <a:r>
              <a:rPr lang="en-US" dirty="0" err="1"/>
              <a:t>regresivos</a:t>
            </a:r>
            <a:r>
              <a:rPr lang="en-US" dirty="0"/>
              <a:t> o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progresivos</a:t>
            </a:r>
            <a:r>
              <a:rPr lang="en-US" dirty="0"/>
              <a:t> en </a:t>
            </a:r>
            <a:r>
              <a:rPr lang="en-US" dirty="0" err="1"/>
              <a:t>términos</a:t>
            </a:r>
            <a:r>
              <a:rPr lang="en-US" dirty="0"/>
              <a:t> </a:t>
            </a:r>
            <a:r>
              <a:rPr lang="en-US" dirty="0" err="1" smtClean="0"/>
              <a:t>relativos</a:t>
            </a:r>
            <a:endParaRPr lang="en-US" dirty="0"/>
          </a:p>
          <a:p>
            <a:pPr marL="914400" lvl="1" indent="-514350"/>
            <a:r>
              <a:rPr lang="en-US" dirty="0" smtClean="0"/>
              <a:t>Argentina: </a:t>
            </a:r>
            <a:r>
              <a:rPr lang="en-US" dirty="0" err="1" smtClean="0"/>
              <a:t>manufactura</a:t>
            </a:r>
            <a:r>
              <a:rPr lang="en-US" dirty="0" smtClean="0"/>
              <a:t> y </a:t>
            </a:r>
            <a:r>
              <a:rPr lang="en-US" dirty="0" err="1" smtClean="0"/>
              <a:t>comunicación</a:t>
            </a:r>
            <a:r>
              <a:rPr lang="en-US" dirty="0" smtClean="0"/>
              <a:t>, </a:t>
            </a:r>
            <a:r>
              <a:rPr lang="en-US" dirty="0" err="1" smtClean="0"/>
              <a:t>agricultura</a:t>
            </a:r>
            <a:r>
              <a:rPr lang="en-US" dirty="0"/>
              <a:t> </a:t>
            </a:r>
            <a:r>
              <a:rPr lang="en-US" dirty="0" smtClean="0"/>
              <a:t>y el </a:t>
            </a:r>
            <a:r>
              <a:rPr lang="en-US" dirty="0" err="1" smtClean="0"/>
              <a:t>subsidio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aerolíneas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regresivos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CC entre 0.55 y 0.80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914400" lvl="1" indent="-514350"/>
            <a:r>
              <a:rPr lang="en-US" dirty="0" smtClean="0"/>
              <a:t>Bolivia</a:t>
            </a:r>
            <a:r>
              <a:rPr lang="en-US" dirty="0"/>
              <a:t>: </a:t>
            </a:r>
            <a:r>
              <a:rPr lang="en-US" dirty="0" err="1"/>
              <a:t>subsidio</a:t>
            </a:r>
            <a:r>
              <a:rPr lang="en-US" dirty="0"/>
              <a:t> a la </a:t>
            </a:r>
            <a:r>
              <a:rPr lang="en-US" dirty="0" err="1"/>
              <a:t>gasolina</a:t>
            </a:r>
            <a:r>
              <a:rPr lang="en-US" dirty="0"/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poco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progresivo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en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términos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relativos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/>
              <a:t>– CC de 0.40</a:t>
            </a:r>
            <a:endParaRPr lang="en-US" dirty="0"/>
          </a:p>
          <a:p>
            <a:pPr marL="914400" lvl="1" indent="-514350"/>
            <a:r>
              <a:rPr lang="en-US" dirty="0" smtClean="0"/>
              <a:t>México: </a:t>
            </a:r>
            <a:r>
              <a:rPr lang="en-US" dirty="0" err="1" smtClean="0"/>
              <a:t>subsidio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reducir</a:t>
            </a:r>
            <a:r>
              <a:rPr lang="en-US" dirty="0" smtClean="0"/>
              <a:t> el </a:t>
            </a:r>
            <a:r>
              <a:rPr lang="en-US" dirty="0" err="1" smtClean="0"/>
              <a:t>costo</a:t>
            </a:r>
            <a:r>
              <a:rPr lang="en-US" dirty="0" smtClean="0"/>
              <a:t> de </a:t>
            </a:r>
            <a:r>
              <a:rPr lang="en-US" dirty="0" err="1" smtClean="0"/>
              <a:t>escuelas</a:t>
            </a:r>
            <a:r>
              <a:rPr lang="en-US" dirty="0" smtClean="0"/>
              <a:t> </a:t>
            </a:r>
            <a:r>
              <a:rPr lang="en-US" dirty="0" err="1" smtClean="0"/>
              <a:t>privadas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regresivo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CC de 0.68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4"/>
            </a:pPr>
            <a:r>
              <a:rPr lang="en-US" dirty="0" err="1" smtClean="0"/>
              <a:t>Transferencias</a:t>
            </a:r>
            <a:r>
              <a:rPr lang="en-US" dirty="0" smtClean="0"/>
              <a:t> </a:t>
            </a:r>
            <a:r>
              <a:rPr lang="en-US" dirty="0" err="1" smtClean="0"/>
              <a:t>directas</a:t>
            </a:r>
            <a:endParaRPr lang="en-US" dirty="0" smtClean="0"/>
          </a:p>
          <a:p>
            <a:pPr marL="800100" lvl="1" indent="-342900"/>
            <a:r>
              <a:rPr lang="en-US" dirty="0" smtClean="0"/>
              <a:t>México: </a:t>
            </a:r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insuficiente</a:t>
            </a:r>
            <a:endParaRPr lang="en-US" dirty="0" smtClean="0"/>
          </a:p>
          <a:p>
            <a:pPr marL="1200150" lvl="2" indent="-342900"/>
            <a:r>
              <a:rPr lang="en-US" dirty="0" err="1" smtClean="0"/>
              <a:t>Oportunidades</a:t>
            </a:r>
            <a:r>
              <a:rPr lang="en-US" dirty="0" smtClean="0"/>
              <a:t> </a:t>
            </a:r>
            <a:r>
              <a:rPr lang="en-US" dirty="0" err="1" smtClean="0"/>
              <a:t>llega</a:t>
            </a:r>
            <a:r>
              <a:rPr lang="en-US" dirty="0" smtClean="0"/>
              <a:t> al 64% de los </a:t>
            </a:r>
            <a:r>
              <a:rPr lang="en-US" dirty="0" err="1" smtClean="0"/>
              <a:t>extremadamente</a:t>
            </a:r>
            <a:r>
              <a:rPr lang="en-US" dirty="0" smtClean="0"/>
              <a:t> </a:t>
            </a:r>
            <a:r>
              <a:rPr lang="en-US" dirty="0" err="1" smtClean="0"/>
              <a:t>pobres</a:t>
            </a:r>
            <a:r>
              <a:rPr lang="en-US" dirty="0" smtClean="0"/>
              <a:t>,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(</a:t>
            </a:r>
            <a:r>
              <a:rPr lang="en-US" dirty="0" err="1" smtClean="0"/>
              <a:t>Brasil</a:t>
            </a:r>
            <a:r>
              <a:rPr lang="en-US" dirty="0" smtClean="0"/>
              <a:t>) </a:t>
            </a:r>
            <a:r>
              <a:rPr lang="en-US" dirty="0" err="1" smtClean="0"/>
              <a:t>llega</a:t>
            </a:r>
            <a:r>
              <a:rPr lang="en-US" dirty="0" smtClean="0"/>
              <a:t> al 85% y </a:t>
            </a:r>
            <a:r>
              <a:rPr lang="en-US" dirty="0" err="1" smtClean="0"/>
              <a:t>Asignaciones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(Uruguay) al 80%</a:t>
            </a:r>
            <a:endParaRPr lang="en-US" dirty="0"/>
          </a:p>
          <a:p>
            <a:pPr marL="800100" lvl="1" indent="-342900"/>
            <a:r>
              <a:rPr lang="en-US" dirty="0" err="1"/>
              <a:t>Tamaño</a:t>
            </a:r>
            <a:r>
              <a:rPr lang="en-US" dirty="0"/>
              <a:t> </a:t>
            </a:r>
            <a:r>
              <a:rPr lang="en-US" dirty="0" err="1"/>
              <a:t>insuficiente</a:t>
            </a:r>
            <a:r>
              <a:rPr lang="en-US" dirty="0"/>
              <a:t> de la </a:t>
            </a:r>
            <a:r>
              <a:rPr lang="en-US" dirty="0" err="1"/>
              <a:t>transferencia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beneficiario</a:t>
            </a:r>
            <a:r>
              <a:rPr lang="en-US" dirty="0"/>
              <a:t> (en </a:t>
            </a:r>
            <a:r>
              <a:rPr lang="en-US" dirty="0" err="1"/>
              <a:t>comparación</a:t>
            </a:r>
            <a:r>
              <a:rPr lang="en-US" dirty="0"/>
              <a:t> con la </a:t>
            </a:r>
            <a:r>
              <a:rPr lang="en-US" dirty="0" err="1"/>
              <a:t>brecha</a:t>
            </a:r>
            <a:r>
              <a:rPr lang="en-US" dirty="0"/>
              <a:t>)</a:t>
            </a:r>
          </a:p>
          <a:p>
            <a:pPr marL="800100" lvl="1" indent="-342900"/>
            <a:r>
              <a:rPr lang="en-US" dirty="0"/>
              <a:t>El </a:t>
            </a:r>
            <a:r>
              <a:rPr lang="en-US" dirty="0" err="1"/>
              <a:t>presupuesto</a:t>
            </a:r>
            <a:r>
              <a:rPr lang="en-US" dirty="0"/>
              <a:t> total </a:t>
            </a:r>
            <a:r>
              <a:rPr lang="en-US" dirty="0" err="1"/>
              <a:t>dedicado</a:t>
            </a:r>
            <a:r>
              <a:rPr lang="en-US" dirty="0"/>
              <a:t> a </a:t>
            </a:r>
            <a:r>
              <a:rPr lang="en-US" dirty="0" err="1"/>
              <a:t>transferencias</a:t>
            </a:r>
            <a:r>
              <a:rPr lang="en-US" dirty="0"/>
              <a:t> </a:t>
            </a:r>
            <a:r>
              <a:rPr lang="en-US" dirty="0" err="1"/>
              <a:t>directas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 smtClean="0"/>
              <a:t>pequeño</a:t>
            </a:r>
            <a:r>
              <a:rPr lang="en-US" dirty="0" smtClean="0"/>
              <a:t> </a:t>
            </a:r>
          </a:p>
          <a:p>
            <a:pPr marL="1200150" lvl="2" indent="-342900"/>
            <a:r>
              <a:rPr lang="en-US" dirty="0" smtClean="0"/>
              <a:t>1% del PIB en México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29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 startAt="5"/>
            </a:pPr>
            <a:r>
              <a:rPr lang="en-US" dirty="0" err="1" smtClean="0"/>
              <a:t>Transferencias</a:t>
            </a:r>
            <a:r>
              <a:rPr lang="en-US" dirty="0" smtClean="0"/>
              <a:t> en </a:t>
            </a:r>
            <a:r>
              <a:rPr lang="en-US" dirty="0" err="1" smtClean="0"/>
              <a:t>especie</a:t>
            </a:r>
            <a:r>
              <a:rPr lang="en-US" dirty="0" smtClean="0"/>
              <a:t> (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/>
              <a:t>universitaria</a:t>
            </a:r>
            <a:endParaRPr lang="en-US" dirty="0"/>
          </a:p>
          <a:p>
            <a:pPr lvl="2"/>
            <a:r>
              <a:rPr lang="en-US" dirty="0" smtClean="0"/>
              <a:t>En Guatemala </a:t>
            </a:r>
            <a:r>
              <a:rPr lang="en-US" dirty="0"/>
              <a:t>y Paraguay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regresivo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err="1" smtClean="0"/>
              <a:t>Pero</a:t>
            </a:r>
            <a:r>
              <a:rPr lang="en-US" dirty="0" smtClean="0"/>
              <a:t> en</a:t>
            </a:r>
            <a:r>
              <a:rPr lang="en-US" dirty="0" smtClean="0"/>
              <a:t> México se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más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progresivo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dirty="0" smtClean="0"/>
              <a:t>(en </a:t>
            </a:r>
            <a:r>
              <a:rPr lang="en-US" dirty="0" err="1" smtClean="0"/>
              <a:t>términos</a:t>
            </a:r>
            <a:r>
              <a:rPr lang="en-US" dirty="0" smtClean="0"/>
              <a:t> </a:t>
            </a:r>
            <a:r>
              <a:rPr lang="en-US" dirty="0" err="1" smtClean="0"/>
              <a:t>relativos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los </a:t>
            </a:r>
            <a:r>
              <a:rPr lang="en-US" dirty="0" err="1" smtClean="0"/>
              <a:t>últimos</a:t>
            </a:r>
            <a:r>
              <a:rPr lang="en-US" dirty="0" smtClean="0"/>
              <a:t> 20 </a:t>
            </a:r>
            <a:r>
              <a:rPr lang="en-US" dirty="0" err="1" smtClean="0"/>
              <a:t>años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61880"/>
              </p:ext>
            </p:extLst>
          </p:nvPr>
        </p:nvGraphicFramePr>
        <p:xfrm>
          <a:off x="1825337" y="3911600"/>
          <a:ext cx="5254336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6553200" y="6076990"/>
            <a:ext cx="2757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Fuente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John Scott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63436"/>
          </a:xfrm>
        </p:spPr>
        <p:txBody>
          <a:bodyPr>
            <a:normAutofit lnSpcReduction="10000"/>
          </a:bodyPr>
          <a:lstStyle/>
          <a:p>
            <a:pPr marL="571500" indent="-514350">
              <a:buFont typeface="+mj-lt"/>
              <a:buAutoNum type="arabicPeriod" startAt="5"/>
            </a:pPr>
            <a:r>
              <a:rPr lang="en-US" dirty="0" err="1" smtClean="0"/>
              <a:t>Transferencias</a:t>
            </a:r>
            <a:r>
              <a:rPr lang="en-US" dirty="0" smtClean="0"/>
              <a:t> en </a:t>
            </a:r>
            <a:r>
              <a:rPr lang="en-US" dirty="0" err="1" smtClean="0"/>
              <a:t>especie</a:t>
            </a:r>
            <a:r>
              <a:rPr lang="en-US" dirty="0" smtClean="0"/>
              <a:t> (</a:t>
            </a:r>
            <a:r>
              <a:rPr lang="en-US" dirty="0" err="1" smtClean="0"/>
              <a:t>educación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Salud</a:t>
            </a:r>
            <a:endParaRPr lang="en-US" dirty="0"/>
          </a:p>
          <a:p>
            <a:pPr lvl="2"/>
            <a:r>
              <a:rPr lang="en-US" dirty="0"/>
              <a:t>México y </a:t>
            </a:r>
            <a:r>
              <a:rPr lang="en-US" dirty="0" err="1"/>
              <a:t>Perú</a:t>
            </a:r>
            <a:r>
              <a:rPr lang="en-US" dirty="0"/>
              <a:t>: el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gasta</a:t>
            </a:r>
            <a:r>
              <a:rPr lang="en-US" dirty="0"/>
              <a:t> mucho en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seguro</a:t>
            </a:r>
            <a:r>
              <a:rPr lang="en-US" dirty="0"/>
              <a:t> de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son </a:t>
            </a:r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b="1" dirty="0" err="1"/>
              <a:t>neutrales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56509" y="4114800"/>
            <a:ext cx="4419600" cy="1662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Factores</a:t>
            </a:r>
            <a:r>
              <a:rPr lang="en-US" b="1" dirty="0" smtClean="0"/>
              <a:t> </a:t>
            </a:r>
            <a:r>
              <a:rPr lang="en-US" b="1" dirty="0" err="1" smtClean="0"/>
              <a:t>Limitativos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553200" y="5798145"/>
            <a:ext cx="2757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Fuente: López-Calva, Lustig, Scott y Castañeda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6509" y="5514109"/>
            <a:ext cx="4419600" cy="52647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56509" y="3796145"/>
            <a:ext cx="4419600" cy="16625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65198261"/>
              </p:ext>
            </p:extLst>
          </p:nvPr>
        </p:nvGraphicFramePr>
        <p:xfrm>
          <a:off x="1163782" y="3288723"/>
          <a:ext cx="6537613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52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2" grpId="0" animBg="1"/>
      <p:bldP spid="6" grpId="0" animBg="1"/>
      <p:bldGraphic spid="8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87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www.commitmenttoequity.org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175" y="587375"/>
            <a:ext cx="558165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¡MUCHAS GRACIAS!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con la </a:t>
            </a:r>
            <a:r>
              <a:rPr lang="en-US" b="1" dirty="0" err="1" smtClean="0"/>
              <a:t>Equidad</a:t>
            </a:r>
            <a:r>
              <a:rPr lang="en-US" b="1" dirty="0" smtClean="0"/>
              <a:t> (CEQ): </a:t>
            </a:r>
            <a:r>
              <a:rPr lang="en-US" b="1" dirty="0" err="1" smtClean="0"/>
              <a:t>Países</a:t>
            </a:r>
            <a:r>
              <a:rPr lang="en-US" b="1" dirty="0" smtClean="0"/>
              <a:t> y </a:t>
            </a:r>
            <a:r>
              <a:rPr lang="en-US" b="1" dirty="0" err="1" smtClean="0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Terminados</a:t>
            </a:r>
            <a:endParaRPr lang="en-US" dirty="0" smtClean="0"/>
          </a:p>
          <a:p>
            <a:r>
              <a:rPr lang="en-US" b="1" dirty="0" smtClean="0"/>
              <a:t>Argentina</a:t>
            </a:r>
            <a:r>
              <a:rPr lang="en-US" dirty="0" smtClean="0"/>
              <a:t>: Nora Lustig (Tulane) y </a:t>
            </a:r>
            <a:r>
              <a:rPr lang="en-US" dirty="0" err="1" smtClean="0"/>
              <a:t>Carola</a:t>
            </a:r>
            <a:r>
              <a:rPr lang="en-US" dirty="0" smtClean="0"/>
              <a:t> </a:t>
            </a:r>
            <a:r>
              <a:rPr lang="en-US" dirty="0" err="1" smtClean="0"/>
              <a:t>Pessino</a:t>
            </a:r>
            <a:r>
              <a:rPr lang="en-US" dirty="0" smtClean="0"/>
              <a:t> (CEMA)</a:t>
            </a:r>
          </a:p>
          <a:p>
            <a:r>
              <a:rPr lang="en-US" b="1" dirty="0" smtClean="0"/>
              <a:t>Bolivia</a:t>
            </a:r>
            <a:r>
              <a:rPr lang="en-US" dirty="0" smtClean="0"/>
              <a:t>: George Gray Molina (PNUD), Wilson Jiménez, </a:t>
            </a:r>
            <a:r>
              <a:rPr lang="en-US" dirty="0" err="1" smtClean="0"/>
              <a:t>Verónica</a:t>
            </a:r>
            <a:r>
              <a:rPr lang="en-US" dirty="0" smtClean="0"/>
              <a:t> Paz y Ernesto </a:t>
            </a:r>
            <a:r>
              <a:rPr lang="en-US" dirty="0" err="1" smtClean="0"/>
              <a:t>Yáñez</a:t>
            </a:r>
            <a:r>
              <a:rPr lang="en-US" dirty="0" smtClean="0"/>
              <a:t> (</a:t>
            </a:r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 smtClean="0"/>
              <a:t>Alternativo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Brasil</a:t>
            </a:r>
            <a:r>
              <a:rPr lang="en-US" dirty="0" smtClean="0"/>
              <a:t>: </a:t>
            </a:r>
            <a:r>
              <a:rPr lang="en-US" dirty="0" err="1" smtClean="0"/>
              <a:t>Claudiney</a:t>
            </a:r>
            <a:r>
              <a:rPr lang="en-US" dirty="0" smtClean="0"/>
              <a:t> Pereira y Sean Higgins (Tulane)</a:t>
            </a:r>
          </a:p>
          <a:p>
            <a:r>
              <a:rPr lang="en-US" b="1" dirty="0" smtClean="0"/>
              <a:t>Colombia (</a:t>
            </a:r>
            <a:r>
              <a:rPr lang="en-US" b="1" dirty="0" err="1" smtClean="0"/>
              <a:t>incidencia</a:t>
            </a:r>
            <a:r>
              <a:rPr lang="en-US" b="1" dirty="0" smtClean="0"/>
              <a:t> </a:t>
            </a:r>
            <a:r>
              <a:rPr lang="en-US" b="1" dirty="0" err="1" smtClean="0"/>
              <a:t>impuestos</a:t>
            </a:r>
            <a:r>
              <a:rPr lang="en-US" b="1" dirty="0" smtClean="0"/>
              <a:t> </a:t>
            </a:r>
            <a:r>
              <a:rPr lang="en-US" b="1" dirty="0" err="1" smtClean="0"/>
              <a:t>personales</a:t>
            </a:r>
            <a:r>
              <a:rPr lang="en-US" b="1" dirty="0" smtClean="0"/>
              <a:t>): </a:t>
            </a:r>
            <a:r>
              <a:rPr lang="en-US" dirty="0" err="1"/>
              <a:t>Facundo</a:t>
            </a:r>
            <a:r>
              <a:rPr lang="en-US" dirty="0"/>
              <a:t> </a:t>
            </a:r>
            <a:r>
              <a:rPr lang="en-US" dirty="0" err="1"/>
              <a:t>Alvaredo</a:t>
            </a:r>
            <a:r>
              <a:rPr lang="en-US" dirty="0"/>
              <a:t> (Oxford University y Paris School of Economics</a:t>
            </a:r>
            <a:r>
              <a:rPr lang="en-US" dirty="0" smtClean="0"/>
              <a:t>) y Juliana </a:t>
            </a:r>
            <a:r>
              <a:rPr lang="en-US" dirty="0" err="1" smtClean="0"/>
              <a:t>Londoño</a:t>
            </a:r>
            <a:r>
              <a:rPr lang="en-US" dirty="0" smtClean="0"/>
              <a:t> (</a:t>
            </a:r>
            <a:r>
              <a:rPr lang="en-US" dirty="0" err="1" smtClean="0"/>
              <a:t>Ministerio</a:t>
            </a:r>
            <a:r>
              <a:rPr lang="en-US" dirty="0" smtClean="0"/>
              <a:t> de </a:t>
            </a:r>
            <a:r>
              <a:rPr lang="en-US" dirty="0" err="1" smtClean="0"/>
              <a:t>Finanzas</a:t>
            </a:r>
            <a:r>
              <a:rPr lang="en-US" dirty="0" smtClean="0"/>
              <a:t>, Colombia)</a:t>
            </a:r>
            <a:endParaRPr lang="en-US" b="1" dirty="0" smtClean="0"/>
          </a:p>
          <a:p>
            <a:r>
              <a:rPr lang="en-US" b="1" dirty="0"/>
              <a:t>Guatemala</a:t>
            </a:r>
            <a:r>
              <a:rPr lang="en-US" dirty="0"/>
              <a:t>: </a:t>
            </a:r>
            <a:r>
              <a:rPr lang="en-US" dirty="0" err="1"/>
              <a:t>Hilcías</a:t>
            </a:r>
            <a:r>
              <a:rPr lang="en-US" dirty="0"/>
              <a:t> </a:t>
            </a:r>
            <a:r>
              <a:rPr lang="en-US" dirty="0" err="1"/>
              <a:t>Morán</a:t>
            </a:r>
            <a:r>
              <a:rPr lang="en-US" dirty="0"/>
              <a:t> (Universidad R. </a:t>
            </a:r>
            <a:r>
              <a:rPr lang="en-US" dirty="0" err="1"/>
              <a:t>Saldívar</a:t>
            </a:r>
            <a:r>
              <a:rPr lang="en-US" dirty="0"/>
              <a:t>) y </a:t>
            </a:r>
            <a:r>
              <a:rPr lang="en-US" dirty="0" err="1"/>
              <a:t>Maynor</a:t>
            </a:r>
            <a:r>
              <a:rPr lang="en-US" dirty="0"/>
              <a:t> Cabrera (</a:t>
            </a:r>
            <a:r>
              <a:rPr lang="en-US" dirty="0" err="1"/>
              <a:t>consultor</a:t>
            </a:r>
            <a:r>
              <a:rPr lang="en-US" dirty="0"/>
              <a:t>)</a:t>
            </a:r>
          </a:p>
          <a:p>
            <a:r>
              <a:rPr lang="en-US" b="1" dirty="0" smtClean="0"/>
              <a:t>México</a:t>
            </a:r>
            <a:r>
              <a:rPr lang="en-US" dirty="0"/>
              <a:t>: John </a:t>
            </a:r>
            <a:r>
              <a:rPr lang="en-US" dirty="0" smtClean="0"/>
              <a:t>Scott </a:t>
            </a:r>
            <a:r>
              <a:rPr lang="en-US" dirty="0"/>
              <a:t>(CIDE)</a:t>
            </a:r>
            <a:r>
              <a:rPr lang="en-US" dirty="0" smtClean="0"/>
              <a:t>, Luis F. Lopez-</a:t>
            </a:r>
            <a:r>
              <a:rPr lang="en-US" dirty="0" err="1" smtClean="0"/>
              <a:t>Calva</a:t>
            </a:r>
            <a:r>
              <a:rPr lang="en-US" dirty="0" smtClean="0"/>
              <a:t> (BM), Nora Lustig (Tulane), Eduardo Ortiz (PNUD)</a:t>
            </a:r>
          </a:p>
          <a:p>
            <a:r>
              <a:rPr lang="en-US" b="1" dirty="0"/>
              <a:t>Paraguay</a:t>
            </a:r>
            <a:r>
              <a:rPr lang="en-US" dirty="0"/>
              <a:t>: Sean </a:t>
            </a:r>
            <a:r>
              <a:rPr lang="en-US" dirty="0" smtClean="0"/>
              <a:t>Higgins </a:t>
            </a:r>
            <a:r>
              <a:rPr lang="en-US" dirty="0"/>
              <a:t>(Tulane)</a:t>
            </a:r>
            <a:r>
              <a:rPr lang="en-US" dirty="0" smtClean="0"/>
              <a:t>, </a:t>
            </a:r>
            <a:r>
              <a:rPr lang="en-US" dirty="0"/>
              <a:t>Nora </a:t>
            </a:r>
            <a:r>
              <a:rPr lang="en-US" dirty="0" smtClean="0"/>
              <a:t>Lustig </a:t>
            </a:r>
            <a:r>
              <a:rPr lang="en-US" dirty="0"/>
              <a:t>(Tulane)</a:t>
            </a:r>
            <a:r>
              <a:rPr lang="en-US" dirty="0" smtClean="0"/>
              <a:t>, </a:t>
            </a:r>
            <a:r>
              <a:rPr lang="en-US" dirty="0"/>
              <a:t>Julio </a:t>
            </a:r>
            <a:r>
              <a:rPr lang="en-US" dirty="0" err="1"/>
              <a:t>Ramírez</a:t>
            </a:r>
            <a:r>
              <a:rPr lang="en-US" dirty="0"/>
              <a:t> (CADEP) y Billy Swanson (UC Davis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Perú</a:t>
            </a:r>
            <a:r>
              <a:rPr lang="en-US" dirty="0" smtClean="0"/>
              <a:t>: Miguel Jaramillo (GRADE)</a:t>
            </a:r>
            <a:endParaRPr lang="en-US" i="1" dirty="0" smtClean="0"/>
          </a:p>
          <a:p>
            <a:r>
              <a:rPr lang="en-US" b="1" dirty="0" smtClean="0"/>
              <a:t>Uruguay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Marisa </a:t>
            </a:r>
            <a:r>
              <a:rPr lang="en-US" dirty="0" err="1" smtClean="0"/>
              <a:t>Bucheli</a:t>
            </a:r>
            <a:r>
              <a:rPr lang="en-US" dirty="0" smtClean="0"/>
              <a:t>, </a:t>
            </a:r>
            <a:r>
              <a:rPr lang="en-US" dirty="0" err="1" smtClean="0"/>
              <a:t>Máximo</a:t>
            </a:r>
            <a:r>
              <a:rPr lang="en-US" dirty="0" smtClean="0"/>
              <a:t> Rossi, </a:t>
            </a:r>
            <a:r>
              <a:rPr lang="en-US" dirty="0" err="1" smtClean="0"/>
              <a:t>Florencia</a:t>
            </a:r>
            <a:r>
              <a:rPr lang="en-US" dirty="0" smtClean="0"/>
              <a:t> </a:t>
            </a:r>
            <a:r>
              <a:rPr lang="en-US" dirty="0" err="1" smtClean="0"/>
              <a:t>Amabile</a:t>
            </a:r>
            <a:r>
              <a:rPr lang="en-US" dirty="0" smtClean="0"/>
              <a:t> (Universidad de la </a:t>
            </a:r>
            <a:r>
              <a:rPr lang="en-US" dirty="0" err="1" smtClean="0"/>
              <a:t>República</a:t>
            </a:r>
            <a:r>
              <a:rPr lang="en-US" dirty="0" smtClean="0"/>
              <a:t>, </a:t>
            </a:r>
            <a:r>
              <a:rPr lang="en-US" dirty="0" err="1" smtClean="0"/>
              <a:t>Ury</a:t>
            </a:r>
            <a:r>
              <a:rPr lang="en-US" dirty="0" smtClean="0"/>
              <a:t>) y Nora Lustig </a:t>
            </a:r>
            <a:r>
              <a:rPr lang="en-US" dirty="0"/>
              <a:t>(Tulane)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0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/>
              <a:t>Compromiso</a:t>
            </a:r>
            <a:r>
              <a:rPr lang="en-US" b="1" dirty="0"/>
              <a:t> con la </a:t>
            </a:r>
            <a:r>
              <a:rPr lang="en-US" b="1" dirty="0" err="1"/>
              <a:t>Equidad</a:t>
            </a:r>
            <a:r>
              <a:rPr lang="en-US" b="1" dirty="0"/>
              <a:t> (CEQ): </a:t>
            </a:r>
            <a:r>
              <a:rPr lang="en-US" b="1" dirty="0" err="1"/>
              <a:t>Países</a:t>
            </a:r>
            <a:r>
              <a:rPr lang="en-US" b="1" dirty="0"/>
              <a:t> y </a:t>
            </a:r>
            <a:r>
              <a:rPr lang="en-US" b="1" dirty="0" err="1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 smtClean="0"/>
              <a:t>Avanzados</a:t>
            </a:r>
            <a:endParaRPr lang="en-US" sz="3000" dirty="0" smtClean="0"/>
          </a:p>
          <a:p>
            <a:r>
              <a:rPr lang="en-US" sz="3000" b="1" dirty="0"/>
              <a:t>Chile</a:t>
            </a:r>
            <a:r>
              <a:rPr lang="en-US" sz="3000" dirty="0"/>
              <a:t>: Dante Contreras </a:t>
            </a:r>
            <a:r>
              <a:rPr lang="en-US" sz="3000" dirty="0" smtClean="0"/>
              <a:t>y Jaime Ruiz-</a:t>
            </a:r>
            <a:r>
              <a:rPr lang="en-US" sz="3000" dirty="0" err="1" smtClean="0"/>
              <a:t>Tagle</a:t>
            </a:r>
            <a:r>
              <a:rPr lang="en-US" sz="3000" dirty="0" smtClean="0"/>
              <a:t> (Universidad </a:t>
            </a:r>
            <a:r>
              <a:rPr lang="en-US" sz="3000" dirty="0"/>
              <a:t>de Chile)</a:t>
            </a:r>
          </a:p>
          <a:p>
            <a:r>
              <a:rPr lang="en-US" sz="3000" b="1" dirty="0" smtClean="0"/>
              <a:t>Colombia</a:t>
            </a:r>
            <a:r>
              <a:rPr lang="en-US" sz="3000" dirty="0" smtClean="0"/>
              <a:t>: </a:t>
            </a:r>
            <a:r>
              <a:rPr lang="en-US" sz="3000" dirty="0"/>
              <a:t>Marcela </a:t>
            </a:r>
            <a:r>
              <a:rPr lang="en-US" sz="3000" dirty="0" err="1"/>
              <a:t>Meléndez</a:t>
            </a:r>
            <a:r>
              <a:rPr lang="en-US" sz="3000" dirty="0"/>
              <a:t> </a:t>
            </a:r>
            <a:r>
              <a:rPr lang="en-US" sz="3000" dirty="0" smtClean="0"/>
              <a:t>y Carlos </a:t>
            </a:r>
            <a:r>
              <a:rPr lang="en-US" sz="3000" dirty="0" err="1" smtClean="0"/>
              <a:t>Hurtado</a:t>
            </a:r>
            <a:r>
              <a:rPr lang="en-US" sz="3000" dirty="0" smtClean="0"/>
              <a:t> (</a:t>
            </a:r>
            <a:r>
              <a:rPr lang="en-US" sz="3000" dirty="0"/>
              <a:t>ECONESTUDIO</a:t>
            </a:r>
            <a:r>
              <a:rPr lang="en-US" sz="3000" dirty="0" smtClean="0"/>
              <a:t>)</a:t>
            </a:r>
            <a:endParaRPr lang="en-US" sz="3000" dirty="0"/>
          </a:p>
          <a:p>
            <a:r>
              <a:rPr lang="en-US" sz="3000" b="1" dirty="0" smtClean="0"/>
              <a:t>Costa Rica</a:t>
            </a:r>
            <a:r>
              <a:rPr lang="en-US" sz="3000" dirty="0" smtClean="0"/>
              <a:t>: Pablo </a:t>
            </a:r>
            <a:r>
              <a:rPr lang="en-US" sz="3000" dirty="0" err="1" smtClean="0"/>
              <a:t>Sauma</a:t>
            </a:r>
            <a:r>
              <a:rPr lang="en-US" sz="3000" dirty="0" smtClean="0"/>
              <a:t> y Juan Diego </a:t>
            </a:r>
            <a:r>
              <a:rPr lang="en-US" sz="3000" dirty="0" err="1" smtClean="0"/>
              <a:t>Trejos</a:t>
            </a:r>
            <a:r>
              <a:rPr lang="en-US" sz="3000" dirty="0" smtClean="0"/>
              <a:t> (Universidad de Costa Rica)</a:t>
            </a:r>
          </a:p>
          <a:p>
            <a:r>
              <a:rPr lang="en-US" sz="3000" b="1" dirty="0"/>
              <a:t>El </a:t>
            </a:r>
            <a:r>
              <a:rPr lang="en-US" sz="3000" b="1" dirty="0" smtClean="0"/>
              <a:t>Salvador: </a:t>
            </a:r>
            <a:r>
              <a:rPr lang="en-US" sz="3000" dirty="0" smtClean="0"/>
              <a:t>Margarita </a:t>
            </a:r>
            <a:r>
              <a:rPr lang="en-US" sz="3000" dirty="0" err="1"/>
              <a:t>Beneke</a:t>
            </a:r>
            <a:r>
              <a:rPr lang="en-US" sz="3000" dirty="0"/>
              <a:t> y José Andrés </a:t>
            </a:r>
            <a:r>
              <a:rPr lang="en-US" sz="3000" dirty="0" err="1" smtClean="0"/>
              <a:t>Oliva</a:t>
            </a:r>
            <a:r>
              <a:rPr lang="en-US" sz="3000" dirty="0" smtClean="0"/>
              <a:t> (FUSADES)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4263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Compromiso</a:t>
            </a:r>
            <a:r>
              <a:rPr lang="en-US" b="1" dirty="0" smtClean="0"/>
              <a:t> </a:t>
            </a:r>
            <a:r>
              <a:rPr lang="en-US" b="1" dirty="0"/>
              <a:t>con la </a:t>
            </a:r>
            <a:r>
              <a:rPr lang="en-US" b="1" dirty="0" err="1"/>
              <a:t>Equidad</a:t>
            </a:r>
            <a:r>
              <a:rPr lang="en-US" b="1" dirty="0"/>
              <a:t> (CEQ): </a:t>
            </a:r>
            <a:r>
              <a:rPr lang="en-US" b="1" dirty="0" err="1"/>
              <a:t>Países</a:t>
            </a:r>
            <a:r>
              <a:rPr lang="en-US" b="1" dirty="0"/>
              <a:t> y </a:t>
            </a:r>
            <a:r>
              <a:rPr lang="en-US" b="1" dirty="0" err="1" smtClean="0"/>
              <a:t>equipos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Otros</a:t>
            </a:r>
            <a:endParaRPr lang="en-US" dirty="0" smtClean="0"/>
          </a:p>
          <a:p>
            <a:r>
              <a:rPr lang="en-US" b="1" dirty="0" smtClean="0"/>
              <a:t>Ecuador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empezando</a:t>
            </a:r>
            <a:endParaRPr lang="en-US" dirty="0" smtClean="0"/>
          </a:p>
          <a:p>
            <a:r>
              <a:rPr lang="en-US" b="1" dirty="0" smtClean="0"/>
              <a:t>Honduras</a:t>
            </a:r>
            <a:r>
              <a:rPr lang="en-US" dirty="0" smtClean="0"/>
              <a:t>, </a:t>
            </a:r>
            <a:r>
              <a:rPr lang="en-US" b="1" dirty="0" smtClean="0"/>
              <a:t>Nicaragua, Panamá, RD y Venezuela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empezar</a:t>
            </a:r>
            <a:r>
              <a:rPr lang="en-US" dirty="0" smtClean="0"/>
              <a:t>, con BM, ICEFI, PNUD</a:t>
            </a:r>
            <a:endParaRPr lang="en-US" dirty="0"/>
          </a:p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pilotos</a:t>
            </a:r>
            <a:r>
              <a:rPr lang="en-US" dirty="0" smtClean="0"/>
              <a:t> en </a:t>
            </a:r>
            <a:r>
              <a:rPr lang="en-US" b="1" dirty="0" err="1" smtClean="0"/>
              <a:t>países</a:t>
            </a:r>
            <a:r>
              <a:rPr lang="en-US" b="1" dirty="0" smtClean="0"/>
              <a:t> </a:t>
            </a:r>
            <a:r>
              <a:rPr lang="en-US" b="1" dirty="0" err="1" smtClean="0"/>
              <a:t>africanos</a:t>
            </a:r>
            <a:r>
              <a:rPr lang="en-US" dirty="0" smtClean="0"/>
              <a:t> con el </a:t>
            </a:r>
            <a:r>
              <a:rPr lang="en-US" dirty="0" err="1" smtClean="0"/>
              <a:t>Banco</a:t>
            </a:r>
            <a:r>
              <a:rPr lang="en-US" dirty="0" smtClean="0"/>
              <a:t> </a:t>
            </a:r>
            <a:r>
              <a:rPr lang="en-US" dirty="0" err="1" smtClean="0"/>
              <a:t>Africano</a:t>
            </a:r>
            <a:r>
              <a:rPr lang="en-US" dirty="0" smtClean="0"/>
              <a:t> de </a:t>
            </a:r>
            <a:r>
              <a:rPr lang="en-US" dirty="0" err="1" smtClean="0"/>
              <a:t>Desarrollo</a:t>
            </a:r>
            <a:endParaRPr lang="en-US" dirty="0" smtClean="0"/>
          </a:p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pilotos</a:t>
            </a:r>
            <a:r>
              <a:rPr lang="en-US" dirty="0" smtClean="0"/>
              <a:t> en </a:t>
            </a:r>
            <a:r>
              <a:rPr lang="en-US" b="1" dirty="0" err="1" smtClean="0"/>
              <a:t>otras</a:t>
            </a:r>
            <a:r>
              <a:rPr lang="en-US" b="1" dirty="0" smtClean="0"/>
              <a:t> </a:t>
            </a:r>
            <a:r>
              <a:rPr lang="en-US" b="1" dirty="0" err="1" smtClean="0"/>
              <a:t>regiones</a:t>
            </a:r>
            <a:r>
              <a:rPr lang="en-US" b="1" dirty="0" smtClean="0"/>
              <a:t> del </a:t>
            </a:r>
            <a:r>
              <a:rPr lang="en-US" b="1" dirty="0" err="1" smtClean="0"/>
              <a:t>mundo</a:t>
            </a:r>
            <a:r>
              <a:rPr lang="en-US" b="1" dirty="0" smtClean="0"/>
              <a:t> </a:t>
            </a:r>
            <a:r>
              <a:rPr lang="en-US" dirty="0" smtClean="0"/>
              <a:t>con el </a:t>
            </a:r>
            <a:r>
              <a:rPr lang="en-US" dirty="0" err="1" smtClean="0"/>
              <a:t>Banco</a:t>
            </a:r>
            <a:r>
              <a:rPr lang="en-US" dirty="0" smtClean="0"/>
              <a:t> Mundial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1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Guión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metodológicos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Resultados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Análisis</a:t>
            </a:r>
            <a:r>
              <a:rPr lang="en-US" b="1" dirty="0" smtClean="0"/>
              <a:t> de </a:t>
            </a:r>
            <a:r>
              <a:rPr lang="en-US" b="1" dirty="0" err="1" smtClean="0"/>
              <a:t>incidencia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Se parte de un </a:t>
            </a:r>
            <a:r>
              <a:rPr lang="en-US" dirty="0" err="1" smtClean="0"/>
              <a:t>concepto</a:t>
            </a:r>
            <a:r>
              <a:rPr lang="en-US" dirty="0" smtClean="0"/>
              <a:t> de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 o “pre-fiscal”</a:t>
            </a:r>
            <a:endParaRPr lang="es-ES" dirty="0"/>
          </a:p>
          <a:p>
            <a:r>
              <a:rPr lang="es-ES" dirty="0"/>
              <a:t>S</a:t>
            </a:r>
            <a:r>
              <a:rPr lang="es-ES" dirty="0" smtClean="0"/>
              <a:t>e le restan los impuestos y suman las transferencias para obtener el ingreso después de la acción fiscal</a:t>
            </a:r>
          </a:p>
          <a:p>
            <a:r>
              <a:rPr lang="es-ES" dirty="0" smtClean="0"/>
              <a:t>Se observa cómo la pobreza y la desigualdad evolucionan a través de los conceptos de ingreso y cómo se distribuyen los beneficios y impuestos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Datos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0800"/>
          </a:xfrm>
        </p:spPr>
        <p:txBody>
          <a:bodyPr/>
          <a:lstStyle/>
          <a:p>
            <a:r>
              <a:rPr lang="en-US" dirty="0" smtClean="0"/>
              <a:t>Micro-</a:t>
            </a:r>
            <a:r>
              <a:rPr lang="en-US" dirty="0" err="1" smtClean="0"/>
              <a:t>datos</a:t>
            </a:r>
            <a:endParaRPr lang="en-US" dirty="0"/>
          </a:p>
          <a:p>
            <a:r>
              <a:rPr lang="en-US" dirty="0" err="1" smtClean="0"/>
              <a:t>Encuestas</a:t>
            </a:r>
            <a:r>
              <a:rPr lang="en-US" dirty="0" smtClean="0"/>
              <a:t> de </a:t>
            </a:r>
            <a:r>
              <a:rPr lang="en-US" dirty="0" err="1" smtClean="0"/>
              <a:t>hogares</a:t>
            </a:r>
            <a:r>
              <a:rPr lang="en-US" dirty="0"/>
              <a:t> e</a:t>
            </a:r>
            <a:r>
              <a:rPr lang="en-US" dirty="0" smtClean="0"/>
              <a:t> </a:t>
            </a:r>
            <a:r>
              <a:rPr lang="en-US" dirty="0" err="1" smtClean="0"/>
              <a:t>ingreso-gasto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57487"/>
            <a:ext cx="10033462" cy="4525963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Argentina 2003, </a:t>
            </a:r>
            <a:r>
              <a:rPr lang="en-US" dirty="0" smtClean="0"/>
              <a:t>2006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en-US" dirty="0" smtClean="0"/>
              <a:t> 2009</a:t>
            </a:r>
            <a:endParaRPr lang="en-US" dirty="0" smtClean="0"/>
          </a:p>
          <a:p>
            <a:pPr lvl="1"/>
            <a:r>
              <a:rPr lang="en-US" dirty="0" smtClean="0"/>
              <a:t>Bolivia 2007 y 2009</a:t>
            </a:r>
          </a:p>
          <a:p>
            <a:pPr lvl="1"/>
            <a:r>
              <a:rPr lang="en-US" dirty="0" smtClean="0"/>
              <a:t>Brazil </a:t>
            </a:r>
            <a:r>
              <a:rPr lang="en-US" dirty="0" smtClean="0"/>
              <a:t>2009</a:t>
            </a:r>
          </a:p>
          <a:p>
            <a:pPr lvl="1"/>
            <a:r>
              <a:rPr lang="en-US" dirty="0"/>
              <a:t>Colombia </a:t>
            </a:r>
            <a:r>
              <a:rPr lang="en-US" dirty="0" smtClean="0"/>
              <a:t>2010</a:t>
            </a:r>
            <a:endParaRPr lang="en-US" dirty="0" smtClean="0"/>
          </a:p>
          <a:p>
            <a:pPr lvl="1"/>
            <a:r>
              <a:rPr lang="en-US" dirty="0" smtClean="0"/>
              <a:t>México </a:t>
            </a:r>
            <a:r>
              <a:rPr lang="en-US" dirty="0" smtClean="0"/>
              <a:t>1996, 2008 </a:t>
            </a:r>
            <a:r>
              <a:rPr lang="en-US" dirty="0" smtClean="0"/>
              <a:t>y 2010</a:t>
            </a:r>
          </a:p>
          <a:p>
            <a:pPr lvl="1"/>
            <a:r>
              <a:rPr lang="en-US" dirty="0"/>
              <a:t>Paraguay </a:t>
            </a:r>
            <a:r>
              <a:rPr lang="en-US" dirty="0" smtClean="0"/>
              <a:t>2010 y 2011</a:t>
            </a:r>
            <a:endParaRPr lang="en-US" dirty="0" smtClean="0"/>
          </a:p>
          <a:p>
            <a:pPr lvl="1"/>
            <a:r>
              <a:rPr lang="en-US" dirty="0" err="1" smtClean="0"/>
              <a:t>Perú</a:t>
            </a:r>
            <a:r>
              <a:rPr lang="en-US" dirty="0" smtClean="0"/>
              <a:t> 2009</a:t>
            </a:r>
            <a:endParaRPr lang="en-US" dirty="0" smtClean="0"/>
          </a:p>
          <a:p>
            <a:pPr lvl="1"/>
            <a:r>
              <a:rPr lang="en-US" dirty="0" smtClean="0"/>
              <a:t>Uruguay 2009</a:t>
            </a:r>
          </a:p>
          <a:p>
            <a:pPr lvl="1"/>
            <a:r>
              <a:rPr lang="en-US" dirty="0" smtClean="0"/>
              <a:t>Chile 2009</a:t>
            </a:r>
          </a:p>
          <a:p>
            <a:pPr lvl="1"/>
            <a:r>
              <a:rPr lang="en-US" dirty="0" smtClean="0"/>
              <a:t>Costa </a:t>
            </a:r>
            <a:r>
              <a:rPr lang="en-US" dirty="0" smtClean="0"/>
              <a:t>Rica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Ecuador 2011</a:t>
            </a:r>
            <a:endParaRPr lang="en-US" dirty="0" smtClean="0"/>
          </a:p>
          <a:p>
            <a:pPr lvl="1"/>
            <a:r>
              <a:rPr lang="en-US" dirty="0" smtClean="0"/>
              <a:t>El Salvador 2011</a:t>
            </a:r>
            <a:endParaRPr lang="en-US" dirty="0" smtClean="0"/>
          </a:p>
          <a:p>
            <a:pPr lvl="1"/>
            <a:r>
              <a:rPr lang="en-US" dirty="0" smtClean="0"/>
              <a:t>Guatemala 2009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Método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asignar</a:t>
            </a:r>
            <a:r>
              <a:rPr lang="en-US" b="1" dirty="0" smtClean="0"/>
              <a:t> </a:t>
            </a:r>
            <a:r>
              <a:rPr lang="en-US" b="1" dirty="0" err="1" smtClean="0"/>
              <a:t>impuestos</a:t>
            </a:r>
            <a:r>
              <a:rPr lang="en-US" b="1" dirty="0" smtClean="0"/>
              <a:t> y </a:t>
            </a:r>
            <a:r>
              <a:rPr lang="en-US" b="1" dirty="0" err="1" smtClean="0"/>
              <a:t>transferencias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Identificación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en la </a:t>
            </a:r>
            <a:r>
              <a:rPr lang="en-US" dirty="0" err="1" smtClean="0"/>
              <a:t>encuesta</a:t>
            </a:r>
            <a:endParaRPr lang="en-US" dirty="0" smtClean="0"/>
          </a:p>
          <a:p>
            <a:r>
              <a:rPr lang="en-US" dirty="0" err="1" smtClean="0"/>
              <a:t>Inferencia</a:t>
            </a:r>
            <a:endParaRPr lang="en-US" dirty="0" smtClean="0"/>
          </a:p>
          <a:p>
            <a:r>
              <a:rPr lang="en-US" dirty="0" err="1" smtClean="0"/>
              <a:t>Imputación</a:t>
            </a:r>
            <a:endParaRPr lang="en-US" dirty="0" smtClean="0"/>
          </a:p>
          <a:p>
            <a:r>
              <a:rPr lang="en-US" dirty="0" err="1" smtClean="0"/>
              <a:t>Simulación</a:t>
            </a:r>
            <a:endParaRPr lang="en-US" dirty="0" smtClean="0"/>
          </a:p>
          <a:p>
            <a:r>
              <a:rPr lang="en-US" dirty="0" err="1" smtClean="0"/>
              <a:t>Encuesta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/matching</a:t>
            </a:r>
          </a:p>
          <a:p>
            <a:r>
              <a:rPr lang="en-US" dirty="0" smtClean="0"/>
              <a:t>Fuentes </a:t>
            </a:r>
            <a:r>
              <a:rPr lang="en-US" dirty="0" err="1" smtClean="0"/>
              <a:t>secundarias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7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563"/>
          </a:xfrm>
          <a:solidFill>
            <a:srgbClr val="F2DCDB"/>
          </a:solidFill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Definiciones de progresividad </a:t>
            </a:r>
            <a:r>
              <a:rPr lang="es-ES" sz="3600" b="1" dirty="0" smtClean="0"/>
              <a:t>para beneficios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78" y="884201"/>
            <a:ext cx="7275443" cy="583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DCDB"/>
          </a:solidFill>
        </p:spPr>
        <p:txBody>
          <a:bodyPr/>
          <a:lstStyle/>
          <a:p>
            <a:r>
              <a:rPr lang="en-US" b="1" dirty="0" err="1" smtClean="0"/>
              <a:t>Limitaciones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contempla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Respuestas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endParaRPr lang="en-US" dirty="0" smtClean="0"/>
          </a:p>
          <a:p>
            <a:pPr lvl="1"/>
            <a:r>
              <a:rPr lang="en-US" dirty="0" err="1" smtClean="0"/>
              <a:t>Distribución</a:t>
            </a:r>
            <a:r>
              <a:rPr lang="en-US" dirty="0" smtClean="0"/>
              <a:t> </a:t>
            </a:r>
            <a:r>
              <a:rPr lang="en-US" dirty="0" err="1" smtClean="0"/>
              <a:t>intertemporal</a:t>
            </a:r>
            <a:endParaRPr lang="en-US" dirty="0" smtClean="0"/>
          </a:p>
          <a:p>
            <a:pPr lvl="1"/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general</a:t>
            </a:r>
          </a:p>
          <a:p>
            <a:pPr lvl="1"/>
            <a:r>
              <a:rPr lang="en-US" dirty="0" err="1" smtClean="0"/>
              <a:t>Sustentabilidad</a:t>
            </a:r>
            <a:r>
              <a:rPr lang="en-US" dirty="0" smtClean="0"/>
              <a:t> macro</a:t>
            </a:r>
          </a:p>
          <a:p>
            <a:pPr lvl="1"/>
            <a:r>
              <a:rPr lang="en-US" dirty="0" err="1" smtClean="0"/>
              <a:t>Totalidad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recaudación</a:t>
            </a:r>
            <a:r>
              <a:rPr lang="en-US" dirty="0" smtClean="0"/>
              <a:t> y </a:t>
            </a:r>
            <a:r>
              <a:rPr lang="en-US" dirty="0" err="1" smtClean="0"/>
              <a:t>gasto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r>
              <a:rPr lang="en-US" dirty="0" err="1" smtClean="0"/>
              <a:t>Objetivo</a:t>
            </a:r>
            <a:r>
              <a:rPr lang="en-US" dirty="0" smtClean="0"/>
              <a:t>: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distribuyen</a:t>
            </a:r>
            <a:r>
              <a:rPr lang="en-US" dirty="0" smtClean="0"/>
              <a:t> la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dirty="0" err="1" smtClean="0"/>
              <a:t>tributaria</a:t>
            </a:r>
            <a:r>
              <a:rPr lang="en-US" dirty="0" smtClean="0"/>
              <a:t> y los </a:t>
            </a:r>
            <a:r>
              <a:rPr lang="en-US" dirty="0" err="1" smtClean="0"/>
              <a:t>beneficios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comprenden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al </a:t>
            </a:r>
            <a:r>
              <a:rPr lang="en-US" dirty="0" err="1" smtClean="0"/>
              <a:t>gasto</a:t>
            </a:r>
            <a:r>
              <a:rPr lang="en-US" dirty="0" smtClean="0"/>
              <a:t> social</a:t>
            </a:r>
          </a:p>
          <a:p>
            <a:r>
              <a:rPr lang="en-US" dirty="0" err="1" smtClean="0"/>
              <a:t>Nunca</a:t>
            </a:r>
            <a:r>
              <a:rPr lang="en-US" dirty="0" smtClean="0"/>
              <a:t>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conocer</a:t>
            </a:r>
            <a:r>
              <a:rPr lang="en-US" dirty="0" smtClean="0"/>
              <a:t> con </a:t>
            </a:r>
            <a:r>
              <a:rPr lang="en-US" dirty="0" err="1" smtClean="0"/>
              <a:t>precisión</a:t>
            </a:r>
            <a:r>
              <a:rPr lang="en-US" dirty="0" smtClean="0"/>
              <a:t>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prevalería</a:t>
            </a:r>
            <a:r>
              <a:rPr lang="en-US" dirty="0" smtClean="0"/>
              <a:t> en </a:t>
            </a:r>
            <a:r>
              <a:rPr lang="en-US" dirty="0" err="1" smtClean="0"/>
              <a:t>ausencia</a:t>
            </a:r>
            <a:r>
              <a:rPr lang="en-US" dirty="0" smtClean="0"/>
              <a:t> de </a:t>
            </a:r>
            <a:r>
              <a:rPr lang="en-US" dirty="0" err="1" smtClean="0"/>
              <a:t>impuestos</a:t>
            </a:r>
            <a:r>
              <a:rPr lang="en-US" dirty="0" smtClean="0"/>
              <a:t> y </a:t>
            </a:r>
            <a:r>
              <a:rPr lang="en-US" dirty="0" err="1" smtClean="0"/>
              <a:t>transferencias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FBA11-90B7-3B4A-84E3-62ECD06CF5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500562" y="23892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BO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69900" y="296426"/>
            <a:ext cx="8216900" cy="549711"/>
          </a:xfrm>
          <a:prstGeom prst="rect">
            <a:avLst/>
          </a:prstGeom>
          <a:solidFill>
            <a:srgbClr val="F2DCDB"/>
          </a:solidFill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b="1" dirty="0" err="1"/>
              <a:t>Definición</a:t>
            </a:r>
            <a:r>
              <a:rPr lang="en-US" b="1" dirty="0"/>
              <a:t> de </a:t>
            </a:r>
            <a:r>
              <a:rPr lang="en-US" b="1" dirty="0" err="1"/>
              <a:t>conceptos</a:t>
            </a:r>
            <a:r>
              <a:rPr lang="en-US" b="1" dirty="0"/>
              <a:t> del </a:t>
            </a:r>
            <a:r>
              <a:rPr lang="en-US" b="1" dirty="0" err="1"/>
              <a:t>ingreso</a:t>
            </a:r>
            <a:r>
              <a:rPr lang="en-US" b="1" dirty="0"/>
              <a:t> en </a:t>
            </a:r>
            <a:r>
              <a:rPr lang="en-US" b="1" dirty="0" err="1"/>
              <a:t>análisis</a:t>
            </a:r>
            <a:r>
              <a:rPr lang="en-US" b="1" dirty="0"/>
              <a:t> </a:t>
            </a:r>
            <a:r>
              <a:rPr lang="en-US" b="1" dirty="0" err="1"/>
              <a:t>básico</a:t>
            </a:r>
            <a:endParaRPr lang="en-US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3" y="846137"/>
            <a:ext cx="8688377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9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1705</Words>
  <Application>Microsoft Office PowerPoint</Application>
  <PresentationFormat>On-screen Show (4:3)</PresentationFormat>
  <Paragraphs>230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Los efectos de la política fiscal  sobre desigualdad y pobreza en  México y otros países de América Látina  Nora Lustig y Sean Higgins Departamento de Economía Tulane University</vt:lpstr>
      <vt:lpstr>Compromiso con la Equidad (CEQ) América Latina</vt:lpstr>
      <vt:lpstr>Guión</vt:lpstr>
      <vt:lpstr>Análisis de incidencia</vt:lpstr>
      <vt:lpstr>Datos</vt:lpstr>
      <vt:lpstr>Método para asignar impuestos y transferencias</vt:lpstr>
      <vt:lpstr>Definiciones de progresividad para beneficios</vt:lpstr>
      <vt:lpstr>Limitaciones</vt:lpstr>
      <vt:lpstr>PowerPoint Presentation</vt:lpstr>
      <vt:lpstr>PowerPoint Presentation</vt:lpstr>
      <vt:lpstr>RESULTADOS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www.commitmenttoequity.org</vt:lpstr>
      <vt:lpstr>¡MUCHAS GRACIAS!</vt:lpstr>
      <vt:lpstr>Compromiso con la Equidad (CEQ): Países y equipos</vt:lpstr>
      <vt:lpstr>Compromiso con la Equidad (CEQ): Países y equipos</vt:lpstr>
      <vt:lpstr>Compromiso con la Equidad (CEQ): Países y equipos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Sean Higgins</cp:lastModifiedBy>
  <cp:revision>165</cp:revision>
  <dcterms:created xsi:type="dcterms:W3CDTF">2012-05-02T00:37:04Z</dcterms:created>
  <dcterms:modified xsi:type="dcterms:W3CDTF">2013-10-02T06:55:52Z</dcterms:modified>
</cp:coreProperties>
</file>