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8" r:id="rId6"/>
    <p:sldId id="261" r:id="rId7"/>
    <p:sldId id="270" r:id="rId8"/>
    <p:sldId id="263" r:id="rId9"/>
    <p:sldId id="266" r:id="rId10"/>
    <p:sldId id="267" r:id="rId11"/>
    <p:sldId id="262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esktop:standard%20indicators%20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CGD%20INEQ%20sep%2016%202013:CGD%20Standard%20Indicators%20Web%20Sept14%202013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EQ%20Publications:CEQ%20PFR:ARG-LUSTIG&amp;PESSINO:1.%20SUBMITTED%20TO%20PFR:PFR_ARG_Tables%20DEC%206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82198162729658"/>
          <c:y val="0.0461942180843254"/>
          <c:w val="0.671224628171479"/>
          <c:h val="0.822325860693846"/>
        </c:manualLayout>
      </c:layout>
      <c:lineChart>
        <c:grouping val="standard"/>
        <c:varyColors val="0"/>
        <c:ser>
          <c:idx val="2"/>
          <c:order val="0"/>
          <c:tx>
            <c:strRef>
              <c:f>'GiniLeftNonleft '!$C$13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rgbClr val="006C00"/>
              </a:solidFill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'!$D$13:$H$13</c:f>
              <c:numCache>
                <c:formatCode>0.00</c:formatCode>
                <c:ptCount val="5"/>
                <c:pt idx="0">
                  <c:v>0.5788</c:v>
                </c:pt>
                <c:pt idx="1">
                  <c:v>0.5648</c:v>
                </c:pt>
                <c:pt idx="2">
                  <c:v>0.5438</c:v>
                </c:pt>
                <c:pt idx="3">
                  <c:v>0.5455</c:v>
                </c:pt>
                <c:pt idx="4">
                  <c:v>0.439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'GiniLeftNonleft '!$C$14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'!$D$14:$H$14</c:f>
              <c:numCache>
                <c:formatCode>0.00</c:formatCode>
                <c:ptCount val="5"/>
                <c:pt idx="0">
                  <c:v>0.564</c:v>
                </c:pt>
                <c:pt idx="1">
                  <c:v>0.546</c:v>
                </c:pt>
                <c:pt idx="2">
                  <c:v>0.526</c:v>
                </c:pt>
                <c:pt idx="3">
                  <c:v>0.525</c:v>
                </c:pt>
                <c:pt idx="4">
                  <c:v>0.438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'GiniLeftNonleft '!$C$11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'!$D$11:$H$11</c:f>
              <c:numCache>
                <c:formatCode>0.00</c:formatCode>
                <c:ptCount val="5"/>
                <c:pt idx="1">
                  <c:v>0.49</c:v>
                </c:pt>
                <c:pt idx="2">
                  <c:v>0.45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'GiniLeftNonleft '!$C$21</c:f>
              <c:strCache>
                <c:ptCount val="1"/>
                <c:pt idx="0">
                  <c:v>Uruguay</c:v>
                </c:pt>
              </c:strCache>
            </c:strRef>
          </c:tx>
          <c:spPr>
            <a:ln w="38100" cap="rnd" cmpd="sng">
              <a:solidFill>
                <a:srgbClr val="008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'!$D$21:$H$21</c:f>
              <c:numCache>
                <c:formatCode>0.00</c:formatCode>
                <c:ptCount val="5"/>
                <c:pt idx="0">
                  <c:v>0.49199432</c:v>
                </c:pt>
                <c:pt idx="1">
                  <c:v>0.47798602</c:v>
                </c:pt>
                <c:pt idx="2">
                  <c:v>0.45699601</c:v>
                </c:pt>
                <c:pt idx="3">
                  <c:v>0.45896706</c:v>
                </c:pt>
                <c:pt idx="4">
                  <c:v>0.39263057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'GiniLeftNonleft '!$C$12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'!$D$12:$H$12</c:f>
              <c:numCache>
                <c:formatCode>0.00</c:formatCode>
                <c:ptCount val="5"/>
                <c:pt idx="0">
                  <c:v>0.503</c:v>
                </c:pt>
                <c:pt idx="1">
                  <c:v>0.503</c:v>
                </c:pt>
                <c:pt idx="2">
                  <c:v>0.493</c:v>
                </c:pt>
                <c:pt idx="3">
                  <c:v>0.5028</c:v>
                </c:pt>
                <c:pt idx="4">
                  <c:v>0.446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'GiniLeftNonleft '!$C$15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'!$D$15:$H$15</c:f>
              <c:numCache>
                <c:formatCode>0.00</c:formatCode>
                <c:ptCount val="5"/>
                <c:pt idx="0">
                  <c:v>0.575</c:v>
                </c:pt>
                <c:pt idx="1">
                  <c:v>0.574</c:v>
                </c:pt>
                <c:pt idx="2">
                  <c:v>0.568</c:v>
                </c:pt>
                <c:pt idx="3">
                  <c:v>0.569</c:v>
                </c:pt>
                <c:pt idx="4">
                  <c:v>0.535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'GiniLeftNonleft '!$C$17</c:f>
              <c:strCache>
                <c:ptCount val="1"/>
                <c:pt idx="0">
                  <c:v>Guatemala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'!$D$17:$H$17</c:f>
              <c:numCache>
                <c:formatCode>0.00</c:formatCode>
                <c:ptCount val="5"/>
                <c:pt idx="0">
                  <c:v>0.549</c:v>
                </c:pt>
                <c:pt idx="1">
                  <c:v>0.55</c:v>
                </c:pt>
                <c:pt idx="2">
                  <c:v>0.545</c:v>
                </c:pt>
                <c:pt idx="3">
                  <c:v>0.55</c:v>
                </c:pt>
                <c:pt idx="4">
                  <c:v>0.526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'GiniLeftNonleft '!$C$19</c:f>
              <c:strCache>
                <c:ptCount val="1"/>
                <c:pt idx="0">
                  <c:v>Paraguay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'!$D$19:$H$19</c:f>
              <c:numCache>
                <c:formatCode>0.00</c:formatCode>
                <c:ptCount val="5"/>
                <c:pt idx="0">
                  <c:v>0.50022233</c:v>
                </c:pt>
                <c:pt idx="1">
                  <c:v>0.49902994</c:v>
                </c:pt>
                <c:pt idx="2">
                  <c:v>0.49538585</c:v>
                </c:pt>
                <c:pt idx="3">
                  <c:v>0.50201117</c:v>
                </c:pt>
                <c:pt idx="4">
                  <c:v>0.47961929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'GiniLeftNonleft '!$C$20</c:f>
              <c:strCache>
                <c:ptCount val="1"/>
                <c:pt idx="0">
                  <c:v>Peru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'!$D$20:$H$20</c:f>
              <c:numCache>
                <c:formatCode>0.00</c:formatCode>
                <c:ptCount val="5"/>
                <c:pt idx="0">
                  <c:v>0.5039</c:v>
                </c:pt>
                <c:pt idx="1">
                  <c:v>0.4981</c:v>
                </c:pt>
                <c:pt idx="2">
                  <c:v>0.4937</c:v>
                </c:pt>
                <c:pt idx="3">
                  <c:v>0.4921</c:v>
                </c:pt>
                <c:pt idx="4">
                  <c:v>0.465705</c:v>
                </c:pt>
              </c:numCache>
            </c:numRef>
          </c:val>
          <c:smooth val="0"/>
        </c:ser>
        <c:ser>
          <c:idx val="7"/>
          <c:order val="9"/>
          <c:tx>
            <c:strRef>
              <c:f>'GiniLeftNonleft '!$C$18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'!$D$18:$H$18</c:f>
              <c:numCache>
                <c:formatCode>0.00</c:formatCode>
                <c:ptCount val="5"/>
                <c:pt idx="0">
                  <c:v>0.51067918</c:v>
                </c:pt>
                <c:pt idx="1">
                  <c:v>0.49749897</c:v>
                </c:pt>
                <c:pt idx="2">
                  <c:v>0.48764237</c:v>
                </c:pt>
                <c:pt idx="3">
                  <c:v>0.48088023</c:v>
                </c:pt>
                <c:pt idx="4">
                  <c:v>0.42938942</c:v>
                </c:pt>
              </c:numCache>
            </c:numRef>
          </c:val>
          <c:smooth val="0"/>
        </c:ser>
        <c:ser>
          <c:idx val="5"/>
          <c:order val="10"/>
          <c:tx>
            <c:strRef>
              <c:f>'GiniLeftNonleft '!$C$16</c:f>
              <c:strCache>
                <c:ptCount val="1"/>
                <c:pt idx="0">
                  <c:v>Costa 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'GiniLeftNonleft '!$D$10:$H$10</c:f>
              <c:strCache>
                <c:ptCount val="5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  <c:pt idx="4">
                  <c:v>Final Income</c:v>
                </c:pt>
              </c:strCache>
            </c:strRef>
          </c:cat>
          <c:val>
            <c:numRef>
              <c:f>'GiniLeftNonleft '!$D$16:$H$16</c:f>
              <c:numCache>
                <c:formatCode>0.00</c:formatCode>
                <c:ptCount val="5"/>
                <c:pt idx="0">
                  <c:v>0.508</c:v>
                </c:pt>
                <c:pt idx="1">
                  <c:v>0.5</c:v>
                </c:pt>
                <c:pt idx="2">
                  <c:v>0.489</c:v>
                </c:pt>
                <c:pt idx="3">
                  <c:v>0.486</c:v>
                </c:pt>
                <c:pt idx="4">
                  <c:v>0.402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840824"/>
        <c:axId val="2136045928"/>
      </c:lineChart>
      <c:catAx>
        <c:axId val="-213384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045928"/>
        <c:crosses val="autoZero"/>
        <c:auto val="1"/>
        <c:lblAlgn val="ctr"/>
        <c:lblOffset val="100"/>
        <c:noMultiLvlLbl val="0"/>
      </c:catAx>
      <c:valAx>
        <c:axId val="2136045928"/>
        <c:scaling>
          <c:orientation val="minMax"/>
          <c:min val="0.3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84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018254431652"/>
          <c:y val="0.170794862237557"/>
          <c:w val="0.256556430446194"/>
          <c:h val="0.648728492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'Poverty$4PPP'!$C$9</c:f>
              <c:strCache>
                <c:ptCount val="1"/>
                <c:pt idx="0">
                  <c:v>Brazil (2009)</c:v>
                </c:pt>
              </c:strCache>
            </c:strRef>
          </c:tx>
          <c:spPr>
            <a:ln w="57150" cmpd="sng"/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strRef>
              <c:f>'Poverty$4PPP'!$D$8:$G$8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'Poverty$4PPP'!$D$9:$G$9</c:f>
              <c:numCache>
                <c:formatCode>0.0%</c:formatCode>
                <c:ptCount val="4"/>
                <c:pt idx="0">
                  <c:v>0.262</c:v>
                </c:pt>
                <c:pt idx="1">
                  <c:v>0.272</c:v>
                </c:pt>
                <c:pt idx="2">
                  <c:v>0.2322</c:v>
                </c:pt>
                <c:pt idx="3">
                  <c:v>0.3096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'Poverty$4PPP'!$C$10</c:f>
              <c:strCache>
                <c:ptCount val="1"/>
                <c:pt idx="0">
                  <c:v>Mexico (2010)</c:v>
                </c:pt>
              </c:strCache>
            </c:strRef>
          </c:tx>
          <c:spPr>
            <a:ln w="57150" cmpd="sng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 cmpd="sng">
                <a:solidFill>
                  <a:srgbClr val="FF0000"/>
                </a:solidFill>
              </a:ln>
            </c:spPr>
          </c:marker>
          <c:cat>
            <c:strRef>
              <c:f>'Poverty$4PPP'!$D$8:$G$8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'Poverty$4PPP'!$D$10:$G$10</c:f>
              <c:numCache>
                <c:formatCode>0.0%</c:formatCode>
                <c:ptCount val="4"/>
                <c:pt idx="0">
                  <c:v>0.2468308</c:v>
                </c:pt>
                <c:pt idx="1">
                  <c:v>0.249016</c:v>
                </c:pt>
                <c:pt idx="2">
                  <c:v>0.2314823</c:v>
                </c:pt>
                <c:pt idx="3">
                  <c:v>0.2382034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'Poverty$4PPP'!$C$11</c:f>
              <c:strCache>
                <c:ptCount val="1"/>
                <c:pt idx="0">
                  <c:v>Peru (2009)</c:v>
                </c:pt>
              </c:strCache>
            </c:strRef>
          </c:tx>
          <c:spPr>
            <a:ln w="57150" cmpd="sng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</c:spPr>
          </c:marker>
          <c:dPt>
            <c:idx val="0"/>
            <c:marker>
              <c:spPr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c:spPr>
            </c:marker>
            <c:bubble3D val="0"/>
          </c:dPt>
          <c:cat>
            <c:strRef>
              <c:f>'Poverty$4PPP'!$D$8:$G$8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'Poverty$4PPP'!$D$11:$G$11</c:f>
              <c:numCache>
                <c:formatCode>0.0%</c:formatCode>
                <c:ptCount val="4"/>
                <c:pt idx="0">
                  <c:v>0.2857</c:v>
                </c:pt>
                <c:pt idx="1">
                  <c:v>0.2857</c:v>
                </c:pt>
                <c:pt idx="2">
                  <c:v>0.278</c:v>
                </c:pt>
                <c:pt idx="3">
                  <c:v>0.2869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183640"/>
        <c:axId val="-2144956264"/>
      </c:lineChart>
      <c:catAx>
        <c:axId val="2036183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44956264"/>
        <c:crosses val="autoZero"/>
        <c:auto val="1"/>
        <c:lblAlgn val="ctr"/>
        <c:lblOffset val="100"/>
        <c:noMultiLvlLbl val="0"/>
      </c:catAx>
      <c:valAx>
        <c:axId val="-2144956264"/>
        <c:scaling>
          <c:orientation val="minMax"/>
          <c:min val="0.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036183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902693795998"/>
          <c:y val="0.491569128598543"/>
          <c:w val="0.170102365681736"/>
          <c:h val="0.4297204285265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49518810149"/>
          <c:y val="0.069919072615923"/>
          <c:w val="0.680435476815398"/>
          <c:h val="0.832619568387285"/>
        </c:manualLayout>
      </c:layout>
      <c:bar3DChart>
        <c:barDir val="col"/>
        <c:grouping val="standard"/>
        <c:varyColors val="0"/>
        <c:ser>
          <c:idx val="0"/>
          <c:order val="0"/>
          <c:tx>
            <c:v>NCP (excluding Moratorium)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'Fig1 Evolution Pensions '!$D$31:$D$37</c:f>
              <c:numCache>
                <c:formatCode>General</c:formatCode>
                <c:ptCount val="7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</c:numCache>
            </c:numRef>
          </c:cat>
          <c:val>
            <c:numRef>
              <c:f>'Fig1 Evolution Pensions '!$E$31:$E$37</c:f>
              <c:numCache>
                <c:formatCode>0.0</c:formatCode>
                <c:ptCount val="7"/>
                <c:pt idx="0">
                  <c:v>0.340405</c:v>
                </c:pt>
                <c:pt idx="1">
                  <c:v>0.352301</c:v>
                </c:pt>
                <c:pt idx="2">
                  <c:v>0.427482</c:v>
                </c:pt>
                <c:pt idx="3">
                  <c:v>0.488875</c:v>
                </c:pt>
                <c:pt idx="4">
                  <c:v>0.564731</c:v>
                </c:pt>
                <c:pt idx="5">
                  <c:v>0.652389</c:v>
                </c:pt>
                <c:pt idx="6">
                  <c:v>0.812829</c:v>
                </c:pt>
              </c:numCache>
            </c:numRef>
          </c:val>
        </c:ser>
        <c:ser>
          <c:idx val="2"/>
          <c:order val="1"/>
          <c:tx>
            <c:v>Moratorium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'Fig1 Evolution Pensions '!$D$31:$D$37</c:f>
              <c:numCache>
                <c:formatCode>General</c:formatCode>
                <c:ptCount val="7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</c:numCache>
            </c:numRef>
          </c:cat>
          <c:val>
            <c:numRef>
              <c:f>'Fig1 Evolution Pensions '!$G$31:$G$37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0.2</c:v>
                </c:pt>
                <c:pt idx="4">
                  <c:v>1.4</c:v>
                </c:pt>
                <c:pt idx="5">
                  <c:v>1.8</c:v>
                </c:pt>
                <c:pt idx="6">
                  <c:v>2.2</c:v>
                </c:pt>
              </c:numCache>
            </c:numRef>
          </c:val>
        </c:ser>
        <c:ser>
          <c:idx val="1"/>
          <c:order val="2"/>
          <c:tx>
            <c:v>Contributory</c:v>
          </c:tx>
          <c:invertIfNegative val="0"/>
          <c:cat>
            <c:numRef>
              <c:f>'Fig1 Evolution Pensions '!$D$31:$D$37</c:f>
              <c:numCache>
                <c:formatCode>General</c:formatCode>
                <c:ptCount val="7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</c:numCache>
            </c:numRef>
          </c:cat>
          <c:val>
            <c:numRef>
              <c:f>'Fig1 Evolution Pensions '!$F$31:$F$37</c:f>
              <c:numCache>
                <c:formatCode>General</c:formatCode>
                <c:ptCount val="7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</c:numCache>
            </c:numRef>
          </c:val>
        </c:ser>
        <c:ser>
          <c:idx val="3"/>
          <c:order val="3"/>
          <c:tx>
            <c:v>ALL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'Fig1 Evolution Pensions '!$D$31:$D$37</c:f>
              <c:numCache>
                <c:formatCode>General</c:formatCode>
                <c:ptCount val="7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</c:numCache>
            </c:numRef>
          </c:cat>
          <c:val>
            <c:numRef>
              <c:f>'Fig1 Evolution Pensions '!$H$31:$H$37</c:f>
              <c:numCache>
                <c:formatCode>0.0</c:formatCode>
                <c:ptCount val="7"/>
                <c:pt idx="0">
                  <c:v>3.640405</c:v>
                </c:pt>
                <c:pt idx="1">
                  <c:v>3.652300999999999</c:v>
                </c:pt>
                <c:pt idx="2">
                  <c:v>3.727482</c:v>
                </c:pt>
                <c:pt idx="3">
                  <c:v>3.988875</c:v>
                </c:pt>
                <c:pt idx="4">
                  <c:v>5.264731</c:v>
                </c:pt>
                <c:pt idx="5">
                  <c:v>5.752388999999999</c:v>
                </c:pt>
                <c:pt idx="6">
                  <c:v>6.312829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129176"/>
        <c:axId val="-2127721912"/>
        <c:axId val="2120021432"/>
      </c:bar3DChart>
      <c:catAx>
        <c:axId val="211812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721912"/>
        <c:crosses val="autoZero"/>
        <c:auto val="1"/>
        <c:lblAlgn val="ctr"/>
        <c:lblOffset val="100"/>
        <c:noMultiLvlLbl val="0"/>
      </c:catAx>
      <c:valAx>
        <c:axId val="-2127721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18129176"/>
        <c:crosses val="autoZero"/>
        <c:crossBetween val="between"/>
      </c:valAx>
      <c:serAx>
        <c:axId val="2120021432"/>
        <c:scaling>
          <c:orientation val="minMax"/>
        </c:scaling>
        <c:delete val="1"/>
        <c:axPos val="b"/>
        <c:majorTickMark val="out"/>
        <c:minorTickMark val="none"/>
        <c:tickLblPos val="none"/>
        <c:crossAx val="-21277219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04ED-5CF1-F645-ABC9-0027A2020DD9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A214-CB4D-7A4D-854E-011F6699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matters but is not destiny. Uruguay showed was</a:t>
            </a:r>
            <a:r>
              <a:rPr lang="en-US" baseline="0" dirty="0" smtClean="0"/>
              <a:t> number 2 in terms of redistribution and number 1 in terms of poverty reduction but its budget size is close to Mexico´s.</a:t>
            </a:r>
          </a:p>
          <a:p>
            <a:r>
              <a:rPr lang="en-US" baseline="0" dirty="0" smtClean="0"/>
              <a:t>In Peru, fiscal space, however, may be a restriction.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7699-32EA-AD4F-A041-DCF25E8588D0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158C-CC6A-B644-9D2A-9053B649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331"/>
            <a:ext cx="7772400" cy="333412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Inequality, Poverty </a:t>
            </a:r>
            <a:r>
              <a:rPr lang="en-US" sz="5400" b="1" smtClean="0"/>
              <a:t>and Leftist </a:t>
            </a:r>
            <a:r>
              <a:rPr lang="en-US" sz="5400" b="1" dirty="0" smtClean="0"/>
              <a:t>Governments in LA</a:t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Nora Lustig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Policy in LA since the Left Turn</a:t>
            </a:r>
          </a:p>
          <a:p>
            <a:r>
              <a:rPr lang="en-US" dirty="0" smtClean="0"/>
              <a:t>Tulane University</a:t>
            </a:r>
          </a:p>
          <a:p>
            <a:r>
              <a:rPr lang="en-US" dirty="0" smtClean="0"/>
              <a:t>April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And, Poor </a:t>
            </a:r>
            <a:r>
              <a:rPr lang="en-US" b="1" dirty="0" err="1" smtClean="0"/>
              <a:t>Pardos</a:t>
            </a:r>
            <a:r>
              <a:rPr lang="en-US" b="1" dirty="0" smtClean="0"/>
              <a:t> in Brazil Receive Less in Cash Transfers than Equally Poor Whites</a:t>
            </a:r>
            <a:br>
              <a:rPr lang="en-US" b="1" dirty="0" smtClean="0"/>
            </a:br>
            <a:r>
              <a:rPr lang="en-US" sz="2200" b="1" dirty="0" smtClean="0"/>
              <a:t>Incidence of Cash </a:t>
            </a:r>
            <a:r>
              <a:rPr lang="en-US" sz="2200" b="1" dirty="0" err="1" smtClean="0"/>
              <a:t>Tranfers</a:t>
            </a:r>
            <a:r>
              <a:rPr lang="en-US" sz="2200" b="1" dirty="0" smtClean="0"/>
              <a:t> by Race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4432"/>
            <a:ext cx="8229600" cy="49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</a:t>
            </a:r>
            <a:r>
              <a:rPr lang="en-US" sz="3600" b="1" dirty="0" smtClean="0"/>
              <a:t>GDP</a:t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smtClean="0"/>
              <a:t>Lustig, </a:t>
            </a:r>
            <a:r>
              <a:rPr lang="en-US" sz="3600" b="1" dirty="0" err="1" smtClean="0"/>
              <a:t>Pessino</a:t>
            </a:r>
            <a:r>
              <a:rPr lang="en-US" sz="3600" b="1" dirty="0" smtClean="0"/>
              <a:t> and Scott, 2014)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225246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" y="488486"/>
            <a:ext cx="8128971" cy="57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3" y="948039"/>
            <a:ext cx="7705425" cy="50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Argentina: Evolution of Pensions</a:t>
            </a:r>
            <a:br>
              <a:rPr lang="en-US" b="1" dirty="0" smtClean="0"/>
            </a:br>
            <a:r>
              <a:rPr lang="en-US" sz="3100" b="1" dirty="0" smtClean="0"/>
              <a:t>(Lustig and </a:t>
            </a:r>
            <a:r>
              <a:rPr lang="en-US" sz="3100" b="1" dirty="0" err="1" smtClean="0"/>
              <a:t>Pessino</a:t>
            </a:r>
            <a:r>
              <a:rPr lang="en-US" sz="3100" b="1" dirty="0" smtClean="0"/>
              <a:t>, 2014; this and next two slides)</a:t>
            </a:r>
            <a:endParaRPr lang="en-US" sz="31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916039"/>
              </p:ext>
            </p:extLst>
          </p:nvPr>
        </p:nvGraphicFramePr>
        <p:xfrm>
          <a:off x="457200" y="1417638"/>
          <a:ext cx="8229600" cy="497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54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Inequality in Last Decade 2000-2011 </a:t>
            </a:r>
            <a:r>
              <a:rPr lang="en-US" sz="2700" b="1" dirty="0" smtClean="0"/>
              <a:t>(Yearly changes in </a:t>
            </a:r>
            <a:r>
              <a:rPr lang="en-US" sz="2700" b="1" dirty="0" err="1" smtClean="0"/>
              <a:t>Gini</a:t>
            </a:r>
            <a:r>
              <a:rPr lang="en-US" sz="2700" b="1" dirty="0" smtClean="0"/>
              <a:t>; SEDLAC, Feb 2014 for LA)</a:t>
            </a:r>
            <a:endParaRPr lang="en-US" sz="2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17638"/>
            <a:ext cx="8788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6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 Poverty Changes: Redistribution </a:t>
            </a:r>
            <a:r>
              <a:rPr lang="en-US" b="1" dirty="0" err="1" smtClean="0"/>
              <a:t>vs</a:t>
            </a:r>
            <a:r>
              <a:rPr lang="en-US" b="1" dirty="0" smtClean="0"/>
              <a:t> Growth </a:t>
            </a:r>
            <a:r>
              <a:rPr lang="en-US" sz="3100" b="1" dirty="0" smtClean="0"/>
              <a:t>(Lustig et al, 2014)</a:t>
            </a: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500"/>
            <a:ext cx="9144000" cy="45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1026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Determinants of Change </a:t>
            </a:r>
            <a:r>
              <a:rPr lang="en-US" b="1" dirty="0" smtClean="0"/>
              <a:t>in Inequality</a:t>
            </a:r>
            <a:br>
              <a:rPr lang="en-US" b="1" dirty="0" smtClean="0"/>
            </a:br>
            <a:r>
              <a:rPr lang="en-US" b="1" dirty="0" smtClean="0"/>
              <a:t>Wage Gap</a:t>
            </a:r>
            <a:r>
              <a:rPr lang="en-US" b="1" dirty="0" smtClean="0"/>
              <a:t> </a:t>
            </a:r>
            <a:r>
              <a:rPr lang="en-US" b="1" dirty="0" smtClean="0"/>
              <a:t>(red); Transfers (Green); </a:t>
            </a:r>
            <a:r>
              <a:rPr lang="en-US" b="1" dirty="0" smtClean="0"/>
              <a:t>Demographic </a:t>
            </a:r>
            <a:r>
              <a:rPr lang="en-US" b="1" dirty="0" smtClean="0"/>
              <a:t>(Blue)  </a:t>
            </a:r>
            <a:r>
              <a:rPr lang="en-US" sz="2700" b="1" dirty="0" smtClean="0"/>
              <a:t>(</a:t>
            </a:r>
            <a:r>
              <a:rPr lang="en-US" sz="2700" b="1" dirty="0" err="1" smtClean="0"/>
              <a:t>Azevedo</a:t>
            </a:r>
            <a:r>
              <a:rPr lang="en-US" sz="2700" b="1" dirty="0" smtClean="0"/>
              <a:t> et al. 2012)</a:t>
            </a:r>
            <a:endParaRPr lang="en-US" sz="27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" y="1514475"/>
            <a:ext cx="8377767" cy="5511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www.commitmentoequity.org</a:t>
            </a:r>
            <a:endParaRPr lang="en-US" dirty="0"/>
          </a:p>
        </p:txBody>
      </p:sp>
      <p:pic>
        <p:nvPicPr>
          <p:cNvPr id="3" name="Picture 2" descr="Screen Shot 2014-03-01 at 4.0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0" y="1417638"/>
            <a:ext cx="7046847" cy="5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661"/>
            <a:ext cx="9144000" cy="124553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Fiscal Policy and Political Regime </a:t>
            </a:r>
            <a:br>
              <a:rPr lang="en-US" sz="3800" b="1" dirty="0" smtClean="0"/>
            </a:br>
            <a:r>
              <a:rPr lang="en-US" sz="2800" b="1" dirty="0" err="1" smtClean="0"/>
              <a:t>Gini</a:t>
            </a:r>
            <a:r>
              <a:rPr lang="en-US" sz="2800" b="1" dirty="0" smtClean="0"/>
              <a:t>: Left (Green) </a:t>
            </a:r>
            <a:r>
              <a:rPr lang="en-US" sz="2800" b="1" dirty="0" err="1" smtClean="0"/>
              <a:t>Nonleft</a:t>
            </a:r>
            <a:r>
              <a:rPr lang="en-US" sz="2800" b="1" dirty="0" smtClean="0"/>
              <a:t> (Black</a:t>
            </a:r>
            <a:r>
              <a:rPr lang="en-US" sz="2800" b="1" dirty="0" smtClean="0"/>
              <a:t>) –CEQ Project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03303"/>
              </p:ext>
            </p:extLst>
          </p:nvPr>
        </p:nvGraphicFramePr>
        <p:xfrm>
          <a:off x="130174" y="1047872"/>
          <a:ext cx="8883651" cy="567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06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However, net </a:t>
            </a:r>
            <a:r>
              <a:rPr lang="en-US" b="1" dirty="0" smtClean="0"/>
              <a:t>Payers to the </a:t>
            </a:r>
            <a:r>
              <a:rPr lang="en-US" b="1" dirty="0" err="1" smtClean="0"/>
              <a:t>Fisc</a:t>
            </a:r>
            <a:r>
              <a:rPr lang="en-US" b="1" dirty="0" smtClean="0"/>
              <a:t>: Left Not More Pro-poor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417637"/>
            <a:ext cx="8208434" cy="53597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98134" y="2929467"/>
            <a:ext cx="1439334" cy="2912533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915"/>
            <a:ext cx="9144000" cy="1550665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And, consumption</a:t>
            </a:r>
            <a:r>
              <a:rPr lang="en-US" sz="3600" b="1" dirty="0" smtClean="0"/>
              <a:t> </a:t>
            </a:r>
            <a:r>
              <a:rPr lang="en-US" sz="3600" b="1" dirty="0" smtClean="0"/>
              <a:t>taxes </a:t>
            </a:r>
            <a:r>
              <a:rPr lang="en-US" sz="3600" b="1" dirty="0" smtClean="0"/>
              <a:t>offset</a:t>
            </a:r>
            <a:r>
              <a:rPr lang="en-US" sz="3600" b="1" dirty="0" smtClean="0"/>
              <a:t> </a:t>
            </a:r>
            <a:r>
              <a:rPr lang="en-US" sz="3600" b="1" dirty="0" smtClean="0"/>
              <a:t>the poverty-reducing effect of cash </a:t>
            </a:r>
            <a:r>
              <a:rPr lang="en-US" sz="3600" b="1" dirty="0" smtClean="0"/>
              <a:t>transfers in Brazil (and Bolivia)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AED1-AE27-4571-8BC5-E5A9653B2B70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49392"/>
              </p:ext>
            </p:extLst>
          </p:nvPr>
        </p:nvGraphicFramePr>
        <p:xfrm>
          <a:off x="354494" y="1835876"/>
          <a:ext cx="7741511" cy="470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03530" y="373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4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189</Words>
  <Application>Microsoft Macintosh PowerPoint</Application>
  <PresentationFormat>On-screen Show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Inequality, Poverty and Leftist Governments in LA  Nora Lustig</vt:lpstr>
      <vt:lpstr>Inequality in Last Decade 2000-2011 (Yearly changes in Gini; SEDLAC, Feb 2014 for LA)</vt:lpstr>
      <vt:lpstr>LA Poverty Changes: Redistribution vs Growth (Lustig et al, 2014)</vt:lpstr>
      <vt:lpstr>Determinants of Change in Inequality Wage Gap (red); Transfers (Green); Demographic (Blue)  (Azevedo et al. 2012)</vt:lpstr>
      <vt:lpstr>www.commitmentoequity.org</vt:lpstr>
      <vt:lpstr>Fiscal Policy and Political Regime  Gini: Left (Green) Nonleft (Black) –CEQ Project</vt:lpstr>
      <vt:lpstr>Headcount: Before and After Cash Transfers</vt:lpstr>
      <vt:lpstr>However, net Payers to the Fisc: Left Not More Pro-poor</vt:lpstr>
      <vt:lpstr>And, consumption taxes offset the poverty-reducing effect of cash transfers in Brazil (and Bolivia)</vt:lpstr>
      <vt:lpstr>And, Poor Pardos in Brazil Receive Less in Cash Transfers than Equally Poor Whites Incidence of Cash Tranfers by Race</vt:lpstr>
      <vt:lpstr>Budget Size and Composition Primary and Social Spending as % of GDP (Lustig, Pessino and Scott, 2014)</vt:lpstr>
      <vt:lpstr>PowerPoint Presentation</vt:lpstr>
      <vt:lpstr>PowerPoint Presentation</vt:lpstr>
      <vt:lpstr>Argentina: Evolution of Pensions (Lustig and Pessino, 2014; this and next two slides)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Lustig</dc:creator>
  <cp:lastModifiedBy>Nora Lustig</cp:lastModifiedBy>
  <cp:revision>16</cp:revision>
  <dcterms:created xsi:type="dcterms:W3CDTF">2014-04-01T08:06:21Z</dcterms:created>
  <dcterms:modified xsi:type="dcterms:W3CDTF">2014-04-01T10:00:57Z</dcterms:modified>
</cp:coreProperties>
</file>