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72" r:id="rId2"/>
    <p:sldId id="256" r:id="rId3"/>
    <p:sldId id="273" r:id="rId4"/>
    <p:sldId id="257" r:id="rId5"/>
    <p:sldId id="263" r:id="rId6"/>
    <p:sldId id="274" r:id="rId7"/>
    <p:sldId id="277" r:id="rId8"/>
    <p:sldId id="258" r:id="rId9"/>
    <p:sldId id="276" r:id="rId10"/>
    <p:sldId id="275" r:id="rId11"/>
    <p:sldId id="278" r:id="rId12"/>
    <p:sldId id="279" r:id="rId13"/>
    <p:sldId id="280" r:id="rId14"/>
    <p:sldId id="271" r:id="rId15"/>
    <p:sldId id="262" r:id="rId16"/>
    <p:sldId id="264" r:id="rId17"/>
    <p:sldId id="265" r:id="rId18"/>
    <p:sldId id="266" r:id="rId19"/>
    <p:sldId id="267" r:id="rId20"/>
    <p:sldId id="2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1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ropbox\Conferences\IARIW_Rio\Graphs%20for%20ppt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ropbox\Conferences\IARIW_Rio\Graphs%20for%20ppt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Change between Market and Disposable Income Ginis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dkHorz">
                <a:fgClr>
                  <a:srgbClr val="247649"/>
                </a:fgClr>
                <a:bgClr>
                  <a:srgbClr val="FFFF00"/>
                </a:bgClr>
              </a:patt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pattFill prst="pct90">
                <a:fgClr>
                  <a:srgbClr val="000099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</c:dPt>
          <c:cat>
            <c:strRef>
              <c:f>'Direct w Euro'!$A$1:$A$17</c:f>
              <c:strCache>
                <c:ptCount val="17"/>
                <c:pt idx="0">
                  <c:v>Brazil</c:v>
                </c:pt>
                <c:pt idx="1">
                  <c:v>Greece</c:v>
                </c:pt>
                <c:pt idx="2">
                  <c:v>United States</c:v>
                </c:pt>
                <c:pt idx="3">
                  <c:v>Italy</c:v>
                </c:pt>
                <c:pt idx="4">
                  <c:v>Portugal</c:v>
                </c:pt>
                <c:pt idx="5">
                  <c:v>Spain</c:v>
                </c:pt>
                <c:pt idx="6">
                  <c:v>Netherlands</c:v>
                </c:pt>
                <c:pt idx="7">
                  <c:v>France</c:v>
                </c:pt>
                <c:pt idx="8">
                  <c:v>Austria</c:v>
                </c:pt>
                <c:pt idx="9">
                  <c:v>Germany</c:v>
                </c:pt>
                <c:pt idx="10">
                  <c:v>Sweden</c:v>
                </c:pt>
                <c:pt idx="11">
                  <c:v>Luxembourg</c:v>
                </c:pt>
                <c:pt idx="12">
                  <c:v>Belgium</c:v>
                </c:pt>
                <c:pt idx="13">
                  <c:v>UK</c:v>
                </c:pt>
                <c:pt idx="14">
                  <c:v>Finland</c:v>
                </c:pt>
                <c:pt idx="15">
                  <c:v>Denmark</c:v>
                </c:pt>
                <c:pt idx="16">
                  <c:v>Ireland</c:v>
                </c:pt>
              </c:strCache>
            </c:strRef>
          </c:cat>
          <c:val>
            <c:numRef>
              <c:f>'Direct w Euro'!$G$1:$G$17</c:f>
              <c:numCache>
                <c:formatCode>General</c:formatCode>
                <c:ptCount val="17"/>
                <c:pt idx="0">
                  <c:v>-0.039</c:v>
                </c:pt>
                <c:pt idx="1">
                  <c:v>-0.07</c:v>
                </c:pt>
                <c:pt idx="2">
                  <c:v>-0.071</c:v>
                </c:pt>
                <c:pt idx="3">
                  <c:v>-0.082</c:v>
                </c:pt>
                <c:pt idx="4">
                  <c:v>-0.099</c:v>
                </c:pt>
                <c:pt idx="5">
                  <c:v>-0.105</c:v>
                </c:pt>
                <c:pt idx="6">
                  <c:v>-0.112</c:v>
                </c:pt>
                <c:pt idx="7">
                  <c:v>-0.115</c:v>
                </c:pt>
                <c:pt idx="8">
                  <c:v>-0.12</c:v>
                </c:pt>
                <c:pt idx="9">
                  <c:v>-0.124</c:v>
                </c:pt>
                <c:pt idx="10">
                  <c:v>-0.124</c:v>
                </c:pt>
                <c:pt idx="11">
                  <c:v>-0.14</c:v>
                </c:pt>
                <c:pt idx="12">
                  <c:v>-0.149</c:v>
                </c:pt>
                <c:pt idx="13">
                  <c:v>-0.151</c:v>
                </c:pt>
                <c:pt idx="14">
                  <c:v>-0.154</c:v>
                </c:pt>
                <c:pt idx="15">
                  <c:v>-0.165</c:v>
                </c:pt>
                <c:pt idx="16">
                  <c:v>-0.171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9313640"/>
        <c:axId val="-2109352376"/>
      </c:barChart>
      <c:catAx>
        <c:axId val="-2109313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352376"/>
        <c:crosses val="autoZero"/>
        <c:auto val="1"/>
        <c:lblAlgn val="ctr"/>
        <c:lblOffset val="100"/>
        <c:noMultiLvlLbl val="0"/>
      </c:catAx>
      <c:valAx>
        <c:axId val="-2109352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313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Concentration Coefficients of Education Spending in Latin America</a:t>
            </a:r>
          </a:p>
        </c:rich>
      </c:tx>
      <c:layout>
        <c:manualLayout>
          <c:xMode val="edge"/>
          <c:yMode val="edge"/>
          <c:x val="0.108567458917941"/>
          <c:y val="0.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932060367454068"/>
          <c:y val="0.135784695079998"/>
          <c:w val="0.721415115092119"/>
          <c:h val="0.61600856523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'Education LAC'!$A$3</c:f>
              <c:strCache>
                <c:ptCount val="1"/>
                <c:pt idx="0">
                  <c:v>Pre-school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LAC'!$B$3:$G$3</c:f>
              <c:numCache>
                <c:formatCode>0.00</c:formatCode>
                <c:ptCount val="6"/>
                <c:pt idx="1">
                  <c:v>-0.2065</c:v>
                </c:pt>
                <c:pt idx="2">
                  <c:v>-0.32630187</c:v>
                </c:pt>
                <c:pt idx="3">
                  <c:v>-0.24258923</c:v>
                </c:pt>
                <c:pt idx="4">
                  <c:v>-0.24858987</c:v>
                </c:pt>
                <c:pt idx="5">
                  <c:v>-0.4466921</c:v>
                </c:pt>
              </c:numCache>
            </c:numRef>
          </c:val>
        </c:ser>
        <c:ser>
          <c:idx val="1"/>
          <c:order val="1"/>
          <c:tx>
            <c:strRef>
              <c:f>'Education LAC'!$A$5</c:f>
              <c:strCache>
                <c:ptCount val="1"/>
                <c:pt idx="0">
                  <c:v>Primary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LAC'!$B$5:$G$5</c:f>
              <c:numCache>
                <c:formatCode>0.00</c:formatCode>
                <c:ptCount val="6"/>
                <c:pt idx="0">
                  <c:v>-0.396</c:v>
                </c:pt>
                <c:pt idx="1">
                  <c:v>-0.2544</c:v>
                </c:pt>
                <c:pt idx="2">
                  <c:v>-0.31129021</c:v>
                </c:pt>
                <c:pt idx="3">
                  <c:v>-0.24986545</c:v>
                </c:pt>
                <c:pt idx="4">
                  <c:v>-0.34448925</c:v>
                </c:pt>
                <c:pt idx="5">
                  <c:v>-0.43052938</c:v>
                </c:pt>
              </c:numCache>
            </c:numRef>
          </c:val>
        </c:ser>
        <c:ser>
          <c:idx val="2"/>
          <c:order val="2"/>
          <c:tx>
            <c:strRef>
              <c:f>'Education LAC'!$A$7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LAC'!$B$7:$G$7</c:f>
              <c:numCache>
                <c:formatCode>0.00</c:formatCode>
                <c:ptCount val="6"/>
                <c:pt idx="0">
                  <c:v>-0.246</c:v>
                </c:pt>
                <c:pt idx="1">
                  <c:v>-0.1153</c:v>
                </c:pt>
                <c:pt idx="2">
                  <c:v>-0.2120707</c:v>
                </c:pt>
                <c:pt idx="3">
                  <c:v>-0.0849654270277303</c:v>
                </c:pt>
                <c:pt idx="4">
                  <c:v>-0.20092337</c:v>
                </c:pt>
                <c:pt idx="5">
                  <c:v>-0.12</c:v>
                </c:pt>
              </c:numCache>
            </c:numRef>
          </c:val>
        </c:ser>
        <c:ser>
          <c:idx val="3"/>
          <c:order val="3"/>
          <c:tx>
            <c:strRef>
              <c:f>'Education LAC'!$A$9</c:f>
              <c:strCache>
                <c:ptCount val="1"/>
                <c:pt idx="0">
                  <c:v>Tertiary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LAC'!$B$9:$G$9</c:f>
              <c:numCache>
                <c:formatCode>0.00</c:formatCode>
                <c:ptCount val="6"/>
                <c:pt idx="0">
                  <c:v>0.2</c:v>
                </c:pt>
                <c:pt idx="1">
                  <c:v>0.2974</c:v>
                </c:pt>
                <c:pt idx="2">
                  <c:v>0.43674292</c:v>
                </c:pt>
                <c:pt idx="3">
                  <c:v>0.31933829</c:v>
                </c:pt>
                <c:pt idx="4">
                  <c:v>0.31</c:v>
                </c:pt>
                <c:pt idx="5">
                  <c:v>0.46978579</c:v>
                </c:pt>
              </c:numCache>
            </c:numRef>
          </c:val>
        </c:ser>
        <c:ser>
          <c:idx val="4"/>
          <c:order val="4"/>
          <c:tx>
            <c:strRef>
              <c:f>'Education LAC'!$A$11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'Education LAC'!$B$1:$G$1</c:f>
              <c:strCache>
                <c:ptCount val="6"/>
                <c:pt idx="0">
                  <c:v>Argentina</c:v>
                </c:pt>
                <c:pt idx="1">
                  <c:v>Bolivia</c:v>
                </c:pt>
                <c:pt idx="2">
                  <c:v>Brazil</c:v>
                </c:pt>
                <c:pt idx="3">
                  <c:v>Mexico</c:v>
                </c:pt>
                <c:pt idx="4">
                  <c:v>Peru</c:v>
                </c:pt>
                <c:pt idx="5">
                  <c:v>Uruguay</c:v>
                </c:pt>
              </c:strCache>
            </c:strRef>
          </c:cat>
          <c:val>
            <c:numRef>
              <c:f>'Education LAC'!$B$11:$G$11</c:f>
              <c:numCache>
                <c:formatCode>0.00</c:formatCode>
                <c:ptCount val="6"/>
                <c:pt idx="0">
                  <c:v>-0.167</c:v>
                </c:pt>
                <c:pt idx="1">
                  <c:v>-0.0184</c:v>
                </c:pt>
                <c:pt idx="2">
                  <c:v>-0.15383526</c:v>
                </c:pt>
                <c:pt idx="3">
                  <c:v>-0.08662702</c:v>
                </c:pt>
                <c:pt idx="4">
                  <c:v>-0.17</c:v>
                </c:pt>
                <c:pt idx="5">
                  <c:v>-0.11020061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9178856"/>
        <c:axId val="-2109175304"/>
      </c:barChart>
      <c:catAx>
        <c:axId val="-210917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175304"/>
        <c:crosses val="autoZero"/>
        <c:auto val="1"/>
        <c:lblAlgn val="ctr"/>
        <c:lblOffset val="100"/>
        <c:noMultiLvlLbl val="0"/>
      </c:catAx>
      <c:valAx>
        <c:axId val="-2109175304"/>
        <c:scaling>
          <c:orientation val="minMax"/>
          <c:max val="0.5"/>
          <c:min val="-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9178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5677852596264"/>
          <c:y val="0.236810432479724"/>
          <c:w val="0.164229585106663"/>
          <c:h val="0.69457449575559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BFAF3-1146-4D22-88FF-790370D7BECB}" type="datetimeFigureOut">
              <a:rPr lang="en-US" smtClean="0"/>
              <a:t>4/24/14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13B88-C080-47DE-99A9-1F1A3B729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1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13B88-C080-47DE-99A9-1F1A3B7292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12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C13B88-C080-47DE-99A9-1F1A3B7292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12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92B18-DBF5-40B2-9687-F35A4F77E3C5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20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545D3-1E06-4669-BC49-EA3C1F538835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21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056-DC68-486A-8879-44AFC19EFFDF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26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54405-AE24-4411-9F64-7F19E98E0726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0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03D5-323F-4B63-9CEC-CBD3C5022A9B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1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3A3D6-49D6-4C83-82FA-33889736BE0A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44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12B96-0F0E-41B2-8DFB-889E6935D33B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0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7BDE-CF38-4474-9B09-0ACA6AD68E10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5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804D-9055-4A33-A13B-393DEC84BB40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4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0592D-FDE6-4D35-AAAC-D887797D9B14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27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85A5-C886-4E61-99C6-69FF714DB02A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56AC2-35CC-4886-9F95-E10169AA679B}" type="datetime1">
              <a:rPr lang="en-US" smtClean="0"/>
              <a:t>4/24/14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7AED1-AE27-4571-8BC5-E5A9653B2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54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4029"/>
            <a:ext cx="9144000" cy="2387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Taxation</a:t>
            </a:r>
            <a:r>
              <a:rPr lang="en-US" sz="4000" b="1" dirty="0" smtClean="0"/>
              <a:t>, Transfers, </a:t>
            </a:r>
            <a:r>
              <a:rPr lang="en-US" sz="4000" b="1" dirty="0" smtClean="0"/>
              <a:t>and Redistribution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Brazil </a:t>
            </a:r>
            <a:r>
              <a:rPr lang="en-US" sz="4000" b="1" dirty="0" smtClean="0"/>
              <a:t>and the United States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035" y="3304856"/>
            <a:ext cx="10451327" cy="3235609"/>
          </a:xfrm>
        </p:spPr>
        <p:txBody>
          <a:bodyPr>
            <a:noAutofit/>
          </a:bodyPr>
          <a:lstStyle/>
          <a:p>
            <a:r>
              <a:rPr lang="en-US" sz="3200" dirty="0" smtClean="0"/>
              <a:t>Nora </a:t>
            </a:r>
            <a:r>
              <a:rPr lang="en-US" sz="3200" dirty="0" smtClean="0"/>
              <a:t>Lustig</a:t>
            </a:r>
          </a:p>
          <a:p>
            <a:r>
              <a:rPr lang="en-US" sz="3200" i="1" dirty="0" smtClean="0"/>
              <a:t>Tulane University</a:t>
            </a:r>
          </a:p>
          <a:p>
            <a:r>
              <a:rPr lang="en-US" sz="3200" i="1" dirty="0" smtClean="0"/>
              <a:t>Nonresident Fellow CGD and IAD</a:t>
            </a:r>
          </a:p>
          <a:p>
            <a:endParaRPr lang="en-US" i="1" dirty="0" smtClean="0"/>
          </a:p>
          <a:p>
            <a:r>
              <a:rPr lang="en-US" dirty="0" smtClean="0"/>
              <a:t>Presented at “Sustainable Growth in the </a:t>
            </a:r>
            <a:r>
              <a:rPr lang="en-US" dirty="0" err="1" smtClean="0"/>
              <a:t>XXIst</a:t>
            </a:r>
            <a:r>
              <a:rPr lang="en-US" dirty="0" smtClean="0"/>
              <a:t> Century,” </a:t>
            </a:r>
          </a:p>
          <a:p>
            <a:r>
              <a:rPr lang="en-US" dirty="0" smtClean="0"/>
              <a:t>Institute for New Economic Thinking, New School, NY, April 24-25, 2014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69670" y="5807075"/>
            <a:ext cx="10264140" cy="82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pic>
        <p:nvPicPr>
          <p:cNvPr id="6" name="Picture 5" descr="logo for fact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532" y="569371"/>
            <a:ext cx="1449396" cy="6569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00" y="550154"/>
            <a:ext cx="1926590" cy="50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Spending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97649" cy="4904632"/>
          </a:xfrm>
        </p:spPr>
        <p:txBody>
          <a:bodyPr>
            <a:normAutofit/>
          </a:bodyPr>
          <a:lstStyle/>
          <a:p>
            <a:r>
              <a:rPr lang="en-US" dirty="0" smtClean="0"/>
              <a:t>Brazil </a:t>
            </a:r>
            <a:r>
              <a:rPr lang="en-US" dirty="0"/>
              <a:t>spends more as a % of GDP on direct </a:t>
            </a:r>
            <a:r>
              <a:rPr lang="en-US" dirty="0" smtClean="0"/>
              <a:t>transfers: </a:t>
            </a:r>
            <a:r>
              <a:rPr lang="en-US" dirty="0"/>
              <a:t>4.2 </a:t>
            </a:r>
            <a:r>
              <a:rPr lang="en-US" dirty="0" smtClean="0"/>
              <a:t>% </a:t>
            </a:r>
            <a:r>
              <a:rPr lang="en-US" dirty="0"/>
              <a:t>compared to 3.3 % in the US when pensions are not considered a transfer</a:t>
            </a:r>
          </a:p>
          <a:p>
            <a:pPr lvl="1"/>
            <a:r>
              <a:rPr lang="en-US" dirty="0"/>
              <a:t>Difference is even larger if pensions are considered a transfer: 13.2 % of GDP in Brazil and 8.1 % in the US</a:t>
            </a:r>
          </a:p>
          <a:p>
            <a:r>
              <a:rPr lang="en-US" dirty="0"/>
              <a:t>Similar spending on non-tertiary education: 4.1 % of GDP in Brazil vs. 4.2 % in the US </a:t>
            </a:r>
          </a:p>
          <a:p>
            <a:r>
              <a:rPr lang="en-US" dirty="0"/>
              <a:t>Despite Brazil providing free universal healthcare and the US merely subsidizing healthcare for the poor and elderly, the Brazilian government spends </a:t>
            </a:r>
            <a:r>
              <a:rPr lang="en-US" dirty="0" smtClean="0"/>
              <a:t>5.2 </a:t>
            </a:r>
            <a:r>
              <a:rPr lang="en-US" dirty="0"/>
              <a:t>% of GDP vs. 6.3 % in the 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99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11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254000"/>
            <a:ext cx="6096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82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701"/>
            <a:ext cx="12934543" cy="5991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379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623"/>
            <a:ext cx="13610002" cy="481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337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391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Definitions of Progressivity for Transfers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841889" y="5527548"/>
            <a:ext cx="2249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adapted from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and Higgins (2013)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797" y="701893"/>
            <a:ext cx="7576406" cy="6050064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2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Direct Taxes and Transfers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/>
          <a:lstStyle/>
          <a:p>
            <a:r>
              <a:rPr lang="en-US" dirty="0" smtClean="0"/>
              <a:t>Direct taxes and transfers reduce inequality by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7.2 </a:t>
            </a:r>
            <a:r>
              <a:rPr lang="en-US" dirty="0" smtClean="0"/>
              <a:t>percentage points in US </a:t>
            </a:r>
            <a:r>
              <a:rPr lang="en-US" dirty="0" smtClean="0"/>
              <a:t>(11.2 with contributory pensions as transfers)</a:t>
            </a: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3.8 </a:t>
            </a:r>
            <a:r>
              <a:rPr lang="en-US" dirty="0" smtClean="0"/>
              <a:t>percentage points in </a:t>
            </a:r>
            <a:r>
              <a:rPr lang="en-US" dirty="0" smtClean="0"/>
              <a:t>Brazil (5.8 with contributory pensions as transfers)</a:t>
            </a:r>
            <a:endParaRPr lang="en-US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573217"/>
              </p:ext>
            </p:extLst>
          </p:nvPr>
        </p:nvGraphicFramePr>
        <p:xfrm>
          <a:off x="1402080" y="2604772"/>
          <a:ext cx="788670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32620" y="4476572"/>
            <a:ext cx="23393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Source: authors’ calculations for Brazil and US;  </a:t>
            </a:r>
          </a:p>
          <a:p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Immervoll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(2009) for Europe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Direct Taxes and Transfers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2"/>
            <a:ext cx="10515600" cy="5326697"/>
          </a:xfrm>
        </p:spPr>
        <p:txBody>
          <a:bodyPr/>
          <a:lstStyle/>
          <a:p>
            <a:r>
              <a:rPr lang="en-US" dirty="0" smtClean="0"/>
              <a:t>Underutilized individual income tax in Brazil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2.1% of GDP, compared to 8.2% in US</a:t>
            </a:r>
            <a:endParaRPr lang="en-US" dirty="0"/>
          </a:p>
          <a:p>
            <a:r>
              <a:rPr lang="en-US" dirty="0" smtClean="0"/>
              <a:t>Less progressive direct taxes in Brazil (regardless of size)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Kakwani</a:t>
            </a:r>
            <a:r>
              <a:rPr lang="en-US" dirty="0" smtClean="0"/>
              <a:t> of 0.194 in the US compared to 0.122 in Brazil</a:t>
            </a:r>
          </a:p>
          <a:p>
            <a:r>
              <a:rPr lang="en-US" dirty="0" smtClean="0"/>
              <a:t>Brazil’s well-targeted programs are small: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Bolsa</a:t>
            </a:r>
            <a:r>
              <a:rPr lang="en-US" dirty="0" smtClean="0"/>
              <a:t> </a:t>
            </a:r>
            <a:r>
              <a:rPr lang="en-US" dirty="0" err="1" smtClean="0"/>
              <a:t>Família</a:t>
            </a:r>
            <a:r>
              <a:rPr lang="en-US" dirty="0" smtClean="0"/>
              <a:t> (conditional cash transfers)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Beneficio</a:t>
            </a:r>
            <a:r>
              <a:rPr lang="en-US" dirty="0" smtClean="0"/>
              <a:t> de </a:t>
            </a:r>
            <a:r>
              <a:rPr lang="en-US" dirty="0" err="1" smtClean="0"/>
              <a:t>Prestação</a:t>
            </a:r>
            <a:r>
              <a:rPr lang="en-US" dirty="0" smtClean="0"/>
              <a:t> </a:t>
            </a:r>
            <a:r>
              <a:rPr lang="en-US" dirty="0" err="1" smtClean="0"/>
              <a:t>Continuada</a:t>
            </a:r>
            <a:r>
              <a:rPr lang="en-US" dirty="0" smtClean="0"/>
              <a:t> (non-contributory pensions)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err="1" smtClean="0"/>
              <a:t>Programa</a:t>
            </a:r>
            <a:r>
              <a:rPr lang="en-US" dirty="0" smtClean="0"/>
              <a:t> de </a:t>
            </a:r>
            <a:r>
              <a:rPr lang="en-US" dirty="0" err="1" smtClean="0"/>
              <a:t>Aquisição</a:t>
            </a:r>
            <a:r>
              <a:rPr lang="en-US" dirty="0" smtClean="0"/>
              <a:t> de </a:t>
            </a:r>
            <a:r>
              <a:rPr lang="en-US" dirty="0" err="1" smtClean="0"/>
              <a:t>Alimentos</a:t>
            </a:r>
            <a:r>
              <a:rPr lang="en-US" dirty="0" smtClean="0"/>
              <a:t> – </a:t>
            </a:r>
            <a:r>
              <a:rPr lang="en-US" dirty="0" err="1" smtClean="0"/>
              <a:t>Leite</a:t>
            </a:r>
            <a:r>
              <a:rPr lang="en-US" dirty="0" smtClean="0"/>
              <a:t> (milk transfers)</a:t>
            </a:r>
          </a:p>
          <a:p>
            <a:pPr marL="457200" lvl="1" indent="0">
              <a:buNone/>
            </a:pPr>
            <a:r>
              <a:rPr lang="en-US" sz="2800" dirty="0" smtClean="0"/>
              <a:t>…make up less than 1% of GDP combined!</a:t>
            </a:r>
          </a:p>
          <a:p>
            <a:r>
              <a:rPr lang="en-US" sz="3200" dirty="0" smtClean="0"/>
              <a:t>Food stamps in US increase incomes of bottom </a:t>
            </a:r>
            <a:r>
              <a:rPr lang="en-US" sz="3200" dirty="0" err="1" smtClean="0"/>
              <a:t>decile</a:t>
            </a:r>
            <a:r>
              <a:rPr lang="en-US" sz="3200" dirty="0" smtClean="0"/>
              <a:t> (in %) more than any transfer program in Brazil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559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Indirect Taxes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US" dirty="0" smtClean="0"/>
              <a:t>Large but only slightly regressive in Brazil</a:t>
            </a:r>
          </a:p>
          <a:p>
            <a:r>
              <a:rPr lang="en-US" dirty="0" smtClean="0"/>
              <a:t>Smaller but much more regressive in US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96532" y="2424112"/>
            <a:ext cx="5962016" cy="425100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158548" y="2424112"/>
            <a:ext cx="6033452" cy="4251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8200" y="2651126"/>
            <a:ext cx="137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Brazil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96748" y="2651126"/>
            <a:ext cx="84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68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Household Energy Subsidies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6600"/>
            <a:ext cx="10515600" cy="4851400"/>
          </a:xfrm>
        </p:spPr>
        <p:txBody>
          <a:bodyPr/>
          <a:lstStyle/>
          <a:p>
            <a:r>
              <a:rPr lang="en-US" dirty="0" smtClean="0"/>
              <a:t>Targeted to low-income families</a:t>
            </a:r>
          </a:p>
          <a:p>
            <a:r>
              <a:rPr lang="en-US" dirty="0" smtClean="0"/>
              <a:t>Progressive in absolute terms in both countries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Concentration coefficient of -0.73 in US, -0.33 in Brazil</a:t>
            </a:r>
          </a:p>
          <a:p>
            <a:r>
              <a:rPr lang="en-US" dirty="0" smtClean="0"/>
              <a:t>But very small programs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Increase incomes of poorest </a:t>
            </a:r>
            <a:r>
              <a:rPr lang="en-US" dirty="0" err="1" smtClean="0"/>
              <a:t>decile</a:t>
            </a:r>
            <a:r>
              <a:rPr lang="en-US" dirty="0" smtClean="0"/>
              <a:t> by only around 1% in both countries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02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In-kind Transfers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important part of redistribution in both countries</a:t>
            </a:r>
          </a:p>
          <a:p>
            <a:r>
              <a:rPr lang="en-US" dirty="0" smtClean="0"/>
              <a:t>US: </a:t>
            </a:r>
            <a:r>
              <a:rPr lang="en-US" dirty="0" err="1" smtClean="0"/>
              <a:t>Gini</a:t>
            </a:r>
            <a:r>
              <a:rPr lang="en-US" dirty="0" smtClean="0"/>
              <a:t> reduced from </a:t>
            </a:r>
            <a:r>
              <a:rPr lang="en-US" b="1" dirty="0" smtClean="0"/>
              <a:t>0.45 </a:t>
            </a:r>
            <a:r>
              <a:rPr lang="en-US" dirty="0" smtClean="0"/>
              <a:t>(market income) to </a:t>
            </a:r>
            <a:r>
              <a:rPr lang="en-US" b="1" dirty="0" smtClean="0"/>
              <a:t>0.33</a:t>
            </a:r>
            <a:r>
              <a:rPr lang="en-US" dirty="0" smtClean="0"/>
              <a:t> (final income)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5.2 percentage points due to spending on non-tertiary education, health, and housing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Health: Medicaid is highly progressive in absolute terms (CC = -0.51)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Brazil: </a:t>
            </a:r>
            <a:r>
              <a:rPr lang="en-US" dirty="0" err="1" smtClean="0"/>
              <a:t>Gini</a:t>
            </a:r>
            <a:r>
              <a:rPr lang="en-US" dirty="0" smtClean="0"/>
              <a:t> reduced from </a:t>
            </a:r>
            <a:r>
              <a:rPr lang="en-US" b="1" dirty="0" smtClean="0"/>
              <a:t>0.55 </a:t>
            </a:r>
            <a:r>
              <a:rPr lang="en-US" dirty="0" smtClean="0"/>
              <a:t>(market income) to </a:t>
            </a:r>
            <a:r>
              <a:rPr lang="en-US" b="1" dirty="0" smtClean="0"/>
              <a:t>0.43 </a:t>
            </a:r>
            <a:r>
              <a:rPr lang="en-US" dirty="0" smtClean="0"/>
              <a:t>(final income)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7.7 percentage points due to spending on non-tertiary education and health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 smtClean="0"/>
              <a:t>All three types of public health spending analyzed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Preventative care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Basic care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400" dirty="0" smtClean="0"/>
              <a:t>Inpatient care</a:t>
            </a:r>
          </a:p>
          <a:p>
            <a:pPr marL="457200" lvl="1" indent="0">
              <a:buNone/>
            </a:pPr>
            <a:r>
              <a:rPr lang="en-US" sz="2600" dirty="0" smtClean="0"/>
              <a:t>…are progressive in absolute terms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411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9402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Comparing Taxation, Transfers, and Redistribution </a:t>
            </a:r>
            <a:br>
              <a:rPr lang="en-US" sz="4000" b="1" dirty="0" smtClean="0"/>
            </a:br>
            <a:r>
              <a:rPr lang="en-US" sz="4000" b="1" dirty="0" smtClean="0"/>
              <a:t>in Brazil and the United </a:t>
            </a:r>
            <a:r>
              <a:rPr lang="en-US" sz="4000" b="1" dirty="0" smtClean="0"/>
              <a:t>States</a:t>
            </a:r>
            <a:br>
              <a:rPr lang="en-US" sz="4000" b="1" dirty="0" smtClean="0"/>
            </a:br>
            <a:r>
              <a:rPr lang="en-US" sz="4000" b="1" dirty="0" smtClean="0"/>
              <a:t>CEQ Working Paper 16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200" b="1" dirty="0" err="1" smtClean="0"/>
              <a:t>www.commitmentoequity.org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04857"/>
            <a:ext cx="4328160" cy="1655762"/>
          </a:xfrm>
        </p:spPr>
        <p:txBody>
          <a:bodyPr>
            <a:noAutofit/>
          </a:bodyPr>
          <a:lstStyle/>
          <a:p>
            <a:r>
              <a:rPr lang="en-US" sz="3200" dirty="0" smtClean="0"/>
              <a:t>Sean Higgins</a:t>
            </a:r>
          </a:p>
          <a:p>
            <a:r>
              <a:rPr lang="en-US" sz="3200" dirty="0" smtClean="0"/>
              <a:t>Nora Lustig</a:t>
            </a:r>
          </a:p>
          <a:p>
            <a:r>
              <a:rPr lang="en-US" sz="3200" dirty="0" smtClean="0"/>
              <a:t>Whitney Ruble</a:t>
            </a:r>
          </a:p>
          <a:p>
            <a:r>
              <a:rPr lang="en-US" sz="3200" i="1" dirty="0" smtClean="0"/>
              <a:t>Tulane </a:t>
            </a:r>
            <a:r>
              <a:rPr lang="en-US" sz="3200" i="1" dirty="0" smtClean="0"/>
              <a:t>University</a:t>
            </a:r>
          </a:p>
          <a:p>
            <a:endParaRPr lang="en-US" sz="3200" i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852160" y="3728085"/>
            <a:ext cx="427482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Timothy Smeeding</a:t>
            </a:r>
          </a:p>
          <a:p>
            <a:r>
              <a:rPr lang="en-US" sz="3200" i="1" dirty="0" smtClean="0"/>
              <a:t>University of Wisconsin at Madison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3399983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51400"/>
          </a:xfrm>
        </p:spPr>
        <p:txBody>
          <a:bodyPr/>
          <a:lstStyle/>
          <a:p>
            <a:r>
              <a:rPr lang="en-US" dirty="0" smtClean="0"/>
              <a:t>Spending on public preschool is particularly progressive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Head Start has a concentration coefficient of -0.68 in 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Public preschool has concentration coefficient of -0.30 in Brazil</a:t>
            </a:r>
          </a:p>
          <a:p>
            <a:r>
              <a:rPr lang="en-US" dirty="0" smtClean="0"/>
              <a:t>Tertiary education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Not possible to determine beneficiaries in US, so excluded for both countries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When included for Brazil, tertiary education spending almost neutral;      overall education spending still progressive in absolute terms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960505"/>
              </p:ext>
            </p:extLst>
          </p:nvPr>
        </p:nvGraphicFramePr>
        <p:xfrm>
          <a:off x="253218" y="4207999"/>
          <a:ext cx="7967590" cy="2537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98413" y="4459458"/>
            <a:ext cx="3671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Sources: 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Argentina: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Lustig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Pessino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Bolivia: Paz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Arauco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Brazil: Higgins and Pereira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Mexico: Scott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Peru: Jaramillo (2013)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Uruguay: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Bucheli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 (2013) 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3</a:t>
            </a:fld>
            <a:endParaRPr lang="en-US" dirty="0"/>
          </a:p>
        </p:txBody>
      </p:sp>
      <p:pic>
        <p:nvPicPr>
          <p:cNvPr id="4" name="Picture 3" descr="Screen Shot 2014-03-01 at 4.07.0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32" y="102195"/>
            <a:ext cx="10582700" cy="675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2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4"/>
            <a:ext cx="10515600" cy="5326696"/>
          </a:xfrm>
        </p:spPr>
        <p:txBody>
          <a:bodyPr>
            <a:normAutofit/>
          </a:bodyPr>
          <a:lstStyle/>
          <a:p>
            <a:r>
              <a:rPr lang="en-US" dirty="0" smtClean="0"/>
              <a:t>Two largest economies and most populous countries in Western Hemisphere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Large racial/ethnic minorities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High income inequality and inequality of opportunity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Low intergenerational mobility</a:t>
            </a:r>
          </a:p>
          <a:p>
            <a:r>
              <a:rPr lang="en-US" dirty="0" smtClean="0"/>
              <a:t>Both countries have persistently been relatively unequal given their level of development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 1989, Brazil was the second most unequal country in the world behind only Sierra Leone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(Ferreira, Leite, and Litchfield, 2008)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 1985, the United States was the second most unequal OECD country behind only Turkey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(OECD, 2011)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US had similar level of inequality to Brazil today when it had similar level of development: </a:t>
            </a:r>
            <a:r>
              <a:rPr lang="en-US" dirty="0" err="1" smtClean="0"/>
              <a:t>Gini</a:t>
            </a:r>
            <a:r>
              <a:rPr lang="en-US" dirty="0" smtClean="0"/>
              <a:t> of 0.55 in 1940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Plotnick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et al., 1998)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8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369"/>
            <a:ext cx="10515600" cy="5326696"/>
          </a:xfrm>
        </p:spPr>
        <p:txBody>
          <a:bodyPr/>
          <a:lstStyle/>
          <a:p>
            <a:r>
              <a:rPr lang="en-US" dirty="0" smtClean="0"/>
              <a:t>High inequality of opportunity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Brazil among highest of a large sample of countries and US high among developed countries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Brunori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Ferreira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, and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Peragine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2013)</a:t>
            </a:r>
          </a:p>
          <a:p>
            <a:r>
              <a:rPr lang="en-US" dirty="0" smtClean="0"/>
              <a:t>Low intergenerational mobility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Corak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, 2011)</a:t>
            </a:r>
          </a:p>
          <a:p>
            <a:r>
              <a:rPr lang="en-US" dirty="0" smtClean="0"/>
              <a:t>Possibly “converging” levels of inequality and mobility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Inequality is higher in Brazil than the US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But falling in Brazil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(Barros et al., 2010)</a:t>
            </a:r>
            <a:endParaRPr lang="en-US" sz="22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and rising in the US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Kenworthy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Smeeding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, 2013)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Reasons to believe trends could continue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Intergenerational mobility is lower in Brazil than the US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But rising in Brazil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(Ferreira et al. 2013)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2200" dirty="0" smtClean="0"/>
              <a:t>and falling in the US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(Aaronson and </a:t>
            </a:r>
            <a:r>
              <a:rPr lang="en-US" sz="2200" dirty="0" err="1" smtClean="0">
                <a:solidFill>
                  <a:schemeClr val="bg1">
                    <a:lumMod val="50000"/>
                  </a:schemeClr>
                </a:solidFill>
              </a:rPr>
              <a:t>Mazumder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, 2008)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74566" y="802343"/>
            <a:ext cx="2168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(continued)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44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679" y="365125"/>
            <a:ext cx="10799121" cy="656823"/>
          </a:xfrm>
        </p:spPr>
        <p:txBody>
          <a:bodyPr>
            <a:noAutofit/>
          </a:bodyPr>
          <a:lstStyle/>
          <a:p>
            <a:r>
              <a:rPr lang="en-US" sz="3600" b="1" cap="all" dirty="0" smtClean="0"/>
              <a:t/>
            </a:r>
            <a:br>
              <a:rPr lang="en-US" sz="3600" b="1" cap="all" dirty="0" smtClean="0"/>
            </a:br>
            <a:r>
              <a:rPr lang="en-US" sz="3600" b="1" cap="all" dirty="0" smtClean="0"/>
              <a:t>Inequality </a:t>
            </a:r>
            <a:r>
              <a:rPr lang="en-US" sz="3600" b="1" cap="all" dirty="0"/>
              <a:t>in the US and </a:t>
            </a:r>
            <a:r>
              <a:rPr lang="en-US" sz="3600" b="1" cap="all" dirty="0" smtClean="0"/>
              <a:t>Brazil,1990</a:t>
            </a:r>
            <a:r>
              <a:rPr lang="en-US" sz="3600" b="1" cap="all" dirty="0"/>
              <a:t>-2011</a:t>
            </a:r>
            <a:br>
              <a:rPr lang="en-US" sz="3600" b="1" cap="all" dirty="0"/>
            </a:b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111" y="1266924"/>
            <a:ext cx="8839332" cy="559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838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 In both countries, consolidated government is fairly large</a:t>
            </a:r>
          </a:p>
          <a:p>
            <a:r>
              <a:rPr lang="en-US" sz="3600" dirty="0"/>
              <a:t>P</a:t>
            </a:r>
            <a:r>
              <a:rPr lang="en-US" sz="3600" dirty="0" smtClean="0"/>
              <a:t>rimary </a:t>
            </a:r>
            <a:r>
              <a:rPr lang="en-US" sz="3600" dirty="0"/>
              <a:t>spending (total government spending at the federal, state, and local levels minus interest payments) </a:t>
            </a:r>
          </a:p>
          <a:p>
            <a:pPr marL="0" indent="0">
              <a:buNone/>
            </a:pPr>
            <a:endParaRPr lang="en-US" sz="3600" dirty="0" smtClean="0"/>
          </a:p>
          <a:p>
            <a:pPr lvl="1"/>
            <a:r>
              <a:rPr lang="en-US" sz="3200" dirty="0" smtClean="0"/>
              <a:t>Brazil: 41.4 </a:t>
            </a:r>
            <a:r>
              <a:rPr lang="en-US" sz="3200" dirty="0"/>
              <a:t>% of GDP in 2009 </a:t>
            </a:r>
            <a:endParaRPr lang="en-US" sz="3200" dirty="0" smtClean="0"/>
          </a:p>
          <a:p>
            <a:pPr lvl="1"/>
            <a:r>
              <a:rPr lang="en-US" sz="3200" dirty="0" smtClean="0"/>
              <a:t>US: 38.6 </a:t>
            </a:r>
            <a:r>
              <a:rPr lang="en-US" sz="3200" dirty="0"/>
              <a:t>% of GDP in 2011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39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/>
              <a:t>Our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3660776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Comprehensive fiscal incidence analysis for the US and Brazil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Direct taxes (individual income tax, payroll taxes, corporate income tax, property taxes)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Direct transfers (cash transfers for poor and elderly, unemployment benefits, food transfers, refundable tax credits)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Indirect taxes (sales and excise taxes)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Indirect subsidies (household energy subsidies)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In-kind transfers (government-provided health, education, and housing)</a:t>
            </a:r>
          </a:p>
          <a:p>
            <a:r>
              <a:rPr lang="en-US" dirty="0" smtClean="0"/>
              <a:t>Multiple data sources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34440" y="4986339"/>
            <a:ext cx="5074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Current Population Survey 2011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American Community Survey 2011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National Household Education Survey 2007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4986339"/>
            <a:ext cx="4351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Pesquisa</a:t>
            </a:r>
            <a:r>
              <a:rPr lang="en-US" sz="2400" dirty="0" smtClean="0"/>
              <a:t> de </a:t>
            </a:r>
            <a:r>
              <a:rPr lang="en-US" sz="2400" dirty="0" err="1" smtClean="0"/>
              <a:t>Orçamentos</a:t>
            </a:r>
            <a:r>
              <a:rPr lang="en-US" sz="2400" dirty="0" smtClean="0"/>
              <a:t> </a:t>
            </a:r>
            <a:r>
              <a:rPr lang="en-US" sz="2400" dirty="0" err="1" smtClean="0"/>
              <a:t>Familiares</a:t>
            </a:r>
            <a:r>
              <a:rPr lang="en-US" sz="2400" dirty="0" smtClean="0"/>
              <a:t> 2008-2009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Pesquisa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</a:t>
            </a:r>
            <a:r>
              <a:rPr lang="en-US" sz="2400" dirty="0" smtClean="0"/>
              <a:t> </a:t>
            </a:r>
            <a:r>
              <a:rPr lang="en-US" sz="2400" dirty="0" err="1" smtClean="0"/>
              <a:t>por</a:t>
            </a:r>
            <a:r>
              <a:rPr lang="en-US" sz="2400" dirty="0" smtClean="0"/>
              <a:t> </a:t>
            </a:r>
            <a:r>
              <a:rPr lang="en-US" sz="2400" dirty="0" err="1" smtClean="0"/>
              <a:t>Amostra</a:t>
            </a:r>
            <a:r>
              <a:rPr lang="en-US" sz="2400" dirty="0" smtClean="0"/>
              <a:t> de </a:t>
            </a:r>
            <a:r>
              <a:rPr lang="en-US" sz="2400" dirty="0" err="1" smtClean="0"/>
              <a:t>Domicílios</a:t>
            </a:r>
            <a:r>
              <a:rPr lang="en-US" sz="2400" dirty="0" smtClean="0"/>
              <a:t> 2008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384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 of 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311" y="1548238"/>
            <a:ext cx="11685878" cy="5152819"/>
          </a:xfrm>
        </p:spPr>
        <p:txBody>
          <a:bodyPr>
            <a:normAutofit/>
          </a:bodyPr>
          <a:lstStyle/>
          <a:p>
            <a:r>
              <a:rPr lang="en-US" sz="3600" dirty="0"/>
              <a:t>The composition of tax revenues differs substantially in the two countries, with the US relying heavily on direct taxes and Brazil relying heavily on consumption taxes. </a:t>
            </a:r>
          </a:p>
          <a:p>
            <a:pPr lvl="1"/>
            <a:r>
              <a:rPr lang="en-US" sz="3600" dirty="0"/>
              <a:t>US: direct taxes included in our analysis (individual income, corporate income, and property taxes) account for 11.7 % of GDP and the indirect taxes included (sales and excise taxes on consumption) represent 3.6 % of GDP.  </a:t>
            </a:r>
          </a:p>
          <a:p>
            <a:pPr lvl="1"/>
            <a:r>
              <a:rPr lang="en-US" sz="3600" dirty="0"/>
              <a:t>Brazil: direct taxes 8.2 % of GDP and consumption taxes 12.9 % of </a:t>
            </a:r>
            <a:r>
              <a:rPr lang="en-US" sz="3600" dirty="0" smtClean="0"/>
              <a:t>GDP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7AED1-AE27-4571-8BC5-E5A9653B2B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10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6401</TotalTime>
  <Words>1152</Words>
  <Application>Microsoft Macintosh PowerPoint</Application>
  <PresentationFormat>Custom</PresentationFormat>
  <Paragraphs>143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Taxation, Transfers, and Redistribution  Brazil and the United States</vt:lpstr>
      <vt:lpstr>Comparing Taxation, Transfers, and Redistribution  in Brazil and the United States CEQ Working Paper 16 www.commitmentoequity.org</vt:lpstr>
      <vt:lpstr>PowerPoint Presentation</vt:lpstr>
      <vt:lpstr>Motivation</vt:lpstr>
      <vt:lpstr>Motivation</vt:lpstr>
      <vt:lpstr> Inequality in the US and Brazil,1990-2011 </vt:lpstr>
      <vt:lpstr>Government Size</vt:lpstr>
      <vt:lpstr>Our Analysis</vt:lpstr>
      <vt:lpstr>Composition of Revenues</vt:lpstr>
      <vt:lpstr>Composition of Spending</vt:lpstr>
      <vt:lpstr>PowerPoint Presentation</vt:lpstr>
      <vt:lpstr>PowerPoint Presentation</vt:lpstr>
      <vt:lpstr>PowerPoint Presentation</vt:lpstr>
      <vt:lpstr>Definitions of Progressivity for Transfers</vt:lpstr>
      <vt:lpstr>Direct Taxes and Transfers</vt:lpstr>
      <vt:lpstr>Direct Taxes and Transfers</vt:lpstr>
      <vt:lpstr>Indirect Taxes</vt:lpstr>
      <vt:lpstr>Household Energy Subsidies</vt:lpstr>
      <vt:lpstr>In-kind Transfers</vt:lpstr>
      <vt:lpstr>Education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Taxation, Transfers, and Redistribution  in Brazil and the United States</dc:title>
  <dc:creator>Sean Higgins</dc:creator>
  <cp:lastModifiedBy>Nora Lustig</cp:lastModifiedBy>
  <cp:revision>63</cp:revision>
  <dcterms:created xsi:type="dcterms:W3CDTF">2013-09-09T16:05:03Z</dcterms:created>
  <dcterms:modified xsi:type="dcterms:W3CDTF">2014-04-25T14:38:59Z</dcterms:modified>
</cp:coreProperties>
</file>