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6" r:id="rId3"/>
    <p:sldId id="277" r:id="rId4"/>
    <p:sldId id="275" r:id="rId5"/>
    <p:sldId id="278" r:id="rId6"/>
    <p:sldId id="279" r:id="rId7"/>
    <p:sldId id="265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1" r:id="rId20"/>
    <p:sldId id="270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D29EE-0E8E-614F-A895-A727BE05D11B}" type="datetimeFigureOut">
              <a:rPr lang="en-US" smtClean="0"/>
              <a:t>7/1/15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2E343-8DE9-9D4E-9B04-068F6BC4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0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C5C9C-98FB-AE4F-B356-BE03BB8E9B4F}" type="datetimeFigureOut">
              <a:rPr lang="en-US" smtClean="0"/>
              <a:t>7/1/15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A4425-1044-1A4E-92AA-5A7FF421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CC12-49BD-5C49-AE8D-73900960DF62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562-C380-174B-94F7-4B271E6B0B6A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7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BCEF-5AA4-5F43-A639-9D9715613FC2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5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CB1B-CD0C-834E-80A5-39BCF29E9373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2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046-8724-7B40-AEA3-EDB63645864A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0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ACB0-2CDB-E44A-A4B2-6BBC8022451E}" type="datetime1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1338-DC31-764B-8BF9-03AA5AF07F19}" type="datetime1">
              <a:rPr lang="en-US" smtClean="0"/>
              <a:t>7/1/15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4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64A5-7072-314A-9851-3B883A428DF9}" type="datetime1">
              <a:rPr lang="en-US" smtClean="0"/>
              <a:t>7/1/15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F7C0-0D60-C24E-AA89-05E07D4836EB}" type="datetime1">
              <a:rPr lang="en-US" smtClean="0"/>
              <a:t>7/1/15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6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87B4-D298-5841-8AB1-14FBB661D8E5}" type="datetime1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1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8F66-E6E8-C24C-A879-A5E6662AD8F1}" type="datetime1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5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313D0-32E3-D541-AFB8-F51840BF120D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0E303-6DB2-A248-80BB-B6BF8CF0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9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ommitmentoequity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3789"/>
            <a:ext cx="7772400" cy="2878440"/>
          </a:xfrm>
        </p:spPr>
        <p:txBody>
          <a:bodyPr>
            <a:noAutofit/>
          </a:bodyPr>
          <a:lstStyle/>
          <a:p>
            <a:r>
              <a:rPr lang="en-ZA" sz="3200" b="1" cap="all" dirty="0"/>
              <a:t>Inequality and Fiscal Redistribution in MIDDLE INCOME COUNTRIES </a:t>
            </a:r>
            <a:r>
              <a:rPr lang="en-US" sz="3200" cap="all" dirty="0"/>
              <a:t/>
            </a:r>
            <a:br>
              <a:rPr lang="en-US" sz="3200" cap="all" dirty="0"/>
            </a:br>
            <a:r>
              <a:rPr lang="es-MX" sz="3200" b="1" dirty="0"/>
              <a:t>Brazil, Chile, Colombia, Indonesia, Mexico, Peru and South </a:t>
            </a:r>
            <a:r>
              <a:rPr lang="es-MX" sz="3200" b="1" dirty="0" smtClean="0"/>
              <a:t>Africa</a:t>
            </a:r>
            <a:br>
              <a:rPr lang="es-MX" sz="3200" b="1" dirty="0" smtClean="0"/>
            </a:b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sz="2800" b="1" dirty="0" smtClean="0"/>
              <a:t>Nora Lustig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39461"/>
            <a:ext cx="6400800" cy="1914741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/>
              <a:t>Desafios do Desenvolvimento Brasileiro</a:t>
            </a:r>
            <a:endParaRPr lang="en-US" dirty="0"/>
          </a:p>
          <a:p>
            <a:r>
              <a:rPr lang="pt-BR" b="1" dirty="0"/>
              <a:t>Seminário em homenagem a Albert Fishlow</a:t>
            </a:r>
            <a:endParaRPr lang="en-US" dirty="0"/>
          </a:p>
          <a:p>
            <a:r>
              <a:rPr lang="pt-BR" dirty="0"/>
              <a:t>IEPE/</a:t>
            </a:r>
            <a:r>
              <a:rPr lang="pt-BR" dirty="0" err="1" smtClean="0"/>
              <a:t>CdG</a:t>
            </a:r>
            <a:endParaRPr lang="pt-BR" dirty="0"/>
          </a:p>
          <a:p>
            <a:r>
              <a:rPr lang="pt-BR" dirty="0" smtClean="0"/>
              <a:t>Rio de Janeiro, Brasil</a:t>
            </a:r>
          </a:p>
          <a:p>
            <a:r>
              <a:rPr lang="pt-BR" dirty="0" smtClean="0"/>
              <a:t>3 </a:t>
            </a:r>
            <a:r>
              <a:rPr lang="pt-BR" dirty="0"/>
              <a:t>de julho de 2015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4" name="Picture 3" descr="logo for fac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8" y="293586"/>
            <a:ext cx="1515745" cy="6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creen Shot 2015-07-01 at 3.0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18" y="206611"/>
            <a:ext cx="2898681" cy="7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1902" y="891019"/>
            <a:ext cx="9536054" cy="48342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2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87" y="800477"/>
            <a:ext cx="8189081" cy="52281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2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52" y="628197"/>
            <a:ext cx="11535700" cy="64693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2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" y="720398"/>
            <a:ext cx="12561425" cy="56304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2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93" y="615949"/>
            <a:ext cx="8876867" cy="53747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2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96" y="829922"/>
            <a:ext cx="8165767" cy="50090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37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429"/>
            <a:ext cx="8660244" cy="53124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37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34" y="862503"/>
            <a:ext cx="9327404" cy="50523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37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08" y="374935"/>
            <a:ext cx="8691149" cy="53313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37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429"/>
            <a:ext cx="8629339" cy="52934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1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9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CEQ: Description of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2" y="1270000"/>
            <a:ext cx="7636935" cy="5283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2400" dirty="0" smtClean="0">
                <a:cs typeface="Calibri"/>
              </a:rPr>
              <a:t>The </a:t>
            </a:r>
            <a:r>
              <a:rPr lang="en-US" sz="2400" dirty="0" smtClean="0">
                <a:cs typeface="Calibri"/>
              </a:rPr>
              <a:t>CEQ </a:t>
            </a:r>
            <a:r>
              <a:rPr lang="en-US" sz="2400" dirty="0">
                <a:cs typeface="Calibri"/>
              </a:rPr>
              <a:t>project is an initiative </a:t>
            </a:r>
            <a:r>
              <a:rPr lang="en-US" sz="2400" dirty="0" smtClean="0">
                <a:cs typeface="Calibri"/>
              </a:rPr>
              <a:t>of: 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cs typeface="Calibri"/>
              </a:rPr>
              <a:t>T</a:t>
            </a:r>
            <a:r>
              <a:rPr lang="en-US" sz="2400" dirty="0" smtClean="0">
                <a:cs typeface="Calibri"/>
              </a:rPr>
              <a:t>he </a:t>
            </a:r>
            <a:r>
              <a:rPr lang="en-US" sz="2400" dirty="0">
                <a:cs typeface="Calibri"/>
              </a:rPr>
              <a:t>Center for Inter-American Policy and Research (CIPR) and the Department of Economics, Tulane </a:t>
            </a:r>
            <a:r>
              <a:rPr lang="en-US" sz="2400" dirty="0" smtClean="0">
                <a:cs typeface="Calibri"/>
              </a:rPr>
              <a:t>University, the </a:t>
            </a:r>
            <a:r>
              <a:rPr lang="en-US" sz="2400" dirty="0">
                <a:cs typeface="Calibri"/>
              </a:rPr>
              <a:t>Inter-American </a:t>
            </a:r>
            <a:r>
              <a:rPr lang="en-US" sz="2400" dirty="0" smtClean="0">
                <a:cs typeface="Calibri"/>
              </a:rPr>
              <a:t>Dialogue and the </a:t>
            </a:r>
            <a:r>
              <a:rPr lang="en-US" sz="2400" dirty="0">
                <a:cs typeface="Calibri"/>
              </a:rPr>
              <a:t>Center for Global </a:t>
            </a:r>
            <a:r>
              <a:rPr lang="en-US" sz="2400" dirty="0" smtClean="0">
                <a:cs typeface="Calibri"/>
              </a:rPr>
              <a:t>Development </a:t>
            </a: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2400" dirty="0" smtClean="0">
                <a:cs typeface="Calibri"/>
              </a:rPr>
              <a:t>CEQ’s goals are to: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Foster </a:t>
            </a:r>
            <a:r>
              <a:rPr lang="en-US" sz="2400" dirty="0">
                <a:solidFill>
                  <a:srgbClr val="000000"/>
                </a:solidFill>
              </a:rPr>
              <a:t>evidence-based policy discussion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cs typeface="Calibri"/>
              </a:rPr>
              <a:t>Assist </a:t>
            </a:r>
            <a:r>
              <a:rPr lang="en-US" sz="2400" dirty="0">
                <a:cs typeface="Calibri"/>
              </a:rPr>
              <a:t>governments, multilateral institutions, and nongovernmental organizations in their efforts to build more equitable </a:t>
            </a:r>
            <a:r>
              <a:rPr lang="en-US" sz="2400" dirty="0" smtClean="0">
                <a:cs typeface="Calibri"/>
              </a:rPr>
              <a:t>societies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98" y="-5278"/>
            <a:ext cx="1611302" cy="44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3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12" y="774700"/>
            <a:ext cx="8283861" cy="48557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52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Obrigada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9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CEQ: the CEQ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2" y="1354667"/>
            <a:ext cx="7636935" cy="500168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cs typeface="Calibri"/>
              </a:rPr>
              <a:t>The CEQ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smtClean="0">
                <a:cs typeface="Calibri"/>
              </a:rPr>
              <a:t>project developed the </a:t>
            </a:r>
            <a:r>
              <a:rPr lang="en-US" sz="2400" dirty="0">
                <a:cs typeface="Calibri"/>
              </a:rPr>
              <a:t>CEQ Assessment, </a:t>
            </a:r>
            <a:r>
              <a:rPr lang="en-US" sz="2400" dirty="0" smtClean="0">
                <a:cs typeface="Calibri"/>
              </a:rPr>
              <a:t>a diagnostic instrument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cs typeface="Calibri"/>
              </a:rPr>
              <a:t>Comprehensive framework to analyze the effect of taxation and public spending on inequality and poverty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cs typeface="Calibri"/>
              </a:rPr>
              <a:t>Method: Fiscal Incidence analysis and qualitative diagnostic approach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cs typeface="Calibri"/>
              </a:rPr>
              <a:t>Application of a common methodology across countries makes cross-country comparisons more accurate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cs typeface="Calibri"/>
              </a:rPr>
              <a:t>Methodology is designed to be as comprehensive as possible without sacrificing detail in any particular component of the analysis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98" y="-5278"/>
            <a:ext cx="1611302" cy="44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9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7A1-2E9C-4347-82CF-268AD9DACAB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8932" y="324626"/>
            <a:ext cx="739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</a:rPr>
              <a:t> </a:t>
            </a:r>
            <a:r>
              <a:rPr lang="en-US" sz="2400" b="1" i="1" dirty="0" smtClean="0">
                <a:latin typeface="Calibri"/>
                <a:hlinkClick r:id="rId2"/>
              </a:rPr>
              <a:t>www.commitmentoequity.org</a:t>
            </a:r>
            <a:endParaRPr lang="en-US" sz="2400" b="1" i="1" dirty="0">
              <a:latin typeface="Calibri"/>
            </a:endParaRPr>
          </a:p>
        </p:txBody>
      </p:sp>
      <p:pic>
        <p:nvPicPr>
          <p:cNvPr id="5" name="Picture 4" descr="Screen Shot 2015-02-12 at 9.15.1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/>
          <a:stretch/>
        </p:blipFill>
        <p:spPr>
          <a:xfrm>
            <a:off x="0" y="1187355"/>
            <a:ext cx="9144000" cy="553412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98" y="-5278"/>
            <a:ext cx="1611302" cy="44236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5"/>
          <a:srcRect l="29327" t="59578" r="60363" b="36431"/>
          <a:stretch/>
        </p:blipFill>
        <p:spPr bwMode="auto">
          <a:xfrm>
            <a:off x="-38100" y="5137752"/>
            <a:ext cx="1981200" cy="431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47468" t="59578" r="41059" b="36431"/>
          <a:stretch/>
        </p:blipFill>
        <p:spPr bwMode="auto">
          <a:xfrm>
            <a:off x="0" y="5468198"/>
            <a:ext cx="2286000" cy="447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836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5164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Paper based on following CEQ studies: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746"/>
            <a:ext cx="8229600" cy="5945254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/>
              <a:t>Brazil:</a:t>
            </a:r>
            <a:r>
              <a:rPr lang="en-US" sz="1800" dirty="0" smtClean="0"/>
              <a:t> </a:t>
            </a:r>
            <a:r>
              <a:rPr lang="en-US" sz="1800" dirty="0"/>
              <a:t>Higgins, Sean and </a:t>
            </a:r>
            <a:r>
              <a:rPr lang="en-US" sz="1800" dirty="0" err="1"/>
              <a:t>Claudiney</a:t>
            </a:r>
            <a:r>
              <a:rPr lang="en-US" sz="1800" dirty="0"/>
              <a:t> Pereira. 2014. “The Effects of Brazil’s Taxation and Social Spending on the Distribution of Household Income.” In Lustig, Nora, </a:t>
            </a:r>
            <a:r>
              <a:rPr lang="en-US" sz="1800" dirty="0" err="1"/>
              <a:t>Carola</a:t>
            </a:r>
            <a:r>
              <a:rPr lang="en-US" sz="1800" dirty="0"/>
              <a:t> </a:t>
            </a:r>
            <a:r>
              <a:rPr lang="en-US" sz="1800" dirty="0" err="1"/>
              <a:t>Pessino</a:t>
            </a:r>
            <a:r>
              <a:rPr lang="en-US" sz="1800" dirty="0"/>
              <a:t> and John Scott. 2014. Editors. The Redistributive Impact of Taxes and Social Spending in Latin America. Special Issue. Public Finance Review, May, Volume 42, Issue 3 and CEQ Master Workbook: Brazil, November 4.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b="1" dirty="0" smtClean="0"/>
              <a:t>Chile:</a:t>
            </a:r>
            <a:r>
              <a:rPr lang="en-US" sz="1800" dirty="0" smtClean="0"/>
              <a:t> </a:t>
            </a:r>
            <a:r>
              <a:rPr lang="fr-FR" sz="1800" dirty="0"/>
              <a:t>Ruiz-</a:t>
            </a:r>
            <a:r>
              <a:rPr lang="fr-FR" sz="1800" dirty="0" err="1"/>
              <a:t>Tagle</a:t>
            </a:r>
            <a:r>
              <a:rPr lang="fr-FR" sz="1800" dirty="0"/>
              <a:t>, Jaime and Dante Contreras. </a:t>
            </a:r>
            <a:r>
              <a:rPr lang="en-US" sz="1800" dirty="0"/>
              <a:t>2014. CEQ Master Workbook: Chile, August.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b="1" dirty="0" smtClean="0"/>
              <a:t>Colombia:</a:t>
            </a:r>
            <a:r>
              <a:rPr lang="en-US" sz="1800" dirty="0" smtClean="0"/>
              <a:t> </a:t>
            </a:r>
            <a:r>
              <a:rPr lang="en-US" sz="1800" dirty="0"/>
              <a:t>Melendez, Marcela. 2014. CEQ Master Workbook: Colombia, November 21, Tulane University. </a:t>
            </a:r>
            <a:endParaRPr lang="en-US" sz="1800" dirty="0" smtClean="0"/>
          </a:p>
          <a:p>
            <a:r>
              <a:rPr lang="en-US" sz="1800" b="1" dirty="0" err="1" smtClean="0"/>
              <a:t>Indonesia</a:t>
            </a:r>
            <a:r>
              <a:rPr lang="en-US" sz="1800" dirty="0" err="1" smtClean="0"/>
              <a:t>:Afkar</a:t>
            </a:r>
            <a:r>
              <a:rPr lang="en-US" sz="1800" dirty="0"/>
              <a:t>, R., J. </a:t>
            </a:r>
            <a:r>
              <a:rPr lang="en-US" sz="1800" dirty="0" err="1"/>
              <a:t>Jellema</a:t>
            </a:r>
            <a:r>
              <a:rPr lang="en-US" sz="1800" dirty="0"/>
              <a:t>, and M. </a:t>
            </a:r>
            <a:r>
              <a:rPr lang="en-US" sz="1800" dirty="0" err="1"/>
              <a:t>Wai</a:t>
            </a:r>
            <a:r>
              <a:rPr lang="en-US" sz="1800" dirty="0"/>
              <a:t>-Poi, "Fiscal Policy, Redistribution, and Inequality in Indonesia," in G. </a:t>
            </a:r>
            <a:r>
              <a:rPr lang="en-US" sz="1800" dirty="0" err="1"/>
              <a:t>Inchauste</a:t>
            </a:r>
            <a:r>
              <a:rPr lang="en-US" sz="1800" dirty="0"/>
              <a:t> and N. Lustig (</a:t>
            </a:r>
            <a:r>
              <a:rPr lang="en-US" sz="1800" dirty="0" err="1"/>
              <a:t>eds</a:t>
            </a:r>
            <a:r>
              <a:rPr lang="en-US" sz="1800" dirty="0"/>
              <a:t>), The Distributional Impact of Fiscal Policy: Experience from Developing Countries, forthcoming.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b="1" dirty="0" smtClean="0"/>
              <a:t>Mexico:</a:t>
            </a:r>
            <a:r>
              <a:rPr lang="en-US" sz="1800" dirty="0" smtClean="0"/>
              <a:t> </a:t>
            </a:r>
            <a:r>
              <a:rPr lang="en-US" sz="1800" dirty="0"/>
              <a:t>Scott, John. 2014. “Redistributive Impact and Efficiency of Mexico’s Fiscal System.” In Lustig, Nora, </a:t>
            </a:r>
            <a:r>
              <a:rPr lang="en-US" sz="1800" dirty="0" err="1"/>
              <a:t>Carola</a:t>
            </a:r>
            <a:r>
              <a:rPr lang="en-US" sz="1800" dirty="0"/>
              <a:t> </a:t>
            </a:r>
            <a:r>
              <a:rPr lang="en-US" sz="1800" dirty="0" err="1"/>
              <a:t>Pessino</a:t>
            </a:r>
            <a:r>
              <a:rPr lang="en-US" sz="1800" dirty="0"/>
              <a:t> and John Scott. 2014. Editors. The Redistributive Impact of Taxes and Social Spending in Latin America. Special Issue. Public Finance Review, May, Volume 42, Issue 3.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b="1" dirty="0" smtClean="0"/>
              <a:t>Peru:</a:t>
            </a:r>
            <a:r>
              <a:rPr lang="en-US" sz="1800" dirty="0" smtClean="0"/>
              <a:t> </a:t>
            </a:r>
            <a:r>
              <a:rPr lang="en-US" sz="1800" dirty="0"/>
              <a:t>Jaramillo, Miguel. 2014. “The Incidence of Social Spending and Taxes in Peru.” In Lustig, Nora, </a:t>
            </a:r>
            <a:r>
              <a:rPr lang="en-US" sz="1800" dirty="0" err="1"/>
              <a:t>Carola</a:t>
            </a:r>
            <a:r>
              <a:rPr lang="en-US" sz="1800" dirty="0"/>
              <a:t> </a:t>
            </a:r>
            <a:r>
              <a:rPr lang="en-US" sz="1800" dirty="0" err="1"/>
              <a:t>Pessino</a:t>
            </a:r>
            <a:r>
              <a:rPr lang="en-US" sz="1800" dirty="0"/>
              <a:t> and John Scott. 2014. Editors. The Redistributive Impact of Taxes and Social Spending in Latin America. Special Issue. Public Finance Review, May, Volume 42, Issue 3 and CEQ Master Workbook: Peru, June 21, 2013.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b="1" dirty="0" smtClean="0"/>
              <a:t>South Africa:</a:t>
            </a:r>
            <a:r>
              <a:rPr lang="en-US" sz="1800" dirty="0" smtClean="0"/>
              <a:t> </a:t>
            </a:r>
            <a:r>
              <a:rPr lang="en-US" sz="1800" dirty="0" err="1"/>
              <a:t>Inchauste</a:t>
            </a:r>
            <a:r>
              <a:rPr lang="en-US" sz="1800" dirty="0"/>
              <a:t>, Gabriela, Nora Lustig, </a:t>
            </a:r>
            <a:r>
              <a:rPr lang="en-US" sz="1800" dirty="0" err="1"/>
              <a:t>Mashekwa</a:t>
            </a:r>
            <a:r>
              <a:rPr lang="en-US" sz="1800" dirty="0"/>
              <a:t> </a:t>
            </a:r>
            <a:r>
              <a:rPr lang="en-US" sz="1800" dirty="0" err="1"/>
              <a:t>Maboshe</a:t>
            </a:r>
            <a:r>
              <a:rPr lang="en-US" sz="1800" dirty="0"/>
              <a:t>, </a:t>
            </a:r>
            <a:r>
              <a:rPr lang="en-US" sz="1800" dirty="0" err="1"/>
              <a:t>Catriona</a:t>
            </a:r>
            <a:r>
              <a:rPr lang="en-US" sz="1800" dirty="0"/>
              <a:t> </a:t>
            </a:r>
            <a:r>
              <a:rPr lang="en-US" sz="1800" dirty="0" err="1"/>
              <a:t>Purfield</a:t>
            </a:r>
            <a:r>
              <a:rPr lang="en-US" sz="1800" dirty="0"/>
              <a:t> and Ingrid </a:t>
            </a:r>
            <a:r>
              <a:rPr lang="en-US" sz="1800" dirty="0" err="1"/>
              <a:t>Wollard</a:t>
            </a:r>
            <a:r>
              <a:rPr lang="en-US" sz="1800" dirty="0"/>
              <a:t>. 2015. The Distributional Impact of Fiscal Policy in South Africa. Policy Research Working Paper 7194, The World Bank, February.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97" y="0"/>
            <a:ext cx="5170805" cy="6201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8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15" y="587693"/>
            <a:ext cx="8931506" cy="54788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2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503" y="853103"/>
            <a:ext cx="9729749" cy="52702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0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74" y="606651"/>
            <a:ext cx="8521041" cy="62513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E303-6DB2-A248-80BB-B6BF8CF0CF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26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561</Words>
  <Application>Microsoft Macintosh PowerPoint</Application>
  <PresentationFormat>On-screen Show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Inequality and Fiscal Redistribution in MIDDLE INCOME COUNTRIES  Brazil, Chile, Colombia, Indonesia, Mexico, Peru and South Africa  Nora Lustig </vt:lpstr>
      <vt:lpstr>What is CEQ: Description of Project</vt:lpstr>
      <vt:lpstr>What is CEQ: the CEQ Assessment</vt:lpstr>
      <vt:lpstr>PowerPoint Presentation</vt:lpstr>
      <vt:lpstr>Paper based on following CEQ studies: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Obrigada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Lustig</dc:creator>
  <cp:lastModifiedBy>Nora Lustig</cp:lastModifiedBy>
  <cp:revision>8</cp:revision>
  <dcterms:created xsi:type="dcterms:W3CDTF">2014-11-11T16:48:22Z</dcterms:created>
  <dcterms:modified xsi:type="dcterms:W3CDTF">2015-07-02T02:30:29Z</dcterms:modified>
</cp:coreProperties>
</file>